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74" r:id="rId5"/>
    <p:sldId id="275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8" r:id="rId22"/>
    <p:sldId id="277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annick inamo" initials="mi" lastIdx="1" clrIdx="0">
    <p:extLst>
      <p:ext uri="{19B8F6BF-5375-455C-9EA6-DF929625EA0E}">
        <p15:presenceInfo xmlns:p15="http://schemas.microsoft.com/office/powerpoint/2012/main" userId="marie-annick ina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CA2"/>
    <a:srgbClr val="64D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30" autoAdjust="0"/>
  </p:normalViewPr>
  <p:slideViewPr>
    <p:cSldViewPr snapToGrid="0">
      <p:cViewPr>
        <p:scale>
          <a:sx n="90" d="100"/>
          <a:sy n="90" d="100"/>
        </p:scale>
        <p:origin x="5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4T12:57:42.639" idx="1">
    <p:pos x="8290" y="0"/>
    <p:text>Confucius (551 avant J.C. - 479 avant J.C.), est le personnage historique ayant le plus marqué la civilisation chinoise. Considéré comme le premier « éducateur » de la Chine, son enseignement a donné naissance au confucianisme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17AA7-4903-4C9C-A63D-9E452CFCD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133DDBE-BEF6-4C12-940C-CE564EDDD1D3}">
      <dgm:prSet phldr="0"/>
      <dgm:spPr/>
      <dgm:t>
        <a:bodyPr/>
        <a:lstStyle/>
        <a:p>
          <a:pPr rtl="0"/>
          <a:r>
            <a:rPr lang="fr-FR" b="1" dirty="0">
              <a:latin typeface="Calibri"/>
              <a:cs typeface="Calibri"/>
            </a:rPr>
            <a:t>Mot de Monsieur l'Inspecteur </a:t>
          </a:r>
        </a:p>
      </dgm:t>
    </dgm:pt>
    <dgm:pt modelId="{71336A75-CD3E-4F5A-AF2C-F8E8BE3E537F}" type="parTrans" cxnId="{45DA55E2-D9B9-47A3-8CD5-FFF14E7533D7}">
      <dgm:prSet/>
      <dgm:spPr/>
      <dgm:t>
        <a:bodyPr/>
        <a:lstStyle/>
        <a:p>
          <a:endParaRPr lang="fr-FR"/>
        </a:p>
      </dgm:t>
    </dgm:pt>
    <dgm:pt modelId="{21D821C6-D414-4B00-8DDD-A37EC7595B7C}" type="sibTrans" cxnId="{45DA55E2-D9B9-47A3-8CD5-FFF14E7533D7}">
      <dgm:prSet/>
      <dgm:spPr/>
      <dgm:t>
        <a:bodyPr/>
        <a:lstStyle/>
        <a:p>
          <a:endParaRPr lang="fr-FR"/>
        </a:p>
      </dgm:t>
    </dgm:pt>
    <dgm:pt modelId="{A9BF0E74-E500-48CD-8A8D-3E17E1B6C943}">
      <dgm:prSet phldr="0"/>
      <dgm:spPr/>
      <dgm:t>
        <a:bodyPr/>
        <a:lstStyle/>
        <a:p>
          <a:pPr rtl="0"/>
          <a:r>
            <a:rPr lang="fr-FR" b="1" dirty="0">
              <a:latin typeface="Calibri"/>
              <a:cs typeface="Calibri"/>
            </a:rPr>
            <a:t> </a:t>
          </a:r>
          <a:r>
            <a:rPr lang="fr-FR" b="1" dirty="0" smtClean="0">
              <a:latin typeface="Calibri"/>
              <a:cs typeface="Calibri"/>
            </a:rPr>
            <a:t>Les programmes</a:t>
          </a:r>
          <a:endParaRPr lang="fr-FR" b="1" dirty="0">
            <a:latin typeface="Calibri"/>
            <a:cs typeface="Calibri"/>
          </a:endParaRPr>
        </a:p>
      </dgm:t>
    </dgm:pt>
    <dgm:pt modelId="{C861BBD4-E523-4F33-8BD4-36986D033D6B}" type="parTrans" cxnId="{8BAE8CE4-BED9-4F49-B7F4-5E7CA30BAEB4}">
      <dgm:prSet/>
      <dgm:spPr/>
      <dgm:t>
        <a:bodyPr/>
        <a:lstStyle/>
        <a:p>
          <a:endParaRPr lang="fr-FR"/>
        </a:p>
      </dgm:t>
    </dgm:pt>
    <dgm:pt modelId="{99A097C4-2934-456E-82F1-2BFAE17F3FE5}" type="sibTrans" cxnId="{8BAE8CE4-BED9-4F49-B7F4-5E7CA30BAEB4}">
      <dgm:prSet/>
      <dgm:spPr/>
      <dgm:t>
        <a:bodyPr/>
        <a:lstStyle/>
        <a:p>
          <a:endParaRPr lang="fr-FR"/>
        </a:p>
      </dgm:t>
    </dgm:pt>
    <dgm:pt modelId="{88A34588-4434-4FD7-AA95-121C2884E5B5}">
      <dgm:prSet phldr="0"/>
      <dgm:spPr/>
      <dgm:t>
        <a:bodyPr/>
        <a:lstStyle/>
        <a:p>
          <a:pPr rtl="0"/>
          <a:r>
            <a:rPr lang="fr-FR" b="1" dirty="0" smtClean="0">
              <a:latin typeface="Calibri"/>
              <a:cs typeface="Calibri"/>
            </a:rPr>
            <a:t>Site académique</a:t>
          </a:r>
          <a:endParaRPr lang="fr-FR" b="1" dirty="0">
            <a:latin typeface="Calibri"/>
            <a:cs typeface="Calibri"/>
          </a:endParaRPr>
        </a:p>
      </dgm:t>
    </dgm:pt>
    <dgm:pt modelId="{174FD157-B5F8-49DE-8E46-B65F3476251E}" type="parTrans" cxnId="{D38C1C90-AADE-4259-9199-043C9AC96C42}">
      <dgm:prSet/>
      <dgm:spPr/>
      <dgm:t>
        <a:bodyPr/>
        <a:lstStyle/>
        <a:p>
          <a:endParaRPr lang="fr-FR"/>
        </a:p>
      </dgm:t>
    </dgm:pt>
    <dgm:pt modelId="{878F30EB-7A10-4BB2-A1E0-05BA18613111}" type="sibTrans" cxnId="{D38C1C90-AADE-4259-9199-043C9AC96C42}">
      <dgm:prSet/>
      <dgm:spPr/>
      <dgm:t>
        <a:bodyPr/>
        <a:lstStyle/>
        <a:p>
          <a:endParaRPr lang="fr-FR"/>
        </a:p>
      </dgm:t>
    </dgm:pt>
    <dgm:pt modelId="{7B9426EB-AC96-4F14-8F60-FD8FB74B5A52}">
      <dgm:prSet phldr="0"/>
      <dgm:spPr/>
      <dgm:t>
        <a:bodyPr/>
        <a:lstStyle/>
        <a:p>
          <a:pPr rtl="0"/>
          <a:r>
            <a:rPr lang="fr-FR" dirty="0" smtClean="0"/>
            <a:t>Construction de situations d’apprentissage</a:t>
          </a:r>
          <a:endParaRPr lang="fr-FR" b="1" dirty="0">
            <a:latin typeface="Calibri"/>
            <a:cs typeface="Calibri"/>
          </a:endParaRPr>
        </a:p>
      </dgm:t>
    </dgm:pt>
    <dgm:pt modelId="{25E74E83-E8DC-4F15-9A73-B54AA07A61B4}" type="parTrans" cxnId="{69B1FC28-FA44-484E-AF04-EA5382A99372}">
      <dgm:prSet/>
      <dgm:spPr/>
      <dgm:t>
        <a:bodyPr/>
        <a:lstStyle/>
        <a:p>
          <a:endParaRPr lang="fr-FR"/>
        </a:p>
      </dgm:t>
    </dgm:pt>
    <dgm:pt modelId="{E6827B02-A35E-4908-AE8F-F34AB56C38B5}" type="sibTrans" cxnId="{69B1FC28-FA44-484E-AF04-EA5382A99372}">
      <dgm:prSet/>
      <dgm:spPr/>
      <dgm:t>
        <a:bodyPr/>
        <a:lstStyle/>
        <a:p>
          <a:endParaRPr lang="fr-FR"/>
        </a:p>
      </dgm:t>
    </dgm:pt>
    <dgm:pt modelId="{7C38AE2F-8425-4B7E-B60D-5D7E66E02613}">
      <dgm:prSet phldr="0"/>
      <dgm:spPr/>
      <dgm:t>
        <a:bodyPr/>
        <a:lstStyle/>
        <a:p>
          <a:pPr rtl="0"/>
          <a:r>
            <a:rPr lang="fr-FR" b="1" dirty="0" smtClean="0">
              <a:latin typeface="Calibri"/>
              <a:cs typeface="Calibri"/>
            </a:rPr>
            <a:t>Présentation. Climat scolaire. Projets. </a:t>
          </a:r>
          <a:endParaRPr lang="fr-FR" b="1" dirty="0">
            <a:latin typeface="Calibri"/>
            <a:cs typeface="Calibri"/>
          </a:endParaRPr>
        </a:p>
      </dgm:t>
    </dgm:pt>
    <dgm:pt modelId="{CC1BF469-9E0B-4FF5-BB36-7B43311B46E6}" type="parTrans" cxnId="{45D2A079-EC31-4F23-913D-3937B1DAD8C9}">
      <dgm:prSet/>
      <dgm:spPr/>
      <dgm:t>
        <a:bodyPr/>
        <a:lstStyle/>
        <a:p>
          <a:endParaRPr lang="fr-FR"/>
        </a:p>
      </dgm:t>
    </dgm:pt>
    <dgm:pt modelId="{F1A03594-DD11-477D-B153-27FDF6030DE2}" type="sibTrans" cxnId="{45D2A079-EC31-4F23-913D-3937B1DAD8C9}">
      <dgm:prSet/>
      <dgm:spPr/>
      <dgm:t>
        <a:bodyPr/>
        <a:lstStyle/>
        <a:p>
          <a:endParaRPr lang="fr-FR"/>
        </a:p>
      </dgm:t>
    </dgm:pt>
    <dgm:pt modelId="{91CCBA92-27DA-48F7-AD25-3543969F38F3}">
      <dgm:prSet phldr="0"/>
      <dgm:spPr/>
      <dgm:t>
        <a:bodyPr/>
        <a:lstStyle/>
        <a:p>
          <a:pPr rtl="0"/>
          <a:r>
            <a:rPr lang="fr-FR" b="1" dirty="0" smtClean="0">
              <a:latin typeface="Calibri"/>
              <a:cs typeface="Calibri"/>
            </a:rPr>
            <a:t>Evaluations</a:t>
          </a:r>
          <a:endParaRPr lang="fr-FR" b="1" dirty="0">
            <a:latin typeface="Calibri"/>
            <a:cs typeface="Calibri"/>
          </a:endParaRPr>
        </a:p>
      </dgm:t>
    </dgm:pt>
    <dgm:pt modelId="{CC95D29A-61E6-41A0-9ACA-04FDE4A2DC59}" type="parTrans" cxnId="{6A520D77-B0D2-4FC0-AAEA-29D9271AB061}">
      <dgm:prSet/>
      <dgm:spPr/>
      <dgm:t>
        <a:bodyPr/>
        <a:lstStyle/>
        <a:p>
          <a:endParaRPr lang="fr-FR"/>
        </a:p>
      </dgm:t>
    </dgm:pt>
    <dgm:pt modelId="{5D7C4888-39AF-447C-85D2-FCC5A1866948}" type="sibTrans" cxnId="{6A520D77-B0D2-4FC0-AAEA-29D9271AB061}">
      <dgm:prSet/>
      <dgm:spPr/>
      <dgm:t>
        <a:bodyPr/>
        <a:lstStyle/>
        <a:p>
          <a:endParaRPr lang="fr-FR"/>
        </a:p>
      </dgm:t>
    </dgm:pt>
    <dgm:pt modelId="{BD514C8B-5DDC-4331-BAA1-0D661B1E6B1D}" type="pres">
      <dgm:prSet presAssocID="{13017AA7-4903-4C9C-A63D-9E452CFCD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E0005FC-C8D3-4112-8C65-21A526AF7EEB}" type="pres">
      <dgm:prSet presAssocID="{2133DDBE-BEF6-4C12-940C-CE564EDDD1D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74B5BB-4095-47B9-A1AB-778CEC6A0BEC}" type="pres">
      <dgm:prSet presAssocID="{21D821C6-D414-4B00-8DDD-A37EC7595B7C}" presName="spacer" presStyleCnt="0"/>
      <dgm:spPr/>
      <dgm:t>
        <a:bodyPr/>
        <a:lstStyle/>
        <a:p>
          <a:endParaRPr lang="fr-FR"/>
        </a:p>
      </dgm:t>
    </dgm:pt>
    <dgm:pt modelId="{A69D2A18-219C-4900-8CCD-91F48D1E7A21}" type="pres">
      <dgm:prSet presAssocID="{7C38AE2F-8425-4B7E-B60D-5D7E66E0261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F364B5-3B65-4FF2-9B17-3981953F4A18}" type="pres">
      <dgm:prSet presAssocID="{F1A03594-DD11-477D-B153-27FDF6030DE2}" presName="spacer" presStyleCnt="0"/>
      <dgm:spPr/>
      <dgm:t>
        <a:bodyPr/>
        <a:lstStyle/>
        <a:p>
          <a:endParaRPr lang="fr-FR"/>
        </a:p>
      </dgm:t>
    </dgm:pt>
    <dgm:pt modelId="{8EBC9CAB-290F-49BC-8CF5-D5DC138E0D31}" type="pres">
      <dgm:prSet presAssocID="{A9BF0E74-E500-48CD-8A8D-3E17E1B6C943}" presName="parentText" presStyleLbl="node1" presStyleIdx="2" presStyleCnt="6" custLinFactY="93162" custLinFactNeighborX="1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19B198-20AF-4B47-90D4-B71BB14479ED}" type="pres">
      <dgm:prSet presAssocID="{99A097C4-2934-456E-82F1-2BFAE17F3FE5}" presName="spacer" presStyleCnt="0"/>
      <dgm:spPr/>
      <dgm:t>
        <a:bodyPr/>
        <a:lstStyle/>
        <a:p>
          <a:endParaRPr lang="fr-FR"/>
        </a:p>
      </dgm:t>
    </dgm:pt>
    <dgm:pt modelId="{4E006524-DAAA-4340-A599-8A2FD9B77DDB}" type="pres">
      <dgm:prSet presAssocID="{88A34588-4434-4FD7-AA95-121C2884E5B5}" presName="parentText" presStyleLbl="node1" presStyleIdx="3" presStyleCnt="6" custLinFactY="-100000" custLinFactNeighborX="122" custLinFactNeighborY="-15253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9E7732-7824-4C72-8495-3618B1B3A04F}" type="pres">
      <dgm:prSet presAssocID="{878F30EB-7A10-4BB2-A1E0-05BA18613111}" presName="spacer" presStyleCnt="0"/>
      <dgm:spPr/>
      <dgm:t>
        <a:bodyPr/>
        <a:lstStyle/>
        <a:p>
          <a:endParaRPr lang="fr-FR"/>
        </a:p>
      </dgm:t>
    </dgm:pt>
    <dgm:pt modelId="{EDA27C42-1ED4-4659-BB08-AE9957A8C345}" type="pres">
      <dgm:prSet presAssocID="{7B9426EB-AC96-4F14-8F60-FD8FB74B5A5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2FDF1C-375E-40CA-90D9-37CE1CB9056A}" type="pres">
      <dgm:prSet presAssocID="{E6827B02-A35E-4908-AE8F-F34AB56C38B5}" presName="spacer" presStyleCnt="0"/>
      <dgm:spPr/>
      <dgm:t>
        <a:bodyPr/>
        <a:lstStyle/>
        <a:p>
          <a:endParaRPr lang="fr-FR"/>
        </a:p>
      </dgm:t>
    </dgm:pt>
    <dgm:pt modelId="{44281E5C-E816-4EF1-A065-2F0559C21F55}" type="pres">
      <dgm:prSet presAssocID="{91CCBA92-27DA-48F7-AD25-3543969F38F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31511E-062A-4815-857F-7D58181C8B5F}" type="presOf" srcId="{88A34588-4434-4FD7-AA95-121C2884E5B5}" destId="{4E006524-DAAA-4340-A599-8A2FD9B77DDB}" srcOrd="0" destOrd="0" presId="urn:microsoft.com/office/officeart/2005/8/layout/vList2"/>
    <dgm:cxn modelId="{45D2A079-EC31-4F23-913D-3937B1DAD8C9}" srcId="{13017AA7-4903-4C9C-A63D-9E452CFCDEB6}" destId="{7C38AE2F-8425-4B7E-B60D-5D7E66E02613}" srcOrd="1" destOrd="0" parTransId="{CC1BF469-9E0B-4FF5-BB36-7B43311B46E6}" sibTransId="{F1A03594-DD11-477D-B153-27FDF6030DE2}"/>
    <dgm:cxn modelId="{D38C1C90-AADE-4259-9199-043C9AC96C42}" srcId="{13017AA7-4903-4C9C-A63D-9E452CFCDEB6}" destId="{88A34588-4434-4FD7-AA95-121C2884E5B5}" srcOrd="3" destOrd="0" parTransId="{174FD157-B5F8-49DE-8E46-B65F3476251E}" sibTransId="{878F30EB-7A10-4BB2-A1E0-05BA18613111}"/>
    <dgm:cxn modelId="{4205EF8E-CDB0-49E7-9299-5B3D9C9DA825}" type="presOf" srcId="{91CCBA92-27DA-48F7-AD25-3543969F38F3}" destId="{44281E5C-E816-4EF1-A065-2F0559C21F55}" srcOrd="0" destOrd="0" presId="urn:microsoft.com/office/officeart/2005/8/layout/vList2"/>
    <dgm:cxn modelId="{8BAE8CE4-BED9-4F49-B7F4-5E7CA30BAEB4}" srcId="{13017AA7-4903-4C9C-A63D-9E452CFCDEB6}" destId="{A9BF0E74-E500-48CD-8A8D-3E17E1B6C943}" srcOrd="2" destOrd="0" parTransId="{C861BBD4-E523-4F33-8BD4-36986D033D6B}" sibTransId="{99A097C4-2934-456E-82F1-2BFAE17F3FE5}"/>
    <dgm:cxn modelId="{E955F2B9-7E28-46F3-B235-71E3962F9B62}" type="presOf" srcId="{7C38AE2F-8425-4B7E-B60D-5D7E66E02613}" destId="{A69D2A18-219C-4900-8CCD-91F48D1E7A21}" srcOrd="0" destOrd="0" presId="urn:microsoft.com/office/officeart/2005/8/layout/vList2"/>
    <dgm:cxn modelId="{6A520D77-B0D2-4FC0-AAEA-29D9271AB061}" srcId="{13017AA7-4903-4C9C-A63D-9E452CFCDEB6}" destId="{91CCBA92-27DA-48F7-AD25-3543969F38F3}" srcOrd="5" destOrd="0" parTransId="{CC95D29A-61E6-41A0-9ACA-04FDE4A2DC59}" sibTransId="{5D7C4888-39AF-447C-85D2-FCC5A1866948}"/>
    <dgm:cxn modelId="{441A6899-C607-42FC-8E6F-9FE08DD7A995}" type="presOf" srcId="{A9BF0E74-E500-48CD-8A8D-3E17E1B6C943}" destId="{8EBC9CAB-290F-49BC-8CF5-D5DC138E0D31}" srcOrd="0" destOrd="0" presId="urn:microsoft.com/office/officeart/2005/8/layout/vList2"/>
    <dgm:cxn modelId="{45DA55E2-D9B9-47A3-8CD5-FFF14E7533D7}" srcId="{13017AA7-4903-4C9C-A63D-9E452CFCDEB6}" destId="{2133DDBE-BEF6-4C12-940C-CE564EDDD1D3}" srcOrd="0" destOrd="0" parTransId="{71336A75-CD3E-4F5A-AF2C-F8E8BE3E537F}" sibTransId="{21D821C6-D414-4B00-8DDD-A37EC7595B7C}"/>
    <dgm:cxn modelId="{527392EE-438B-4461-8B3D-B6304CCACEAC}" type="presOf" srcId="{2133DDBE-BEF6-4C12-940C-CE564EDDD1D3}" destId="{BE0005FC-C8D3-4112-8C65-21A526AF7EEB}" srcOrd="0" destOrd="0" presId="urn:microsoft.com/office/officeart/2005/8/layout/vList2"/>
    <dgm:cxn modelId="{399BF65E-0C9E-4D93-8412-363252FF125F}" type="presOf" srcId="{7B9426EB-AC96-4F14-8F60-FD8FB74B5A52}" destId="{EDA27C42-1ED4-4659-BB08-AE9957A8C345}" srcOrd="0" destOrd="0" presId="urn:microsoft.com/office/officeart/2005/8/layout/vList2"/>
    <dgm:cxn modelId="{69B1FC28-FA44-484E-AF04-EA5382A99372}" srcId="{13017AA7-4903-4C9C-A63D-9E452CFCDEB6}" destId="{7B9426EB-AC96-4F14-8F60-FD8FB74B5A52}" srcOrd="4" destOrd="0" parTransId="{25E74E83-E8DC-4F15-9A73-B54AA07A61B4}" sibTransId="{E6827B02-A35E-4908-AE8F-F34AB56C38B5}"/>
    <dgm:cxn modelId="{5EB83CA9-0384-4C20-8689-8E91793BBBB6}" type="presOf" srcId="{13017AA7-4903-4C9C-A63D-9E452CFCDEB6}" destId="{BD514C8B-5DDC-4331-BAA1-0D661B1E6B1D}" srcOrd="0" destOrd="0" presId="urn:microsoft.com/office/officeart/2005/8/layout/vList2"/>
    <dgm:cxn modelId="{5E8A5C79-CD0E-48F8-BFB5-6DAD0E242AAD}" type="presParOf" srcId="{BD514C8B-5DDC-4331-BAA1-0D661B1E6B1D}" destId="{BE0005FC-C8D3-4112-8C65-21A526AF7EEB}" srcOrd="0" destOrd="0" presId="urn:microsoft.com/office/officeart/2005/8/layout/vList2"/>
    <dgm:cxn modelId="{FE886F46-8157-48C9-A14B-05044E125CBC}" type="presParOf" srcId="{BD514C8B-5DDC-4331-BAA1-0D661B1E6B1D}" destId="{D074B5BB-4095-47B9-A1AB-778CEC6A0BEC}" srcOrd="1" destOrd="0" presId="urn:microsoft.com/office/officeart/2005/8/layout/vList2"/>
    <dgm:cxn modelId="{856438DF-3EDE-450D-9333-31CD2E4B9950}" type="presParOf" srcId="{BD514C8B-5DDC-4331-BAA1-0D661B1E6B1D}" destId="{A69D2A18-219C-4900-8CCD-91F48D1E7A21}" srcOrd="2" destOrd="0" presId="urn:microsoft.com/office/officeart/2005/8/layout/vList2"/>
    <dgm:cxn modelId="{18BC76C4-687F-4FA6-9CF7-7D41656C34B8}" type="presParOf" srcId="{BD514C8B-5DDC-4331-BAA1-0D661B1E6B1D}" destId="{B6F364B5-3B65-4FF2-9B17-3981953F4A18}" srcOrd="3" destOrd="0" presId="urn:microsoft.com/office/officeart/2005/8/layout/vList2"/>
    <dgm:cxn modelId="{062E7AEE-877F-4E1B-BB72-3CB3FF46B278}" type="presParOf" srcId="{BD514C8B-5DDC-4331-BAA1-0D661B1E6B1D}" destId="{8EBC9CAB-290F-49BC-8CF5-D5DC138E0D31}" srcOrd="4" destOrd="0" presId="urn:microsoft.com/office/officeart/2005/8/layout/vList2"/>
    <dgm:cxn modelId="{8E42B0DA-866C-4B76-8224-55CA62D01954}" type="presParOf" srcId="{BD514C8B-5DDC-4331-BAA1-0D661B1E6B1D}" destId="{AB19B198-20AF-4B47-90D4-B71BB14479ED}" srcOrd="5" destOrd="0" presId="urn:microsoft.com/office/officeart/2005/8/layout/vList2"/>
    <dgm:cxn modelId="{8BC530CB-D00C-4E85-94BB-93A288D3F9AF}" type="presParOf" srcId="{BD514C8B-5DDC-4331-BAA1-0D661B1E6B1D}" destId="{4E006524-DAAA-4340-A599-8A2FD9B77DDB}" srcOrd="6" destOrd="0" presId="urn:microsoft.com/office/officeart/2005/8/layout/vList2"/>
    <dgm:cxn modelId="{064C6164-C0DB-4577-80C4-91283832CF79}" type="presParOf" srcId="{BD514C8B-5DDC-4331-BAA1-0D661B1E6B1D}" destId="{8F9E7732-7824-4C72-8495-3618B1B3A04F}" srcOrd="7" destOrd="0" presId="urn:microsoft.com/office/officeart/2005/8/layout/vList2"/>
    <dgm:cxn modelId="{183BAD84-AFE4-4857-9262-7374EAEF0C2B}" type="presParOf" srcId="{BD514C8B-5DDC-4331-BAA1-0D661B1E6B1D}" destId="{EDA27C42-1ED4-4659-BB08-AE9957A8C345}" srcOrd="8" destOrd="0" presId="urn:microsoft.com/office/officeart/2005/8/layout/vList2"/>
    <dgm:cxn modelId="{709F43FA-BFF8-4055-B393-18BC266F57E4}" type="presParOf" srcId="{BD514C8B-5DDC-4331-BAA1-0D661B1E6B1D}" destId="{DA2FDF1C-375E-40CA-90D9-37CE1CB9056A}" srcOrd="9" destOrd="0" presId="urn:microsoft.com/office/officeart/2005/8/layout/vList2"/>
    <dgm:cxn modelId="{3D22CEBB-37B6-4E8B-9107-1DFD75175F57}" type="presParOf" srcId="{BD514C8B-5DDC-4331-BAA1-0D661B1E6B1D}" destId="{44281E5C-E816-4EF1-A065-2F0559C21F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17AA7-4903-4C9C-A63D-9E452CFCD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133DDBE-BEF6-4C12-940C-CE564EDDD1D3}">
      <dgm:prSet phldr="0"/>
      <dgm:spPr/>
      <dgm:t>
        <a:bodyPr/>
        <a:lstStyle/>
        <a:p>
          <a:pPr rtl="0"/>
          <a:r>
            <a:rPr lang="fr-FR" b="1" dirty="0">
              <a:latin typeface="Calibri"/>
              <a:cs typeface="Calibri"/>
            </a:rPr>
            <a:t>Mot de Monsieur l'Inspecteur </a:t>
          </a:r>
        </a:p>
      </dgm:t>
    </dgm:pt>
    <dgm:pt modelId="{71336A75-CD3E-4F5A-AF2C-F8E8BE3E537F}" type="parTrans" cxnId="{45DA55E2-D9B9-47A3-8CD5-FFF14E7533D7}">
      <dgm:prSet/>
      <dgm:spPr/>
      <dgm:t>
        <a:bodyPr/>
        <a:lstStyle/>
        <a:p>
          <a:endParaRPr lang="fr-FR"/>
        </a:p>
      </dgm:t>
    </dgm:pt>
    <dgm:pt modelId="{21D821C6-D414-4B00-8DDD-A37EC7595B7C}" type="sibTrans" cxnId="{45DA55E2-D9B9-47A3-8CD5-FFF14E7533D7}">
      <dgm:prSet/>
      <dgm:spPr/>
      <dgm:t>
        <a:bodyPr/>
        <a:lstStyle/>
        <a:p>
          <a:endParaRPr lang="fr-FR"/>
        </a:p>
      </dgm:t>
    </dgm:pt>
    <dgm:pt modelId="{BD514C8B-5DDC-4331-BAA1-0D661B1E6B1D}" type="pres">
      <dgm:prSet presAssocID="{13017AA7-4903-4C9C-A63D-9E452CFCD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E0005FC-C8D3-4112-8C65-21A526AF7EEB}" type="pres">
      <dgm:prSet presAssocID="{2133DDBE-BEF6-4C12-940C-CE564EDDD1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8E240D-BD9B-4DE5-AB0F-345C530A6044}" type="presOf" srcId="{13017AA7-4903-4C9C-A63D-9E452CFCDEB6}" destId="{BD514C8B-5DDC-4331-BAA1-0D661B1E6B1D}" srcOrd="0" destOrd="0" presId="urn:microsoft.com/office/officeart/2005/8/layout/vList2"/>
    <dgm:cxn modelId="{D9229125-9574-48F2-B9ED-93CBFA408F27}" type="presOf" srcId="{2133DDBE-BEF6-4C12-940C-CE564EDDD1D3}" destId="{BE0005FC-C8D3-4112-8C65-21A526AF7EEB}" srcOrd="0" destOrd="0" presId="urn:microsoft.com/office/officeart/2005/8/layout/vList2"/>
    <dgm:cxn modelId="{45DA55E2-D9B9-47A3-8CD5-FFF14E7533D7}" srcId="{13017AA7-4903-4C9C-A63D-9E452CFCDEB6}" destId="{2133DDBE-BEF6-4C12-940C-CE564EDDD1D3}" srcOrd="0" destOrd="0" parTransId="{71336A75-CD3E-4F5A-AF2C-F8E8BE3E537F}" sibTransId="{21D821C6-D414-4B00-8DDD-A37EC7595B7C}"/>
    <dgm:cxn modelId="{8658ACC1-527D-4AF5-810D-005D1D34AB6D}" type="presParOf" srcId="{BD514C8B-5DDC-4331-BAA1-0D661B1E6B1D}" destId="{BE0005FC-C8D3-4112-8C65-21A526AF7E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017AA7-4903-4C9C-A63D-9E452CFCD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A9BF0E74-E500-48CD-8A8D-3E17E1B6C943}">
      <dgm:prSet phldr="0"/>
      <dgm:spPr/>
      <dgm:t>
        <a:bodyPr/>
        <a:lstStyle/>
        <a:p>
          <a:pPr rtl="0"/>
          <a:endParaRPr lang="fr-FR" b="1" dirty="0">
            <a:latin typeface="Calibri"/>
            <a:cs typeface="Calibri"/>
          </a:endParaRPr>
        </a:p>
      </dgm:t>
    </dgm:pt>
    <dgm:pt modelId="{C861BBD4-E523-4F33-8BD4-36986D033D6B}" type="parTrans" cxnId="{8BAE8CE4-BED9-4F49-B7F4-5E7CA30BAEB4}">
      <dgm:prSet/>
      <dgm:spPr/>
      <dgm:t>
        <a:bodyPr/>
        <a:lstStyle/>
        <a:p>
          <a:endParaRPr lang="fr-FR"/>
        </a:p>
      </dgm:t>
    </dgm:pt>
    <dgm:pt modelId="{99A097C4-2934-456E-82F1-2BFAE17F3FE5}" type="sibTrans" cxnId="{8BAE8CE4-BED9-4F49-B7F4-5E7CA30BAEB4}">
      <dgm:prSet/>
      <dgm:spPr/>
      <dgm:t>
        <a:bodyPr/>
        <a:lstStyle/>
        <a:p>
          <a:endParaRPr lang="fr-FR"/>
        </a:p>
      </dgm:t>
    </dgm:pt>
    <dgm:pt modelId="{88A34588-4434-4FD7-AA95-121C2884E5B5}">
      <dgm:prSet phldr="0"/>
      <dgm:spPr/>
      <dgm:t>
        <a:bodyPr/>
        <a:lstStyle/>
        <a:p>
          <a:pPr rtl="0"/>
          <a:endParaRPr lang="fr-FR" b="1" dirty="0">
            <a:latin typeface="Calibri"/>
            <a:cs typeface="Calibri"/>
          </a:endParaRPr>
        </a:p>
      </dgm:t>
    </dgm:pt>
    <dgm:pt modelId="{174FD157-B5F8-49DE-8E46-B65F3476251E}" type="parTrans" cxnId="{D38C1C90-AADE-4259-9199-043C9AC96C42}">
      <dgm:prSet/>
      <dgm:spPr/>
      <dgm:t>
        <a:bodyPr/>
        <a:lstStyle/>
        <a:p>
          <a:endParaRPr lang="fr-FR"/>
        </a:p>
      </dgm:t>
    </dgm:pt>
    <dgm:pt modelId="{878F30EB-7A10-4BB2-A1E0-05BA18613111}" type="sibTrans" cxnId="{D38C1C90-AADE-4259-9199-043C9AC96C42}">
      <dgm:prSet/>
      <dgm:spPr/>
      <dgm:t>
        <a:bodyPr/>
        <a:lstStyle/>
        <a:p>
          <a:endParaRPr lang="fr-FR"/>
        </a:p>
      </dgm:t>
    </dgm:pt>
    <dgm:pt modelId="{7C38AE2F-8425-4B7E-B60D-5D7E66E02613}">
      <dgm:prSet phldr="0"/>
      <dgm:spPr/>
      <dgm:t>
        <a:bodyPr/>
        <a:lstStyle/>
        <a:p>
          <a:pPr rtl="0"/>
          <a:r>
            <a:rPr lang="fr-FR" b="1" dirty="0" smtClean="0">
              <a:latin typeface="Calibri"/>
              <a:cs typeface="Calibri"/>
            </a:rPr>
            <a:t>Présentation. Climat scolaire. Projets. </a:t>
          </a:r>
          <a:endParaRPr lang="fr-FR" b="1" dirty="0">
            <a:latin typeface="Calibri"/>
            <a:cs typeface="Calibri"/>
          </a:endParaRPr>
        </a:p>
      </dgm:t>
    </dgm:pt>
    <dgm:pt modelId="{CC1BF469-9E0B-4FF5-BB36-7B43311B46E6}" type="parTrans" cxnId="{45D2A079-EC31-4F23-913D-3937B1DAD8C9}">
      <dgm:prSet/>
      <dgm:spPr/>
      <dgm:t>
        <a:bodyPr/>
        <a:lstStyle/>
        <a:p>
          <a:endParaRPr lang="fr-FR"/>
        </a:p>
      </dgm:t>
    </dgm:pt>
    <dgm:pt modelId="{F1A03594-DD11-477D-B153-27FDF6030DE2}" type="sibTrans" cxnId="{45D2A079-EC31-4F23-913D-3937B1DAD8C9}">
      <dgm:prSet/>
      <dgm:spPr/>
      <dgm:t>
        <a:bodyPr/>
        <a:lstStyle/>
        <a:p>
          <a:endParaRPr lang="fr-FR"/>
        </a:p>
      </dgm:t>
    </dgm:pt>
    <dgm:pt modelId="{BD514C8B-5DDC-4331-BAA1-0D661B1E6B1D}" type="pres">
      <dgm:prSet presAssocID="{13017AA7-4903-4C9C-A63D-9E452CFCD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9D2A18-219C-4900-8CCD-91F48D1E7A21}" type="pres">
      <dgm:prSet presAssocID="{7C38AE2F-8425-4B7E-B60D-5D7E66E026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F364B5-3B65-4FF2-9B17-3981953F4A18}" type="pres">
      <dgm:prSet presAssocID="{F1A03594-DD11-477D-B153-27FDF6030DE2}" presName="spacer" presStyleCnt="0"/>
      <dgm:spPr/>
      <dgm:t>
        <a:bodyPr/>
        <a:lstStyle/>
        <a:p>
          <a:endParaRPr lang="fr-FR"/>
        </a:p>
      </dgm:t>
    </dgm:pt>
    <dgm:pt modelId="{8EBC9CAB-290F-49BC-8CF5-D5DC138E0D31}" type="pres">
      <dgm:prSet presAssocID="{A9BF0E74-E500-48CD-8A8D-3E17E1B6C943}" presName="parentText" presStyleLbl="node1" presStyleIdx="1" presStyleCnt="3" custLinFactY="93162" custLinFactNeighborX="1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19B198-20AF-4B47-90D4-B71BB14479ED}" type="pres">
      <dgm:prSet presAssocID="{99A097C4-2934-456E-82F1-2BFAE17F3FE5}" presName="spacer" presStyleCnt="0"/>
      <dgm:spPr/>
      <dgm:t>
        <a:bodyPr/>
        <a:lstStyle/>
        <a:p>
          <a:endParaRPr lang="fr-FR"/>
        </a:p>
      </dgm:t>
    </dgm:pt>
    <dgm:pt modelId="{4E006524-DAAA-4340-A599-8A2FD9B77DDB}" type="pres">
      <dgm:prSet presAssocID="{88A34588-4434-4FD7-AA95-121C2884E5B5}" presName="parentText" presStyleLbl="node1" presStyleIdx="2" presStyleCnt="3" custLinFactY="-100000" custLinFactNeighborX="-39500" custLinFactNeighborY="-16931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09C14E-3192-4B7C-A780-376EFB909810}" type="presOf" srcId="{7C38AE2F-8425-4B7E-B60D-5D7E66E02613}" destId="{A69D2A18-219C-4900-8CCD-91F48D1E7A21}" srcOrd="0" destOrd="0" presId="urn:microsoft.com/office/officeart/2005/8/layout/vList2"/>
    <dgm:cxn modelId="{9D9CF87E-42CB-4A74-AEEC-D3F2D099AA15}" type="presOf" srcId="{13017AA7-4903-4C9C-A63D-9E452CFCDEB6}" destId="{BD514C8B-5DDC-4331-BAA1-0D661B1E6B1D}" srcOrd="0" destOrd="0" presId="urn:microsoft.com/office/officeart/2005/8/layout/vList2"/>
    <dgm:cxn modelId="{45D2A079-EC31-4F23-913D-3937B1DAD8C9}" srcId="{13017AA7-4903-4C9C-A63D-9E452CFCDEB6}" destId="{7C38AE2F-8425-4B7E-B60D-5D7E66E02613}" srcOrd="0" destOrd="0" parTransId="{CC1BF469-9E0B-4FF5-BB36-7B43311B46E6}" sibTransId="{F1A03594-DD11-477D-B153-27FDF6030DE2}"/>
    <dgm:cxn modelId="{D38C1C90-AADE-4259-9199-043C9AC96C42}" srcId="{13017AA7-4903-4C9C-A63D-9E452CFCDEB6}" destId="{88A34588-4434-4FD7-AA95-121C2884E5B5}" srcOrd="2" destOrd="0" parTransId="{174FD157-B5F8-49DE-8E46-B65F3476251E}" sibTransId="{878F30EB-7A10-4BB2-A1E0-05BA18613111}"/>
    <dgm:cxn modelId="{8BAE8CE4-BED9-4F49-B7F4-5E7CA30BAEB4}" srcId="{13017AA7-4903-4C9C-A63D-9E452CFCDEB6}" destId="{A9BF0E74-E500-48CD-8A8D-3E17E1B6C943}" srcOrd="1" destOrd="0" parTransId="{C861BBD4-E523-4F33-8BD4-36986D033D6B}" sibTransId="{99A097C4-2934-456E-82F1-2BFAE17F3FE5}"/>
    <dgm:cxn modelId="{1945B652-631F-4875-95E6-7BD1E8EB3C84}" type="presOf" srcId="{A9BF0E74-E500-48CD-8A8D-3E17E1B6C943}" destId="{8EBC9CAB-290F-49BC-8CF5-D5DC138E0D31}" srcOrd="0" destOrd="0" presId="urn:microsoft.com/office/officeart/2005/8/layout/vList2"/>
    <dgm:cxn modelId="{DEBDCF7B-A998-4E86-BE5B-51F38C3753C2}" type="presOf" srcId="{88A34588-4434-4FD7-AA95-121C2884E5B5}" destId="{4E006524-DAAA-4340-A599-8A2FD9B77DDB}" srcOrd="0" destOrd="0" presId="urn:microsoft.com/office/officeart/2005/8/layout/vList2"/>
    <dgm:cxn modelId="{55C594CA-F8C5-47F2-A626-8CC9F5B4F5F3}" type="presParOf" srcId="{BD514C8B-5DDC-4331-BAA1-0D661B1E6B1D}" destId="{A69D2A18-219C-4900-8CCD-91F48D1E7A21}" srcOrd="0" destOrd="0" presId="urn:microsoft.com/office/officeart/2005/8/layout/vList2"/>
    <dgm:cxn modelId="{56F32458-B777-49E0-83EB-A4E6BF218E02}" type="presParOf" srcId="{BD514C8B-5DDC-4331-BAA1-0D661B1E6B1D}" destId="{B6F364B5-3B65-4FF2-9B17-3981953F4A18}" srcOrd="1" destOrd="0" presId="urn:microsoft.com/office/officeart/2005/8/layout/vList2"/>
    <dgm:cxn modelId="{96F67394-2661-443D-822D-E537A7122D36}" type="presParOf" srcId="{BD514C8B-5DDC-4331-BAA1-0D661B1E6B1D}" destId="{8EBC9CAB-290F-49BC-8CF5-D5DC138E0D31}" srcOrd="2" destOrd="0" presId="urn:microsoft.com/office/officeart/2005/8/layout/vList2"/>
    <dgm:cxn modelId="{F8418F6B-7973-4E92-B28A-6844EC7F55DD}" type="presParOf" srcId="{BD514C8B-5DDC-4331-BAA1-0D661B1E6B1D}" destId="{AB19B198-20AF-4B47-90D4-B71BB14479ED}" srcOrd="3" destOrd="0" presId="urn:microsoft.com/office/officeart/2005/8/layout/vList2"/>
    <dgm:cxn modelId="{10CCBE9B-966E-4732-98B4-D1CA75FB3DB1}" type="presParOf" srcId="{BD514C8B-5DDC-4331-BAA1-0D661B1E6B1D}" destId="{4E006524-DAAA-4340-A599-8A2FD9B77D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105A36-2BE5-4E1E-8F2B-56D9F9976CF2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34FF6DD-91C7-47BC-8D0F-12105C725502}">
      <dgm:prSet phldrT="[Texte]"/>
      <dgm:spPr/>
      <dgm:t>
        <a:bodyPr/>
        <a:lstStyle/>
        <a:p>
          <a:r>
            <a:rPr lang="fr-FR" dirty="0" smtClean="0"/>
            <a:t>objectifs pédagogiques </a:t>
          </a:r>
          <a:endParaRPr lang="fr-FR" dirty="0"/>
        </a:p>
      </dgm:t>
    </dgm:pt>
    <dgm:pt modelId="{8806BA56-F926-4A34-A4BA-D7C61902E0E2}" type="parTrans" cxnId="{1950940B-4330-4631-B4D3-36F1F05E3C3F}">
      <dgm:prSet/>
      <dgm:spPr/>
      <dgm:t>
        <a:bodyPr/>
        <a:lstStyle/>
        <a:p>
          <a:endParaRPr lang="fr-FR"/>
        </a:p>
      </dgm:t>
    </dgm:pt>
    <dgm:pt modelId="{94C69C9F-BBC4-456D-9745-090B5F11B512}" type="sibTrans" cxnId="{1950940B-4330-4631-B4D3-36F1F05E3C3F}">
      <dgm:prSet/>
      <dgm:spPr/>
      <dgm:t>
        <a:bodyPr/>
        <a:lstStyle/>
        <a:p>
          <a:endParaRPr lang="fr-FR"/>
        </a:p>
      </dgm:t>
    </dgm:pt>
    <dgm:pt modelId="{18306C1E-330E-4287-964A-DAE91245365D}">
      <dgm:prSet phldrT="[Texte]"/>
      <dgm:spPr/>
      <dgm:t>
        <a:bodyPr/>
        <a:lstStyle/>
        <a:p>
          <a:r>
            <a:rPr lang="fr-FR" dirty="0" smtClean="0"/>
            <a:t>progressions spiralées</a:t>
          </a:r>
          <a:endParaRPr lang="fr-FR" dirty="0"/>
        </a:p>
      </dgm:t>
    </dgm:pt>
    <dgm:pt modelId="{0F5884C9-4EB5-46BA-A6C6-3B88FD9161BF}" type="parTrans" cxnId="{153512C2-2A7E-4FD8-B0A1-8BFA7C5BDE23}">
      <dgm:prSet/>
      <dgm:spPr/>
      <dgm:t>
        <a:bodyPr/>
        <a:lstStyle/>
        <a:p>
          <a:endParaRPr lang="fr-FR"/>
        </a:p>
      </dgm:t>
    </dgm:pt>
    <dgm:pt modelId="{77294563-C510-4711-9BAC-0E13D2399C16}" type="sibTrans" cxnId="{153512C2-2A7E-4FD8-B0A1-8BFA7C5BDE23}">
      <dgm:prSet/>
      <dgm:spPr/>
      <dgm:t>
        <a:bodyPr/>
        <a:lstStyle/>
        <a:p>
          <a:endParaRPr lang="fr-FR"/>
        </a:p>
      </dgm:t>
    </dgm:pt>
    <dgm:pt modelId="{9876D7CB-B323-4D9C-A1EC-DED49E053EC6}">
      <dgm:prSet phldrT="[Texte]"/>
      <dgm:spPr/>
      <dgm:t>
        <a:bodyPr/>
        <a:lstStyle/>
        <a:p>
          <a:r>
            <a:rPr lang="fr-FR" dirty="0" smtClean="0"/>
            <a:t>mise en situation</a:t>
          </a:r>
          <a:endParaRPr lang="fr-FR" dirty="0"/>
        </a:p>
      </dgm:t>
    </dgm:pt>
    <dgm:pt modelId="{0D08D489-4543-4B99-83FA-E5ED9B373B9E}" type="parTrans" cxnId="{38B8BCA2-34D9-48BD-866E-DA20A4C0C808}">
      <dgm:prSet/>
      <dgm:spPr/>
      <dgm:t>
        <a:bodyPr/>
        <a:lstStyle/>
        <a:p>
          <a:endParaRPr lang="fr-FR"/>
        </a:p>
      </dgm:t>
    </dgm:pt>
    <dgm:pt modelId="{C04EF733-1A09-4EF4-B3E5-C25B68C7B7C7}" type="sibTrans" cxnId="{38B8BCA2-34D9-48BD-866E-DA20A4C0C808}">
      <dgm:prSet/>
      <dgm:spPr/>
      <dgm:t>
        <a:bodyPr/>
        <a:lstStyle/>
        <a:p>
          <a:endParaRPr lang="fr-FR"/>
        </a:p>
      </dgm:t>
    </dgm:pt>
    <dgm:pt modelId="{71B7E40A-32E1-4B77-8D5F-5FFA8CDFE8E5}">
      <dgm:prSet phldrT="[Texte]"/>
      <dgm:spPr/>
      <dgm:t>
        <a:bodyPr/>
        <a:lstStyle/>
        <a:p>
          <a:r>
            <a:rPr lang="fr-FR" dirty="0" smtClean="0"/>
            <a:t>mise en activité des élèves</a:t>
          </a:r>
          <a:endParaRPr lang="fr-FR" dirty="0"/>
        </a:p>
      </dgm:t>
    </dgm:pt>
    <dgm:pt modelId="{9CC8801D-C418-46E2-8C21-419ABC4838B2}" type="parTrans" cxnId="{5189DB18-DC01-4B39-BE43-4F7CB008FF54}">
      <dgm:prSet/>
      <dgm:spPr/>
      <dgm:t>
        <a:bodyPr/>
        <a:lstStyle/>
        <a:p>
          <a:endParaRPr lang="fr-FR"/>
        </a:p>
      </dgm:t>
    </dgm:pt>
    <dgm:pt modelId="{9EAC6637-2D30-43A1-A607-7D72FDF066D5}" type="sibTrans" cxnId="{5189DB18-DC01-4B39-BE43-4F7CB008FF54}">
      <dgm:prSet/>
      <dgm:spPr/>
      <dgm:t>
        <a:bodyPr/>
        <a:lstStyle/>
        <a:p>
          <a:endParaRPr lang="fr-FR"/>
        </a:p>
      </dgm:t>
    </dgm:pt>
    <dgm:pt modelId="{5F5056A3-2B3A-480B-9E91-D03F28E5247F}">
      <dgm:prSet phldrT="[Texte]"/>
      <dgm:spPr/>
      <dgm:t>
        <a:bodyPr/>
        <a:lstStyle/>
        <a:p>
          <a:r>
            <a:rPr lang="fr-FR" dirty="0" smtClean="0"/>
            <a:t>apport des TIC dans la pédagogie.</a:t>
          </a:r>
          <a:endParaRPr lang="fr-FR" dirty="0"/>
        </a:p>
      </dgm:t>
    </dgm:pt>
    <dgm:pt modelId="{700D8378-CC6E-491E-BF1B-374D44FDEE90}" type="parTrans" cxnId="{91FD3CC5-6885-44FC-B6B0-432E0414F5F5}">
      <dgm:prSet/>
      <dgm:spPr/>
      <dgm:t>
        <a:bodyPr/>
        <a:lstStyle/>
        <a:p>
          <a:endParaRPr lang="fr-FR"/>
        </a:p>
      </dgm:t>
    </dgm:pt>
    <dgm:pt modelId="{6063423A-F5AB-4E69-850E-BD664FA680E9}" type="sibTrans" cxnId="{91FD3CC5-6885-44FC-B6B0-432E0414F5F5}">
      <dgm:prSet/>
      <dgm:spPr/>
      <dgm:t>
        <a:bodyPr/>
        <a:lstStyle/>
        <a:p>
          <a:endParaRPr lang="fr-FR"/>
        </a:p>
      </dgm:t>
    </dgm:pt>
    <dgm:pt modelId="{59674805-554D-4160-811A-08132F61F0EB}" type="pres">
      <dgm:prSet presAssocID="{19105A36-2BE5-4E1E-8F2B-56D9F9976C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221208-B6E9-47B9-A46D-D7523C5CABB3}" type="pres">
      <dgm:prSet presAssocID="{234FF6DD-91C7-47BC-8D0F-12105C7255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4B36B8-2F34-4E5E-9677-C4A8F8C4EA98}" type="pres">
      <dgm:prSet presAssocID="{234FF6DD-91C7-47BC-8D0F-12105C725502}" presName="spNode" presStyleCnt="0"/>
      <dgm:spPr/>
    </dgm:pt>
    <dgm:pt modelId="{97111515-955B-4538-BC86-5E46A23E8644}" type="pres">
      <dgm:prSet presAssocID="{94C69C9F-BBC4-456D-9745-090B5F11B512}" presName="sibTrans" presStyleLbl="sibTrans1D1" presStyleIdx="0" presStyleCnt="5"/>
      <dgm:spPr/>
      <dgm:t>
        <a:bodyPr/>
        <a:lstStyle/>
        <a:p>
          <a:endParaRPr lang="fr-FR"/>
        </a:p>
      </dgm:t>
    </dgm:pt>
    <dgm:pt modelId="{9B502577-1552-4F5C-A46D-97E6275540B5}" type="pres">
      <dgm:prSet presAssocID="{18306C1E-330E-4287-964A-DAE9124536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6D6A82-9AC5-4C56-AEC7-4C87B8AFA5DA}" type="pres">
      <dgm:prSet presAssocID="{18306C1E-330E-4287-964A-DAE91245365D}" presName="spNode" presStyleCnt="0"/>
      <dgm:spPr/>
    </dgm:pt>
    <dgm:pt modelId="{8DDAE2BE-C8CD-40ED-9592-B735230794B5}" type="pres">
      <dgm:prSet presAssocID="{77294563-C510-4711-9BAC-0E13D2399C16}" presName="sibTrans" presStyleLbl="sibTrans1D1" presStyleIdx="1" presStyleCnt="5"/>
      <dgm:spPr/>
      <dgm:t>
        <a:bodyPr/>
        <a:lstStyle/>
        <a:p>
          <a:endParaRPr lang="fr-FR"/>
        </a:p>
      </dgm:t>
    </dgm:pt>
    <dgm:pt modelId="{1F6CB3BE-833F-4E56-9C70-A9CD5D870102}" type="pres">
      <dgm:prSet presAssocID="{9876D7CB-B323-4D9C-A1EC-DED49E053E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898613-40C4-492C-B72E-7082AB32875D}" type="pres">
      <dgm:prSet presAssocID="{9876D7CB-B323-4D9C-A1EC-DED49E053EC6}" presName="spNode" presStyleCnt="0"/>
      <dgm:spPr/>
    </dgm:pt>
    <dgm:pt modelId="{785C34E3-4D37-41D9-81EA-17E0FB61FB9A}" type="pres">
      <dgm:prSet presAssocID="{C04EF733-1A09-4EF4-B3E5-C25B68C7B7C7}" presName="sibTrans" presStyleLbl="sibTrans1D1" presStyleIdx="2" presStyleCnt="5"/>
      <dgm:spPr/>
      <dgm:t>
        <a:bodyPr/>
        <a:lstStyle/>
        <a:p>
          <a:endParaRPr lang="fr-FR"/>
        </a:p>
      </dgm:t>
    </dgm:pt>
    <dgm:pt modelId="{3AEB4ED8-D257-4B67-813F-FD159A99B467}" type="pres">
      <dgm:prSet presAssocID="{71B7E40A-32E1-4B77-8D5F-5FFA8CDFE8E5}" presName="node" presStyleLbl="node1" presStyleIdx="3" presStyleCnt="5" custRadScaleRad="98146" custRadScaleInc="14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B0BA7D-007D-42C0-8429-F1363C717DD8}" type="pres">
      <dgm:prSet presAssocID="{71B7E40A-32E1-4B77-8D5F-5FFA8CDFE8E5}" presName="spNode" presStyleCnt="0"/>
      <dgm:spPr/>
    </dgm:pt>
    <dgm:pt modelId="{7A378CCA-0961-464F-AF06-C35D9B76F9FE}" type="pres">
      <dgm:prSet presAssocID="{9EAC6637-2D30-43A1-A607-7D72FDF066D5}" presName="sibTrans" presStyleLbl="sibTrans1D1" presStyleIdx="3" presStyleCnt="5"/>
      <dgm:spPr/>
      <dgm:t>
        <a:bodyPr/>
        <a:lstStyle/>
        <a:p>
          <a:endParaRPr lang="fr-FR"/>
        </a:p>
      </dgm:t>
    </dgm:pt>
    <dgm:pt modelId="{84FD3630-2D45-458C-A363-67086F118837}" type="pres">
      <dgm:prSet presAssocID="{5F5056A3-2B3A-480B-9E91-D03F28E524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A0FE54-5EE0-4D7B-AB0C-7C249D91B79E}" type="pres">
      <dgm:prSet presAssocID="{5F5056A3-2B3A-480B-9E91-D03F28E5247F}" presName="spNode" presStyleCnt="0"/>
      <dgm:spPr/>
    </dgm:pt>
    <dgm:pt modelId="{F0B6CBDD-4F91-435A-886D-359484762424}" type="pres">
      <dgm:prSet presAssocID="{6063423A-F5AB-4E69-850E-BD664FA680E9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5189DB18-DC01-4B39-BE43-4F7CB008FF54}" srcId="{19105A36-2BE5-4E1E-8F2B-56D9F9976CF2}" destId="{71B7E40A-32E1-4B77-8D5F-5FFA8CDFE8E5}" srcOrd="3" destOrd="0" parTransId="{9CC8801D-C418-46E2-8C21-419ABC4838B2}" sibTransId="{9EAC6637-2D30-43A1-A607-7D72FDF066D5}"/>
    <dgm:cxn modelId="{BBA2EBCD-2FD7-48F3-8B06-EBE1FD775752}" type="presOf" srcId="{5F5056A3-2B3A-480B-9E91-D03F28E5247F}" destId="{84FD3630-2D45-458C-A363-67086F118837}" srcOrd="0" destOrd="0" presId="urn:microsoft.com/office/officeart/2005/8/layout/cycle5"/>
    <dgm:cxn modelId="{1950940B-4330-4631-B4D3-36F1F05E3C3F}" srcId="{19105A36-2BE5-4E1E-8F2B-56D9F9976CF2}" destId="{234FF6DD-91C7-47BC-8D0F-12105C725502}" srcOrd="0" destOrd="0" parTransId="{8806BA56-F926-4A34-A4BA-D7C61902E0E2}" sibTransId="{94C69C9F-BBC4-456D-9745-090B5F11B512}"/>
    <dgm:cxn modelId="{C19AA341-4881-449A-802C-9885610A33FB}" type="presOf" srcId="{19105A36-2BE5-4E1E-8F2B-56D9F9976CF2}" destId="{59674805-554D-4160-811A-08132F61F0EB}" srcOrd="0" destOrd="0" presId="urn:microsoft.com/office/officeart/2005/8/layout/cycle5"/>
    <dgm:cxn modelId="{C0A11DBF-4204-4987-9335-07269E0AEAF7}" type="presOf" srcId="{77294563-C510-4711-9BAC-0E13D2399C16}" destId="{8DDAE2BE-C8CD-40ED-9592-B735230794B5}" srcOrd="0" destOrd="0" presId="urn:microsoft.com/office/officeart/2005/8/layout/cycle5"/>
    <dgm:cxn modelId="{91FD3CC5-6885-44FC-B6B0-432E0414F5F5}" srcId="{19105A36-2BE5-4E1E-8F2B-56D9F9976CF2}" destId="{5F5056A3-2B3A-480B-9E91-D03F28E5247F}" srcOrd="4" destOrd="0" parTransId="{700D8378-CC6E-491E-BF1B-374D44FDEE90}" sibTransId="{6063423A-F5AB-4E69-850E-BD664FA680E9}"/>
    <dgm:cxn modelId="{B47AB4D4-06FE-456A-B4D3-8AC638DEED87}" type="presOf" srcId="{18306C1E-330E-4287-964A-DAE91245365D}" destId="{9B502577-1552-4F5C-A46D-97E6275540B5}" srcOrd="0" destOrd="0" presId="urn:microsoft.com/office/officeart/2005/8/layout/cycle5"/>
    <dgm:cxn modelId="{219C654D-ACAB-40B8-B04E-98891A22DDD8}" type="presOf" srcId="{71B7E40A-32E1-4B77-8D5F-5FFA8CDFE8E5}" destId="{3AEB4ED8-D257-4B67-813F-FD159A99B467}" srcOrd="0" destOrd="0" presId="urn:microsoft.com/office/officeart/2005/8/layout/cycle5"/>
    <dgm:cxn modelId="{8A0E5627-61CC-4501-8D16-35F190FE0757}" type="presOf" srcId="{94C69C9F-BBC4-456D-9745-090B5F11B512}" destId="{97111515-955B-4538-BC86-5E46A23E8644}" srcOrd="0" destOrd="0" presId="urn:microsoft.com/office/officeart/2005/8/layout/cycle5"/>
    <dgm:cxn modelId="{153512C2-2A7E-4FD8-B0A1-8BFA7C5BDE23}" srcId="{19105A36-2BE5-4E1E-8F2B-56D9F9976CF2}" destId="{18306C1E-330E-4287-964A-DAE91245365D}" srcOrd="1" destOrd="0" parTransId="{0F5884C9-4EB5-46BA-A6C6-3B88FD9161BF}" sibTransId="{77294563-C510-4711-9BAC-0E13D2399C16}"/>
    <dgm:cxn modelId="{38B8BCA2-34D9-48BD-866E-DA20A4C0C808}" srcId="{19105A36-2BE5-4E1E-8F2B-56D9F9976CF2}" destId="{9876D7CB-B323-4D9C-A1EC-DED49E053EC6}" srcOrd="2" destOrd="0" parTransId="{0D08D489-4543-4B99-83FA-E5ED9B373B9E}" sibTransId="{C04EF733-1A09-4EF4-B3E5-C25B68C7B7C7}"/>
    <dgm:cxn modelId="{CC444FD9-C8D4-4672-B603-E2F1259C882B}" type="presOf" srcId="{6063423A-F5AB-4E69-850E-BD664FA680E9}" destId="{F0B6CBDD-4F91-435A-886D-359484762424}" srcOrd="0" destOrd="0" presId="urn:microsoft.com/office/officeart/2005/8/layout/cycle5"/>
    <dgm:cxn modelId="{75F0FD57-C4BB-4C3E-959B-6BEDD490A320}" type="presOf" srcId="{9EAC6637-2D30-43A1-A607-7D72FDF066D5}" destId="{7A378CCA-0961-464F-AF06-C35D9B76F9FE}" srcOrd="0" destOrd="0" presId="urn:microsoft.com/office/officeart/2005/8/layout/cycle5"/>
    <dgm:cxn modelId="{505D80D9-D84E-48A7-A702-9A24BCA34B8D}" type="presOf" srcId="{9876D7CB-B323-4D9C-A1EC-DED49E053EC6}" destId="{1F6CB3BE-833F-4E56-9C70-A9CD5D870102}" srcOrd="0" destOrd="0" presId="urn:microsoft.com/office/officeart/2005/8/layout/cycle5"/>
    <dgm:cxn modelId="{D9B5680D-BF0A-43FB-8D6A-D9C4ABE72C07}" type="presOf" srcId="{234FF6DD-91C7-47BC-8D0F-12105C725502}" destId="{AC221208-B6E9-47B9-A46D-D7523C5CABB3}" srcOrd="0" destOrd="0" presId="urn:microsoft.com/office/officeart/2005/8/layout/cycle5"/>
    <dgm:cxn modelId="{745B59DF-E199-4EEF-814F-56C645578328}" type="presOf" srcId="{C04EF733-1A09-4EF4-B3E5-C25B68C7B7C7}" destId="{785C34E3-4D37-41D9-81EA-17E0FB61FB9A}" srcOrd="0" destOrd="0" presId="urn:microsoft.com/office/officeart/2005/8/layout/cycle5"/>
    <dgm:cxn modelId="{11562240-CFEE-443A-960E-E7283D871FA1}" type="presParOf" srcId="{59674805-554D-4160-811A-08132F61F0EB}" destId="{AC221208-B6E9-47B9-A46D-D7523C5CABB3}" srcOrd="0" destOrd="0" presId="urn:microsoft.com/office/officeart/2005/8/layout/cycle5"/>
    <dgm:cxn modelId="{3F1ABB97-6499-4EB9-846E-CD9ED944CFC7}" type="presParOf" srcId="{59674805-554D-4160-811A-08132F61F0EB}" destId="{4B4B36B8-2F34-4E5E-9677-C4A8F8C4EA98}" srcOrd="1" destOrd="0" presId="urn:microsoft.com/office/officeart/2005/8/layout/cycle5"/>
    <dgm:cxn modelId="{E302EA36-E7D3-4D9B-9205-35F34FF52BAF}" type="presParOf" srcId="{59674805-554D-4160-811A-08132F61F0EB}" destId="{97111515-955B-4538-BC86-5E46A23E8644}" srcOrd="2" destOrd="0" presId="urn:microsoft.com/office/officeart/2005/8/layout/cycle5"/>
    <dgm:cxn modelId="{CCB575DE-AA88-4375-B15A-A46F6067451E}" type="presParOf" srcId="{59674805-554D-4160-811A-08132F61F0EB}" destId="{9B502577-1552-4F5C-A46D-97E6275540B5}" srcOrd="3" destOrd="0" presId="urn:microsoft.com/office/officeart/2005/8/layout/cycle5"/>
    <dgm:cxn modelId="{8C67115B-2FA0-44AF-A51E-5C740D2358F3}" type="presParOf" srcId="{59674805-554D-4160-811A-08132F61F0EB}" destId="{276D6A82-9AC5-4C56-AEC7-4C87B8AFA5DA}" srcOrd="4" destOrd="0" presId="urn:microsoft.com/office/officeart/2005/8/layout/cycle5"/>
    <dgm:cxn modelId="{F1120B97-E687-425B-B7D0-34C1DB78EFAE}" type="presParOf" srcId="{59674805-554D-4160-811A-08132F61F0EB}" destId="{8DDAE2BE-C8CD-40ED-9592-B735230794B5}" srcOrd="5" destOrd="0" presId="urn:microsoft.com/office/officeart/2005/8/layout/cycle5"/>
    <dgm:cxn modelId="{C268225E-A9E8-41EE-B9FB-13A035776E83}" type="presParOf" srcId="{59674805-554D-4160-811A-08132F61F0EB}" destId="{1F6CB3BE-833F-4E56-9C70-A9CD5D870102}" srcOrd="6" destOrd="0" presId="urn:microsoft.com/office/officeart/2005/8/layout/cycle5"/>
    <dgm:cxn modelId="{5B6FDFC0-B4BB-46CD-A34F-F0A2FE28B1D0}" type="presParOf" srcId="{59674805-554D-4160-811A-08132F61F0EB}" destId="{02898613-40C4-492C-B72E-7082AB32875D}" srcOrd="7" destOrd="0" presId="urn:microsoft.com/office/officeart/2005/8/layout/cycle5"/>
    <dgm:cxn modelId="{F51B47FC-F75C-4C60-87EC-0722B3426A24}" type="presParOf" srcId="{59674805-554D-4160-811A-08132F61F0EB}" destId="{785C34E3-4D37-41D9-81EA-17E0FB61FB9A}" srcOrd="8" destOrd="0" presId="urn:microsoft.com/office/officeart/2005/8/layout/cycle5"/>
    <dgm:cxn modelId="{126A0A1D-C214-424D-A7C8-D93C22989034}" type="presParOf" srcId="{59674805-554D-4160-811A-08132F61F0EB}" destId="{3AEB4ED8-D257-4B67-813F-FD159A99B467}" srcOrd="9" destOrd="0" presId="urn:microsoft.com/office/officeart/2005/8/layout/cycle5"/>
    <dgm:cxn modelId="{5F63312D-AD34-459B-92CA-7B1AF680497D}" type="presParOf" srcId="{59674805-554D-4160-811A-08132F61F0EB}" destId="{03B0BA7D-007D-42C0-8429-F1363C717DD8}" srcOrd="10" destOrd="0" presId="urn:microsoft.com/office/officeart/2005/8/layout/cycle5"/>
    <dgm:cxn modelId="{DFE954F9-F3FC-46C1-A641-F15613973F44}" type="presParOf" srcId="{59674805-554D-4160-811A-08132F61F0EB}" destId="{7A378CCA-0961-464F-AF06-C35D9B76F9FE}" srcOrd="11" destOrd="0" presId="urn:microsoft.com/office/officeart/2005/8/layout/cycle5"/>
    <dgm:cxn modelId="{B002F007-3039-4019-9CAE-DDB2C87904B1}" type="presParOf" srcId="{59674805-554D-4160-811A-08132F61F0EB}" destId="{84FD3630-2D45-458C-A363-67086F118837}" srcOrd="12" destOrd="0" presId="urn:microsoft.com/office/officeart/2005/8/layout/cycle5"/>
    <dgm:cxn modelId="{C1092E1D-B1AC-4D35-B143-261BFC367762}" type="presParOf" srcId="{59674805-554D-4160-811A-08132F61F0EB}" destId="{A3A0FE54-5EE0-4D7B-AB0C-7C249D91B79E}" srcOrd="13" destOrd="0" presId="urn:microsoft.com/office/officeart/2005/8/layout/cycle5"/>
    <dgm:cxn modelId="{E99DB974-2758-48E3-8D29-2E7FABD2B980}" type="presParOf" srcId="{59674805-554D-4160-811A-08132F61F0EB}" destId="{F0B6CBDD-4F91-435A-886D-35948476242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25618B-81D7-42E4-850B-E7CF22B6D024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3651FB3-1C3F-43AC-9743-85098A193944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 smtClean="0">
              <a:solidFill>
                <a:srgbClr val="FFC000"/>
              </a:solidFill>
            </a:rPr>
            <a:t>Situation problème </a:t>
          </a:r>
          <a:endParaRPr lang="fr-FR" dirty="0" smtClean="0">
            <a:solidFill>
              <a:srgbClr val="FFC000"/>
            </a:solidFill>
          </a:endParaRP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8B6D32BE-1778-4BE6-BAC1-916EDA1A1815}" type="parTrans" cxnId="{05279458-50C5-47C6-9824-3CB6E2BA985D}">
      <dgm:prSet/>
      <dgm:spPr/>
      <dgm:t>
        <a:bodyPr/>
        <a:lstStyle/>
        <a:p>
          <a:endParaRPr lang="fr-FR"/>
        </a:p>
      </dgm:t>
    </dgm:pt>
    <dgm:pt modelId="{B53913A1-BFCC-4875-B224-0239A578988C}" type="sibTrans" cxnId="{05279458-50C5-47C6-9824-3CB6E2BA985D}">
      <dgm:prSet/>
      <dgm:spPr/>
      <dgm:t>
        <a:bodyPr/>
        <a:lstStyle/>
        <a:p>
          <a:endParaRPr lang="fr-FR"/>
        </a:p>
      </dgm:t>
    </dgm:pt>
    <dgm:pt modelId="{3D221A54-6C37-49DD-A8B2-E0E6F2404CD8}">
      <dgm:prSet phldrT="[Texte]" custT="1"/>
      <dgm:spPr/>
      <dgm:t>
        <a:bodyPr/>
        <a:lstStyle/>
        <a:p>
          <a:pPr>
            <a:lnSpc>
              <a:spcPct val="200000"/>
            </a:lnSpc>
          </a:pPr>
          <a:r>
            <a:rPr lang="fr-FR" sz="1800" dirty="0" smtClean="0">
              <a:solidFill>
                <a:srgbClr val="002060"/>
              </a:solidFill>
            </a:rPr>
            <a:t>confronte l’élève à un </a:t>
          </a:r>
          <a:r>
            <a:rPr lang="fr-FR" sz="1800" b="1" dirty="0" smtClean="0">
              <a:solidFill>
                <a:srgbClr val="002060"/>
              </a:solidFill>
            </a:rPr>
            <a:t>problème à résoudre</a:t>
          </a:r>
          <a:r>
            <a:rPr lang="fr-FR" sz="1800" dirty="0" smtClean="0">
              <a:solidFill>
                <a:srgbClr val="002060"/>
              </a:solidFill>
            </a:rPr>
            <a:t>.</a:t>
          </a:r>
        </a:p>
        <a:p>
          <a:pPr>
            <a:lnSpc>
              <a:spcPct val="200000"/>
            </a:lnSpc>
          </a:pPr>
          <a:r>
            <a:rPr lang="fr-FR" sz="1800" dirty="0" smtClean="0">
              <a:solidFill>
                <a:srgbClr val="002060"/>
              </a:solidFill>
            </a:rPr>
            <a:t>Elle fait </a:t>
          </a:r>
          <a:r>
            <a:rPr lang="fr-FR" sz="1800" b="1" dirty="0" smtClean="0">
              <a:solidFill>
                <a:srgbClr val="002060"/>
              </a:solidFill>
            </a:rPr>
            <a:t>émerger</a:t>
          </a:r>
          <a:r>
            <a:rPr lang="fr-FR" sz="1800" dirty="0" smtClean="0">
              <a:solidFill>
                <a:srgbClr val="002060"/>
              </a:solidFill>
            </a:rPr>
            <a:t> les </a:t>
          </a:r>
          <a:r>
            <a:rPr lang="fr-FR" sz="1800" b="1" dirty="0" smtClean="0">
              <a:solidFill>
                <a:srgbClr val="002060"/>
              </a:solidFill>
            </a:rPr>
            <a:t>difficultés de l’élève </a:t>
          </a:r>
          <a:r>
            <a:rPr lang="fr-FR" sz="1800" dirty="0" smtClean="0">
              <a:solidFill>
                <a:srgbClr val="002060"/>
              </a:solidFill>
            </a:rPr>
            <a:t>ou des </a:t>
          </a:r>
          <a:r>
            <a:rPr lang="fr-FR" sz="1800" b="1" dirty="0" smtClean="0">
              <a:solidFill>
                <a:srgbClr val="002060"/>
              </a:solidFill>
            </a:rPr>
            <a:t>réussites spontanées non</a:t>
          </a:r>
          <a:r>
            <a:rPr lang="fr-FR" sz="1800" dirty="0" smtClean="0">
              <a:solidFill>
                <a:srgbClr val="002060"/>
              </a:solidFill>
            </a:rPr>
            <a:t> </a:t>
          </a:r>
          <a:r>
            <a:rPr lang="fr-FR" sz="1800" b="1" dirty="0" smtClean="0">
              <a:solidFill>
                <a:srgbClr val="002060"/>
              </a:solidFill>
            </a:rPr>
            <a:t>construites</a:t>
          </a:r>
          <a:r>
            <a:rPr lang="fr-FR" sz="1800" dirty="0" smtClean="0">
              <a:solidFill>
                <a:srgbClr val="002060"/>
              </a:solidFill>
            </a:rPr>
            <a:t>.</a:t>
          </a:r>
        </a:p>
      </dgm:t>
    </dgm:pt>
    <dgm:pt modelId="{47292D33-2C7A-49D5-8BC1-2A476EAD29D6}" type="parTrans" cxnId="{38EA1CE1-B102-4456-BBD0-65C76C519EAD}">
      <dgm:prSet/>
      <dgm:spPr/>
      <dgm:t>
        <a:bodyPr/>
        <a:lstStyle/>
        <a:p>
          <a:endParaRPr lang="fr-FR"/>
        </a:p>
      </dgm:t>
    </dgm:pt>
    <dgm:pt modelId="{DB566994-8C23-4E15-BE7F-6DA021C35F1B}" type="sibTrans" cxnId="{38EA1CE1-B102-4456-BBD0-65C76C519EAD}">
      <dgm:prSet/>
      <dgm:spPr/>
      <dgm:t>
        <a:bodyPr/>
        <a:lstStyle/>
        <a:p>
          <a:endParaRPr lang="fr-FR"/>
        </a:p>
      </dgm:t>
    </dgm:pt>
    <dgm:pt modelId="{380232E1-BB3C-4055-81F4-461EA8D4F338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i="0" dirty="0" smtClean="0">
              <a:solidFill>
                <a:srgbClr val="00B050"/>
              </a:solidFill>
            </a:rPr>
            <a:t>Situation de résolution de problèmes</a:t>
          </a:r>
          <a:endParaRPr lang="fr-FR" dirty="0" smtClean="0">
            <a:solidFill>
              <a:srgbClr val="00B050"/>
            </a:solidFill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5343D647-3DD9-4804-89E3-81C1715B2FA0}" type="parTrans" cxnId="{9DD6A41F-A5EE-4212-A606-F70A2C363B03}">
      <dgm:prSet/>
      <dgm:spPr/>
      <dgm:t>
        <a:bodyPr/>
        <a:lstStyle/>
        <a:p>
          <a:endParaRPr lang="fr-FR"/>
        </a:p>
      </dgm:t>
    </dgm:pt>
    <dgm:pt modelId="{E9E95328-17D6-4DE4-B0D3-5393720E922B}" type="sibTrans" cxnId="{9DD6A41F-A5EE-4212-A606-F70A2C363B03}">
      <dgm:prSet/>
      <dgm:spPr/>
      <dgm:t>
        <a:bodyPr/>
        <a:lstStyle/>
        <a:p>
          <a:endParaRPr lang="fr-FR"/>
        </a:p>
      </dgm:t>
    </dgm:pt>
    <dgm:pt modelId="{8E46D860-4BBB-4960-902A-71F85108C509}">
      <dgm:prSet phldrT="[Texte]"/>
      <dgm:spPr/>
      <dgm:t>
        <a:bodyPr/>
        <a:lstStyle/>
        <a:p>
          <a:endParaRPr lang="fr-FR" dirty="0"/>
        </a:p>
      </dgm:t>
    </dgm:pt>
    <dgm:pt modelId="{71422344-F813-4BA8-97C2-DDA9D4CA13A1}" type="parTrans" cxnId="{1BB3092C-CA8E-41DA-89BC-D81203CD039D}">
      <dgm:prSet/>
      <dgm:spPr/>
      <dgm:t>
        <a:bodyPr/>
        <a:lstStyle/>
        <a:p>
          <a:endParaRPr lang="fr-FR"/>
        </a:p>
      </dgm:t>
    </dgm:pt>
    <dgm:pt modelId="{A56B6F4C-D352-49B1-B8BE-20C2C8530C74}" type="sibTrans" cxnId="{1BB3092C-CA8E-41DA-89BC-D81203CD039D}">
      <dgm:prSet/>
      <dgm:spPr/>
      <dgm:t>
        <a:bodyPr/>
        <a:lstStyle/>
        <a:p>
          <a:endParaRPr lang="fr-FR"/>
        </a:p>
      </dgm:t>
    </dgm:pt>
    <dgm:pt modelId="{0F605CBE-5DF1-42F8-B769-7B8E9824EA80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i="0" dirty="0" smtClean="0">
              <a:solidFill>
                <a:srgbClr val="002060"/>
              </a:solidFill>
            </a:rPr>
            <a:t>Situation d’apprentissage systématique </a:t>
          </a:r>
          <a:endParaRPr lang="fr-FR" dirty="0" smtClean="0">
            <a:solidFill>
              <a:srgbClr val="002060"/>
            </a:solidFill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95FCF033-4BD7-4C48-8C78-1B96FFFEAD8F}" type="parTrans" cxnId="{3E33FC1F-ED16-4494-9604-2C5CE99711E1}">
      <dgm:prSet/>
      <dgm:spPr/>
      <dgm:t>
        <a:bodyPr/>
        <a:lstStyle/>
        <a:p>
          <a:endParaRPr lang="fr-FR"/>
        </a:p>
      </dgm:t>
    </dgm:pt>
    <dgm:pt modelId="{52B7D681-146A-41AE-B4FD-8AA2C90ECA11}" type="sibTrans" cxnId="{3E33FC1F-ED16-4494-9604-2C5CE99711E1}">
      <dgm:prSet/>
      <dgm:spPr/>
      <dgm:t>
        <a:bodyPr/>
        <a:lstStyle/>
        <a:p>
          <a:endParaRPr lang="fr-FR"/>
        </a:p>
      </dgm:t>
    </dgm:pt>
    <dgm:pt modelId="{2CF3F06C-934F-4AE1-AA28-5C6739A7AD3A}">
      <dgm:prSet phldrT="[Texte]"/>
      <dgm:spPr/>
      <dgm:t>
        <a:bodyPr/>
        <a:lstStyle/>
        <a:p>
          <a:pPr>
            <a:lnSpc>
              <a:spcPct val="90000"/>
            </a:lnSpc>
          </a:pPr>
          <a:endParaRPr lang="fr-FR" sz="1600" dirty="0"/>
        </a:p>
      </dgm:t>
    </dgm:pt>
    <dgm:pt modelId="{8E83C1CB-C742-48D7-B56A-A3AB03503CA0}" type="parTrans" cxnId="{6B6219DF-A71E-472E-99D6-30C6D00B644F}">
      <dgm:prSet/>
      <dgm:spPr/>
      <dgm:t>
        <a:bodyPr/>
        <a:lstStyle/>
        <a:p>
          <a:endParaRPr lang="fr-FR"/>
        </a:p>
      </dgm:t>
    </dgm:pt>
    <dgm:pt modelId="{40C355FE-28AE-480F-8591-890C2420F29C}" type="sibTrans" cxnId="{6B6219DF-A71E-472E-99D6-30C6D00B644F}">
      <dgm:prSet/>
      <dgm:spPr/>
      <dgm:t>
        <a:bodyPr/>
        <a:lstStyle/>
        <a:p>
          <a:endParaRPr lang="fr-FR"/>
        </a:p>
      </dgm:t>
    </dgm:pt>
    <dgm:pt modelId="{A167917B-5B91-466A-9F68-8E4EE41FDE50}">
      <dgm:prSet/>
      <dgm:spPr/>
      <dgm:t>
        <a:bodyPr/>
        <a:lstStyle/>
        <a:p>
          <a:r>
            <a:rPr lang="fr-FR" b="0" i="0" dirty="0" smtClean="0">
              <a:solidFill>
                <a:schemeClr val="tx1"/>
              </a:solidFill>
            </a:rPr>
            <a:t>pose un problème et met l’élève devant la nécessité de </a:t>
          </a:r>
          <a:r>
            <a:rPr lang="fr-FR" b="1" i="0" dirty="0" smtClean="0">
              <a:solidFill>
                <a:schemeClr val="tx1"/>
              </a:solidFill>
            </a:rPr>
            <a:t>construire</a:t>
          </a:r>
          <a:r>
            <a:rPr lang="fr-FR" b="0" i="0" dirty="0" smtClean="0">
              <a:solidFill>
                <a:schemeClr val="tx1"/>
              </a:solidFill>
            </a:rPr>
            <a:t> activement une ou des réponses nouvelles.</a:t>
          </a:r>
          <a:endParaRPr lang="fr-FR" b="0" i="0" dirty="0">
            <a:solidFill>
              <a:schemeClr val="tx1"/>
            </a:solidFill>
          </a:endParaRPr>
        </a:p>
      </dgm:t>
    </dgm:pt>
    <dgm:pt modelId="{552977C1-44CE-4788-990C-A4C8C26A9D29}" type="parTrans" cxnId="{0E35D5C6-16AB-4F5B-B821-AA91FF3E654C}">
      <dgm:prSet/>
      <dgm:spPr/>
      <dgm:t>
        <a:bodyPr/>
        <a:lstStyle/>
        <a:p>
          <a:endParaRPr lang="fr-FR"/>
        </a:p>
      </dgm:t>
    </dgm:pt>
    <dgm:pt modelId="{E23EF33B-3750-480F-AB05-A62FACCED431}" type="sibTrans" cxnId="{0E35D5C6-16AB-4F5B-B821-AA91FF3E654C}">
      <dgm:prSet/>
      <dgm:spPr/>
      <dgm:t>
        <a:bodyPr/>
        <a:lstStyle/>
        <a:p>
          <a:endParaRPr lang="fr-FR"/>
        </a:p>
      </dgm:t>
    </dgm:pt>
    <dgm:pt modelId="{92631324-4902-4EF9-87EB-709A3D7E4355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fr-FR" sz="1800" b="0" i="0" dirty="0" smtClean="0"/>
            <a:t> permet à l’élève de réaliser de </a:t>
          </a:r>
          <a:r>
            <a:rPr lang="fr-FR" sz="1800" b="1" i="0" dirty="0" smtClean="0"/>
            <a:t>nombreuses répétitions</a:t>
          </a:r>
          <a:r>
            <a:rPr lang="fr-FR" sz="1800" b="0" i="0" dirty="0" smtClean="0"/>
            <a:t>. Ainsi, l’élève qui a testé une situation et compris ce qu’il y a à faire, peut </a:t>
          </a:r>
          <a:r>
            <a:rPr lang="fr-FR" sz="1800" b="1" i="0" dirty="0" smtClean="0"/>
            <a:t>stabiliser son apprentissage et réussir régulièrement.</a:t>
          </a:r>
          <a:endParaRPr lang="fr-FR" sz="1800" b="1" i="0" dirty="0"/>
        </a:p>
      </dgm:t>
    </dgm:pt>
    <dgm:pt modelId="{D55BC2C5-9EAA-4DE6-B932-32C23FF5902D}" type="parTrans" cxnId="{6CCBEDB7-9114-4888-92CB-D461E677B363}">
      <dgm:prSet/>
      <dgm:spPr/>
      <dgm:t>
        <a:bodyPr/>
        <a:lstStyle/>
        <a:p>
          <a:endParaRPr lang="fr-FR"/>
        </a:p>
      </dgm:t>
    </dgm:pt>
    <dgm:pt modelId="{6D148D69-8E31-410A-9A48-4518F56514DD}" type="sibTrans" cxnId="{6CCBEDB7-9114-4888-92CB-D461E677B363}">
      <dgm:prSet/>
      <dgm:spPr/>
      <dgm:t>
        <a:bodyPr/>
        <a:lstStyle/>
        <a:p>
          <a:endParaRPr lang="fr-FR"/>
        </a:p>
      </dgm:t>
    </dgm:pt>
    <dgm:pt modelId="{68CB4E50-06E0-42F2-BB94-65C3A9DD7B71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800" dirty="0" smtClean="0">
              <a:solidFill>
                <a:srgbClr val="002060"/>
              </a:solidFill>
            </a:rPr>
            <a:t> Elle ne suffit pas pour que l’élève comprenne et dise ce qu’il fait pour réussir.</a:t>
          </a:r>
        </a:p>
      </dgm:t>
    </dgm:pt>
    <dgm:pt modelId="{E9145006-EAFC-4204-BEAA-3B786FCE5634}" type="parTrans" cxnId="{323940A3-62B5-4F36-988D-AC98C4E4E2BB}">
      <dgm:prSet/>
      <dgm:spPr/>
      <dgm:t>
        <a:bodyPr/>
        <a:lstStyle/>
        <a:p>
          <a:endParaRPr lang="fr-FR"/>
        </a:p>
      </dgm:t>
    </dgm:pt>
    <dgm:pt modelId="{136EA9D6-37D1-4737-8376-BAFE5550E016}" type="sibTrans" cxnId="{323940A3-62B5-4F36-988D-AC98C4E4E2BB}">
      <dgm:prSet/>
      <dgm:spPr/>
      <dgm:t>
        <a:bodyPr/>
        <a:lstStyle/>
        <a:p>
          <a:endParaRPr lang="fr-FR"/>
        </a:p>
      </dgm:t>
    </dgm:pt>
    <dgm:pt modelId="{32E813C1-4CE9-447E-9A3A-2C0D73A230D6}">
      <dgm:prSet/>
      <dgm:spPr/>
      <dgm:t>
        <a:bodyPr/>
        <a:lstStyle/>
        <a:p>
          <a:r>
            <a:rPr lang="fr-FR" b="0" i="0" dirty="0" smtClean="0">
              <a:solidFill>
                <a:schemeClr val="tx1"/>
              </a:solidFill>
            </a:rPr>
            <a:t> Pour cela l’enseignant choisit des variables didactiques (espace, temps, vitesse, nombre, fonction, son, probabilité…) qui diffèrent selon le niveau de l’élève, mais sur lesquelles l’enseignant sait que l’élève </a:t>
          </a:r>
          <a:r>
            <a:rPr lang="fr-FR" b="1" i="0" dirty="0" smtClean="0">
              <a:solidFill>
                <a:schemeClr val="tx1"/>
              </a:solidFill>
            </a:rPr>
            <a:t>doit agir pour rechercher des solutions.</a:t>
          </a:r>
          <a:endParaRPr lang="fr-FR" b="1" i="0" dirty="0">
            <a:solidFill>
              <a:schemeClr val="tx1"/>
            </a:solidFill>
          </a:endParaRPr>
        </a:p>
      </dgm:t>
    </dgm:pt>
    <dgm:pt modelId="{163D6DFB-D015-4304-B6D3-B104C485B53F}" type="parTrans" cxnId="{D32921F9-1F22-4CC3-A7EA-014921684A74}">
      <dgm:prSet/>
      <dgm:spPr/>
      <dgm:t>
        <a:bodyPr/>
        <a:lstStyle/>
        <a:p>
          <a:endParaRPr lang="fr-FR"/>
        </a:p>
      </dgm:t>
    </dgm:pt>
    <dgm:pt modelId="{D075A940-79A3-464D-AA73-5C553ABFF252}" type="sibTrans" cxnId="{D32921F9-1F22-4CC3-A7EA-014921684A74}">
      <dgm:prSet/>
      <dgm:spPr/>
      <dgm:t>
        <a:bodyPr/>
        <a:lstStyle/>
        <a:p>
          <a:endParaRPr lang="fr-FR"/>
        </a:p>
      </dgm:t>
    </dgm:pt>
    <dgm:pt modelId="{C759B823-D2E0-45F7-B385-DC74C3BEF13D}">
      <dgm:prSet/>
      <dgm:spPr/>
      <dgm:t>
        <a:bodyPr/>
        <a:lstStyle/>
        <a:p>
          <a:r>
            <a:rPr lang="fr-FR" b="0" i="0" dirty="0" smtClean="0">
              <a:solidFill>
                <a:schemeClr val="tx1"/>
              </a:solidFill>
            </a:rPr>
            <a:t> L’élève construit des repères qui vont lui permettre de réussir.</a:t>
          </a:r>
          <a:endParaRPr lang="fr-FR" b="0" i="0" dirty="0">
            <a:solidFill>
              <a:schemeClr val="tx1"/>
            </a:solidFill>
          </a:endParaRPr>
        </a:p>
      </dgm:t>
    </dgm:pt>
    <dgm:pt modelId="{7EB347AB-2D20-489A-B44F-1AEAB2AD78C5}" type="parTrans" cxnId="{FD91DD0B-E250-47B8-BEA7-9CD48D0E7D5B}">
      <dgm:prSet/>
      <dgm:spPr/>
      <dgm:t>
        <a:bodyPr/>
        <a:lstStyle/>
        <a:p>
          <a:endParaRPr lang="fr-FR"/>
        </a:p>
      </dgm:t>
    </dgm:pt>
    <dgm:pt modelId="{7CE15B28-4458-4CF3-AD39-F4BDC683C767}" type="sibTrans" cxnId="{FD91DD0B-E250-47B8-BEA7-9CD48D0E7D5B}">
      <dgm:prSet/>
      <dgm:spPr/>
      <dgm:t>
        <a:bodyPr/>
        <a:lstStyle/>
        <a:p>
          <a:endParaRPr lang="fr-FR"/>
        </a:p>
      </dgm:t>
    </dgm:pt>
    <dgm:pt modelId="{A4725E5C-0F8F-40D8-B7CE-04612A88FB79}">
      <dgm:prSet/>
      <dgm:spPr/>
      <dgm:t>
        <a:bodyPr/>
        <a:lstStyle/>
        <a:p>
          <a:r>
            <a:rPr lang="fr-FR" b="0" i="0" dirty="0" smtClean="0">
              <a:solidFill>
                <a:schemeClr val="tx1"/>
              </a:solidFill>
            </a:rPr>
            <a:t> s’accompagne d’une confrontation des points de vue. Plusieurs solutions émergent, sont validées par le groupe et l’enseignant et ré exploitées.</a:t>
          </a:r>
          <a:endParaRPr lang="fr-FR" b="0" i="0" dirty="0">
            <a:solidFill>
              <a:schemeClr val="tx1"/>
            </a:solidFill>
          </a:endParaRPr>
        </a:p>
      </dgm:t>
    </dgm:pt>
    <dgm:pt modelId="{9E558D89-AC02-44A9-B45A-8C4FE1110839}" type="parTrans" cxnId="{A4DE0EE3-51DC-4342-9F8E-4000581D1F09}">
      <dgm:prSet/>
      <dgm:spPr/>
      <dgm:t>
        <a:bodyPr/>
        <a:lstStyle/>
        <a:p>
          <a:endParaRPr lang="fr-FR"/>
        </a:p>
      </dgm:t>
    </dgm:pt>
    <dgm:pt modelId="{3834CA2A-22F7-4490-9895-DD425408DA81}" type="sibTrans" cxnId="{A4DE0EE3-51DC-4342-9F8E-4000581D1F09}">
      <dgm:prSet/>
      <dgm:spPr/>
      <dgm:t>
        <a:bodyPr/>
        <a:lstStyle/>
        <a:p>
          <a:endParaRPr lang="fr-FR"/>
        </a:p>
      </dgm:t>
    </dgm:pt>
    <dgm:pt modelId="{0DE58A60-AD22-44A5-B182-1E3436307ABC}" type="pres">
      <dgm:prSet presAssocID="{1125618B-81D7-42E4-850B-E7CF22B6D02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E29F102-E059-4945-BD97-811A81F931A8}" type="pres">
      <dgm:prSet presAssocID="{B3651FB3-1C3F-43AC-9743-85098A193944}" presName="compositeNode" presStyleCnt="0">
        <dgm:presLayoutVars>
          <dgm:bulletEnabled val="1"/>
        </dgm:presLayoutVars>
      </dgm:prSet>
      <dgm:spPr/>
    </dgm:pt>
    <dgm:pt modelId="{3B5FE3E1-AD9E-4D2C-92A3-DB16B6C1EC17}" type="pres">
      <dgm:prSet presAssocID="{B3651FB3-1C3F-43AC-9743-85098A193944}" presName="image" presStyleLbl="fgImgPlace1" presStyleIdx="0" presStyleCnt="3" custLinFactNeighborX="-7189" custLinFactNeighborY="25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65E8D5A-D97B-474A-90E8-9316345DA430}" type="pres">
      <dgm:prSet presAssocID="{B3651FB3-1C3F-43AC-9743-85098A193944}" presName="childNode" presStyleLbl="node1" presStyleIdx="0" presStyleCnt="3" custScaleX="116703" custScaleY="116119" custLinFactNeighborX="8298" custLinFactNeighborY="34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4D1AA-33E8-4656-B185-EC7DF9C45829}" type="pres">
      <dgm:prSet presAssocID="{B3651FB3-1C3F-43AC-9743-85098A19394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9B2F1B-94B9-42D8-B8D7-5E00CF5AC51D}" type="pres">
      <dgm:prSet presAssocID="{B53913A1-BFCC-4875-B224-0239A578988C}" presName="sibTrans" presStyleCnt="0"/>
      <dgm:spPr/>
    </dgm:pt>
    <dgm:pt modelId="{458D11A4-2353-4A46-AD2E-0C4050A31383}" type="pres">
      <dgm:prSet presAssocID="{380232E1-BB3C-4055-81F4-461EA8D4F338}" presName="compositeNode" presStyleCnt="0">
        <dgm:presLayoutVars>
          <dgm:bulletEnabled val="1"/>
        </dgm:presLayoutVars>
      </dgm:prSet>
      <dgm:spPr/>
    </dgm:pt>
    <dgm:pt modelId="{673F62E8-4DA0-429D-B54F-7508DCDE2D40}" type="pres">
      <dgm:prSet presAssocID="{380232E1-BB3C-4055-81F4-461EA8D4F338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C91D15CB-3397-4A1E-AB80-E8C4770371AC}" type="pres">
      <dgm:prSet presAssocID="{380232E1-BB3C-4055-81F4-461EA8D4F338}" presName="childNode" presStyleLbl="node1" presStyleIdx="1" presStyleCnt="3" custScaleX="146883" custScaleY="121359" custLinFactNeighborX="14106" custLinFactNeighborY="26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A2E9C7-9546-4C06-87A2-2DD83F0A55C9}" type="pres">
      <dgm:prSet presAssocID="{380232E1-BB3C-4055-81F4-461EA8D4F33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09F7D1-CE99-4869-9E86-FDA34423ADFB}" type="pres">
      <dgm:prSet presAssocID="{E9E95328-17D6-4DE4-B0D3-5393720E922B}" presName="sibTrans" presStyleCnt="0"/>
      <dgm:spPr/>
    </dgm:pt>
    <dgm:pt modelId="{2E19F867-1894-4CE7-B0BB-5684C56A6F3A}" type="pres">
      <dgm:prSet presAssocID="{0F605CBE-5DF1-42F8-B769-7B8E9824EA80}" presName="compositeNode" presStyleCnt="0">
        <dgm:presLayoutVars>
          <dgm:bulletEnabled val="1"/>
        </dgm:presLayoutVars>
      </dgm:prSet>
      <dgm:spPr/>
    </dgm:pt>
    <dgm:pt modelId="{9C097E51-C846-45CE-8981-6B58E55AF80D}" type="pres">
      <dgm:prSet presAssocID="{0F605CBE-5DF1-42F8-B769-7B8E9824EA80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fr-FR"/>
        </a:p>
      </dgm:t>
    </dgm:pt>
    <dgm:pt modelId="{4AB3597B-F56E-407E-BCED-927FDE3A9DA7}" type="pres">
      <dgm:prSet presAssocID="{0F605CBE-5DF1-42F8-B769-7B8E9824EA80}" presName="childNode" presStyleLbl="node1" presStyleIdx="2" presStyleCnt="3" custScaleX="129043" custLinFactNeighborX="22953" custLinFactNeighborY="4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DC3B0C-171E-4C92-B2E6-AAE947232DBC}" type="pres">
      <dgm:prSet presAssocID="{0F605CBE-5DF1-42F8-B769-7B8E9824EA80}" presName="parentNode" presStyleLbl="revTx" presStyleIdx="2" presStyleCnt="3" custLinFactNeighborX="34444" custLinFactNeighborY="121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2B045F-E8D7-41A4-8E56-C1B01FF00D9A}" type="presOf" srcId="{3D221A54-6C37-49DD-A8B2-E0E6F2404CD8}" destId="{965E8D5A-D97B-474A-90E8-9316345DA430}" srcOrd="0" destOrd="0" presId="urn:microsoft.com/office/officeart/2005/8/layout/hList2"/>
    <dgm:cxn modelId="{A4DE0EE3-51DC-4342-9F8E-4000581D1F09}" srcId="{380232E1-BB3C-4055-81F4-461EA8D4F338}" destId="{A4725E5C-0F8F-40D8-B7CE-04612A88FB79}" srcOrd="4" destOrd="0" parTransId="{9E558D89-AC02-44A9-B45A-8C4FE1110839}" sibTransId="{3834CA2A-22F7-4490-9895-DD425408DA81}"/>
    <dgm:cxn modelId="{9DD6A41F-A5EE-4212-A606-F70A2C363B03}" srcId="{1125618B-81D7-42E4-850B-E7CF22B6D024}" destId="{380232E1-BB3C-4055-81F4-461EA8D4F338}" srcOrd="1" destOrd="0" parTransId="{5343D647-3DD9-4804-89E3-81C1715B2FA0}" sibTransId="{E9E95328-17D6-4DE4-B0D3-5393720E922B}"/>
    <dgm:cxn modelId="{34137FCB-4F62-4DCE-A230-4DD8E80F18B1}" type="presOf" srcId="{B3651FB3-1C3F-43AC-9743-85098A193944}" destId="{7E74D1AA-33E8-4656-B185-EC7DF9C45829}" srcOrd="0" destOrd="0" presId="urn:microsoft.com/office/officeart/2005/8/layout/hList2"/>
    <dgm:cxn modelId="{4A3E32C1-EB01-4371-95C2-F66AA97586E3}" type="presOf" srcId="{380232E1-BB3C-4055-81F4-461EA8D4F338}" destId="{F0A2E9C7-9546-4C06-87A2-2DD83F0A55C9}" srcOrd="0" destOrd="0" presId="urn:microsoft.com/office/officeart/2005/8/layout/hList2"/>
    <dgm:cxn modelId="{C3824574-10C7-426F-8CFB-48224AEDA1D8}" type="presOf" srcId="{8E46D860-4BBB-4960-902A-71F85108C509}" destId="{C91D15CB-3397-4A1E-AB80-E8C4770371AC}" srcOrd="0" destOrd="0" presId="urn:microsoft.com/office/officeart/2005/8/layout/hList2"/>
    <dgm:cxn modelId="{7177A7C4-6A52-4753-8292-4AD4D3463943}" type="presOf" srcId="{68CB4E50-06E0-42F2-BB94-65C3A9DD7B71}" destId="{965E8D5A-D97B-474A-90E8-9316345DA430}" srcOrd="0" destOrd="1" presId="urn:microsoft.com/office/officeart/2005/8/layout/hList2"/>
    <dgm:cxn modelId="{57525513-8448-4594-944C-B00E2A6A845B}" type="presOf" srcId="{1125618B-81D7-42E4-850B-E7CF22B6D024}" destId="{0DE58A60-AD22-44A5-B182-1E3436307ABC}" srcOrd="0" destOrd="0" presId="urn:microsoft.com/office/officeart/2005/8/layout/hList2"/>
    <dgm:cxn modelId="{323940A3-62B5-4F36-988D-AC98C4E4E2BB}" srcId="{B3651FB3-1C3F-43AC-9743-85098A193944}" destId="{68CB4E50-06E0-42F2-BB94-65C3A9DD7B71}" srcOrd="1" destOrd="0" parTransId="{E9145006-EAFC-4204-BEAA-3B786FCE5634}" sibTransId="{136EA9D6-37D1-4737-8376-BAFE5550E016}"/>
    <dgm:cxn modelId="{0E35D5C6-16AB-4F5B-B821-AA91FF3E654C}" srcId="{380232E1-BB3C-4055-81F4-461EA8D4F338}" destId="{A167917B-5B91-466A-9F68-8E4EE41FDE50}" srcOrd="1" destOrd="0" parTransId="{552977C1-44CE-4788-990C-A4C8C26A9D29}" sibTransId="{E23EF33B-3750-480F-AB05-A62FACCED431}"/>
    <dgm:cxn modelId="{8DB01A0C-E505-42A5-8163-C5C9A2F180D8}" type="presOf" srcId="{2CF3F06C-934F-4AE1-AA28-5C6739A7AD3A}" destId="{4AB3597B-F56E-407E-BCED-927FDE3A9DA7}" srcOrd="0" destOrd="0" presId="urn:microsoft.com/office/officeart/2005/8/layout/hList2"/>
    <dgm:cxn modelId="{D32921F9-1F22-4CC3-A7EA-014921684A74}" srcId="{380232E1-BB3C-4055-81F4-461EA8D4F338}" destId="{32E813C1-4CE9-447E-9A3A-2C0D73A230D6}" srcOrd="2" destOrd="0" parTransId="{163D6DFB-D015-4304-B6D3-B104C485B53F}" sibTransId="{D075A940-79A3-464D-AA73-5C553ABFF252}"/>
    <dgm:cxn modelId="{05279458-50C5-47C6-9824-3CB6E2BA985D}" srcId="{1125618B-81D7-42E4-850B-E7CF22B6D024}" destId="{B3651FB3-1C3F-43AC-9743-85098A193944}" srcOrd="0" destOrd="0" parTransId="{8B6D32BE-1778-4BE6-BAC1-916EDA1A1815}" sibTransId="{B53913A1-BFCC-4875-B224-0239A578988C}"/>
    <dgm:cxn modelId="{1BB3092C-CA8E-41DA-89BC-D81203CD039D}" srcId="{380232E1-BB3C-4055-81F4-461EA8D4F338}" destId="{8E46D860-4BBB-4960-902A-71F85108C509}" srcOrd="0" destOrd="0" parTransId="{71422344-F813-4BA8-97C2-DDA9D4CA13A1}" sibTransId="{A56B6F4C-D352-49B1-B8BE-20C2C8530C74}"/>
    <dgm:cxn modelId="{905D9730-1C7E-4828-B736-0E28632D96AE}" type="presOf" srcId="{92631324-4902-4EF9-87EB-709A3D7E4355}" destId="{4AB3597B-F56E-407E-BCED-927FDE3A9DA7}" srcOrd="0" destOrd="1" presId="urn:microsoft.com/office/officeart/2005/8/layout/hList2"/>
    <dgm:cxn modelId="{38EA1CE1-B102-4456-BBD0-65C76C519EAD}" srcId="{B3651FB3-1C3F-43AC-9743-85098A193944}" destId="{3D221A54-6C37-49DD-A8B2-E0E6F2404CD8}" srcOrd="0" destOrd="0" parTransId="{47292D33-2C7A-49D5-8BC1-2A476EAD29D6}" sibTransId="{DB566994-8C23-4E15-BE7F-6DA021C35F1B}"/>
    <dgm:cxn modelId="{FD91DD0B-E250-47B8-BEA7-9CD48D0E7D5B}" srcId="{380232E1-BB3C-4055-81F4-461EA8D4F338}" destId="{C759B823-D2E0-45F7-B385-DC74C3BEF13D}" srcOrd="3" destOrd="0" parTransId="{7EB347AB-2D20-489A-B44F-1AEAB2AD78C5}" sibTransId="{7CE15B28-4458-4CF3-AD39-F4BDC683C767}"/>
    <dgm:cxn modelId="{6B6219DF-A71E-472E-99D6-30C6D00B644F}" srcId="{0F605CBE-5DF1-42F8-B769-7B8E9824EA80}" destId="{2CF3F06C-934F-4AE1-AA28-5C6739A7AD3A}" srcOrd="0" destOrd="0" parTransId="{8E83C1CB-C742-48D7-B56A-A3AB03503CA0}" sibTransId="{40C355FE-28AE-480F-8591-890C2420F29C}"/>
    <dgm:cxn modelId="{3E33FC1F-ED16-4494-9604-2C5CE99711E1}" srcId="{1125618B-81D7-42E4-850B-E7CF22B6D024}" destId="{0F605CBE-5DF1-42F8-B769-7B8E9824EA80}" srcOrd="2" destOrd="0" parTransId="{95FCF033-4BD7-4C48-8C78-1B96FFFEAD8F}" sibTransId="{52B7D681-146A-41AE-B4FD-8AA2C90ECA11}"/>
    <dgm:cxn modelId="{6CCBEDB7-9114-4888-92CB-D461E677B363}" srcId="{0F605CBE-5DF1-42F8-B769-7B8E9824EA80}" destId="{92631324-4902-4EF9-87EB-709A3D7E4355}" srcOrd="1" destOrd="0" parTransId="{D55BC2C5-9EAA-4DE6-B932-32C23FF5902D}" sibTransId="{6D148D69-8E31-410A-9A48-4518F56514DD}"/>
    <dgm:cxn modelId="{D71FBBC2-9304-4EBC-89E4-B02A29D9C5A3}" type="presOf" srcId="{0F605CBE-5DF1-42F8-B769-7B8E9824EA80}" destId="{57DC3B0C-171E-4C92-B2E6-AAE947232DBC}" srcOrd="0" destOrd="0" presId="urn:microsoft.com/office/officeart/2005/8/layout/hList2"/>
    <dgm:cxn modelId="{E5EDDD47-A674-4344-AC27-129894852EBE}" type="presOf" srcId="{32E813C1-4CE9-447E-9A3A-2C0D73A230D6}" destId="{C91D15CB-3397-4A1E-AB80-E8C4770371AC}" srcOrd="0" destOrd="2" presId="urn:microsoft.com/office/officeart/2005/8/layout/hList2"/>
    <dgm:cxn modelId="{320E9CD6-D76E-4698-B067-B5E869BC92C6}" type="presOf" srcId="{A167917B-5B91-466A-9F68-8E4EE41FDE50}" destId="{C91D15CB-3397-4A1E-AB80-E8C4770371AC}" srcOrd="0" destOrd="1" presId="urn:microsoft.com/office/officeart/2005/8/layout/hList2"/>
    <dgm:cxn modelId="{4B5F9067-412D-4CDD-B843-DE00E873FD0E}" type="presOf" srcId="{C759B823-D2E0-45F7-B385-DC74C3BEF13D}" destId="{C91D15CB-3397-4A1E-AB80-E8C4770371AC}" srcOrd="0" destOrd="3" presId="urn:microsoft.com/office/officeart/2005/8/layout/hList2"/>
    <dgm:cxn modelId="{067B2992-5774-4368-BC21-0BDD7AB3653E}" type="presOf" srcId="{A4725E5C-0F8F-40D8-B7CE-04612A88FB79}" destId="{C91D15CB-3397-4A1E-AB80-E8C4770371AC}" srcOrd="0" destOrd="4" presId="urn:microsoft.com/office/officeart/2005/8/layout/hList2"/>
    <dgm:cxn modelId="{9A4EDD70-FE00-4C4D-A9F8-44C06D1621D1}" type="presParOf" srcId="{0DE58A60-AD22-44A5-B182-1E3436307ABC}" destId="{AE29F102-E059-4945-BD97-811A81F931A8}" srcOrd="0" destOrd="0" presId="urn:microsoft.com/office/officeart/2005/8/layout/hList2"/>
    <dgm:cxn modelId="{4C23103F-B825-4D0E-995A-017286DE6058}" type="presParOf" srcId="{AE29F102-E059-4945-BD97-811A81F931A8}" destId="{3B5FE3E1-AD9E-4D2C-92A3-DB16B6C1EC17}" srcOrd="0" destOrd="0" presId="urn:microsoft.com/office/officeart/2005/8/layout/hList2"/>
    <dgm:cxn modelId="{1A7AA451-D8AF-4D2E-9153-3D48BB4B1F3C}" type="presParOf" srcId="{AE29F102-E059-4945-BD97-811A81F931A8}" destId="{965E8D5A-D97B-474A-90E8-9316345DA430}" srcOrd="1" destOrd="0" presId="urn:microsoft.com/office/officeart/2005/8/layout/hList2"/>
    <dgm:cxn modelId="{A0B8D51D-0E7D-43C7-86BE-50BC36E1D7E3}" type="presParOf" srcId="{AE29F102-E059-4945-BD97-811A81F931A8}" destId="{7E74D1AA-33E8-4656-B185-EC7DF9C45829}" srcOrd="2" destOrd="0" presId="urn:microsoft.com/office/officeart/2005/8/layout/hList2"/>
    <dgm:cxn modelId="{E0099A38-34D3-4047-B55D-B61C56F45B97}" type="presParOf" srcId="{0DE58A60-AD22-44A5-B182-1E3436307ABC}" destId="{879B2F1B-94B9-42D8-B8D7-5E00CF5AC51D}" srcOrd="1" destOrd="0" presId="urn:microsoft.com/office/officeart/2005/8/layout/hList2"/>
    <dgm:cxn modelId="{5950E6A0-BEA3-43F1-A1DA-E53423EC7675}" type="presParOf" srcId="{0DE58A60-AD22-44A5-B182-1E3436307ABC}" destId="{458D11A4-2353-4A46-AD2E-0C4050A31383}" srcOrd="2" destOrd="0" presId="urn:microsoft.com/office/officeart/2005/8/layout/hList2"/>
    <dgm:cxn modelId="{0A3DB81E-D796-45DD-AC4A-44366A64BE3E}" type="presParOf" srcId="{458D11A4-2353-4A46-AD2E-0C4050A31383}" destId="{673F62E8-4DA0-429D-B54F-7508DCDE2D40}" srcOrd="0" destOrd="0" presId="urn:microsoft.com/office/officeart/2005/8/layout/hList2"/>
    <dgm:cxn modelId="{E5555AB9-BD02-443C-9C90-711C57203FA7}" type="presParOf" srcId="{458D11A4-2353-4A46-AD2E-0C4050A31383}" destId="{C91D15CB-3397-4A1E-AB80-E8C4770371AC}" srcOrd="1" destOrd="0" presId="urn:microsoft.com/office/officeart/2005/8/layout/hList2"/>
    <dgm:cxn modelId="{D3E26C6D-DA7F-4EFD-8457-28EDA86ED323}" type="presParOf" srcId="{458D11A4-2353-4A46-AD2E-0C4050A31383}" destId="{F0A2E9C7-9546-4C06-87A2-2DD83F0A55C9}" srcOrd="2" destOrd="0" presId="urn:microsoft.com/office/officeart/2005/8/layout/hList2"/>
    <dgm:cxn modelId="{123BCD75-9CDD-41C8-8585-228C58A412D9}" type="presParOf" srcId="{0DE58A60-AD22-44A5-B182-1E3436307ABC}" destId="{B109F7D1-CE99-4869-9E86-FDA34423ADFB}" srcOrd="3" destOrd="0" presId="urn:microsoft.com/office/officeart/2005/8/layout/hList2"/>
    <dgm:cxn modelId="{5F8665B6-5651-4201-9B53-554A8EFAC0FA}" type="presParOf" srcId="{0DE58A60-AD22-44A5-B182-1E3436307ABC}" destId="{2E19F867-1894-4CE7-B0BB-5684C56A6F3A}" srcOrd="4" destOrd="0" presId="urn:microsoft.com/office/officeart/2005/8/layout/hList2"/>
    <dgm:cxn modelId="{244FED6D-D919-449F-A50A-51C007F880E5}" type="presParOf" srcId="{2E19F867-1894-4CE7-B0BB-5684C56A6F3A}" destId="{9C097E51-C846-45CE-8981-6B58E55AF80D}" srcOrd="0" destOrd="0" presId="urn:microsoft.com/office/officeart/2005/8/layout/hList2"/>
    <dgm:cxn modelId="{FCBB112D-88E6-4FB6-8751-CA27897475E6}" type="presParOf" srcId="{2E19F867-1894-4CE7-B0BB-5684C56A6F3A}" destId="{4AB3597B-F56E-407E-BCED-927FDE3A9DA7}" srcOrd="1" destOrd="0" presId="urn:microsoft.com/office/officeart/2005/8/layout/hList2"/>
    <dgm:cxn modelId="{D46D7326-18BC-479E-BAE9-6AECE9920A55}" type="presParOf" srcId="{2E19F867-1894-4CE7-B0BB-5684C56A6F3A}" destId="{57DC3B0C-171E-4C92-B2E6-AAE947232DB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005FC-C8D3-4112-8C65-21A526AF7EEB}">
      <dsp:nvSpPr>
        <dsp:cNvPr id="0" name=""/>
        <dsp:cNvSpPr/>
      </dsp:nvSpPr>
      <dsp:spPr>
        <a:xfrm>
          <a:off x="0" y="33252"/>
          <a:ext cx="8260093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>
              <a:latin typeface="Calibri"/>
              <a:cs typeface="Calibri"/>
            </a:rPr>
            <a:t>Mot de Monsieur l'Inspecteur </a:t>
          </a:r>
        </a:p>
      </dsp:txBody>
      <dsp:txXfrm>
        <a:off x="39809" y="73061"/>
        <a:ext cx="8180475" cy="735872"/>
      </dsp:txXfrm>
    </dsp:sp>
    <dsp:sp modelId="{A69D2A18-219C-4900-8CCD-91F48D1E7A21}">
      <dsp:nvSpPr>
        <dsp:cNvPr id="0" name=""/>
        <dsp:cNvSpPr/>
      </dsp:nvSpPr>
      <dsp:spPr>
        <a:xfrm>
          <a:off x="0" y="946662"/>
          <a:ext cx="8260093" cy="815490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 smtClean="0">
              <a:latin typeface="Calibri"/>
              <a:cs typeface="Calibri"/>
            </a:rPr>
            <a:t>Présentation. Climat scolaire. Projets. </a:t>
          </a:r>
          <a:endParaRPr lang="fr-FR" sz="3400" b="1" kern="1200" dirty="0">
            <a:latin typeface="Calibri"/>
            <a:cs typeface="Calibri"/>
          </a:endParaRPr>
        </a:p>
      </dsp:txBody>
      <dsp:txXfrm>
        <a:off x="39809" y="986471"/>
        <a:ext cx="8180475" cy="735872"/>
      </dsp:txXfrm>
    </dsp:sp>
    <dsp:sp modelId="{8EBC9CAB-290F-49BC-8CF5-D5DC138E0D31}">
      <dsp:nvSpPr>
        <dsp:cNvPr id="0" name=""/>
        <dsp:cNvSpPr/>
      </dsp:nvSpPr>
      <dsp:spPr>
        <a:xfrm>
          <a:off x="0" y="2717719"/>
          <a:ext cx="8260093" cy="815490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>
              <a:latin typeface="Calibri"/>
              <a:cs typeface="Calibri"/>
            </a:rPr>
            <a:t> </a:t>
          </a:r>
          <a:r>
            <a:rPr lang="fr-FR" sz="3400" b="1" kern="1200" dirty="0" smtClean="0">
              <a:latin typeface="Calibri"/>
              <a:cs typeface="Calibri"/>
            </a:rPr>
            <a:t>Les programmes</a:t>
          </a:r>
          <a:endParaRPr lang="fr-FR" sz="3400" b="1" kern="1200" dirty="0">
            <a:latin typeface="Calibri"/>
            <a:cs typeface="Calibri"/>
          </a:endParaRPr>
        </a:p>
      </dsp:txBody>
      <dsp:txXfrm>
        <a:off x="39809" y="2757528"/>
        <a:ext cx="8180475" cy="735872"/>
      </dsp:txXfrm>
    </dsp:sp>
    <dsp:sp modelId="{4E006524-DAAA-4340-A599-8A2FD9B77DDB}">
      <dsp:nvSpPr>
        <dsp:cNvPr id="0" name=""/>
        <dsp:cNvSpPr/>
      </dsp:nvSpPr>
      <dsp:spPr>
        <a:xfrm>
          <a:off x="0" y="1808633"/>
          <a:ext cx="8260093" cy="815490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 smtClean="0">
              <a:latin typeface="Calibri"/>
              <a:cs typeface="Calibri"/>
            </a:rPr>
            <a:t>Site académique</a:t>
          </a:r>
          <a:endParaRPr lang="fr-FR" sz="3400" b="1" kern="1200" dirty="0">
            <a:latin typeface="Calibri"/>
            <a:cs typeface="Calibri"/>
          </a:endParaRPr>
        </a:p>
      </dsp:txBody>
      <dsp:txXfrm>
        <a:off x="39809" y="1848442"/>
        <a:ext cx="8180475" cy="735872"/>
      </dsp:txXfrm>
    </dsp:sp>
    <dsp:sp modelId="{EDA27C42-1ED4-4659-BB08-AE9957A8C345}">
      <dsp:nvSpPr>
        <dsp:cNvPr id="0" name=""/>
        <dsp:cNvSpPr/>
      </dsp:nvSpPr>
      <dsp:spPr>
        <a:xfrm>
          <a:off x="0" y="3686892"/>
          <a:ext cx="8260093" cy="815490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Construction de situations d’apprentissage</a:t>
          </a:r>
          <a:endParaRPr lang="fr-FR" sz="3400" b="1" kern="1200" dirty="0">
            <a:latin typeface="Calibri"/>
            <a:cs typeface="Calibri"/>
          </a:endParaRPr>
        </a:p>
      </dsp:txBody>
      <dsp:txXfrm>
        <a:off x="39809" y="3726701"/>
        <a:ext cx="8180475" cy="735872"/>
      </dsp:txXfrm>
    </dsp:sp>
    <dsp:sp modelId="{44281E5C-E816-4EF1-A065-2F0559C21F55}">
      <dsp:nvSpPr>
        <dsp:cNvPr id="0" name=""/>
        <dsp:cNvSpPr/>
      </dsp:nvSpPr>
      <dsp:spPr>
        <a:xfrm>
          <a:off x="0" y="4600302"/>
          <a:ext cx="8260093" cy="81549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 smtClean="0">
              <a:latin typeface="Calibri"/>
              <a:cs typeface="Calibri"/>
            </a:rPr>
            <a:t>Evaluations</a:t>
          </a:r>
          <a:endParaRPr lang="fr-FR" sz="3400" b="1" kern="1200" dirty="0">
            <a:latin typeface="Calibri"/>
            <a:cs typeface="Calibri"/>
          </a:endParaRPr>
        </a:p>
      </dsp:txBody>
      <dsp:txXfrm>
        <a:off x="39809" y="4640111"/>
        <a:ext cx="8180475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005FC-C8D3-4112-8C65-21A526AF7EEB}">
      <dsp:nvSpPr>
        <dsp:cNvPr id="0" name=""/>
        <dsp:cNvSpPr/>
      </dsp:nvSpPr>
      <dsp:spPr>
        <a:xfrm>
          <a:off x="0" y="1945010"/>
          <a:ext cx="12380064" cy="1559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b="1" kern="1200" dirty="0">
              <a:latin typeface="Calibri"/>
              <a:cs typeface="Calibri"/>
            </a:rPr>
            <a:t>Mot de Monsieur l'Inspecteur </a:t>
          </a:r>
        </a:p>
      </dsp:txBody>
      <dsp:txXfrm>
        <a:off x="76105" y="2021115"/>
        <a:ext cx="12227854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D2A18-219C-4900-8CCD-91F48D1E7A21}">
      <dsp:nvSpPr>
        <dsp:cNvPr id="0" name=""/>
        <dsp:cNvSpPr/>
      </dsp:nvSpPr>
      <dsp:spPr>
        <a:xfrm>
          <a:off x="0" y="509645"/>
          <a:ext cx="12015422" cy="13671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b="1" kern="1200" dirty="0" smtClean="0">
              <a:latin typeface="Calibri"/>
              <a:cs typeface="Calibri"/>
            </a:rPr>
            <a:t>Présentation. Climat scolaire. Projets. </a:t>
          </a:r>
          <a:endParaRPr lang="fr-FR" sz="5700" b="1" kern="1200" dirty="0">
            <a:latin typeface="Calibri"/>
            <a:cs typeface="Calibri"/>
          </a:endParaRPr>
        </a:p>
      </dsp:txBody>
      <dsp:txXfrm>
        <a:off x="66738" y="576383"/>
        <a:ext cx="11881946" cy="1233668"/>
      </dsp:txXfrm>
    </dsp:sp>
    <dsp:sp modelId="{8EBC9CAB-290F-49BC-8CF5-D5DC138E0D31}">
      <dsp:nvSpPr>
        <dsp:cNvPr id="0" name=""/>
        <dsp:cNvSpPr/>
      </dsp:nvSpPr>
      <dsp:spPr>
        <a:xfrm>
          <a:off x="0" y="3478769"/>
          <a:ext cx="12015422" cy="1367144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700" b="1" kern="1200" dirty="0">
            <a:latin typeface="Calibri"/>
            <a:cs typeface="Calibri"/>
          </a:endParaRPr>
        </a:p>
      </dsp:txBody>
      <dsp:txXfrm>
        <a:off x="66738" y="3545507"/>
        <a:ext cx="11881946" cy="1233668"/>
      </dsp:txXfrm>
    </dsp:sp>
    <dsp:sp modelId="{4E006524-DAAA-4340-A599-8A2FD9B77DDB}">
      <dsp:nvSpPr>
        <dsp:cNvPr id="0" name=""/>
        <dsp:cNvSpPr/>
      </dsp:nvSpPr>
      <dsp:spPr>
        <a:xfrm>
          <a:off x="0" y="1927165"/>
          <a:ext cx="12015422" cy="1367144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700" b="1" kern="1200" dirty="0">
            <a:latin typeface="Calibri"/>
            <a:cs typeface="Calibri"/>
          </a:endParaRPr>
        </a:p>
      </dsp:txBody>
      <dsp:txXfrm>
        <a:off x="66738" y="1993903"/>
        <a:ext cx="11881946" cy="1233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1208-B6E9-47B9-A46D-D7523C5CABB3}">
      <dsp:nvSpPr>
        <dsp:cNvPr id="0" name=""/>
        <dsp:cNvSpPr/>
      </dsp:nvSpPr>
      <dsp:spPr>
        <a:xfrm>
          <a:off x="5530712" y="3704"/>
          <a:ext cx="1843045" cy="11979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objectifs pédagogiques </a:t>
          </a:r>
          <a:endParaRPr lang="fr-FR" sz="2100" kern="1200" dirty="0"/>
        </a:p>
      </dsp:txBody>
      <dsp:txXfrm>
        <a:off x="5589193" y="62185"/>
        <a:ext cx="1726083" cy="1081017"/>
      </dsp:txXfrm>
    </dsp:sp>
    <dsp:sp modelId="{97111515-955B-4538-BC86-5E46A23E8644}">
      <dsp:nvSpPr>
        <dsp:cNvPr id="0" name=""/>
        <dsp:cNvSpPr/>
      </dsp:nvSpPr>
      <dsp:spPr>
        <a:xfrm>
          <a:off x="4059793" y="602694"/>
          <a:ext cx="4784882" cy="4784882"/>
        </a:xfrm>
        <a:custGeom>
          <a:avLst/>
          <a:gdLst/>
          <a:ahLst/>
          <a:cxnLst/>
          <a:rect l="0" t="0" r="0" b="0"/>
          <a:pathLst>
            <a:path>
              <a:moveTo>
                <a:pt x="3560627" y="304591"/>
              </a:moveTo>
              <a:arcTo wR="2392441" hR="2392441" stAng="17953663" swAng="121117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02577-1552-4F5C-A46D-97E6275540B5}">
      <dsp:nvSpPr>
        <dsp:cNvPr id="0" name=""/>
        <dsp:cNvSpPr/>
      </dsp:nvSpPr>
      <dsp:spPr>
        <a:xfrm>
          <a:off x="7806059" y="1656840"/>
          <a:ext cx="1843045" cy="1197979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progressions spiralées</a:t>
          </a:r>
          <a:endParaRPr lang="fr-FR" sz="2100" kern="1200" dirty="0"/>
        </a:p>
      </dsp:txBody>
      <dsp:txXfrm>
        <a:off x="7864540" y="1715321"/>
        <a:ext cx="1726083" cy="1081017"/>
      </dsp:txXfrm>
    </dsp:sp>
    <dsp:sp modelId="{8DDAE2BE-C8CD-40ED-9592-B735230794B5}">
      <dsp:nvSpPr>
        <dsp:cNvPr id="0" name=""/>
        <dsp:cNvSpPr/>
      </dsp:nvSpPr>
      <dsp:spPr>
        <a:xfrm>
          <a:off x="4059793" y="602694"/>
          <a:ext cx="4784882" cy="4784882"/>
        </a:xfrm>
        <a:custGeom>
          <a:avLst/>
          <a:gdLst/>
          <a:ahLst/>
          <a:cxnLst/>
          <a:rect l="0" t="0" r="0" b="0"/>
          <a:pathLst>
            <a:path>
              <a:moveTo>
                <a:pt x="4779138" y="2558136"/>
              </a:moveTo>
              <a:arcTo wR="2392441" hR="2392441" stAng="21838281" swAng="1359446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CB3BE-833F-4E56-9C70-A9CD5D870102}">
      <dsp:nvSpPr>
        <dsp:cNvPr id="0" name=""/>
        <dsp:cNvSpPr/>
      </dsp:nvSpPr>
      <dsp:spPr>
        <a:xfrm>
          <a:off x="6936954" y="4331671"/>
          <a:ext cx="1843045" cy="119797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mise en situation</a:t>
          </a:r>
          <a:endParaRPr lang="fr-FR" sz="2100" kern="1200" dirty="0"/>
        </a:p>
      </dsp:txBody>
      <dsp:txXfrm>
        <a:off x="6995435" y="4390152"/>
        <a:ext cx="1726083" cy="1081017"/>
      </dsp:txXfrm>
    </dsp:sp>
    <dsp:sp modelId="{785C34E3-4D37-41D9-81EA-17E0FB61FB9A}">
      <dsp:nvSpPr>
        <dsp:cNvPr id="0" name=""/>
        <dsp:cNvSpPr/>
      </dsp:nvSpPr>
      <dsp:spPr>
        <a:xfrm>
          <a:off x="4170812" y="582442"/>
          <a:ext cx="4784882" cy="4784882"/>
        </a:xfrm>
        <a:custGeom>
          <a:avLst/>
          <a:gdLst/>
          <a:ahLst/>
          <a:cxnLst/>
          <a:rect l="0" t="0" r="0" b="0"/>
          <a:pathLst>
            <a:path>
              <a:moveTo>
                <a:pt x="2576367" y="4777802"/>
              </a:moveTo>
              <a:arcTo wR="2392441" hR="2392441" stAng="5135452" swAng="833210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B4ED8-D257-4B67-813F-FD159A99B467}">
      <dsp:nvSpPr>
        <dsp:cNvPr id="0" name=""/>
        <dsp:cNvSpPr/>
      </dsp:nvSpPr>
      <dsp:spPr>
        <a:xfrm>
          <a:off x="4139196" y="4287491"/>
          <a:ext cx="1843045" cy="1197979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mise en activité des élèves</a:t>
          </a:r>
          <a:endParaRPr lang="fr-FR" sz="2100" kern="1200" dirty="0"/>
        </a:p>
      </dsp:txBody>
      <dsp:txXfrm>
        <a:off x="4197677" y="4345972"/>
        <a:ext cx="1726083" cy="1081017"/>
      </dsp:txXfrm>
    </dsp:sp>
    <dsp:sp modelId="{7A378CCA-0961-464F-AF06-C35D9B76F9FE}">
      <dsp:nvSpPr>
        <dsp:cNvPr id="0" name=""/>
        <dsp:cNvSpPr/>
      </dsp:nvSpPr>
      <dsp:spPr>
        <a:xfrm>
          <a:off x="4063001" y="528351"/>
          <a:ext cx="4784882" cy="4784882"/>
        </a:xfrm>
        <a:custGeom>
          <a:avLst/>
          <a:gdLst/>
          <a:ahLst/>
          <a:cxnLst/>
          <a:rect l="0" t="0" r="0" b="0"/>
          <a:pathLst>
            <a:path>
              <a:moveTo>
                <a:pt x="273728" y="3503671"/>
              </a:moveTo>
              <a:arcTo wR="2392441" hR="2392441" stAng="9139423" swAng="1325690"/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D3630-2D45-458C-A363-67086F118837}">
      <dsp:nvSpPr>
        <dsp:cNvPr id="0" name=""/>
        <dsp:cNvSpPr/>
      </dsp:nvSpPr>
      <dsp:spPr>
        <a:xfrm>
          <a:off x="3255365" y="1656840"/>
          <a:ext cx="1843045" cy="119797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apport des TIC dans la pédagogie.</a:t>
          </a:r>
          <a:endParaRPr lang="fr-FR" sz="2100" kern="1200" dirty="0"/>
        </a:p>
      </dsp:txBody>
      <dsp:txXfrm>
        <a:off x="3313846" y="1715321"/>
        <a:ext cx="1726083" cy="1081017"/>
      </dsp:txXfrm>
    </dsp:sp>
    <dsp:sp modelId="{F0B6CBDD-4F91-435A-886D-359484762424}">
      <dsp:nvSpPr>
        <dsp:cNvPr id="0" name=""/>
        <dsp:cNvSpPr/>
      </dsp:nvSpPr>
      <dsp:spPr>
        <a:xfrm>
          <a:off x="4059793" y="602694"/>
          <a:ext cx="4784882" cy="4784882"/>
        </a:xfrm>
        <a:custGeom>
          <a:avLst/>
          <a:gdLst/>
          <a:ahLst/>
          <a:cxnLst/>
          <a:rect l="0" t="0" r="0" b="0"/>
          <a:pathLst>
            <a:path>
              <a:moveTo>
                <a:pt x="575548" y="835946"/>
              </a:moveTo>
              <a:arcTo wR="2392441" hR="2392441" stAng="13235160" swAng="1211177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4D1AA-33E8-4656-B185-EC7DF9C45829}">
      <dsp:nvSpPr>
        <dsp:cNvPr id="0" name=""/>
        <dsp:cNvSpPr/>
      </dsp:nvSpPr>
      <dsp:spPr>
        <a:xfrm rot="16200000">
          <a:off x="-1768742" y="2851041"/>
          <a:ext cx="4716247" cy="4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998" bIns="0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kern="1200" dirty="0" smtClean="0">
              <a:solidFill>
                <a:srgbClr val="FFC000"/>
              </a:solidFill>
            </a:rPr>
            <a:t>Situation problème </a:t>
          </a:r>
          <a:endParaRPr lang="fr-FR" sz="1600" kern="1200" dirty="0" smtClean="0">
            <a:solidFill>
              <a:srgbClr val="FFC000"/>
            </a:solidFill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-1768742" y="2851041"/>
        <a:ext cx="4716247" cy="497761"/>
      </dsp:txXfrm>
    </dsp:sp>
    <dsp:sp modelId="{965E8D5A-D97B-474A-90E8-9316345DA430}">
      <dsp:nvSpPr>
        <dsp:cNvPr id="0" name=""/>
        <dsp:cNvSpPr/>
      </dsp:nvSpPr>
      <dsp:spPr>
        <a:xfrm>
          <a:off x="836935" y="524308"/>
          <a:ext cx="2893512" cy="54764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3899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2060"/>
              </a:solidFill>
            </a:rPr>
            <a:t>confronte l’élève à un </a:t>
          </a:r>
          <a:r>
            <a:rPr lang="fr-FR" sz="1800" b="1" kern="1200" dirty="0" smtClean="0">
              <a:solidFill>
                <a:srgbClr val="002060"/>
              </a:solidFill>
            </a:rPr>
            <a:t>problème à résoudre</a:t>
          </a:r>
          <a:r>
            <a:rPr lang="fr-FR" sz="1800" kern="1200" dirty="0" smtClean="0">
              <a:solidFill>
                <a:srgbClr val="002060"/>
              </a:solidFill>
            </a:rPr>
            <a:t>.</a:t>
          </a:r>
        </a:p>
        <a:p>
          <a:pPr marL="171450" lvl="1" indent="-171450" algn="l" defTabSz="8001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2060"/>
              </a:solidFill>
            </a:rPr>
            <a:t>Elle fait </a:t>
          </a:r>
          <a:r>
            <a:rPr lang="fr-FR" sz="1800" b="1" kern="1200" dirty="0" smtClean="0">
              <a:solidFill>
                <a:srgbClr val="002060"/>
              </a:solidFill>
            </a:rPr>
            <a:t>émerger</a:t>
          </a:r>
          <a:r>
            <a:rPr lang="fr-FR" sz="1800" kern="1200" dirty="0" smtClean="0">
              <a:solidFill>
                <a:srgbClr val="002060"/>
              </a:solidFill>
            </a:rPr>
            <a:t> les </a:t>
          </a:r>
          <a:r>
            <a:rPr lang="fr-FR" sz="1800" b="1" kern="1200" dirty="0" smtClean="0">
              <a:solidFill>
                <a:srgbClr val="002060"/>
              </a:solidFill>
            </a:rPr>
            <a:t>difficultés de l’élève </a:t>
          </a:r>
          <a:r>
            <a:rPr lang="fr-FR" sz="1800" kern="1200" dirty="0" smtClean="0">
              <a:solidFill>
                <a:srgbClr val="002060"/>
              </a:solidFill>
            </a:rPr>
            <a:t>ou des </a:t>
          </a:r>
          <a:r>
            <a:rPr lang="fr-FR" sz="1800" b="1" kern="1200" dirty="0" smtClean="0">
              <a:solidFill>
                <a:srgbClr val="002060"/>
              </a:solidFill>
            </a:rPr>
            <a:t>réussites spontanées non</a:t>
          </a:r>
          <a:r>
            <a:rPr lang="fr-FR" sz="1800" kern="1200" dirty="0" smtClean="0">
              <a:solidFill>
                <a:srgbClr val="002060"/>
              </a:solidFill>
            </a:rPr>
            <a:t> </a:t>
          </a:r>
          <a:r>
            <a:rPr lang="fr-FR" sz="1800" b="1" kern="1200" dirty="0" smtClean="0">
              <a:solidFill>
                <a:srgbClr val="002060"/>
              </a:solidFill>
            </a:rPr>
            <a:t>construites</a:t>
          </a:r>
          <a:r>
            <a:rPr lang="fr-FR" sz="1800" kern="1200" dirty="0" smtClean="0">
              <a:solidFill>
                <a:srgbClr val="002060"/>
              </a:solidFill>
            </a:rPr>
            <a:t>.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2060"/>
              </a:solidFill>
            </a:rPr>
            <a:t> Elle ne suffit pas pour que l’élève comprenne et dise ce qu’il fait pour réussir.</a:t>
          </a:r>
        </a:p>
      </dsp:txBody>
      <dsp:txXfrm>
        <a:off x="836935" y="524308"/>
        <a:ext cx="2893512" cy="5476459"/>
      </dsp:txXfrm>
    </dsp:sp>
    <dsp:sp modelId="{3B5FE3E1-AD9E-4D2C-92A3-DB16B6C1EC17}">
      <dsp:nvSpPr>
        <dsp:cNvPr id="0" name=""/>
        <dsp:cNvSpPr/>
      </dsp:nvSpPr>
      <dsp:spPr>
        <a:xfrm>
          <a:off x="268932" y="109870"/>
          <a:ext cx="995523" cy="99552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2E9C7-9546-4C06-87A2-2DD83F0A55C9}">
      <dsp:nvSpPr>
        <dsp:cNvPr id="0" name=""/>
        <dsp:cNvSpPr/>
      </dsp:nvSpPr>
      <dsp:spPr>
        <a:xfrm rot="16200000">
          <a:off x="2146145" y="2851041"/>
          <a:ext cx="4716247" cy="4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998" bIns="0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i="0" kern="1200" dirty="0" smtClean="0">
              <a:solidFill>
                <a:srgbClr val="00B050"/>
              </a:solidFill>
            </a:rPr>
            <a:t>Situation de résolution de problèmes</a:t>
          </a:r>
          <a:endParaRPr lang="fr-FR" sz="1600" kern="1200" dirty="0" smtClean="0">
            <a:solidFill>
              <a:srgbClr val="00B050"/>
            </a:solidFill>
          </a:endParaRP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2146145" y="2851041"/>
        <a:ext cx="4716247" cy="497761"/>
      </dsp:txXfrm>
    </dsp:sp>
    <dsp:sp modelId="{C91D15CB-3397-4A1E-AB80-E8C4770371AC}">
      <dsp:nvSpPr>
        <dsp:cNvPr id="0" name=""/>
        <dsp:cNvSpPr/>
      </dsp:nvSpPr>
      <dsp:spPr>
        <a:xfrm>
          <a:off x="4521687" y="322880"/>
          <a:ext cx="3641789" cy="572359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38998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i="0" kern="1200" dirty="0" smtClean="0">
              <a:solidFill>
                <a:schemeClr val="tx1"/>
              </a:solidFill>
            </a:rPr>
            <a:t>pose un problème et met l’élève devant la nécessité de </a:t>
          </a:r>
          <a:r>
            <a:rPr lang="fr-FR" sz="1700" b="1" i="0" kern="1200" dirty="0" smtClean="0">
              <a:solidFill>
                <a:schemeClr val="tx1"/>
              </a:solidFill>
            </a:rPr>
            <a:t>construire</a:t>
          </a:r>
          <a:r>
            <a:rPr lang="fr-FR" sz="1700" b="0" i="0" kern="1200" dirty="0" smtClean="0">
              <a:solidFill>
                <a:schemeClr val="tx1"/>
              </a:solidFill>
            </a:rPr>
            <a:t> activement une ou des réponses nouvelles.</a:t>
          </a:r>
          <a:endParaRPr lang="fr-FR" sz="1700" b="0" i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i="0" kern="1200" dirty="0" smtClean="0">
              <a:solidFill>
                <a:schemeClr val="tx1"/>
              </a:solidFill>
            </a:rPr>
            <a:t> Pour cela l’enseignant choisit des variables didactiques (espace, temps, vitesse, nombre, fonction, son, probabilité…) qui diffèrent selon le niveau de l’élève, mais sur lesquelles l’enseignant sait que l’élève </a:t>
          </a:r>
          <a:r>
            <a:rPr lang="fr-FR" sz="1700" b="1" i="0" kern="1200" dirty="0" smtClean="0">
              <a:solidFill>
                <a:schemeClr val="tx1"/>
              </a:solidFill>
            </a:rPr>
            <a:t>doit agir pour rechercher des solutions.</a:t>
          </a:r>
          <a:endParaRPr lang="fr-FR" sz="1700" b="1" i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i="0" kern="1200" dirty="0" smtClean="0">
              <a:solidFill>
                <a:schemeClr val="tx1"/>
              </a:solidFill>
            </a:rPr>
            <a:t> L’élève construit des repères qui vont lui permettre de réussir.</a:t>
          </a:r>
          <a:endParaRPr lang="fr-FR" sz="1700" b="0" i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i="0" kern="1200" dirty="0" smtClean="0">
              <a:solidFill>
                <a:schemeClr val="tx1"/>
              </a:solidFill>
            </a:rPr>
            <a:t> s’accompagne d’une confrontation des points de vue. Plusieurs solutions émergent, sont validées par le groupe et l’enseignant et ré exploitées.</a:t>
          </a:r>
          <a:endParaRPr lang="fr-FR" sz="1700" b="0" i="0" kern="1200" dirty="0">
            <a:solidFill>
              <a:schemeClr val="tx1"/>
            </a:solidFill>
          </a:endParaRPr>
        </a:p>
      </dsp:txBody>
      <dsp:txXfrm>
        <a:off x="4521687" y="322880"/>
        <a:ext cx="3641789" cy="5723590"/>
      </dsp:txXfrm>
    </dsp:sp>
    <dsp:sp modelId="{673F62E8-4DA0-429D-B54F-7508DCDE2D40}">
      <dsp:nvSpPr>
        <dsp:cNvPr id="0" name=""/>
        <dsp:cNvSpPr/>
      </dsp:nvSpPr>
      <dsp:spPr>
        <a:xfrm>
          <a:off x="4255388" y="84753"/>
          <a:ext cx="995523" cy="99552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C3B0C-171E-4C92-B2E6-AAE947232DBC}">
      <dsp:nvSpPr>
        <dsp:cNvPr id="0" name=""/>
        <dsp:cNvSpPr/>
      </dsp:nvSpPr>
      <dsp:spPr>
        <a:xfrm rot="16200000">
          <a:off x="6523179" y="2908155"/>
          <a:ext cx="4716247" cy="4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998" bIns="0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i="0" kern="1200" dirty="0" smtClean="0">
              <a:solidFill>
                <a:srgbClr val="002060"/>
              </a:solidFill>
            </a:rPr>
            <a:t>Situation d’apprentissage systématique </a:t>
          </a:r>
          <a:endParaRPr lang="fr-FR" sz="1600" kern="1200" dirty="0" smtClean="0">
            <a:solidFill>
              <a:srgbClr val="002060"/>
            </a:solidFill>
          </a:endParaRP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6523179" y="2908155"/>
        <a:ext cx="4716247" cy="497761"/>
      </dsp:txXfrm>
    </dsp:sp>
    <dsp:sp modelId="{4AB3597B-F56E-407E-BCED-927FDE3A9DA7}">
      <dsp:nvSpPr>
        <dsp:cNvPr id="0" name=""/>
        <dsp:cNvSpPr/>
      </dsp:nvSpPr>
      <dsp:spPr>
        <a:xfrm>
          <a:off x="8939192" y="764672"/>
          <a:ext cx="3199467" cy="47162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38998" rIns="128016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71450" lvl="1" indent="-171450" algn="l" defTabSz="8001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i="0" kern="1200" dirty="0" smtClean="0"/>
            <a:t> permet à l’élève de réaliser de </a:t>
          </a:r>
          <a:r>
            <a:rPr lang="fr-FR" sz="1800" b="1" i="0" kern="1200" dirty="0" smtClean="0"/>
            <a:t>nombreuses répétitions</a:t>
          </a:r>
          <a:r>
            <a:rPr lang="fr-FR" sz="1800" b="0" i="0" kern="1200" dirty="0" smtClean="0"/>
            <a:t>. Ainsi, l’élève qui a testé une situation et compris ce qu’il y a à faire, peut </a:t>
          </a:r>
          <a:r>
            <a:rPr lang="fr-FR" sz="1800" b="1" i="0" kern="1200" dirty="0" smtClean="0"/>
            <a:t>stabiliser son apprentissage et réussir régulièrement.</a:t>
          </a:r>
          <a:endParaRPr lang="fr-FR" sz="1800" b="1" i="0" kern="1200" dirty="0"/>
        </a:p>
      </dsp:txBody>
      <dsp:txXfrm>
        <a:off x="8939192" y="764672"/>
        <a:ext cx="3199467" cy="4716247"/>
      </dsp:txXfrm>
    </dsp:sp>
    <dsp:sp modelId="{9C097E51-C846-45CE-8981-6B58E55AF80D}">
      <dsp:nvSpPr>
        <dsp:cNvPr id="0" name=""/>
        <dsp:cNvSpPr/>
      </dsp:nvSpPr>
      <dsp:spPr>
        <a:xfrm>
          <a:off x="8460973" y="84753"/>
          <a:ext cx="995523" cy="995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725B5-8CD5-48AE-9730-9CA83F3CDAC9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574BB-79B8-4445-960F-B5B3F9F6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58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L’exemple à travailler ne précise ni</a:t>
            </a:r>
            <a:r>
              <a:rPr lang="fr-FR" baseline="0" dirty="0" smtClean="0"/>
              <a:t> le niveau, ni le domaine du programme. Le but est de partir d’une situation problème et de découvrir à travers sa résolution sa richesse en termes de domaines du programme et des niveaux possibles.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74BB-79B8-4445-960F-B5B3F9F601F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44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7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3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7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2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4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90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26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45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52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2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7819-CF45-4FD5-8322-596E4F9E41EB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D0B1-884C-4D1E-A1B0-F58D371C4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2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lewebpedagogique.com/professeursstagiaires/le-nouveau-referentiel-des-competen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c-guadeloupe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c-guadeloupe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F3CDBD2E-8007-4A7A-801D-E136A986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32" y="-8196"/>
            <a:ext cx="2732667" cy="1250266"/>
          </a:xfrm>
          <a:prstGeom prst="rect">
            <a:avLst/>
          </a:prstGeom>
        </p:spPr>
      </p:pic>
      <p:pic>
        <p:nvPicPr>
          <p:cNvPr id="5" name="Image 11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B6DC1409-E415-47D7-8B19-A67028DDB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7774" y="1205464"/>
            <a:ext cx="2135782" cy="1167165"/>
          </a:xfrm>
          <a:prstGeom prst="rect">
            <a:avLst/>
          </a:prstGeom>
        </p:spPr>
      </p:pic>
      <p:pic>
        <p:nvPicPr>
          <p:cNvPr id="6" name="Image 15" descr="Une image contenant texte, clipart&#10;&#10;Description générée automatiquement">
            <a:extLst>
              <a:ext uri="{FF2B5EF4-FFF2-40B4-BE49-F238E27FC236}">
                <a16:creationId xmlns="" xmlns:a16="http://schemas.microsoft.com/office/drawing/2014/main" id="{CACD4C06-C815-48F2-BC67-C21CFA73F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4176" y="2372629"/>
            <a:ext cx="1437974" cy="835978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0" y="-8196"/>
            <a:ext cx="9757774" cy="4351596"/>
          </a:xfrm>
          <a:prstGeom prst="rect">
            <a:avLst/>
          </a:prstGeom>
          <a:solidFill>
            <a:srgbClr val="92D050"/>
          </a:solidFill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FF0000"/>
                </a:solidFill>
                <a:ea typeface="+mj-lt"/>
                <a:cs typeface="+mj-lt"/>
              </a:rPr>
              <a:t>NOUVEAUX PROFESSEURS</a:t>
            </a:r>
            <a:endParaRPr lang="fr-FR" sz="7200" dirty="0" smtClean="0">
              <a:solidFill>
                <a:srgbClr val="FF0000"/>
              </a:solidFill>
            </a:endParaRPr>
          </a:p>
          <a:p>
            <a:r>
              <a:rPr lang="en-US" sz="7200" b="1" dirty="0" smtClean="0">
                <a:solidFill>
                  <a:srgbClr val="FF0000"/>
                </a:solidFill>
                <a:ea typeface="+mj-lt"/>
                <a:cs typeface="+mj-lt"/>
              </a:rPr>
              <a:t> STAGIAIRES</a:t>
            </a:r>
          </a:p>
          <a:p>
            <a:r>
              <a:rPr lang="en-US" sz="7200" b="1" dirty="0" smtClean="0">
                <a:solidFill>
                  <a:srgbClr val="FF0000"/>
                </a:solidFill>
                <a:ea typeface="+mj-lt"/>
                <a:cs typeface="+mj-lt"/>
              </a:rPr>
              <a:t> MATHS-SCIENCES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9" name="Sous-titre 8">
            <a:extLst>
              <a:ext uri="{FF2B5EF4-FFF2-40B4-BE49-F238E27FC236}">
                <a16:creationId xmlns="" xmlns:a16="http://schemas.microsoft.com/office/drawing/2014/main" id="{F42E9F12-4874-404D-BB2D-E0E23E71638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80010" y="4343400"/>
            <a:ext cx="12292160" cy="27279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ACCOMPAGNEMENT DES PLP par : </a:t>
            </a:r>
            <a:r>
              <a:rPr lang="fr-FR" b="1" dirty="0">
                <a:solidFill>
                  <a:srgbClr val="0070C0"/>
                </a:solidFill>
                <a:latin typeface="Corbel"/>
                <a:cs typeface="Segoe UI"/>
              </a:rPr>
              <a:t>​</a:t>
            </a:r>
          </a:p>
          <a:p>
            <a:pPr algn="ctr"/>
            <a:endParaRPr lang="fr-FR" b="1" dirty="0">
              <a:solidFill>
                <a:srgbClr val="0070C0"/>
              </a:solidFill>
              <a:latin typeface="Corbel"/>
              <a:cs typeface="Segoe UI"/>
            </a:endParaRPr>
          </a:p>
          <a:p>
            <a:pPr algn="l"/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rbel"/>
                <a:cs typeface="Segoe UI"/>
              </a:rPr>
              <a:t>l'IEN</a:t>
            </a:r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 de </a:t>
            </a:r>
            <a:r>
              <a:rPr lang="en-US" b="1" dirty="0" err="1">
                <a:solidFill>
                  <a:srgbClr val="0070C0"/>
                </a:solidFill>
                <a:latin typeface="Corbel"/>
                <a:cs typeface="Segoe UI"/>
              </a:rPr>
              <a:t>Mathématiques</a:t>
            </a:r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 Sciences Physiques :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rbel"/>
                <a:cs typeface="Segoe UI"/>
              </a:rPr>
              <a:t>Mr</a:t>
            </a:r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rbel"/>
                <a:cs typeface="Segoe UI"/>
              </a:rPr>
              <a:t>Joël</a:t>
            </a:r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 FLORICOURT</a:t>
            </a:r>
            <a:r>
              <a:rPr lang="en-US" b="1" dirty="0" smtClean="0">
                <a:solidFill>
                  <a:srgbClr val="0070C0"/>
                </a:solidFill>
                <a:latin typeface="Corbel"/>
                <a:cs typeface="Segoe UI"/>
              </a:rPr>
              <a:t>​</a:t>
            </a:r>
            <a:endParaRPr lang="en-US" b="1" dirty="0">
              <a:solidFill>
                <a:srgbClr val="0070C0"/>
              </a:solidFill>
              <a:latin typeface="Corbel"/>
              <a:cs typeface="Segoe UI"/>
            </a:endParaRP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Corbel"/>
                <a:cs typeface="Segoe UI"/>
              </a:rPr>
              <a:t>les </a:t>
            </a:r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PFA </a:t>
            </a:r>
            <a:r>
              <a:rPr lang="en-US" b="1" dirty="0" err="1">
                <a:solidFill>
                  <a:srgbClr val="0070C0"/>
                </a:solidFill>
                <a:latin typeface="Corbel"/>
                <a:cs typeface="Segoe UI"/>
              </a:rPr>
              <a:t>Maths</a:t>
            </a:r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-Sciences : 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rbel"/>
                <a:cs typeface="Segoe UI"/>
              </a:rPr>
              <a:t>                                                         </a:t>
            </a:r>
            <a:r>
              <a:rPr lang="en-US" b="1" dirty="0" err="1" smtClean="0">
                <a:solidFill>
                  <a:srgbClr val="0070C0"/>
                </a:solidFill>
                <a:latin typeface="Corbel"/>
                <a:cs typeface="Segoe UI"/>
              </a:rPr>
              <a:t>Mmes</a:t>
            </a:r>
            <a:r>
              <a:rPr lang="en-US" b="1" dirty="0" smtClean="0">
                <a:solidFill>
                  <a:srgbClr val="0070C0"/>
                </a:solidFill>
                <a:latin typeface="Corbel"/>
                <a:cs typeface="Segoe UI"/>
              </a:rPr>
              <a:t> Sylvia COMBET​  et  Marie-Annick </a:t>
            </a:r>
            <a:r>
              <a:rPr lang="en-US" b="1" dirty="0">
                <a:solidFill>
                  <a:srgbClr val="0070C0"/>
                </a:solidFill>
                <a:latin typeface="Corbel"/>
                <a:cs typeface="Segoe UI"/>
              </a:rPr>
              <a:t> INAMO </a:t>
            </a:r>
            <a:endParaRPr lang="en-US" b="1" dirty="0">
              <a:solidFill>
                <a:srgbClr val="0070C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664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30" y="0"/>
            <a:ext cx="8949689" cy="38843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20377"/>
            <a:ext cx="2744152" cy="27441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b="41758"/>
          <a:stretch/>
        </p:blipFill>
        <p:spPr>
          <a:xfrm>
            <a:off x="3268980" y="3884323"/>
            <a:ext cx="3990434" cy="16268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241" y="2939427"/>
            <a:ext cx="2143125" cy="2143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938"/>
            <a:ext cx="3533775" cy="1295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550" y="5214025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1011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768417"/>
              </p:ext>
            </p:extLst>
          </p:nvPr>
        </p:nvGraphicFramePr>
        <p:xfrm>
          <a:off x="-285750" y="1325562"/>
          <a:ext cx="12904470" cy="561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2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010" y="1600200"/>
            <a:ext cx="12272010" cy="5257800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Une situation d’apprentissage mobilise </a:t>
            </a:r>
            <a:r>
              <a:rPr lang="fr-FR" b="1" dirty="0">
                <a:solidFill>
                  <a:srgbClr val="FF0000"/>
                </a:solidFill>
              </a:rPr>
              <a:t>l’élève</a:t>
            </a:r>
            <a:r>
              <a:rPr lang="fr-FR" dirty="0"/>
              <a:t> sur une ou plusieurs </a:t>
            </a:r>
            <a:r>
              <a:rPr lang="fr-FR" b="1" dirty="0">
                <a:solidFill>
                  <a:srgbClr val="FF0000"/>
                </a:solidFill>
              </a:rPr>
              <a:t>tâches</a:t>
            </a:r>
            <a:r>
              <a:rPr lang="fr-FR" dirty="0"/>
              <a:t> qui permet d’atteindre un ou des </a:t>
            </a:r>
            <a:r>
              <a:rPr lang="fr-FR" b="1" dirty="0">
                <a:solidFill>
                  <a:srgbClr val="FF0000"/>
                </a:solidFill>
              </a:rPr>
              <a:t>objectifs</a:t>
            </a:r>
            <a:r>
              <a:rPr lang="fr-FR" dirty="0"/>
              <a:t> grâce à un </a:t>
            </a:r>
            <a:r>
              <a:rPr lang="fr-FR" b="1" dirty="0">
                <a:solidFill>
                  <a:srgbClr val="FF0000"/>
                </a:solidFill>
              </a:rPr>
              <a:t>système organisé de ressources et de contraintes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Il s’agit d’apprendre à l’élève à mieux mobiliser ses ressources pour apprendre quelque chose de nouveau.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Ceci est lié à la notion </a:t>
            </a:r>
            <a:r>
              <a:rPr lang="fr-FR" b="1" dirty="0"/>
              <a:t>d’obstacle didactique.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L’enseignant doit intégrer </a:t>
            </a:r>
            <a:r>
              <a:rPr lang="fr-FR" dirty="0"/>
              <a:t>dans les situations les </a:t>
            </a:r>
            <a:r>
              <a:rPr lang="fr-FR" b="1" dirty="0">
                <a:solidFill>
                  <a:srgbClr val="FF0000"/>
                </a:solidFill>
              </a:rPr>
              <a:t>ruptures nécessaires </a:t>
            </a:r>
            <a:r>
              <a:rPr lang="fr-FR" dirty="0"/>
              <a:t>à l’élève afin qu’il </a:t>
            </a:r>
            <a:r>
              <a:rPr lang="fr-FR" b="1" dirty="0">
                <a:solidFill>
                  <a:srgbClr val="FF0000"/>
                </a:solidFill>
              </a:rPr>
              <a:t>se réorganise </a:t>
            </a:r>
            <a:r>
              <a:rPr lang="fr-FR" dirty="0"/>
              <a:t>pour </a:t>
            </a:r>
            <a:r>
              <a:rPr lang="fr-FR" b="1" dirty="0">
                <a:solidFill>
                  <a:srgbClr val="FF0000"/>
                </a:solidFill>
              </a:rPr>
              <a:t>dépasser les savoirs </a:t>
            </a:r>
            <a:r>
              <a:rPr lang="fr-FR" dirty="0"/>
              <a:t>dont il dispose. Il y a forcément l’idée de transformer ce qu’il sait déjà faire (soit l’élève se réorganise complètement, soit il modifie certains aspects de sa conduite) pour </a:t>
            </a:r>
            <a:r>
              <a:rPr lang="fr-FR" b="1" dirty="0">
                <a:solidFill>
                  <a:srgbClr val="FF0000"/>
                </a:solidFill>
              </a:rPr>
              <a:t>atteindre la compétence visée.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571750" y="1062990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u’est-ce qu’une SITUATION D’APPRENTISSAGE ?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367260" cy="72009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010" y="720090"/>
            <a:ext cx="12272010" cy="61379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Double flèche horizontale 3"/>
          <p:cNvSpPr/>
          <p:nvPr/>
        </p:nvSpPr>
        <p:spPr>
          <a:xfrm>
            <a:off x="2537460" y="367520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u’est-ce qu’une SITUATION D’APPRENTISSAGE ?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71269516"/>
              </p:ext>
            </p:extLst>
          </p:nvPr>
        </p:nvGraphicFramePr>
        <p:xfrm>
          <a:off x="0" y="1177290"/>
          <a:ext cx="12138660" cy="604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7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010" y="1600200"/>
            <a:ext cx="12272010" cy="52578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dirty="0"/>
              <a:t>Pour</a:t>
            </a:r>
            <a:r>
              <a:rPr lang="fr-FR" dirty="0"/>
              <a:t> </a:t>
            </a:r>
            <a:endParaRPr lang="fr-FR" dirty="0" smtClean="0"/>
          </a:p>
          <a:p>
            <a:pPr lvl="2"/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l’enseignant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enseigner des compétences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, c’est faire des choix.</a:t>
            </a:r>
          </a:p>
          <a:p>
            <a:pPr marL="0" indent="0">
              <a:buNone/>
            </a:pPr>
            <a:r>
              <a:rPr lang="fr-FR" sz="4000" dirty="0" smtClean="0"/>
              <a:t> </a:t>
            </a:r>
          </a:p>
          <a:p>
            <a:pPr marL="0" indent="0">
              <a:buNone/>
            </a:pPr>
            <a:endParaRPr lang="fr-FR" sz="4000" dirty="0"/>
          </a:p>
          <a:p>
            <a:pPr lvl="2"/>
            <a:r>
              <a:rPr lang="fr-FR" sz="3200" dirty="0" smtClean="0"/>
              <a:t> 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l’élève,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devenir compétent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, ce n’est pas reproduire un modèle, mais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s’approprier activement le sens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les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techniques et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les savoirs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relatifs.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571750" y="1062990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u’est-ce qu’une SITUATION D’APPRENTISSAGE ?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010" y="1600200"/>
            <a:ext cx="12272010" cy="5257800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Apprendre </a:t>
            </a:r>
            <a:r>
              <a:rPr lang="fr-FR" sz="3200" b="1" dirty="0">
                <a:solidFill>
                  <a:srgbClr val="FF0000"/>
                </a:solidFill>
              </a:rPr>
              <a:t>en trois conditions</a:t>
            </a:r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sz="4000" dirty="0" smtClean="0"/>
              <a:t>Philippe </a:t>
            </a:r>
            <a:r>
              <a:rPr lang="fr-FR" sz="4000" dirty="0"/>
              <a:t>Perrenoud </a:t>
            </a:r>
            <a:r>
              <a:rPr lang="fr-FR" dirty="0" smtClean="0"/>
              <a:t>(sociologue </a:t>
            </a:r>
            <a:r>
              <a:rPr lang="fr-FR" dirty="0"/>
              <a:t>né en 1944 en Suisse. Il est titulaire d'un doctorat en sociologie et anthropologie</a:t>
            </a:r>
            <a:r>
              <a:rPr lang="fr-FR" dirty="0" smtClean="0"/>
              <a:t>.)</a:t>
            </a:r>
            <a:r>
              <a:rPr lang="fr-FR" sz="3200" dirty="0" smtClean="0"/>
              <a:t> </a:t>
            </a:r>
            <a:r>
              <a:rPr lang="fr-FR" sz="4000" dirty="0"/>
              <a:t>propose une définition rapide en trois conditions :</a:t>
            </a:r>
          </a:p>
          <a:p>
            <a:endParaRPr lang="fr-FR" sz="3200" dirty="0"/>
          </a:p>
          <a:p>
            <a:r>
              <a:rPr lang="fr-FR" sz="4000" b="1" dirty="0" smtClean="0">
                <a:solidFill>
                  <a:srgbClr val="7030A0"/>
                </a:solidFill>
              </a:rPr>
              <a:t>apprendre </a:t>
            </a:r>
            <a:r>
              <a:rPr lang="fr-FR" sz="4000" b="1" dirty="0">
                <a:solidFill>
                  <a:srgbClr val="7030A0"/>
                </a:solidFill>
              </a:rPr>
              <a:t>met en </a:t>
            </a:r>
            <a:r>
              <a:rPr lang="fr-FR" sz="4000" b="1" dirty="0" smtClean="0">
                <a:solidFill>
                  <a:srgbClr val="7030A0"/>
                </a:solidFill>
              </a:rPr>
              <a:t>œuvre </a:t>
            </a:r>
            <a:r>
              <a:rPr lang="fr-FR" sz="4000" b="1" dirty="0">
                <a:solidFill>
                  <a:srgbClr val="7030A0"/>
                </a:solidFill>
              </a:rPr>
              <a:t>une activité dans laquelle l’élève s'implique personnellement et durablement ;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 smtClean="0"/>
              <a:t> </a:t>
            </a:r>
            <a:r>
              <a:rPr lang="fr-FR" sz="3200" dirty="0"/>
              <a:t>c’est une situation qui ne menace pas l'identité, la sécurité, la solidarité des élèves </a:t>
            </a:r>
            <a:r>
              <a:rPr lang="fr-FR" sz="3200" dirty="0" smtClean="0"/>
              <a:t>· </a:t>
            </a:r>
          </a:p>
          <a:p>
            <a:endParaRPr lang="fr-FR" sz="3200" dirty="0"/>
          </a:p>
          <a:p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l’activité 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présente un certain niveau de difficulté, mais toutefois accessible à l’élève.</a:t>
            </a: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571750" y="1062990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u’est-ce qu’</a:t>
            </a:r>
            <a:r>
              <a:rPr lang="fr-FR" sz="6000" b="1" dirty="0" smtClean="0">
                <a:solidFill>
                  <a:schemeClr val="accent1">
                    <a:lumMod val="50000"/>
                  </a:schemeClr>
                </a:solidFill>
              </a:rPr>
              <a:t>apprendre </a:t>
            </a:r>
            <a:r>
              <a:rPr lang="fr-FR" sz="4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fr-F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Comment construire </a:t>
            </a:r>
            <a:b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une situation 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010" y="1325563"/>
            <a:ext cx="12272010" cy="57038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>
              <a:latin typeface="Bahnschrift SemiBold" panose="020B0502040204020203" pitchFamily="34" charset="0"/>
            </a:endParaRP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1.La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situation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tient-elle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compte des intérêts des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élèves ?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fr-FR" dirty="0">
                <a:latin typeface="Century" panose="02040604050505020304" pitchFamily="18" charset="0"/>
              </a:rPr>
              <a:t>2.La situation </a:t>
            </a:r>
            <a:r>
              <a:rPr lang="fr-FR" dirty="0" smtClean="0">
                <a:latin typeface="Century" panose="02040604050505020304" pitchFamily="18" charset="0"/>
              </a:rPr>
              <a:t>tient-elle </a:t>
            </a:r>
            <a:r>
              <a:rPr lang="fr-FR" dirty="0">
                <a:latin typeface="Century" panose="02040604050505020304" pitchFamily="18" charset="0"/>
              </a:rPr>
              <a:t>compte des connaissances antérieures des </a:t>
            </a:r>
            <a:r>
              <a:rPr lang="fr-FR" dirty="0" smtClean="0">
                <a:latin typeface="Century" panose="02040604050505020304" pitchFamily="18" charset="0"/>
              </a:rPr>
              <a:t>élèves ?</a:t>
            </a:r>
            <a:endParaRPr lang="fr-FR" dirty="0">
              <a:latin typeface="Century" panose="02040604050505020304" pitchFamily="18" charset="0"/>
            </a:endParaRPr>
          </a:p>
          <a:p>
            <a:r>
              <a:rPr lang="fr-FR" sz="2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 problème est-il  réel </a:t>
            </a:r>
            <a:r>
              <a:rPr lang="fr-FR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2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simulé ? Est-il susceptible </a:t>
            </a:r>
            <a:r>
              <a:rPr lang="fr-FR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d’être </a:t>
            </a:r>
            <a:r>
              <a:rPr lang="fr-FR" sz="2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rencontré dans la vie courante ? Dans la vie professionnelle?</a:t>
            </a:r>
            <a:endParaRPr lang="fr-FR" sz="2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/>
              <a:t>4.L’élève </a:t>
            </a:r>
            <a:r>
              <a:rPr lang="fr-FR" dirty="0" smtClean="0"/>
              <a:t>devra-t-il </a:t>
            </a:r>
            <a:r>
              <a:rPr lang="fr-FR" dirty="0"/>
              <a:t>faire une ou plusieurs tâches </a:t>
            </a:r>
            <a:r>
              <a:rPr lang="fr-FR" dirty="0" smtClean="0"/>
              <a:t>qui lui </a:t>
            </a:r>
            <a:r>
              <a:rPr lang="fr-FR" dirty="0"/>
              <a:t>permettront d’observer sa démarche et lui demanderont de réaliser une ou des </a:t>
            </a:r>
            <a:r>
              <a:rPr lang="fr-FR" dirty="0" smtClean="0"/>
              <a:t>productions?</a:t>
            </a:r>
            <a:endParaRPr lang="fr-FR" dirty="0"/>
          </a:p>
          <a:p>
            <a:r>
              <a:rPr lang="fr-FR" sz="27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5. Les tâches sollicitent -elles plusieurs 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compétences ?</a:t>
            </a:r>
            <a:endParaRPr lang="fr-FR" sz="27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fr-FR" sz="2900" dirty="0">
                <a:latin typeface="Century" panose="02040604050505020304" pitchFamily="18" charset="0"/>
              </a:rPr>
              <a:t>6.Pour réaliser les tâches, l’élève mobilise-t-il plusieurs ressources : notions, stratégies, attitudes, logiciel, expérience, etc. ?</a:t>
            </a:r>
          </a:p>
          <a:p>
            <a:r>
              <a:rPr lang="fr-FR" dirty="0" smtClean="0"/>
              <a:t>7.L’ élève fait-il </a:t>
            </a:r>
            <a:r>
              <a:rPr lang="fr-FR" dirty="0"/>
              <a:t>appel à </a:t>
            </a:r>
            <a:r>
              <a:rPr lang="fr-FR" dirty="0" smtClean="0"/>
              <a:t>sa </a:t>
            </a:r>
            <a:r>
              <a:rPr lang="fr-FR" dirty="0"/>
              <a:t>créativité et </a:t>
            </a:r>
            <a:r>
              <a:rPr lang="fr-FR" dirty="0" smtClean="0"/>
              <a:t>produit –il des </a:t>
            </a:r>
            <a:r>
              <a:rPr lang="fr-FR" dirty="0"/>
              <a:t>réponses </a:t>
            </a:r>
            <a:r>
              <a:rPr lang="fr-FR" dirty="0" smtClean="0"/>
              <a:t>originales ?</a:t>
            </a:r>
            <a:endParaRPr lang="fr-FR" dirty="0"/>
          </a:p>
          <a:p>
            <a:r>
              <a:rPr lang="fr-FR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8.La situation incite-t-elle l’ élève à travailler en équipe ou à collaborer avec ses pairs ?</a:t>
            </a:r>
          </a:p>
          <a:p>
            <a:r>
              <a:rPr lang="fr-FR" sz="27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9.L’ élève </a:t>
            </a:r>
            <a:r>
              <a:rPr lang="fr-FR" sz="2700" dirty="0" err="1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a-t-il</a:t>
            </a:r>
            <a:r>
              <a:rPr lang="fr-FR" sz="27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 accès à diverses ressources : livres, personnes, logiciels, vidéo, matériel de laboratoire, etc. ?</a:t>
            </a:r>
          </a:p>
          <a:p>
            <a:r>
              <a:rPr lang="fr-FR" sz="2900" dirty="0">
                <a:latin typeface="Century" panose="02040604050505020304" pitchFamily="18" charset="0"/>
              </a:rPr>
              <a:t>10.Les productions sont destinées à un public (élèves de la classe, élèves des autres classes, parents, etc.) ?</a:t>
            </a:r>
          </a:p>
          <a:p>
            <a:r>
              <a:rPr lang="fr-FR" sz="2900" dirty="0">
                <a:latin typeface="Century" panose="02040604050505020304" pitchFamily="18" charset="0"/>
              </a:rPr>
              <a:t>11.L’ </a:t>
            </a:r>
            <a:r>
              <a:rPr lang="fr-FR" dirty="0" smtClean="0"/>
              <a:t>élève </a:t>
            </a:r>
            <a:r>
              <a:rPr lang="fr-FR" dirty="0" err="1" smtClean="0"/>
              <a:t>a-t-il</a:t>
            </a:r>
            <a:r>
              <a:rPr lang="fr-FR" dirty="0" smtClean="0"/>
              <a:t> </a:t>
            </a:r>
            <a:r>
              <a:rPr lang="fr-FR" dirty="0"/>
              <a:t>le temps nécessaire pour réaliser </a:t>
            </a:r>
            <a:r>
              <a:rPr lang="fr-FR" dirty="0" smtClean="0"/>
              <a:t>les tâches. </a:t>
            </a:r>
            <a:r>
              <a:rPr lang="fr-FR" dirty="0"/>
              <a:t>La durée est variable : quelques périodes, jours, semaines, mois, etc</a:t>
            </a:r>
            <a:r>
              <a:rPr lang="fr-FR" dirty="0" smtClean="0"/>
              <a:t>. ?</a:t>
            </a:r>
            <a:endParaRPr lang="fr-FR" dirty="0"/>
          </a:p>
          <a:p>
            <a:r>
              <a:rPr lang="fr-FR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12.L’enseignant utilise-t-il plusieurs critères pour juger de l’efficacité de la démarche et de la qualité de la production ? Les critères d’évaluation sont-ils connus des élèves?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3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Comment construire </a:t>
            </a:r>
            <a:b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une situation 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010" y="1325563"/>
            <a:ext cx="12272010" cy="5703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latin typeface="Bahnschrift SemiBold" panose="020B0502040204020203" pitchFamily="34" charset="0"/>
            </a:endParaRPr>
          </a:p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7630" y="1558350"/>
            <a:ext cx="1210437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32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ormuler la situation-problème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200" b="1" dirty="0" bmk="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3200" b="1" dirty="0" smtClean="0" bmk="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On peut partir par exemple de :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• une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formule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qui gêne,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• une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idée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ou un texte qui implique, qui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interpelle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• un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résultat d'expérience 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qui ne semble pas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logique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• un problème qui paraît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impossible à réaliser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• un modèle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explicatif en contradiction 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avec celui des élèves,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• deux éléments contradictoires (en apparence !)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• deux éléments que l'on ne met pas en parallèle habituellement,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• un " 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piège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" dans lequel les élèves tombent.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08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010" y="1600200"/>
            <a:ext cx="12272010" cy="52578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571750" y="1062990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</a:t>
            </a:r>
            <a:r>
              <a:rPr lang="fr-FR" sz="3600" dirty="0" smtClean="0"/>
              <a:t>rogressions </a:t>
            </a:r>
            <a:r>
              <a:rPr lang="fr-FR" sz="3600" dirty="0" smtClean="0"/>
              <a:t>spiralées</a:t>
            </a:r>
            <a:endParaRPr lang="fr-F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57437"/>
            <a:ext cx="3810000" cy="2143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301" y="4810991"/>
            <a:ext cx="11752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Eras Bold ITC" panose="020B0907030504020204" pitchFamily="34" charset="0"/>
              </a:rPr>
              <a:t>ENJEUX de la progression spiralée</a:t>
            </a:r>
          </a:p>
          <a:p>
            <a:r>
              <a:rPr lang="fr-F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fr-FR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://www.pedagogie.ac-aix-marseille.fr/upload/docs/application/pdf/2015-09/progression-en-spirale-v-janv-2010-02.pdf</a:t>
            </a:r>
          </a:p>
        </p:txBody>
      </p:sp>
    </p:spTree>
    <p:extLst>
      <p:ext uri="{BB962C8B-B14F-4D97-AF65-F5344CB8AC3E}">
        <p14:creationId xmlns:p14="http://schemas.microsoft.com/office/powerpoint/2010/main" val="10426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010" y="1600200"/>
            <a:ext cx="12272010" cy="52578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ar temps clair: Évaluation et rétro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12" y="1325563"/>
            <a:ext cx="10081888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 rot="20985838">
            <a:off x="-74766" y="3250052"/>
            <a:ext cx="586998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Eras Bold ITC" panose="020B0907030504020204" pitchFamily="34" charset="0"/>
              </a:rPr>
              <a:t>Scénario  pédagogique:</a:t>
            </a:r>
          </a:p>
          <a:p>
            <a:r>
              <a:rPr lang="fr-F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https://edubase.eduscol.education.fr/recherche?discipline[0]=Physique%20%2F%20Chimie</a:t>
            </a:r>
          </a:p>
        </p:txBody>
      </p:sp>
    </p:spTree>
    <p:extLst>
      <p:ext uri="{BB962C8B-B14F-4D97-AF65-F5344CB8AC3E}">
        <p14:creationId xmlns:p14="http://schemas.microsoft.com/office/powerpoint/2010/main" val="9791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60" y="0"/>
            <a:ext cx="13373099" cy="6960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97435"/>
            <a:ext cx="11635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dirty="0" smtClean="0">
                <a:solidFill>
                  <a:srgbClr val="FFFFFF"/>
                </a:solidFill>
                <a:latin typeface="Parchment" panose="03040602040708040804" pitchFamily="66" charset="0"/>
              </a:rPr>
              <a:t>C</a:t>
            </a:r>
            <a:r>
              <a:rPr lang="fr-FR" sz="8000" b="0" i="0" dirty="0" smtClean="0">
                <a:solidFill>
                  <a:srgbClr val="FFFFFF"/>
                </a:solidFill>
                <a:effectLst/>
                <a:latin typeface="Parchment" panose="03040602040708040804" pitchFamily="66" charset="0"/>
              </a:rPr>
              <a:t>elui qui ne progresse pas chaque jour recule chaque jour.</a:t>
            </a:r>
            <a:endParaRPr lang="fr-FR" sz="8000" dirty="0">
              <a:latin typeface="Parchment" panose="030406020407080408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46214" y="861774"/>
            <a:ext cx="4913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Confucius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 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(551 avant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J.C.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 - 479 avant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J.C.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</a:rPr>
              <a:t>),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04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81579" y="5404704"/>
            <a:ext cx="32434749" cy="752262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121594" y="721941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EXEMPLE</a:t>
            </a:r>
            <a:endParaRPr lang="fr-F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 de texte 2"/>
          <p:cNvSpPr txBox="1"/>
          <p:nvPr/>
        </p:nvSpPr>
        <p:spPr>
          <a:xfrm>
            <a:off x="0" y="2047504"/>
            <a:ext cx="12192000" cy="44793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   </a:t>
            </a:r>
            <a:r>
              <a:rPr lang="fr-FR" sz="2400" b="1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    </a:t>
            </a:r>
            <a:r>
              <a:rPr lang="fr-FR" sz="24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DEMENAGE.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0" y="2465984"/>
                <a:ext cx="6096000" cy="42473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dirty="0" smtClean="0"/>
                  <a:t>L'entreprise "VIV ' BOIS ", située à </a:t>
                </a:r>
                <a:r>
                  <a:rPr lang="fr-FR" dirty="0" err="1"/>
                  <a:t>Morne-à-l'Eau</a:t>
                </a:r>
                <a:r>
                  <a:rPr lang="fr-FR" dirty="0"/>
                  <a:t>, déménagera le mois prochain pour s'installer à la ZAC cité de </a:t>
                </a:r>
                <a:r>
                  <a:rPr lang="fr-FR" dirty="0" err="1"/>
                  <a:t>Dothémare</a:t>
                </a:r>
                <a:r>
                  <a:rPr lang="fr-FR" dirty="0"/>
                  <a:t> aux Abymes.</a:t>
                </a:r>
              </a:p>
              <a:p>
                <a:endParaRPr lang="fr-FR" dirty="0"/>
              </a:p>
              <a:p>
                <a:r>
                  <a:rPr lang="fr-FR" dirty="0"/>
                  <a:t>Elle dispose d'un camion </a:t>
                </a:r>
                <a:r>
                  <a:rPr lang="fr-FR" dirty="0" smtClean="0"/>
                  <a:t>de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 smtClean="0"/>
                  <a:t>de </a:t>
                </a:r>
                <a:r>
                  <a:rPr lang="fr-FR" dirty="0"/>
                  <a:t>volume </a:t>
                </a:r>
                <a:r>
                  <a:rPr lang="fr-FR" dirty="0" smtClean="0"/>
                  <a:t>pour </a:t>
                </a:r>
                <a:r>
                  <a:rPr lang="fr-FR" dirty="0"/>
                  <a:t>emporter la partie administrative. L'espace à charger du camion est de forme cubique. </a:t>
                </a:r>
                <a:r>
                  <a:rPr lang="fr-FR" dirty="0" smtClean="0"/>
                  <a:t>D’après la taille des dossiers, elle </a:t>
                </a:r>
                <a:r>
                  <a:rPr lang="fr-FR" dirty="0"/>
                  <a:t>aura besoin de 13 cartons </a:t>
                </a:r>
                <a:r>
                  <a:rPr lang="fr-FR" dirty="0" smtClean="0"/>
                  <a:t>identiques </a:t>
                </a:r>
                <a:r>
                  <a:rPr lang="fr-FR" dirty="0"/>
                  <a:t>et 6 autres identiques.</a:t>
                </a:r>
              </a:p>
              <a:p>
                <a:endParaRPr lang="fr-FR" dirty="0"/>
              </a:p>
              <a:p>
                <a:r>
                  <a:rPr lang="fr-FR" dirty="0"/>
                  <a:t>Elle contacte une société de déménagement qui propose plusieurs tailles de cartons tous de forme cubique</a:t>
                </a:r>
                <a:r>
                  <a:rPr lang="fr-FR" dirty="0" smtClean="0"/>
                  <a:t>. </a:t>
                </a:r>
                <a:r>
                  <a:rPr lang="fr-FR" sz="1400" i="1" dirty="0" smtClean="0"/>
                  <a:t>(voir document ci-contre)</a:t>
                </a:r>
                <a:endParaRPr lang="fr-FR" sz="1400" i="1" dirty="0"/>
              </a:p>
              <a:p>
                <a:endParaRPr lang="fr-FR" dirty="0"/>
              </a:p>
              <a:p>
                <a:r>
                  <a:rPr lang="fr-FR" b="1" dirty="0">
                    <a:solidFill>
                      <a:srgbClr val="0070C0"/>
                    </a:solidFill>
                  </a:rPr>
                  <a:t>Quelles tailles de cartons devra-t-elle utiliser pour remplir au mieux cet espace?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65984"/>
                <a:ext cx="6096000" cy="4247317"/>
              </a:xfrm>
              <a:prstGeom prst="rect">
                <a:avLst/>
              </a:prstGeom>
              <a:blipFill rotWithShape="0">
                <a:blip r:embed="rId3"/>
                <a:stretch>
                  <a:fillRect l="-800" t="-862" r="-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86378"/>
              </p:ext>
            </p:extLst>
          </p:nvPr>
        </p:nvGraphicFramePr>
        <p:xfrm>
          <a:off x="6579870" y="3534892"/>
          <a:ext cx="5612130" cy="1606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710"/>
                <a:gridCol w="1870710"/>
                <a:gridCol w="18707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fr-FR" sz="1200">
                          <a:effectLst/>
                        </a:rPr>
                        <a:t>Les dimensions en mètre sont les suivantes :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fr-FR" sz="1050" dirty="0">
                          <a:effectLst/>
                        </a:rPr>
                        <a:t>0,25</a:t>
                      </a:r>
                      <a:br>
                        <a:rPr lang="fr-FR" sz="1050" dirty="0">
                          <a:effectLst/>
                        </a:rPr>
                      </a:br>
                      <a:r>
                        <a:rPr lang="fr-FR" sz="1050" dirty="0">
                          <a:effectLst/>
                        </a:rPr>
                        <a:t> 0,5</a:t>
                      </a:r>
                      <a:br>
                        <a:rPr lang="fr-FR" sz="1050" dirty="0">
                          <a:effectLst/>
                        </a:rPr>
                      </a:br>
                      <a:r>
                        <a:rPr lang="fr-FR" sz="1050" dirty="0">
                          <a:effectLst/>
                        </a:rPr>
                        <a:t>0,75</a:t>
                      </a:r>
                      <a:br>
                        <a:rPr lang="fr-FR" sz="1050" dirty="0">
                          <a:effectLst/>
                        </a:rPr>
                      </a:br>
                      <a:r>
                        <a:rPr lang="fr-FR" sz="1050" dirty="0">
                          <a:effectLst/>
                        </a:rPr>
                        <a:t>1</a:t>
                      </a:r>
                      <a:br>
                        <a:rPr lang="fr-FR" sz="1050" dirty="0">
                          <a:effectLst/>
                        </a:rPr>
                      </a:br>
                      <a:r>
                        <a:rPr lang="fr-FR" sz="1050" dirty="0">
                          <a:effectLst/>
                        </a:rPr>
                        <a:t>1,25</a:t>
                      </a:r>
                      <a:br>
                        <a:rPr lang="fr-FR" sz="1050" dirty="0">
                          <a:effectLst/>
                        </a:rPr>
                      </a:br>
                      <a:r>
                        <a:rPr lang="fr-FR" sz="1050" dirty="0">
                          <a:effectLst/>
                        </a:rPr>
                        <a:t>1,5</a:t>
                      </a:r>
                      <a:br>
                        <a:rPr lang="fr-FR" sz="1050" dirty="0">
                          <a:effectLst/>
                        </a:rPr>
                      </a:br>
                      <a:r>
                        <a:rPr lang="fr-FR" sz="1050" dirty="0">
                          <a:effectLst/>
                        </a:rPr>
                        <a:t>1,75</a:t>
                      </a:r>
                      <a:br>
                        <a:rPr lang="fr-FR" sz="1050" dirty="0">
                          <a:effectLst/>
                        </a:rPr>
                      </a:br>
                      <a:r>
                        <a:rPr lang="fr-FR" sz="1050" dirty="0">
                          <a:effectLst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89300" y="3192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7" name="Image 1" descr="Une image contenant boîte, conteneur&#10;&#10;Description générée automatiqu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49" y="34210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81579" y="5404704"/>
            <a:ext cx="32434749" cy="752262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121594" y="721941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EXEMPLE</a:t>
            </a:r>
            <a:endParaRPr lang="fr-F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 de texte 2"/>
          <p:cNvSpPr txBox="1"/>
          <p:nvPr/>
        </p:nvSpPr>
        <p:spPr>
          <a:xfrm>
            <a:off x="0" y="3080972"/>
            <a:ext cx="12192000" cy="787812"/>
          </a:xfrm>
          <a:prstGeom prst="rect">
            <a:avLst/>
          </a:prstGeom>
          <a:solidFill>
            <a:srgbClr val="ABEC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à faire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/>
              <a:latin typeface="Eras Bold ITC" panose="020B0907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5950" y="4452078"/>
            <a:ext cx="8419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Résoudre le problème  </a:t>
            </a:r>
            <a:r>
              <a:rPr lang="fr-FR" sz="3200" dirty="0" smtClean="0"/>
              <a:t>( 10 min )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89300" y="3192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81579" y="5404704"/>
            <a:ext cx="32434749" cy="752262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121594" y="721941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PROPOSITION DE RESOLUTION DES STAGIAIRES</a:t>
            </a:r>
            <a:endParaRPr lang="fr-FR" sz="4000" b="1" dirty="0">
              <a:solidFill>
                <a:srgbClr val="FFFF00"/>
              </a:solidFill>
            </a:endParaRPr>
          </a:p>
        </p:txBody>
      </p:sp>
      <p:sp>
        <p:nvSpPr>
          <p:cNvPr id="14" name="Zone de texte 2"/>
          <p:cNvSpPr txBox="1"/>
          <p:nvPr/>
        </p:nvSpPr>
        <p:spPr>
          <a:xfrm>
            <a:off x="0" y="2047504"/>
            <a:ext cx="12192000" cy="44793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   </a:t>
            </a:r>
            <a:r>
              <a:rPr lang="fr-FR" sz="2400" b="1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    </a:t>
            </a:r>
            <a:r>
              <a:rPr lang="fr-FR" sz="24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DEMENAGE.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46598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Cet exemple peut être une </a:t>
            </a:r>
            <a:r>
              <a:rPr lang="fr-FR" dirty="0" smtClean="0">
                <a:solidFill>
                  <a:srgbClr val="FFC000"/>
                </a:solidFill>
              </a:rPr>
              <a:t>situation problème </a:t>
            </a:r>
            <a:r>
              <a:rPr lang="fr-FR" dirty="0" smtClean="0"/>
              <a:t>si l’enseignant cherche à :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C</a:t>
            </a:r>
            <a:r>
              <a:rPr lang="fr-FR" dirty="0" smtClean="0">
                <a:solidFill>
                  <a:srgbClr val="002060"/>
                </a:solidFill>
              </a:rPr>
              <a:t>onfronter </a:t>
            </a:r>
            <a:r>
              <a:rPr lang="fr-FR" dirty="0">
                <a:solidFill>
                  <a:srgbClr val="002060"/>
                </a:solidFill>
              </a:rPr>
              <a:t>l’élève à un </a:t>
            </a:r>
            <a:r>
              <a:rPr lang="fr-FR" b="1" dirty="0">
                <a:solidFill>
                  <a:srgbClr val="002060"/>
                </a:solidFill>
              </a:rPr>
              <a:t>problème à résoudre</a:t>
            </a:r>
            <a:r>
              <a:rPr lang="fr-FR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Faire </a:t>
            </a:r>
            <a:r>
              <a:rPr lang="fr-FR" b="1" dirty="0" smtClean="0">
                <a:solidFill>
                  <a:srgbClr val="002060"/>
                </a:solidFill>
              </a:rPr>
              <a:t>émerger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les </a:t>
            </a:r>
            <a:r>
              <a:rPr lang="fr-FR" b="1" dirty="0">
                <a:solidFill>
                  <a:srgbClr val="002060"/>
                </a:solidFill>
              </a:rPr>
              <a:t>difficultés de l’élève </a:t>
            </a:r>
            <a:r>
              <a:rPr lang="fr-FR" dirty="0">
                <a:solidFill>
                  <a:srgbClr val="002060"/>
                </a:solidFill>
              </a:rPr>
              <a:t>ou des </a:t>
            </a:r>
            <a:r>
              <a:rPr lang="fr-FR" b="1" dirty="0">
                <a:solidFill>
                  <a:srgbClr val="002060"/>
                </a:solidFill>
              </a:rPr>
              <a:t>réussites spontanées non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construites</a:t>
            </a:r>
            <a:r>
              <a:rPr lang="fr-FR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 Elle ne suffit pas pour que l’élève comprenne et dise ce qu’il fait pour réussir.</a:t>
            </a:r>
          </a:p>
          <a:p>
            <a:r>
              <a:rPr lang="fr-FR" dirty="0" smtClean="0"/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89300" y="3192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7134447" y="3009014"/>
                <a:ext cx="4784651" cy="14773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La recherche de la solution se ferait à tâtons en essayant de remplacer chaque dimension dans la formule du volume d’un cube puis en tenant compte du nombre de cartons souhaités chercher à obtenir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47" y="3009014"/>
                <a:ext cx="4784651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018" t="-2469" r="-1145" b="-5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7419975" y="4705350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 encore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7048500" y="5074682"/>
                <a:ext cx="4457700" cy="15696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Choisir deux inconnues (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la taille des 13 cartons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dirty="0" smtClean="0"/>
                  <a:t> la taille des 6 cartons puis résoudre l’équation suivante: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=10.</m:t>
                      </m:r>
                    </m:oMath>
                  </m:oMathPara>
                </a14:m>
                <a:endParaRPr lang="fr-FR" dirty="0" smtClean="0"/>
              </a:p>
              <a:p>
                <a:r>
                  <a:rPr lang="fr-FR" sz="2400" dirty="0" smtClean="0">
                    <a:solidFill>
                      <a:srgbClr val="FFFF00"/>
                    </a:solidFill>
                  </a:rPr>
                  <a:t>Oui mais comment la résoudre ?</a:t>
                </a:r>
                <a:endParaRPr lang="fr-FR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0" y="5074682"/>
                <a:ext cx="44577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046" t="-1931" b="-73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7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81579" y="5404704"/>
            <a:ext cx="32434749" cy="752262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121594" y="721941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PROPOSITION DE RESOLUTION DES STAGIAIRES</a:t>
            </a:r>
            <a:endParaRPr lang="fr-FR" sz="4000" b="1" dirty="0">
              <a:solidFill>
                <a:srgbClr val="FFFF00"/>
              </a:solidFill>
            </a:endParaRPr>
          </a:p>
        </p:txBody>
      </p:sp>
      <p:sp>
        <p:nvSpPr>
          <p:cNvPr id="14" name="Zone de texte 2"/>
          <p:cNvSpPr txBox="1"/>
          <p:nvPr/>
        </p:nvSpPr>
        <p:spPr>
          <a:xfrm>
            <a:off x="0" y="2047504"/>
            <a:ext cx="12192000" cy="44793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   </a:t>
            </a:r>
            <a:r>
              <a:rPr lang="fr-FR" sz="2400" b="1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    </a:t>
            </a:r>
            <a:r>
              <a:rPr lang="fr-FR" sz="24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DEMENAGE.</a:t>
            </a:r>
          </a:p>
        </p:txBody>
      </p:sp>
      <p:sp>
        <p:nvSpPr>
          <p:cNvPr id="13" name="Rectangle 12"/>
          <p:cNvSpPr/>
          <p:nvPr/>
        </p:nvSpPr>
        <p:spPr>
          <a:xfrm rot="20177949">
            <a:off x="265372" y="3942477"/>
            <a:ext cx="4897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Cet exemple peut être une </a:t>
            </a:r>
          </a:p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situation de résolution de problèmes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89300" y="3192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134447" y="3009014"/>
            <a:ext cx="4784651" cy="12926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recherche de la solution doit se faire de manière </a:t>
            </a:r>
            <a:r>
              <a:rPr lang="fr-FR" sz="2800" dirty="0" smtClean="0"/>
              <a:t>raisonner</a:t>
            </a:r>
            <a:r>
              <a:rPr lang="fr-FR" dirty="0" smtClean="0"/>
              <a:t> avec une </a:t>
            </a:r>
            <a:r>
              <a:rPr lang="fr-FR" sz="2800" dirty="0" smtClean="0"/>
              <a:t>méthode</a:t>
            </a:r>
            <a:r>
              <a:rPr lang="fr-FR" dirty="0" smtClean="0"/>
              <a:t>, </a:t>
            </a:r>
            <a:r>
              <a:rPr lang="fr-FR" dirty="0"/>
              <a:t>u</a:t>
            </a:r>
            <a:r>
              <a:rPr lang="fr-FR" dirty="0" smtClean="0"/>
              <a:t>ne </a:t>
            </a:r>
            <a:r>
              <a:rPr lang="fr-FR" sz="3200" dirty="0" smtClean="0"/>
              <a:t>démarche</a:t>
            </a:r>
            <a:r>
              <a:rPr lang="fr-FR" dirty="0" smtClean="0"/>
              <a:t>, etc…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9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81579" y="5404704"/>
            <a:ext cx="32434749" cy="752262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2121594" y="721941"/>
            <a:ext cx="7783830" cy="10515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EXEMPLE</a:t>
            </a:r>
            <a:endParaRPr lang="fr-F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 de texte 2"/>
          <p:cNvSpPr txBox="1"/>
          <p:nvPr/>
        </p:nvSpPr>
        <p:spPr>
          <a:xfrm>
            <a:off x="0" y="3080972"/>
            <a:ext cx="12192000" cy="787812"/>
          </a:xfrm>
          <a:prstGeom prst="rect">
            <a:avLst/>
          </a:prstGeom>
          <a:solidFill>
            <a:srgbClr val="ABECA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à faire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/>
              <a:latin typeface="Eras Bold ITC" panose="020B0907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775" y="4452078"/>
            <a:ext cx="11687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Proposer une démarche de résolution</a:t>
            </a:r>
          </a:p>
          <a:p>
            <a:pPr algn="ctr"/>
            <a:r>
              <a:rPr lang="fr-FR" sz="3200" dirty="0" smtClean="0"/>
              <a:t>( 10 min )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89300" y="3192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5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6726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Construction </a:t>
            </a:r>
            <a:r>
              <a:rPr lang="fr-FR" sz="4000" dirty="0">
                <a:solidFill>
                  <a:srgbClr val="FF0000"/>
                </a:solidFill>
                <a:latin typeface="Broadway" panose="04040905080B02020502" pitchFamily="82" charset="0"/>
              </a:rPr>
              <a:t>de situations </a:t>
            </a:r>
            <a:r>
              <a:rPr lang="fr-FR" sz="40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d’apprentissages </a:t>
            </a:r>
            <a:endParaRPr lang="fr-FR" sz="40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81579" y="5404704"/>
            <a:ext cx="32434749" cy="752262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sz="3200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 de texte 2"/>
          <p:cNvSpPr txBox="1"/>
          <p:nvPr/>
        </p:nvSpPr>
        <p:spPr>
          <a:xfrm>
            <a:off x="-66675" y="991427"/>
            <a:ext cx="12192000" cy="44793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DEMARCHE DE RESOLUTION</a:t>
            </a:r>
            <a:endParaRPr lang="fr-FR" sz="2400" dirty="0">
              <a:effectLst/>
              <a:latin typeface="Eras Bold ITC" panose="020B0907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89300" y="3192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019675" y="2595528"/>
            <a:ext cx="71056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Voir fichier joint: Déménagement résolution 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427"/>
            <a:ext cx="4641301" cy="55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6">
            <a:extLst>
              <a:ext uri="{FF2B5EF4-FFF2-40B4-BE49-F238E27FC236}">
                <a16:creationId xmlns="" xmlns:a16="http://schemas.microsoft.com/office/drawing/2014/main" id="{3D7E81F9-985E-40E1-8E20-6F66263B2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185321AF-9CD2-4EE7-A857-702BFDCC8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390048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675F32E-4321-4A70-A365-22490AF6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55807">
            <a:off x="1117976" y="12195"/>
            <a:ext cx="492817" cy="6143726"/>
          </a:xfrm>
          <a:solidFill>
            <a:schemeClr val="accent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t"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roadway" panose="04040905080B02020502" pitchFamily="82" charset="0"/>
                <a:ea typeface="Microsoft Sans Serif"/>
                <a:cs typeface="Microsoft Sans Serif"/>
              </a:rPr>
              <a:t>DEROULEMENT</a:t>
            </a:r>
            <a:endParaRPr lang="fr-FR" sz="40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="" xmlns:a16="http://schemas.microsoft.com/office/drawing/2014/main" id="{4455F26C-4C97-4BA4-8A08-25193CC75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743DDC18-E028-47F7-8F3E-7DDC52D89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4">
            <a:extLst>
              <a:ext uri="{FF2B5EF4-FFF2-40B4-BE49-F238E27FC236}">
                <a16:creationId xmlns="" xmlns:a16="http://schemas.microsoft.com/office/drawing/2014/main" id="{3CBF7433-2968-4AFE-AB01-A5C2ECC08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31180"/>
              </p:ext>
            </p:extLst>
          </p:nvPr>
        </p:nvGraphicFramePr>
        <p:xfrm>
          <a:off x="3890411" y="441328"/>
          <a:ext cx="8260093" cy="544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57300" y="5958000"/>
            <a:ext cx="985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Vendredi  05 novembre 2021 </a:t>
            </a:r>
          </a:p>
          <a:p>
            <a:pPr algn="ctr"/>
            <a:r>
              <a:rPr lang="fr-F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  de </a:t>
            </a:r>
            <a:r>
              <a:rPr lang="fr-F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9h00 – </a:t>
            </a:r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12h00 et 13h30-16h30</a:t>
            </a:r>
            <a:endParaRPr lang="fr-FR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6">
            <a:extLst>
              <a:ext uri="{FF2B5EF4-FFF2-40B4-BE49-F238E27FC236}">
                <a16:creationId xmlns="" xmlns:a16="http://schemas.microsoft.com/office/drawing/2014/main" id="{3D7E81F9-985E-40E1-8E20-6F66263B2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185321AF-9CD2-4EE7-A857-702BFDCC8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390048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="" xmlns:a16="http://schemas.microsoft.com/office/drawing/2014/main" id="{4455F26C-4C97-4BA4-8A08-25193CC75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743DDC18-E028-47F7-8F3E-7DDC52D89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4">
            <a:extLst>
              <a:ext uri="{FF2B5EF4-FFF2-40B4-BE49-F238E27FC236}">
                <a16:creationId xmlns="" xmlns:a16="http://schemas.microsoft.com/office/drawing/2014/main" id="{3CBF7433-2968-4AFE-AB01-A5C2ECC08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834234"/>
              </p:ext>
            </p:extLst>
          </p:nvPr>
        </p:nvGraphicFramePr>
        <p:xfrm>
          <a:off x="-229559" y="441328"/>
          <a:ext cx="12380064" cy="544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2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6">
            <a:extLst>
              <a:ext uri="{FF2B5EF4-FFF2-40B4-BE49-F238E27FC236}">
                <a16:creationId xmlns="" xmlns:a16="http://schemas.microsoft.com/office/drawing/2014/main" id="{3D7E81F9-985E-40E1-8E20-6F66263B2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185321AF-9CD2-4EE7-A857-702BFDCC8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390048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="" xmlns:a16="http://schemas.microsoft.com/office/drawing/2014/main" id="{4455F26C-4C97-4BA4-8A08-25193CC75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743DDC18-E028-47F7-8F3E-7DDC52D89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4">
            <a:extLst>
              <a:ext uri="{FF2B5EF4-FFF2-40B4-BE49-F238E27FC236}">
                <a16:creationId xmlns="" xmlns:a16="http://schemas.microsoft.com/office/drawing/2014/main" id="{3CBF7433-2968-4AFE-AB01-A5C2ECC08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951368"/>
              </p:ext>
            </p:extLst>
          </p:nvPr>
        </p:nvGraphicFramePr>
        <p:xfrm>
          <a:off x="135083" y="441328"/>
          <a:ext cx="12015422" cy="544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8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6524" t="21122" r="18607" b="20792"/>
          <a:stretch/>
        </p:blipFill>
        <p:spPr>
          <a:xfrm>
            <a:off x="0" y="0"/>
            <a:ext cx="2097974" cy="1524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15291" b="19693"/>
          <a:stretch/>
        </p:blipFill>
        <p:spPr>
          <a:xfrm>
            <a:off x="3651003" y="0"/>
            <a:ext cx="2723554" cy="17707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902" y="2386154"/>
            <a:ext cx="3869588" cy="23513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821" y="0"/>
            <a:ext cx="2438400" cy="18764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8162" y="2277455"/>
            <a:ext cx="3438303" cy="2411944"/>
          </a:xfrm>
          <a:prstGeom prst="rect">
            <a:avLst/>
          </a:prstGeom>
        </p:spPr>
      </p:pic>
      <p:pic>
        <p:nvPicPr>
          <p:cNvPr id="2062" name="Picture 14" descr="Nos proje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" y="227745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1587" y="4897455"/>
            <a:ext cx="2295525" cy="1990725"/>
          </a:xfrm>
          <a:prstGeom prst="rect">
            <a:avLst/>
          </a:prstGeom>
        </p:spPr>
      </p:pic>
      <p:pic>
        <p:nvPicPr>
          <p:cNvPr id="2066" name="Picture 18" descr="Algorithmique et programmation schéma de résolution informatique d'un  problème notion d'algorithme - YouTub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6598" b="12587"/>
          <a:stretch/>
        </p:blipFill>
        <p:spPr bwMode="auto">
          <a:xfrm>
            <a:off x="6127515" y="5556645"/>
            <a:ext cx="2578324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/>
          <a:srcRect t="38445" b="38009"/>
          <a:stretch/>
        </p:blipFill>
        <p:spPr>
          <a:xfrm>
            <a:off x="2097974" y="598291"/>
            <a:ext cx="1876425" cy="57415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1"/>
          <a:srcRect t="38445" b="38009"/>
          <a:stretch/>
        </p:blipFill>
        <p:spPr>
          <a:xfrm>
            <a:off x="6731783" y="598290"/>
            <a:ext cx="1876425" cy="57415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1"/>
          <a:srcRect t="38445" b="38009"/>
          <a:stretch/>
        </p:blipFill>
        <p:spPr>
          <a:xfrm rot="10800000">
            <a:off x="6717672" y="4099070"/>
            <a:ext cx="1876425" cy="57415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1"/>
          <a:srcRect t="38445" b="38009"/>
          <a:stretch/>
        </p:blipFill>
        <p:spPr>
          <a:xfrm rot="10800000">
            <a:off x="2097973" y="2987650"/>
            <a:ext cx="1876425" cy="57415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1"/>
          <a:srcRect t="38445" b="38009"/>
          <a:stretch/>
        </p:blipFill>
        <p:spPr>
          <a:xfrm rot="21434203">
            <a:off x="4044100" y="5717670"/>
            <a:ext cx="1876425" cy="57415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1"/>
          <a:srcRect t="38445" b="38009"/>
          <a:stretch/>
        </p:blipFill>
        <p:spPr>
          <a:xfrm rot="4536432">
            <a:off x="52261" y="5067547"/>
            <a:ext cx="1876425" cy="57415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1"/>
          <a:srcRect t="38445" b="38009"/>
          <a:stretch/>
        </p:blipFill>
        <p:spPr>
          <a:xfrm rot="5400000">
            <a:off x="10809906" y="1981898"/>
            <a:ext cx="996470" cy="5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Broadway" panose="04040905080B02020502" pitchFamily="82" charset="0"/>
              </a:rPr>
              <a:t>S</a:t>
            </a: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e    F o </a:t>
            </a:r>
            <a:r>
              <a:rPr lang="fr-FR" dirty="0">
                <a:solidFill>
                  <a:srgbClr val="FF0000"/>
                </a:solidFill>
                <a:latin typeface="Broadway" panose="04040905080B02020502" pitchFamily="82" charset="0"/>
              </a:rPr>
              <a:t>r</a:t>
            </a: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Broadway" panose="04040905080B02020502" pitchFamily="82" charset="0"/>
              </a:rPr>
              <a:t>m</a:t>
            </a: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Broadway" panose="04040905080B02020502" pitchFamily="82" charset="0"/>
              </a:rPr>
              <a:t>e</a:t>
            </a: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Broadway" panose="04040905080B02020502" pitchFamily="82" charset="0"/>
              </a:rPr>
              <a:t>r</a:t>
            </a: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fr-FR" dirty="0" smtClean="0"/>
              <a:t>,                </a:t>
            </a: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p o u r q u o i </a:t>
            </a:r>
            <a:r>
              <a:rPr lang="fr-FR" dirty="0">
                <a:solidFill>
                  <a:srgbClr val="FF0000"/>
                </a:solidFill>
                <a:latin typeface="Broadway" panose="04040905080B02020502" pitchFamily="82" charset="0"/>
              </a:rPr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72" y="-526937"/>
            <a:ext cx="1876538" cy="26742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564" y="3316864"/>
            <a:ext cx="2295525" cy="1990725"/>
          </a:xfrm>
          <a:prstGeom prst="rect">
            <a:avLst/>
          </a:prstGeom>
        </p:spPr>
      </p:pic>
      <p:pic>
        <p:nvPicPr>
          <p:cNvPr id="14" name="Image 1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089" y="2412856"/>
            <a:ext cx="4445144" cy="444514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736" y="2225364"/>
            <a:ext cx="5943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Compétences</a:t>
            </a:r>
            <a:r>
              <a:rPr lang="fr-FR" dirty="0"/>
              <a:t> : 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https://www.education.gouv.fr/bo/13/Hebdo30/MENE1315928A.htm?cid_bo=73066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34539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VISITE   DU   SITE   MATHS - SCIENCES</a:t>
            </a:r>
            <a:b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ACADEMIE    GUADELOUPE</a:t>
            </a:r>
            <a:endParaRPr lang="fr-FR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88869"/>
            <a:ext cx="12192000" cy="446913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 </a:t>
            </a:r>
            <a:r>
              <a:rPr lang="fr-FR" b="1" i="1" dirty="0" smtClean="0">
                <a:hlinkClick r:id="rId2"/>
              </a:rPr>
              <a:t>www.ac-guadeloupe</a:t>
            </a:r>
            <a:r>
              <a:rPr lang="fr-FR" dirty="0" smtClean="0">
                <a:hlinkClick r:id="rId2"/>
              </a:rPr>
              <a:t>.fr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9024" t="19185" r="19948" b="6109"/>
          <a:stretch/>
        </p:blipFill>
        <p:spPr>
          <a:xfrm>
            <a:off x="4652010" y="2034539"/>
            <a:ext cx="73037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34539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VISITE   DU   SITE   MATHS - SCIENCES</a:t>
            </a:r>
            <a:b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fr-FR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ACADEMIE    GUADELOUPE</a:t>
            </a:r>
            <a:endParaRPr lang="fr-FR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88869"/>
            <a:ext cx="12192000" cy="446913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 </a:t>
            </a:r>
            <a:r>
              <a:rPr lang="fr-FR" b="1" i="1" dirty="0" smtClean="0">
                <a:hlinkClick r:id="rId2"/>
              </a:rPr>
              <a:t>www.ac-guadeloupe</a:t>
            </a:r>
            <a:r>
              <a:rPr lang="fr-FR" dirty="0" smtClean="0">
                <a:hlinkClick r:id="rId2"/>
              </a:rPr>
              <a:t>.fr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0841" t="18869" r="25812" b="4340"/>
          <a:stretch/>
        </p:blipFill>
        <p:spPr>
          <a:xfrm>
            <a:off x="4972050" y="1948814"/>
            <a:ext cx="660654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7878</TotalTime>
  <Words>1049</Words>
  <Application>Microsoft Office PowerPoint</Application>
  <PresentationFormat>Grand écran</PresentationFormat>
  <Paragraphs>181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41" baseType="lpstr">
      <vt:lpstr>Arial</vt:lpstr>
      <vt:lpstr>Arial Black</vt:lpstr>
      <vt:lpstr>Bahnschrift SemiBold</vt:lpstr>
      <vt:lpstr>Broadway</vt:lpstr>
      <vt:lpstr>Calibri</vt:lpstr>
      <vt:lpstr>Calibri Light</vt:lpstr>
      <vt:lpstr>Cambria Math</vt:lpstr>
      <vt:lpstr>Century</vt:lpstr>
      <vt:lpstr>Corbel</vt:lpstr>
      <vt:lpstr>Eras Bold ITC</vt:lpstr>
      <vt:lpstr>Microsoft Sans Serif</vt:lpstr>
      <vt:lpstr>Open Sans</vt:lpstr>
      <vt:lpstr>Parchment</vt:lpstr>
      <vt:lpstr>Segoe UI</vt:lpstr>
      <vt:lpstr>Times New Roman</vt:lpstr>
      <vt:lpstr>Thème Office</vt:lpstr>
      <vt:lpstr>Présentation PowerPoint</vt:lpstr>
      <vt:lpstr>Présentation PowerPoint</vt:lpstr>
      <vt:lpstr>DEROULEMENT</vt:lpstr>
      <vt:lpstr>Présentation PowerPoint</vt:lpstr>
      <vt:lpstr>Présentation PowerPoint</vt:lpstr>
      <vt:lpstr>Présentation PowerPoint</vt:lpstr>
      <vt:lpstr>S e    F o r m e r ,                p o u r q u o i ?</vt:lpstr>
      <vt:lpstr>VISITE   DU   SITE   MATHS - SCIENCES   ACADEMIE    GUADELOUPE</vt:lpstr>
      <vt:lpstr>VISITE   DU   SITE   MATHS - SCIENCES   ACADEMIE    GUADELOUPE</vt:lpstr>
      <vt:lpstr>Présentation PowerPoint</vt:lpstr>
      <vt:lpstr>Construction de situations d’apprentissages </vt:lpstr>
      <vt:lpstr>Construction de situations d’apprentissages </vt:lpstr>
      <vt:lpstr>Construction de situations d’apprentissages </vt:lpstr>
      <vt:lpstr>Construction de situations d’apprentissages </vt:lpstr>
      <vt:lpstr>Construction de situations d’apprentissages </vt:lpstr>
      <vt:lpstr>Comment construire  une situation d’apprentissages </vt:lpstr>
      <vt:lpstr>Comment construire  une situation d’apprentissages </vt:lpstr>
      <vt:lpstr>Construction de situations d’apprentissages </vt:lpstr>
      <vt:lpstr>Construction de situations d’apprentissages </vt:lpstr>
      <vt:lpstr>Construction de situations d’apprentissages </vt:lpstr>
      <vt:lpstr>Construction de situations d’apprentissages </vt:lpstr>
      <vt:lpstr>Construction de situations d’apprentissages </vt:lpstr>
      <vt:lpstr>Construction de situations d’apprentissages </vt:lpstr>
      <vt:lpstr>Construction de situations d’apprentissages </vt:lpstr>
      <vt:lpstr>Construction de situations d’apprentissages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marie-annick inamo</dc:creator>
  <cp:lastModifiedBy>marie-annick inamo</cp:lastModifiedBy>
  <cp:revision>36</cp:revision>
  <dcterms:created xsi:type="dcterms:W3CDTF">2021-11-04T16:30:09Z</dcterms:created>
  <dcterms:modified xsi:type="dcterms:W3CDTF">2021-11-10T14:00:53Z</dcterms:modified>
</cp:coreProperties>
</file>