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70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 autoAdjust="0"/>
  </p:normalViewPr>
  <p:slideViewPr>
    <p:cSldViewPr snapToGrid="0">
      <p:cViewPr>
        <p:scale>
          <a:sx n="174" d="100"/>
          <a:sy n="174" d="100"/>
        </p:scale>
        <p:origin x="-1920" y="-8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26/04/19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26/04/19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26/04/19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26/04/19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94" y="4725520"/>
            <a:ext cx="120213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solidFill>
                  <a:srgbClr val="FF6600"/>
                </a:solidFill>
                <a:latin typeface="Times New Roman"/>
                <a:cs typeface="Times New Roman"/>
              </a:rPr>
              <a:t/>
            </a:r>
            <a:br>
              <a:rPr lang="fr-FR" sz="6000" b="1" dirty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6000" b="1" dirty="0">
                <a:solidFill>
                  <a:srgbClr val="FF6600"/>
                </a:solidFill>
                <a:latin typeface="Times New Roman"/>
                <a:cs typeface="Times New Roman"/>
              </a:rPr>
              <a:t>LE BAC PRO T.B.OR.G.O</a:t>
            </a:r>
            <a:endParaRPr lang="fr-FR" sz="4400" dirty="0"/>
          </a:p>
        </p:txBody>
      </p:sp>
      <p:sp>
        <p:nvSpPr>
          <p:cNvPr id="8" name="Rectangle 7"/>
          <p:cNvSpPr/>
          <p:nvPr/>
        </p:nvSpPr>
        <p:spPr>
          <a:xfrm>
            <a:off x="591294" y="113210"/>
            <a:ext cx="11218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FILIÈRE GROS-ŒUVRE DU BÂTIMENT</a:t>
            </a:r>
            <a:endParaRPr lang="fr-FR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0452" y="2724311"/>
            <a:ext cx="9877777" cy="3450696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Formation continue sur 3 ans en établissement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scolaire ou en apprentissage.</a:t>
            </a:r>
            <a:r>
              <a:rPr lang="fr-FR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22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semaines de P.F.M.P (Période de Formation en Milieu Professionnel)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Certification intermédiaire (BEP) en fin de 2</a:t>
            </a:r>
            <a:r>
              <a:rPr lang="fr-FR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ième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Année de bac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Baccalauréat professionnel (niveau IV) en fin de cycle (3</a:t>
            </a:r>
            <a:r>
              <a:rPr lang="fr-FR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ième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Année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Secteur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d’activités concernés par le diplôme: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Travaux publics</a:t>
            </a:r>
            <a:r>
              <a:rPr lang="fr-FR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Bâtiment gros œuvre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Second œuvre</a:t>
            </a:r>
            <a:endParaRPr lang="fr-F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47" y="323591"/>
            <a:ext cx="10972800" cy="1269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b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r>
              <a:rPr lang="fr-FR" sz="4000" dirty="0">
                <a:solidFill>
                  <a:srgbClr val="FFFF00"/>
                </a:solidFill>
              </a:rPr>
              <a:t/>
            </a:r>
            <a:br>
              <a:rPr lang="fr-FR" sz="4000" dirty="0">
                <a:solidFill>
                  <a:srgbClr val="FFFF00"/>
                </a:solidFill>
              </a:rPr>
            </a:br>
            <a:endParaRPr lang="fr-F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1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47" y="323591"/>
            <a:ext cx="10972800" cy="1269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b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r>
              <a:rPr lang="fr-FR" sz="4000" dirty="0">
                <a:solidFill>
                  <a:srgbClr val="FFFF00"/>
                </a:solidFill>
              </a:rPr>
              <a:t/>
            </a:r>
            <a:br>
              <a:rPr lang="fr-FR" sz="4000" dirty="0">
                <a:solidFill>
                  <a:srgbClr val="FFFF00"/>
                </a:solidFill>
              </a:rPr>
            </a:br>
            <a: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fr-FR" sz="4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7194" y="2268707"/>
            <a:ext cx="1096013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/>
                <a:cs typeface="Times New Roman"/>
              </a:rPr>
              <a:t>Public concerné par la filière:</a:t>
            </a:r>
          </a:p>
          <a:p>
            <a:endParaRPr lang="fr-FR" sz="1100" dirty="0" smtClean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Ce </a:t>
            </a:r>
            <a:r>
              <a:rPr lang="fr-FR" sz="2400" dirty="0">
                <a:latin typeface="Times New Roman"/>
                <a:cs typeface="Times New Roman"/>
              </a:rPr>
              <a:t>bac pro se prépare en trois </a:t>
            </a:r>
            <a:r>
              <a:rPr lang="fr-FR" sz="2400" dirty="0" smtClean="0">
                <a:latin typeface="Times New Roman"/>
                <a:cs typeface="Times New Roman"/>
              </a:rPr>
              <a:t>ans, après </a:t>
            </a:r>
            <a:r>
              <a:rPr lang="fr-FR" sz="2400" dirty="0">
                <a:latin typeface="Times New Roman"/>
                <a:cs typeface="Times New Roman"/>
              </a:rPr>
              <a:t>la classe de troisième. Les élèves titulaires de certains CAP du même secteur peuvent également le préparer en 2 ans sous certaines conditions.</a:t>
            </a:r>
          </a:p>
          <a:p>
            <a:endParaRPr lang="fr-FR" sz="1200" dirty="0">
              <a:latin typeface="Times New Roman"/>
              <a:cs typeface="Times New Roman"/>
            </a:endParaRPr>
          </a:p>
          <a:p>
            <a:r>
              <a:rPr lang="fr-FR" sz="2400" dirty="0">
                <a:latin typeface="Times New Roman"/>
                <a:cs typeface="Times New Roman"/>
              </a:rPr>
              <a:t> Exemples de formations </a:t>
            </a:r>
            <a:r>
              <a:rPr lang="fr-FR" sz="2400" dirty="0" smtClean="0">
                <a:latin typeface="Times New Roman"/>
                <a:cs typeface="Times New Roman"/>
              </a:rPr>
              <a:t>requises:</a:t>
            </a:r>
            <a:endParaRPr lang="fr-FR" sz="2400" dirty="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CAP Carreleur mosaïste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CAP Constructeur en béton armé du bâtiment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CAP Constructeur en canalisations des travaux publics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CAP Constructeur en ouvrages d'art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CAP Maçon</a:t>
            </a:r>
          </a:p>
        </p:txBody>
      </p:sp>
    </p:spTree>
    <p:extLst>
      <p:ext uri="{BB962C8B-B14F-4D97-AF65-F5344CB8AC3E}">
        <p14:creationId xmlns:p14="http://schemas.microsoft.com/office/powerpoint/2010/main" val="285266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47" y="323591"/>
            <a:ext cx="10972800" cy="1269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b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r>
              <a:rPr lang="fr-FR" sz="4000" dirty="0">
                <a:solidFill>
                  <a:srgbClr val="FFFF00"/>
                </a:solidFill>
              </a:rPr>
              <a:t/>
            </a:r>
            <a:br>
              <a:rPr lang="fr-FR" sz="4000" dirty="0">
                <a:solidFill>
                  <a:srgbClr val="FFFF00"/>
                </a:solidFill>
              </a:rPr>
            </a:br>
            <a: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fr-FR" sz="4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4492" y="2443876"/>
            <a:ext cx="10960131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/>
                <a:cs typeface="Times New Roman"/>
              </a:rPr>
              <a:t>Les compétences du titulaire:</a:t>
            </a:r>
          </a:p>
          <a:p>
            <a:endParaRPr lang="fr-FR" sz="1100" dirty="0" smtClean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Le </a:t>
            </a:r>
            <a:r>
              <a:rPr lang="fr-FR" sz="2400" dirty="0">
                <a:latin typeface="Times New Roman"/>
                <a:cs typeface="Times New Roman"/>
              </a:rPr>
              <a:t>titulaire de ce diplôme </a:t>
            </a:r>
            <a:r>
              <a:rPr lang="fr-FR" sz="2400" dirty="0" smtClean="0">
                <a:latin typeface="Times New Roman"/>
                <a:cs typeface="Times New Roman"/>
              </a:rPr>
              <a:t>réalise</a:t>
            </a:r>
            <a:r>
              <a:rPr lang="fr-FR" sz="2400" dirty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à </a:t>
            </a:r>
            <a:r>
              <a:rPr lang="fr-FR" sz="2400" dirty="0">
                <a:latin typeface="Times New Roman"/>
                <a:cs typeface="Times New Roman"/>
              </a:rPr>
              <a:t>partir de </a:t>
            </a:r>
            <a:r>
              <a:rPr lang="fr-FR" sz="2400" dirty="0" smtClean="0">
                <a:latin typeface="Times New Roman"/>
                <a:cs typeface="Times New Roman"/>
              </a:rPr>
              <a:t>directives: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Des </a:t>
            </a:r>
            <a:r>
              <a:rPr lang="fr-FR" sz="2400" dirty="0">
                <a:latin typeface="Times New Roman"/>
                <a:cs typeface="Times New Roman"/>
              </a:rPr>
              <a:t>chantiers de construction </a:t>
            </a:r>
            <a:r>
              <a:rPr lang="fr-FR" sz="2400" dirty="0" smtClean="0">
                <a:latin typeface="Times New Roman"/>
                <a:cs typeface="Times New Roman"/>
              </a:rPr>
              <a:t>neuve 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Des chantiers de </a:t>
            </a:r>
            <a:r>
              <a:rPr lang="fr-FR" sz="2400" dirty="0">
                <a:latin typeface="Times New Roman"/>
                <a:cs typeface="Times New Roman"/>
              </a:rPr>
              <a:t>rénovation ou de </a:t>
            </a:r>
            <a:r>
              <a:rPr lang="fr-FR" sz="2400" dirty="0" smtClean="0">
                <a:latin typeface="Times New Roman"/>
                <a:cs typeface="Times New Roman"/>
              </a:rPr>
              <a:t>réhabilitation d’ouvrages 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L'ensemble </a:t>
            </a:r>
            <a:r>
              <a:rPr lang="fr-FR" sz="2400" dirty="0">
                <a:latin typeface="Times New Roman"/>
                <a:cs typeface="Times New Roman"/>
              </a:rPr>
              <a:t>des travaux de gros œuvre dans les secteurs suivants : </a:t>
            </a:r>
            <a:endParaRPr lang="fr-FR" sz="2400" dirty="0" smtClean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                           - Construction </a:t>
            </a:r>
            <a:r>
              <a:rPr lang="fr-FR" sz="2400" dirty="0">
                <a:latin typeface="Times New Roman"/>
                <a:cs typeface="Times New Roman"/>
              </a:rPr>
              <a:t>de maisons individuelles, </a:t>
            </a:r>
            <a:endParaRPr lang="fr-FR" sz="2400" dirty="0" smtClean="0">
              <a:latin typeface="Times New Roman"/>
              <a:cs typeface="Times New Roman"/>
            </a:endParaRPr>
          </a:p>
          <a:p>
            <a:r>
              <a:rPr lang="fr-FR" sz="2400" dirty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                      </a:t>
            </a:r>
            <a:r>
              <a:rPr lang="fr-FR" sz="2400" dirty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   - Bâtiments </a:t>
            </a:r>
            <a:r>
              <a:rPr lang="fr-FR" sz="2400" dirty="0">
                <a:latin typeface="Times New Roman"/>
                <a:cs typeface="Times New Roman"/>
              </a:rPr>
              <a:t>divers, d'ouvrages d'art, travaux de maçonnerie </a:t>
            </a:r>
            <a:r>
              <a:rPr lang="fr-FR" sz="2400" dirty="0" smtClean="0">
                <a:latin typeface="Times New Roman"/>
                <a:cs typeface="Times New Roman"/>
              </a:rPr>
              <a:t>générale</a:t>
            </a:r>
          </a:p>
          <a:p>
            <a:r>
              <a:rPr lang="fr-FR" sz="2400" dirty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                          - Fabrication de pièces préfabriquées en béton armé</a:t>
            </a:r>
          </a:p>
          <a:p>
            <a:endParaRPr lang="fr-FR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Il </a:t>
            </a:r>
            <a:r>
              <a:rPr lang="fr-FR" sz="2400" dirty="0">
                <a:latin typeface="Times New Roman"/>
                <a:cs typeface="Times New Roman"/>
              </a:rPr>
              <a:t>peut travailler dans une entreprise artisanale, une PME ou une grande entreprise.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 smtClean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720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47" y="323591"/>
            <a:ext cx="10972800" cy="1269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b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r>
              <a:rPr lang="fr-FR" sz="4000" dirty="0">
                <a:solidFill>
                  <a:srgbClr val="FFFF00"/>
                </a:solidFill>
              </a:rPr>
              <a:t/>
            </a:r>
            <a:br>
              <a:rPr lang="fr-FR" sz="4000" dirty="0">
                <a:solidFill>
                  <a:srgbClr val="FFFF00"/>
                </a:solidFill>
              </a:rPr>
            </a:br>
            <a: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fr-FR" sz="4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4492" y="2443876"/>
            <a:ext cx="10960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Son </a:t>
            </a:r>
            <a:r>
              <a:rPr lang="fr-FR" sz="2400" dirty="0">
                <a:latin typeface="Times New Roman"/>
                <a:cs typeface="Times New Roman"/>
              </a:rPr>
              <a:t>activité requiert une bonne </a:t>
            </a:r>
            <a:r>
              <a:rPr lang="fr-FR" sz="2400" dirty="0" smtClean="0">
                <a:latin typeface="Times New Roman"/>
                <a:cs typeface="Times New Roman"/>
              </a:rPr>
              <a:t>connaissance:</a:t>
            </a:r>
            <a:endParaRPr lang="fr-FR" sz="1200" dirty="0" smtClean="0">
              <a:latin typeface="Times New Roman"/>
              <a:cs typeface="Times New Roman"/>
            </a:endParaRPr>
          </a:p>
          <a:p>
            <a:pPr algn="just"/>
            <a:r>
              <a:rPr lang="fr-FR" sz="2400" dirty="0">
                <a:latin typeface="Times New Roman"/>
                <a:cs typeface="Times New Roman"/>
              </a:rPr>
              <a:t> </a:t>
            </a:r>
            <a:r>
              <a:rPr lang="fr-FR" sz="2400" dirty="0" smtClean="0">
                <a:latin typeface="Times New Roman"/>
                <a:cs typeface="Times New Roman"/>
              </a:rPr>
              <a:t>     - Des </a:t>
            </a:r>
            <a:r>
              <a:rPr lang="fr-FR" sz="2400" dirty="0">
                <a:latin typeface="Times New Roman"/>
                <a:cs typeface="Times New Roman"/>
              </a:rPr>
              <a:t>matériaux, des matériels, </a:t>
            </a:r>
            <a:endParaRPr lang="fr-FR" sz="2400" dirty="0" smtClean="0">
              <a:latin typeface="Times New Roman"/>
              <a:cs typeface="Times New Roman"/>
            </a:endParaRPr>
          </a:p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      - Des </a:t>
            </a:r>
            <a:r>
              <a:rPr lang="fr-FR" sz="2400" dirty="0">
                <a:latin typeface="Times New Roman"/>
                <a:cs typeface="Times New Roman"/>
              </a:rPr>
              <a:t>règles techniques et de sécurité. </a:t>
            </a:r>
            <a:endParaRPr lang="fr-FR" sz="2400" dirty="0" smtClean="0">
              <a:latin typeface="Times New Roman"/>
              <a:cs typeface="Times New Roman"/>
            </a:endParaRPr>
          </a:p>
          <a:p>
            <a:pPr algn="just"/>
            <a:r>
              <a:rPr lang="fr-FR" sz="2400" dirty="0" smtClean="0">
                <a:latin typeface="Times New Roman"/>
                <a:cs typeface="Times New Roman"/>
              </a:rPr>
              <a:t> Il </a:t>
            </a:r>
            <a:r>
              <a:rPr lang="fr-FR" sz="2400" dirty="0">
                <a:latin typeface="Times New Roman"/>
                <a:cs typeface="Times New Roman"/>
              </a:rPr>
              <a:t>doit pouvoir utiliser des matériaux et des matériels de technologie </a:t>
            </a:r>
            <a:r>
              <a:rPr lang="fr-FR" sz="2400" dirty="0" smtClean="0">
                <a:latin typeface="Times New Roman"/>
                <a:cs typeface="Times New Roman"/>
              </a:rPr>
              <a:t>avancée.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 Effectuer </a:t>
            </a:r>
            <a:r>
              <a:rPr lang="fr-FR" sz="2400" dirty="0">
                <a:latin typeface="Times New Roman"/>
                <a:cs typeface="Times New Roman"/>
              </a:rPr>
              <a:t>les relevés des différentes parties d'ouvrage et prendre en compte </a:t>
            </a:r>
            <a:r>
              <a:rPr lang="fr-FR" sz="2400" dirty="0" smtClean="0">
                <a:latin typeface="Times New Roman"/>
                <a:cs typeface="Times New Roman"/>
              </a:rPr>
              <a:t>les normes </a:t>
            </a:r>
            <a:r>
              <a:rPr lang="fr-FR" sz="2400" dirty="0">
                <a:latin typeface="Times New Roman"/>
                <a:cs typeface="Times New Roman"/>
              </a:rPr>
              <a:t>qualitatives et </a:t>
            </a:r>
            <a:r>
              <a:rPr lang="fr-FR" sz="2400" dirty="0" smtClean="0">
                <a:latin typeface="Times New Roman"/>
                <a:cs typeface="Times New Roman"/>
              </a:rPr>
              <a:t>environnementales </a:t>
            </a:r>
            <a:r>
              <a:rPr lang="fr-FR" sz="2400" dirty="0">
                <a:latin typeface="Times New Roman"/>
                <a:cs typeface="Times New Roman"/>
              </a:rPr>
              <a:t>en </a:t>
            </a:r>
            <a:r>
              <a:rPr lang="fr-FR" sz="2400" dirty="0" smtClean="0">
                <a:latin typeface="Times New Roman"/>
                <a:cs typeface="Times New Roman"/>
              </a:rPr>
              <a:t>vigueur.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Organiser son chantier en fonction du calendrier prévu.</a:t>
            </a:r>
          </a:p>
          <a:p>
            <a:endParaRPr lang="fr-F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41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47" y="323591"/>
            <a:ext cx="10972800" cy="1269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b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r>
              <a:rPr lang="fr-FR" sz="4000" dirty="0">
                <a:solidFill>
                  <a:srgbClr val="FFFF00"/>
                </a:solidFill>
              </a:rPr>
              <a:t/>
            </a:r>
            <a:br>
              <a:rPr lang="fr-FR" sz="4000" dirty="0">
                <a:solidFill>
                  <a:srgbClr val="FFFF00"/>
                </a:solidFill>
              </a:rPr>
            </a:br>
            <a: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fr-FR" sz="4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4492" y="2443876"/>
            <a:ext cx="1096013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/>
                <a:cs typeface="Times New Roman"/>
              </a:rPr>
              <a:t>Les compétences complémentaires du titulaire:</a:t>
            </a:r>
          </a:p>
          <a:p>
            <a:endParaRPr lang="fr-FR" sz="1100" dirty="0" smtClean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Le </a:t>
            </a:r>
            <a:r>
              <a:rPr lang="fr-FR" sz="2400" dirty="0">
                <a:latin typeface="Times New Roman"/>
                <a:cs typeface="Times New Roman"/>
              </a:rPr>
              <a:t>titulaire de ce diplôme </a:t>
            </a:r>
            <a:r>
              <a:rPr lang="fr-FR" sz="2400" dirty="0" smtClean="0">
                <a:latin typeface="Times New Roman"/>
                <a:cs typeface="Times New Roman"/>
              </a:rPr>
              <a:t>est également formé pour :</a:t>
            </a:r>
          </a:p>
          <a:p>
            <a:endParaRPr lang="fr-FR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Le montage et le démontage d’échafaudage dans les conditions de sécurité (R 408)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Le travail en hauteur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Times New Roman"/>
                <a:cs typeface="Times New Roman"/>
              </a:rPr>
              <a:t>La prévention des risques liés à l’activité physique (PRAP)</a:t>
            </a:r>
          </a:p>
          <a:p>
            <a:pPr marL="342900" indent="-342900">
              <a:buFont typeface="Wingdings" charset="2"/>
              <a:buChar char="Ø"/>
            </a:pPr>
            <a:endParaRPr lang="fr-FR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endParaRPr lang="fr-FR" sz="2000" dirty="0" smtClean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19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8447" y="323591"/>
            <a:ext cx="10972800" cy="12699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b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sz="40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r>
              <a:rPr lang="fr-FR" sz="4000" dirty="0">
                <a:solidFill>
                  <a:srgbClr val="FFFF00"/>
                </a:solidFill>
              </a:rPr>
              <a:t/>
            </a:r>
            <a:br>
              <a:rPr lang="fr-FR" sz="4000" dirty="0">
                <a:solidFill>
                  <a:srgbClr val="FFFF00"/>
                </a:solidFill>
              </a:rPr>
            </a:br>
            <a: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fr-FR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fr-FR" sz="4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8802" y="3087737"/>
            <a:ext cx="1096013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/>
                <a:cs typeface="Times New Roman"/>
              </a:rPr>
              <a:t>Les débouchés professionnels du titulaire:</a:t>
            </a:r>
          </a:p>
          <a:p>
            <a:endParaRPr lang="fr-FR" sz="1100" dirty="0" smtClean="0">
              <a:latin typeface="Times New Roman"/>
              <a:cs typeface="Times New Roman"/>
            </a:endParaRPr>
          </a:p>
          <a:p>
            <a:pPr algn="just"/>
            <a:r>
              <a:rPr lang="fr-FR" sz="2400" dirty="0">
                <a:latin typeface="Times New Roman"/>
                <a:cs typeface="Times New Roman"/>
              </a:rPr>
              <a:t>En fonction de son expérience, il pourra:</a:t>
            </a:r>
          </a:p>
          <a:p>
            <a:pPr algn="just"/>
            <a:r>
              <a:rPr lang="fr-FR" sz="2400" dirty="0">
                <a:latin typeface="Times New Roman"/>
                <a:cs typeface="Times New Roman"/>
              </a:rPr>
              <a:t>      - Encadrer des ouvriers de qualification moindre (OHQ)</a:t>
            </a:r>
          </a:p>
          <a:p>
            <a:pPr algn="just"/>
            <a:r>
              <a:rPr lang="fr-FR" sz="2400" dirty="0">
                <a:latin typeface="Times New Roman"/>
                <a:cs typeface="Times New Roman"/>
              </a:rPr>
              <a:t>      - Evoluer vers la direction d'équipe (Chef d’équipe), </a:t>
            </a:r>
          </a:p>
          <a:p>
            <a:pPr algn="just"/>
            <a:r>
              <a:rPr lang="fr-FR" sz="2400" dirty="0">
                <a:latin typeface="Times New Roman"/>
                <a:cs typeface="Times New Roman"/>
              </a:rPr>
              <a:t>      - L'encadrement de chantier (Chef de chantier, Assistant conducteur de travaux), </a:t>
            </a:r>
          </a:p>
          <a:p>
            <a:pPr algn="just"/>
            <a:r>
              <a:rPr lang="fr-FR" sz="2400" dirty="0">
                <a:latin typeface="Times New Roman"/>
                <a:cs typeface="Times New Roman"/>
              </a:rPr>
              <a:t>      - La création ou la reprise d'une entreprise artisanale (PME).</a:t>
            </a:r>
          </a:p>
          <a:p>
            <a:pPr marL="342900" indent="-342900">
              <a:buFont typeface="Wingdings" charset="2"/>
              <a:buChar char="Ø"/>
            </a:pPr>
            <a:endParaRPr lang="fr-FR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endParaRPr lang="fr-FR" sz="2000" dirty="0" smtClean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  <a:p>
            <a:endParaRPr lang="fr-FR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104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84204" y="1350658"/>
            <a:ext cx="10960131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/>
                <a:cs typeface="Times New Roman"/>
              </a:rPr>
              <a:t>Les poursuites d’étude possibles:</a:t>
            </a:r>
          </a:p>
          <a:p>
            <a:endParaRPr lang="fr-FR" sz="1050" dirty="0" smtClean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Le </a:t>
            </a:r>
            <a:r>
              <a:rPr lang="fr-FR" sz="2400" dirty="0">
                <a:latin typeface="Times New Roman"/>
                <a:cs typeface="Times New Roman"/>
              </a:rPr>
              <a:t>bac pro a pour premier objectif l'insertion professionnelle mais, avec un très bon dossier ou une mention à l'examen, une poursuite d'études est envisageable en </a:t>
            </a:r>
            <a:r>
              <a:rPr lang="fr-FR" sz="2400" dirty="0" smtClean="0">
                <a:latin typeface="Times New Roman"/>
                <a:cs typeface="Times New Roman"/>
              </a:rPr>
              <a:t>BTS (Brevet de technicien supérieur).</a:t>
            </a:r>
            <a:endParaRPr lang="fr-FR" sz="2400" dirty="0">
              <a:latin typeface="Times New Roman"/>
              <a:cs typeface="Times New Roman"/>
            </a:endParaRPr>
          </a:p>
          <a:p>
            <a:endParaRPr lang="fr-FR" sz="700" dirty="0">
              <a:latin typeface="Times New Roman"/>
              <a:cs typeface="Times New Roman"/>
            </a:endParaRPr>
          </a:p>
          <a:p>
            <a:r>
              <a:rPr lang="fr-FR" sz="2400" dirty="0" smtClean="0">
                <a:latin typeface="Times New Roman"/>
                <a:cs typeface="Times New Roman"/>
              </a:rPr>
              <a:t>Exemples </a:t>
            </a:r>
            <a:r>
              <a:rPr lang="fr-FR" sz="2400" dirty="0">
                <a:latin typeface="Times New Roman"/>
                <a:cs typeface="Times New Roman"/>
              </a:rPr>
              <a:t>de formations </a:t>
            </a:r>
            <a:r>
              <a:rPr lang="fr-FR" sz="2400" dirty="0" smtClean="0">
                <a:latin typeface="Times New Roman"/>
                <a:cs typeface="Times New Roman"/>
              </a:rPr>
              <a:t>possibles:</a:t>
            </a:r>
            <a:endParaRPr lang="fr-FR" sz="24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BP Maçon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BP Métiers du plâtre et de l'isolation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BTS Bâtiment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400" dirty="0">
                <a:latin typeface="Times New Roman"/>
                <a:cs typeface="Times New Roman"/>
              </a:rPr>
              <a:t>BTS Etudes et économie de la </a:t>
            </a:r>
            <a:r>
              <a:rPr lang="fr-FR" sz="2400" dirty="0" smtClean="0">
                <a:latin typeface="Times New Roman"/>
                <a:cs typeface="Times New Roman"/>
              </a:rPr>
              <a:t>construction</a:t>
            </a:r>
          </a:p>
          <a:p>
            <a:endParaRPr lang="fr-FR" sz="2400" dirty="0" smtClean="0">
              <a:latin typeface="Times New Roman"/>
              <a:cs typeface="Times New Roman"/>
            </a:endParaRPr>
          </a:p>
          <a:p>
            <a:r>
              <a:rPr lang="fr-FR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Débouchés professionnels </a:t>
            </a:r>
            <a:r>
              <a:rPr lang="fr-FR" sz="2400" dirty="0" smtClean="0">
                <a:latin typeface="Times New Roman"/>
                <a:cs typeface="Times New Roman"/>
              </a:rPr>
              <a:t>: chef d’entreprise, chef de chantier, conducteur de travaux</a:t>
            </a:r>
            <a:endParaRPr lang="fr-FR" sz="2800" dirty="0">
              <a:latin typeface="Times New Roman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44054"/>
          </a:xfrm>
        </p:spPr>
        <p:txBody>
          <a:bodyPr/>
          <a:lstStyle/>
          <a:p>
            <a: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  <a:t>BAC PRO T.B.O.R.GO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45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7997" y="3350490"/>
            <a:ext cx="1096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Times New Roman"/>
                <a:cs typeface="Times New Roman"/>
              </a:rPr>
              <a:t>MERCI DE VOTRE ATTENTION</a:t>
            </a:r>
            <a:endParaRPr lang="fr-FR" sz="4400" dirty="0">
              <a:latin typeface="Times New Roman"/>
              <a:cs typeface="Times New Roman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4405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/>
            </a:r>
            <a:br>
              <a:rPr lang="fr-FR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  <a:t/>
            </a:r>
            <a:b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/>
            </a:r>
            <a:br>
              <a:rPr lang="fr-FR" b="1" dirty="0" smtClean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FILIÈRE</a:t>
            </a:r>
            <a: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fr-FR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BAC </a:t>
            </a:r>
            <a: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  <a:t>PRO T.B.O.R.GO</a:t>
            </a:r>
            <a:b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</a:br>
            <a:r>
              <a:rPr lang="fr-FR" b="1" dirty="0">
                <a:solidFill>
                  <a:srgbClr val="FF6600"/>
                </a:solidFill>
                <a:latin typeface="Times New Roman"/>
                <a:cs typeface="Times New Roman"/>
              </a:rPr>
              <a:t>Technicien du Bâtiment Organisation et Réalisation de Gros Œuvre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179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cilloscope">
  <a:themeElements>
    <a:clrScheme name="Oscilloscop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scilloscop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Oscilloscope.thmx</Template>
  <TotalTime>182</TotalTime>
  <Words>485</Words>
  <Application>Microsoft Macintosh PowerPoint</Application>
  <PresentationFormat>Personnalisé</PresentationFormat>
  <Paragraphs>76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Oscilloscope</vt:lpstr>
      <vt:lpstr>Présentation PowerPoint</vt:lpstr>
      <vt:lpstr>   BAC PRO T.B.O.R.GO Technicien du Bâtiment Organisation et Réalisation de Gros Œuvre  </vt:lpstr>
      <vt:lpstr>   BAC PRO T.B.O.R.GO Technicien du Bâtiment Organisation et Réalisation de Gros Œuvre   </vt:lpstr>
      <vt:lpstr>   BAC PRO T.B.O.R.GO Technicien du Bâtiment Organisation et Réalisation de Gros Œuvre   </vt:lpstr>
      <vt:lpstr>   BAC PRO T.B.O.R.GO Technicien du Bâtiment Organisation et Réalisation de Gros Œuvre   </vt:lpstr>
      <vt:lpstr>   BAC PRO T.B.O.R.GO Technicien du Bâtiment Organisation et Réalisation de Gros Œuvre   </vt:lpstr>
      <vt:lpstr>   BAC PRO T.B.O.R.GO Technicien du Bâtiment Organisation et Réalisation de Gros Œuvre   </vt:lpstr>
      <vt:lpstr>BAC PRO T.B.O.R.GO</vt:lpstr>
      <vt:lpstr>   FILIÈRE  BAC PRO T.B.O.R.GO Technicien du Bâtiment Organisation et Réalisation de Gros Œuvre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</dc:creator>
  <cp:lastModifiedBy>Cours Génie Civil</cp:lastModifiedBy>
  <cp:revision>29</cp:revision>
  <dcterms:created xsi:type="dcterms:W3CDTF">2019-03-17T22:56:25Z</dcterms:created>
  <dcterms:modified xsi:type="dcterms:W3CDTF">2019-04-26T15:43:12Z</dcterms:modified>
</cp:coreProperties>
</file>