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36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4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Texte du titre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12192000" y="0"/>
            <a:ext cx="12192000" cy="683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12192000" y="6896100"/>
            <a:ext cx="12192000" cy="6819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121285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Saisissez une citation ici.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Gilles Alain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re 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11049000" y="3721100"/>
            <a:ext cx="12573000" cy="3509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Saisissez une citation ici.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Gilles Alain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 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Texte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res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Texte du titre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Texte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13335000" y="2159000"/>
            <a:ext cx="10287000" cy="1079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0065">
              <a:defRPr sz="19089"/>
            </a:lvl1pPr>
          </a:lstStyle>
          <a:p>
            <a:r>
              <a:t>EMC et pédagogie de projet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17244">
              <a:spcBef>
                <a:spcPts val="3100"/>
              </a:spcBef>
              <a:defRPr sz="7623"/>
            </a:pPr>
            <a:r>
              <a:t>CLG de Port Louis</a:t>
            </a:r>
          </a:p>
          <a:p>
            <a:pPr defTabSz="817244">
              <a:spcBef>
                <a:spcPts val="3100"/>
              </a:spcBef>
              <a:defRPr sz="7623"/>
            </a:pPr>
            <a:r>
              <a:t>8 mars 2016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question des parcours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le parcours citoyen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762000" y="3233082"/>
            <a:ext cx="22860000" cy="10057006"/>
          </a:xfrm>
          <a:prstGeom prst="rect">
            <a:avLst/>
          </a:prstGeom>
        </p:spPr>
        <p:txBody>
          <a:bodyPr/>
          <a:lstStyle/>
          <a:p>
            <a:pPr marL="180339" indent="-180339" algn="just" defTabSz="457200">
              <a:spcBef>
                <a:spcPts val="600"/>
              </a:spcBef>
              <a:buClrTx/>
              <a:buSzTx/>
              <a:buFontTx/>
              <a:buNone/>
              <a:defRPr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 parcours est construit principalement autour :</a:t>
            </a:r>
            <a:endParaRPr b="0"/>
          </a:p>
          <a:p>
            <a:pPr marL="180339" indent="0" algn="just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- </a:t>
            </a:r>
            <a:r>
              <a:t>du nouvel enseignement moral et civique,</a:t>
            </a:r>
          </a:p>
          <a:p>
            <a:pPr marL="180339" indent="0" algn="just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-</a:t>
            </a:r>
            <a:r>
              <a:t> de l’éducation aux valeurs de la République et à la laïcité, aux médias et à l’information,</a:t>
            </a:r>
          </a:p>
          <a:p>
            <a:pPr marL="180339" indent="0" algn="just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-</a:t>
            </a:r>
            <a:r>
              <a:t> de l’enseignement laïque des faits religieux.</a:t>
            </a:r>
          </a:p>
          <a:p>
            <a:pPr marL="180339" indent="0" algn="just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80339" indent="-180339" algn="just" defTabSz="457200">
              <a:spcBef>
                <a:spcPts val="1200"/>
              </a:spcBef>
              <a:buClrTx/>
              <a:buSzTx/>
              <a:buFontTx/>
              <a:buNone/>
              <a:defRPr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cela s’ajoutent, comme il est précisé dans la mesure 3 de la « grande mobilisation » :</a:t>
            </a:r>
          </a:p>
          <a:p>
            <a:pPr marL="457200" indent="-228600" algn="just" defTabSz="457200">
              <a:spcBef>
                <a:spcPts val="50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t>la préparation de la « Journée défense et citoyenneté (JDC) » dans les établissements avec les lycéens, elle-même en relation avec  « Un parcours citoyen construit en partenariat avec le ministère de la défense » ;</a:t>
            </a:r>
          </a:p>
          <a:p>
            <a:pPr marL="457200" indent="-228600" algn="just" defTabSz="457200">
              <a:spcBef>
                <a:spcPts val="50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t>la participation et les initiatives des élèves dans les différents conseils ;</a:t>
            </a:r>
          </a:p>
          <a:p>
            <a:pPr marL="457200" indent="-228600" algn="just" defTabSz="457200">
              <a:spcBef>
                <a:spcPts val="50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t>les projets d’école et des projets d’établissement</a:t>
            </a:r>
          </a:p>
          <a:p>
            <a:pPr marL="457200" indent="-228600" algn="just" defTabSz="457200">
              <a:spcBef>
                <a:spcPts val="50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t>une évaluation et d’une préparation des jeunes de plus de 16 ans à leur entrée dans la République (cf. plan du ministère de la Ville, de la Jeunesse et des Sports).</a:t>
            </a:r>
          </a:p>
          <a:p>
            <a:pPr marL="457200" indent="-228600" algn="just" defTabSz="457200">
              <a:spcBef>
                <a:spcPts val="500"/>
              </a:spcBef>
              <a:buClrTx/>
              <a:buSzTx/>
              <a:buFontTx/>
              <a:buNone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algn="just" defTabSz="457200">
              <a:spcBef>
                <a:spcPts val="500"/>
              </a:spcBef>
              <a:buClrTx/>
              <a:buSzTx/>
              <a:buFontTx/>
              <a:buNone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b="1"/>
              <a:t>e parcours citoyen est un parcours à l’échelle de l’élève, de la classe et de l’établissement : </a:t>
            </a:r>
          </a:p>
          <a:p>
            <a:pPr marL="0" indent="0" algn="just" defTabSz="457200">
              <a:spcBef>
                <a:spcPts val="500"/>
              </a:spcBef>
              <a:buClrTx/>
              <a:buSzTx/>
              <a:buFontTx/>
              <a:buNone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0" indent="0" algn="just" defTabSz="457200">
              <a:spcBef>
                <a:spcPts val="500"/>
              </a:spcBef>
              <a:buClrTx/>
              <a:buSzTx/>
              <a:buFontTx/>
              <a:buNone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Ces trois échelles visent à organiser ce parcours citoyen qui a vocation à inscrire l’élève dans la dimension régionale, la dimension nationale et la dimension internationale, compte tenu du fait que la citoyenneté républicaine ne sépare pas ces trois dimensions. </a:t>
            </a:r>
          </a:p>
          <a:p>
            <a:pPr marL="0" indent="0" algn="just" defTabSz="457200">
              <a:spcBef>
                <a:spcPts val="0"/>
              </a:spcBef>
              <a:buClrTx/>
              <a:buSzTx/>
              <a:buFontTx/>
              <a:buNone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Le lien réalisé entre les trois échelles précitées contribue également à l’amélioration du climat scolaire, en réduisant les situations de séparation, de fragmentation, d’isolement et d’exclusion, et en permettant au climat professionnel, adulte, et civique de favoriser le climat scolaire.</a:t>
            </a:r>
          </a:p>
          <a:p>
            <a:pPr marL="0" indent="0" algn="just" defTabSz="457200">
              <a:spcBef>
                <a:spcPts val="0"/>
              </a:spcBef>
              <a:buClrTx/>
              <a:buSzTx/>
              <a:buFontTx/>
              <a:buNone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0" indent="0" algn="just" defTabSz="45720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formation du 8 mars 2016</a:t>
            </a:r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EMC et pédagogie de projet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762000" y="3026767"/>
            <a:ext cx="22860000" cy="10304066"/>
          </a:xfrm>
          <a:prstGeom prst="rect">
            <a:avLst/>
          </a:prstGeom>
        </p:spPr>
        <p:txBody>
          <a:bodyPr/>
          <a:lstStyle/>
          <a:p>
            <a:pPr marL="330200" indent="-330200" defTabSz="429259">
              <a:spcBef>
                <a:spcPts val="2000"/>
              </a:spcBef>
              <a:defRPr sz="312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Présentation de 6 exemples/échanges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: une séquence de 4ème sur la liberté aboutissant à un projet bi disciplinaire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préparer un concours : « écrits pour la fraternité » (LDH)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égalité filles-garçons : un projet faisant intervenir plusieurs disciplines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un partenariat « valeurs de la résistance, valeurs d’aujourd’hui » (ONACvg)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cycle 3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projet en établissement : le CLG A. Macal</a:t>
            </a:r>
          </a:p>
          <a:p>
            <a:pPr marL="330200" indent="-330200" defTabSz="429259">
              <a:spcBef>
                <a:spcPts val="2000"/>
              </a:spcBef>
              <a:defRPr sz="312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Apports théoriques, informatifs : la pédagogie de projets, pourquoi et comment ?</a:t>
            </a:r>
          </a:p>
          <a:p>
            <a:pPr marL="330200" indent="-330200" defTabSz="429259">
              <a:spcBef>
                <a:spcPts val="2000"/>
              </a:spcBef>
              <a:defRPr sz="312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Ateliers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climat scolaire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EPI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laïcité</a:t>
            </a:r>
          </a:p>
          <a:p>
            <a:pPr marL="660400" lvl="1" indent="-330200" defTabSz="429259">
              <a:spcBef>
                <a:spcPts val="2000"/>
              </a:spcBef>
              <a:defRPr sz="3120"/>
            </a:pPr>
            <a:r>
              <a:t>EMC et EDD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1265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96239">
              <a:defRPr sz="14544"/>
            </a:lvl1pPr>
          </a:lstStyle>
          <a:p>
            <a:r>
              <a:t>emc et valeurs de la république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 enseignement fédérateur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enseignement moral et civique (EMC) et valeurs de la République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un enseignement tout au long de la scolarité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389466" y="3522133"/>
            <a:ext cx="7345761" cy="8585201"/>
          </a:xfrm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3600"/>
              </a:spcBef>
              <a:defRPr sz="4512"/>
            </a:pPr>
            <a:r>
              <a:t>un horaire dédié</a:t>
            </a:r>
          </a:p>
          <a:p>
            <a:pPr marL="596900" indent="-596900" defTabSz="775969">
              <a:spcBef>
                <a:spcPts val="3600"/>
              </a:spcBef>
              <a:defRPr sz="4512"/>
            </a:pPr>
            <a:r>
              <a:t>des programmes (B0 spécial n°6 du 25 juin 2015)</a:t>
            </a:r>
          </a:p>
          <a:p>
            <a:pPr marL="596900" indent="-596900" defTabSz="775969">
              <a:spcBef>
                <a:spcPts val="3600"/>
              </a:spcBef>
              <a:defRPr sz="4512"/>
            </a:pPr>
            <a:r>
              <a:t>des savoirs scientifiques et pratiques (didactique) </a:t>
            </a:r>
          </a:p>
          <a:p>
            <a:pPr marL="596900" indent="-596900" defTabSz="775969">
              <a:spcBef>
                <a:spcPts val="3600"/>
              </a:spcBef>
              <a:defRPr sz="4512"/>
            </a:pPr>
            <a:r>
              <a:t>une transmission des valeurs par des contenus et des postures.</a:t>
            </a:r>
          </a:p>
        </p:txBody>
      </p:sp>
      <p:pic>
        <p:nvPicPr>
          <p:cNvPr id="17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4780" y="3522133"/>
            <a:ext cx="15453363" cy="858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2668" y="6476619"/>
            <a:ext cx="4765618" cy="5398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4796" y="15479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1" dur="indefinite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  <p:bldP spid="17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 pratiques permettant de valoriser des savoirs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43889">
              <a:spcBef>
                <a:spcPts val="3000"/>
              </a:spcBef>
              <a:defRPr sz="6786"/>
            </a:lvl1pPr>
          </a:lstStyle>
          <a:p>
            <a:r>
              <a:t>une architecture en quatre dimensions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762000" y="3263900"/>
            <a:ext cx="22860001" cy="9959744"/>
          </a:xfrm>
          <a:prstGeom prst="rect">
            <a:avLst/>
          </a:prstGeom>
        </p:spPr>
        <p:txBody>
          <a:bodyPr/>
          <a:lstStyle/>
          <a:p>
            <a:pPr marL="412750" indent="-412750" defTabSz="536575">
              <a:spcBef>
                <a:spcPts val="2500"/>
              </a:spcBef>
              <a:defRPr sz="2600">
                <a:solidFill>
                  <a:srgbClr val="FFFFFF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Une dimension sensible  :  la conscience morale</a:t>
            </a:r>
          </a:p>
          <a:p>
            <a:pPr marL="825500" lvl="1" indent="-412750" defTabSz="536575">
              <a:spcBef>
                <a:spcPts val="2500"/>
              </a:spcBef>
              <a:defRPr sz="2600"/>
            </a:pPr>
            <a:r>
              <a:t>identifier et exprimer en les régulant ses émotions et ses sentiments.</a:t>
            </a:r>
          </a:p>
          <a:p>
            <a:pPr marL="825500" lvl="1" indent="-412750" defTabSz="536575">
              <a:spcBef>
                <a:spcPts val="2500"/>
              </a:spcBef>
              <a:defRPr sz="2600"/>
            </a:pPr>
            <a:r>
              <a:t>S’estimer et être capable d’écoute et d’empathie</a:t>
            </a:r>
          </a:p>
          <a:p>
            <a:pPr marL="825500" lvl="1" indent="-412750" defTabSz="536575">
              <a:spcBef>
                <a:spcPts val="2500"/>
              </a:spcBef>
              <a:defRPr sz="2600">
                <a:solidFill>
                  <a:srgbClr val="FF2600"/>
                </a:solidFill>
              </a:defRPr>
            </a:pPr>
            <a:r>
              <a:t>Se sentir membre d’une collectivité</a:t>
            </a:r>
          </a:p>
          <a:p>
            <a:pPr marL="412750" indent="-412750" defTabSz="536575">
              <a:spcBef>
                <a:spcPts val="2500"/>
              </a:spcBef>
              <a:defRPr sz="2600">
                <a:solidFill>
                  <a:srgbClr val="EBEBEB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Une dimension normative : le droit et la règle</a:t>
            </a:r>
          </a:p>
          <a:p>
            <a:pPr marL="825500" lvl="1" indent="-412750" defTabSz="536575">
              <a:spcBef>
                <a:spcPts val="2500"/>
              </a:spcBef>
              <a:defRPr sz="2600">
                <a:solidFill>
                  <a:srgbClr val="FF2600"/>
                </a:solidFill>
              </a:defRPr>
            </a:pPr>
            <a:r>
              <a:t>comprendre les raisons de l’obéissance aux règles et à la loi dans la classe, dans l’établissement, dans une société démocratique</a:t>
            </a:r>
          </a:p>
          <a:p>
            <a:pPr marL="825500" lvl="1" indent="-412750" defTabSz="536575">
              <a:spcBef>
                <a:spcPts val="2500"/>
              </a:spcBef>
              <a:defRPr sz="2600"/>
            </a:pPr>
            <a:r>
              <a:t>comprendre les principes et les valeurs de la République française et des sociétés démocratiques</a:t>
            </a:r>
          </a:p>
          <a:p>
            <a:pPr marL="412750" indent="-412750" defTabSz="536575">
              <a:spcBef>
                <a:spcPts val="2500"/>
              </a:spcBef>
              <a:defRPr sz="2600">
                <a:solidFill>
                  <a:srgbClr val="D6D6D6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Une dimension cognitive  : la portée des paroles, la responsabilité des actes</a:t>
            </a:r>
          </a:p>
          <a:p>
            <a:pPr marL="825500" lvl="1" indent="-412750" defTabSz="536575">
              <a:spcBef>
                <a:spcPts val="2500"/>
              </a:spcBef>
              <a:defRPr sz="2600"/>
            </a:pPr>
            <a:r>
              <a:t>développer les aptitudes à la formation critique, en confrontant ses jugements à ceux d’autrui dans une discussion ou un débat argumenté</a:t>
            </a:r>
          </a:p>
          <a:p>
            <a:pPr marL="825500" lvl="1" indent="-412750" defTabSz="536575">
              <a:spcBef>
                <a:spcPts val="2500"/>
              </a:spcBef>
              <a:defRPr sz="2600">
                <a:solidFill>
                  <a:srgbClr val="FF2600"/>
                </a:solidFill>
              </a:defRPr>
            </a:pPr>
            <a:r>
              <a:t>différencier son intérêt particulier de l’intérêt général</a:t>
            </a:r>
          </a:p>
          <a:p>
            <a:pPr marL="412750" indent="-412750" defTabSz="536575">
              <a:spcBef>
                <a:spcPts val="2500"/>
              </a:spcBef>
              <a:defRPr sz="2600">
                <a:solidFill>
                  <a:srgbClr val="C0C0C0"/>
                </a:solidFill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Une dimension pratique : devenir acteur de ses choix</a:t>
            </a:r>
          </a:p>
          <a:p>
            <a:pPr marL="825500" lvl="1" indent="-412750" defTabSz="536575">
              <a:spcBef>
                <a:spcPts val="2500"/>
              </a:spcBef>
              <a:defRPr sz="2600">
                <a:solidFill>
                  <a:srgbClr val="FF2600"/>
                </a:solidFill>
              </a:defRPr>
            </a:pPr>
            <a:r>
              <a:t>s’engager et assumer des responsabilités dans l’école et l’établissement</a:t>
            </a:r>
          </a:p>
          <a:p>
            <a:pPr marL="825500" lvl="1" indent="-412750" defTabSz="536575">
              <a:spcBef>
                <a:spcPts val="2500"/>
              </a:spcBef>
              <a:defRPr sz="2600">
                <a:solidFill>
                  <a:srgbClr val="FF2600"/>
                </a:solidFill>
              </a:defRPr>
            </a:pPr>
            <a:r>
              <a:t>prendre en charge des aspects de la vie collective et de l’environnement, développer une conscience citoyenne, sociale écologique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fabriquer du commun</a:t>
            </a:r>
          </a:p>
        </p:txBody>
      </p:sp>
      <p:pic>
        <p:nvPicPr>
          <p:cNvPr id="184" name="chartelaicite_3_268640.pdf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4" b="2524"/>
          <a:stretch>
            <a:fillRect/>
          </a:stretch>
        </p:blipFill>
        <p:spPr>
          <a:xfrm>
            <a:off x="14921348" y="841176"/>
            <a:ext cx="9117812" cy="12244225"/>
          </a:xfrm>
          <a:prstGeom prst="rect">
            <a:avLst/>
          </a:prstGeom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762000" y="2159000"/>
            <a:ext cx="14160623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0534">
              <a:spcBef>
                <a:spcPts val="2200"/>
              </a:spcBef>
              <a:defRPr sz="4959"/>
            </a:lvl1pPr>
          </a:lstStyle>
          <a:p>
            <a:r>
              <a:t>la pédagogie de la laïcité : pédagogie du respect et de la liberté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762000" y="3286831"/>
            <a:ext cx="13789770" cy="9159169"/>
          </a:xfrm>
          <a:prstGeom prst="rect">
            <a:avLst/>
          </a:prstGeom>
        </p:spPr>
        <p:txBody>
          <a:bodyPr/>
          <a:lstStyle/>
          <a:p>
            <a:pPr marL="590550" indent="-590550" defTabSz="767715">
              <a:spcBef>
                <a:spcPts val="3600"/>
              </a:spcBef>
              <a:defRPr sz="3720"/>
            </a:pPr>
            <a:r>
              <a:rPr>
                <a:solidFill>
                  <a:srgbClr val="FF2600"/>
                </a:solidFill>
              </a:rPr>
              <a:t>Laïcité </a:t>
            </a:r>
            <a:r>
              <a:t>                                     égalité devant la loi, liberté, fraternité, neutralité, respect du pluralisme et des convictions, liberté d’expression, rejet des discriminations….</a:t>
            </a:r>
          </a:p>
          <a:p>
            <a:pPr marL="590550" indent="-590550" defTabSz="767715">
              <a:spcBef>
                <a:spcPts val="3600"/>
              </a:spcBef>
              <a:defRPr sz="3720">
                <a:latin typeface="Avenir Next Heavy"/>
                <a:ea typeface="Avenir Next Heavy"/>
                <a:cs typeface="Avenir Next Heavy"/>
                <a:sym typeface="Avenir Next Heavy"/>
              </a:defRPr>
            </a:pPr>
            <a:r>
              <a:t>Comment faire ?</a:t>
            </a:r>
          </a:p>
          <a:p>
            <a:pPr marL="1181100" lvl="1" indent="-590550" defTabSz="767715">
              <a:spcBef>
                <a:spcPts val="3600"/>
              </a:spcBef>
              <a:defRPr sz="3720"/>
            </a:pPr>
            <a:r>
              <a:t>l’appliquer soi-même en le pensant comme une principe de convergence </a:t>
            </a:r>
          </a:p>
          <a:p>
            <a:pPr marL="1181100" lvl="1" indent="-590550" defTabSz="767715">
              <a:spcBef>
                <a:spcPts val="3600"/>
              </a:spcBef>
              <a:defRPr sz="3720"/>
            </a:pPr>
            <a:r>
              <a:t>clarifier le principe de laïcité (savoirs scientifiques)</a:t>
            </a:r>
          </a:p>
          <a:p>
            <a:pPr marL="1181100" lvl="1" indent="-590550" defTabSz="767715">
              <a:spcBef>
                <a:spcPts val="3600"/>
              </a:spcBef>
              <a:defRPr sz="3720"/>
            </a:pPr>
            <a:r>
              <a:t>penser l’établissement scolaire comme un lieu de mobilisation de ces valeurs afin qu’elles ne soient plus pensées « hors sol »</a:t>
            </a:r>
          </a:p>
        </p:txBody>
      </p:sp>
      <p:sp>
        <p:nvSpPr>
          <p:cNvPr id="187" name="Shape 187"/>
          <p:cNvSpPr/>
          <p:nvPr/>
        </p:nvSpPr>
        <p:spPr>
          <a:xfrm>
            <a:off x="3568980" y="3779164"/>
            <a:ext cx="3525568" cy="1"/>
          </a:xfrm>
          <a:prstGeom prst="line">
            <a:avLst/>
          </a:prstGeom>
          <a:ln w="38100" cap="rnd">
            <a:solidFill>
              <a:srgbClr val="838787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ans titre.tiff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4" b="29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21004">
              <a:defRPr sz="15453"/>
            </a:lvl1pPr>
          </a:lstStyle>
          <a:p>
            <a:r>
              <a:t>L’EMC en pratiques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pour une culture commune et partagée</a:t>
            </a:r>
          </a:p>
        </p:txBody>
      </p:sp>
      <p:sp>
        <p:nvSpPr>
          <p:cNvPr id="192" name="Shape 192"/>
          <p:cNvSpPr/>
          <p:nvPr/>
        </p:nvSpPr>
        <p:spPr>
          <a:xfrm>
            <a:off x="4619815" y="8826999"/>
            <a:ext cx="1047370" cy="622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 pratiques d’enseignement ouvertes</a:t>
            </a:r>
          </a:p>
        </p:txBody>
      </p:sp>
      <p:pic>
        <p:nvPicPr>
          <p:cNvPr id="195" name="pasted-image.pdf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" b="813"/>
          <a:stretch>
            <a:fillRect/>
          </a:stretch>
        </p:blipFill>
        <p:spPr>
          <a:xfrm>
            <a:off x="13428950" y="538744"/>
            <a:ext cx="8161923" cy="12415257"/>
          </a:xfrm>
          <a:prstGeom prst="rect">
            <a:avLst/>
          </a:prstGeom>
        </p:spPr>
      </p:pic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enseigner l’EMC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28650" indent="-628650" defTabSz="817244">
              <a:spcBef>
                <a:spcPts val="3800"/>
              </a:spcBef>
              <a:defRPr sz="3959"/>
            </a:pPr>
            <a:r>
              <a:t>clarifier et hiérarchiser les valeurs</a:t>
            </a:r>
          </a:p>
          <a:p>
            <a:pPr marL="628650" indent="-628650" defTabSz="817244">
              <a:spcBef>
                <a:spcPts val="3800"/>
              </a:spcBef>
              <a:defRPr sz="3959"/>
            </a:pPr>
            <a:r>
              <a:t>le « mur du silence »</a:t>
            </a:r>
          </a:p>
          <a:p>
            <a:pPr marL="628650" indent="-628650" defTabSz="817244">
              <a:spcBef>
                <a:spcPts val="3800"/>
              </a:spcBef>
              <a:defRPr sz="3959"/>
            </a:pPr>
            <a:r>
              <a:t>le dilemme moral</a:t>
            </a:r>
          </a:p>
          <a:p>
            <a:pPr marL="628650" indent="-628650" defTabSz="817244">
              <a:spcBef>
                <a:spcPts val="3800"/>
              </a:spcBef>
              <a:defRPr sz="3959"/>
            </a:pPr>
            <a:r>
              <a:t>le débat réglé</a:t>
            </a:r>
          </a:p>
          <a:p>
            <a:pPr marL="628650" indent="-628650" defTabSz="817244">
              <a:spcBef>
                <a:spcPts val="3800"/>
              </a:spcBef>
              <a:defRPr sz="3959"/>
            </a:pPr>
            <a:r>
              <a:t>la pédagogie de la coopération</a:t>
            </a:r>
          </a:p>
          <a:p>
            <a:pPr marL="628650" indent="-628650" defTabSz="817244">
              <a:spcBef>
                <a:spcPts val="3800"/>
              </a:spcBef>
              <a:defRPr sz="3959"/>
            </a:pPr>
            <a:endParaRPr/>
          </a:p>
          <a:p>
            <a:pPr marL="628650" indent="-628650" defTabSz="817244">
              <a:spcBef>
                <a:spcPts val="3800"/>
              </a:spcBef>
              <a:defRPr sz="3959"/>
            </a:pPr>
            <a:r>
              <a:t>sources : eduscol, ouvrages de Claudine Leleux.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favoriser les pratiques transdisciplinaires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prolonger l’EMC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762000" y="3441578"/>
            <a:ext cx="22860000" cy="8585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5600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 règlement intérieur et la justice « restaurative »</a:t>
            </a:r>
          </a:p>
          <a:p>
            <a:pPr marL="3200400" lvl="8" indent="-355600" defTabSz="462280">
              <a:spcBef>
                <a:spcPts val="2100"/>
              </a:spcBef>
              <a:buClr>
                <a:schemeClr val="accent1"/>
              </a:buClr>
              <a:buChar char="▸"/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 projet d’établissement </a:t>
            </a:r>
          </a:p>
          <a:p>
            <a:pPr marL="2489200" lvl="6" indent="-355600" defTabSz="462280">
              <a:spcBef>
                <a:spcPts val="2100"/>
              </a:spcBef>
              <a:buClr>
                <a:schemeClr val="accent1"/>
              </a:buClr>
              <a:buChar char="▸"/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instances consultatives</a:t>
            </a:r>
          </a:p>
          <a:p>
            <a:pPr marL="711200" lvl="1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EPI  </a:t>
            </a:r>
          </a:p>
          <a:p>
            <a:pPr marL="1778000" lvl="4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« journées »</a:t>
            </a:r>
          </a:p>
          <a:p>
            <a:pPr marL="3200400" lvl="8" indent="-355600" defTabSz="462280">
              <a:spcBef>
                <a:spcPts val="2100"/>
              </a:spcBef>
              <a:buClr>
                <a:schemeClr val="accent1"/>
              </a:buClr>
              <a:buChar char="▸"/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commémorations</a:t>
            </a:r>
          </a:p>
          <a:p>
            <a:pPr marL="1422400" lvl="3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concours</a:t>
            </a:r>
          </a:p>
          <a:p>
            <a:pPr marL="355600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les projets solidaires</a:t>
            </a:r>
          </a:p>
          <a:p>
            <a:pPr marL="2489200" lvl="6" indent="-355600" defTabSz="462280">
              <a:spcBef>
                <a:spcPts val="2100"/>
              </a:spcBef>
              <a:buClr>
                <a:schemeClr val="accent1"/>
              </a:buClr>
              <a:buChar char="▸"/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la place des parents</a:t>
            </a:r>
          </a:p>
          <a:p>
            <a:pPr marL="355600" indent="-355600" defTabSz="462280">
              <a:spcBef>
                <a:spcPts val="2100"/>
              </a:spcBef>
              <a:defRPr sz="4032">
                <a:latin typeface="Arial"/>
                <a:ea typeface="Arial"/>
                <a:cs typeface="Arial"/>
                <a:sym typeface="Arial"/>
              </a:defRPr>
            </a:pPr>
            <a:r>
              <a:t>le parcours citoyen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5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250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5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5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50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250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50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5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build="p" bldLvl="5" animBg="1" advAuto="0"/>
      <p:bldP spid="201" grpId="2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image.pdf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817358" y="6721685"/>
            <a:ext cx="8402442" cy="6974026"/>
          </a:xfrm>
          <a:prstGeom prst="rect">
            <a:avLst/>
          </a:prstGeom>
        </p:spPr>
      </p:pic>
      <p:pic>
        <p:nvPicPr>
          <p:cNvPr id="204" name="pasted-image.tiff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219746" y="0"/>
            <a:ext cx="9689008" cy="13716000"/>
          </a:xfrm>
          <a:prstGeom prst="rect">
            <a:avLst/>
          </a:prstGeom>
        </p:spPr>
      </p:pic>
      <p:pic>
        <p:nvPicPr>
          <p:cNvPr id="205" name="9_dec_Journee_laicite2gran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80815" y="13832"/>
            <a:ext cx="12778552" cy="6804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Personnalisé</PresentationFormat>
  <Paragraphs>88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Avenir Next</vt:lpstr>
      <vt:lpstr>Avenir Next Demi Bold</vt:lpstr>
      <vt:lpstr>Avenir Next Heavy</vt:lpstr>
      <vt:lpstr>Avenir Next Medium</vt:lpstr>
      <vt:lpstr>Calibri</vt:lpstr>
      <vt:lpstr>DIN Alternate</vt:lpstr>
      <vt:lpstr>DIN Condensed</vt:lpstr>
      <vt:lpstr>Helvetica</vt:lpstr>
      <vt:lpstr>Helvetica Neue</vt:lpstr>
      <vt:lpstr>New_Template7</vt:lpstr>
      <vt:lpstr>EMC et pédagogie de projet</vt:lpstr>
      <vt:lpstr>emc et valeurs de la république</vt:lpstr>
      <vt:lpstr>un enseignement tout au long de la scolarité </vt:lpstr>
      <vt:lpstr>une architecture en quatre dimensions</vt:lpstr>
      <vt:lpstr>la pédagogie de la laïcité : pédagogie du respect et de la liberté</vt:lpstr>
      <vt:lpstr>L’EMC en pratiques</vt:lpstr>
      <vt:lpstr>enseigner l’EMC</vt:lpstr>
      <vt:lpstr>prolonger l’EMC</vt:lpstr>
      <vt:lpstr>Présentation PowerPoint</vt:lpstr>
      <vt:lpstr>le parcours citoyen</vt:lpstr>
      <vt:lpstr>EMC et pédagogie de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 et pédagogie de projet</dc:title>
  <dc:creator>Utilisateur1</dc:creator>
  <cp:lastModifiedBy>Utilisateur1</cp:lastModifiedBy>
  <cp:revision>3</cp:revision>
  <dcterms:modified xsi:type="dcterms:W3CDTF">2016-03-08T22:04:46Z</dcterms:modified>
</cp:coreProperties>
</file>