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17"/>
  </p:notesMasterIdLst>
  <p:sldIdLst>
    <p:sldId id="256" r:id="rId2"/>
    <p:sldId id="272" r:id="rId3"/>
    <p:sldId id="260" r:id="rId4"/>
    <p:sldId id="268" r:id="rId5"/>
    <p:sldId id="273" r:id="rId6"/>
    <p:sldId id="261" r:id="rId7"/>
    <p:sldId id="259" r:id="rId8"/>
    <p:sldId id="257" r:id="rId9"/>
    <p:sldId id="267" r:id="rId10"/>
    <p:sldId id="269" r:id="rId11"/>
    <p:sldId id="271" r:id="rId12"/>
    <p:sldId id="263" r:id="rId13"/>
    <p:sldId id="258" r:id="rId14"/>
    <p:sldId id="262" r:id="rId15"/>
    <p:sldId id="26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887"/>
  </p:normalViewPr>
  <p:slideViewPr>
    <p:cSldViewPr snapToGrid="0" snapToObjects="1">
      <p:cViewPr>
        <p:scale>
          <a:sx n="101" d="100"/>
          <a:sy n="101" d="100"/>
        </p:scale>
        <p:origin x="464" y="2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AF5A22-33E7-6A40-A697-2B0DF0A57ABF}" type="doc">
      <dgm:prSet loTypeId="urn:microsoft.com/office/officeart/2005/8/layout/target1" loCatId="" qsTypeId="urn:microsoft.com/office/officeart/2005/8/quickstyle/simple4" qsCatId="simple" csTypeId="urn:microsoft.com/office/officeart/2005/8/colors/accent1_2" csCatId="accent1" phldr="1"/>
      <dgm:spPr/>
    </dgm:pt>
    <dgm:pt modelId="{3A5BDAFF-A844-6148-B079-FBBFD12EB6BE}">
      <dgm:prSet phldrT="[Texte]" custT="1"/>
      <dgm:spPr/>
      <dgm:t>
        <a:bodyPr/>
        <a:lstStyle/>
        <a:p>
          <a:r>
            <a:rPr lang="fr-FR" sz="2800" b="1" dirty="0" smtClean="0">
              <a:solidFill>
                <a:schemeClr val="tx1"/>
              </a:solidFill>
            </a:rPr>
            <a:t>EMC</a:t>
          </a:r>
        </a:p>
        <a:p>
          <a:endParaRPr lang="fr-FR" sz="900" dirty="0"/>
        </a:p>
      </dgm:t>
    </dgm:pt>
    <dgm:pt modelId="{D43499EF-B701-3C42-BCFA-0553AA889B05}" type="parTrans" cxnId="{9AD7061E-3D55-E046-AD9F-994F16033DC0}">
      <dgm:prSet/>
      <dgm:spPr/>
      <dgm:t>
        <a:bodyPr/>
        <a:lstStyle/>
        <a:p>
          <a:endParaRPr lang="fr-FR"/>
        </a:p>
      </dgm:t>
    </dgm:pt>
    <dgm:pt modelId="{5CFFC99F-67D3-9742-BC58-BFE4C37A10C6}" type="sibTrans" cxnId="{9AD7061E-3D55-E046-AD9F-994F16033DC0}">
      <dgm:prSet/>
      <dgm:spPr/>
      <dgm:t>
        <a:bodyPr/>
        <a:lstStyle/>
        <a:p>
          <a:endParaRPr lang="fr-FR"/>
        </a:p>
      </dgm:t>
    </dgm:pt>
    <dgm:pt modelId="{54F1C1B7-9AA9-6C46-8FF8-40BE06F2CC72}">
      <dgm:prSet phldrT="[Texte]" custT="1"/>
      <dgm:spPr/>
      <dgm:t>
        <a:bodyPr/>
        <a:lstStyle/>
        <a:p>
          <a:r>
            <a:rPr lang="fr-FR" sz="2000" b="1" dirty="0" smtClean="0">
              <a:solidFill>
                <a:schemeClr val="tx1"/>
              </a:solidFill>
            </a:rPr>
            <a:t>Philosophie</a:t>
          </a:r>
        </a:p>
        <a:p>
          <a:r>
            <a:rPr lang="fr-FR" sz="2000" b="1" dirty="0" smtClean="0">
              <a:solidFill>
                <a:schemeClr val="tx1"/>
              </a:solidFill>
            </a:rPr>
            <a:t>Droit</a:t>
          </a:r>
        </a:p>
        <a:p>
          <a:r>
            <a:rPr lang="fr-FR" sz="2000" b="1" dirty="0" smtClean="0">
              <a:solidFill>
                <a:schemeClr val="tx1"/>
              </a:solidFill>
            </a:rPr>
            <a:t>Science politique</a:t>
          </a:r>
        </a:p>
        <a:p>
          <a:r>
            <a:rPr lang="fr-FR" sz="2000" b="1" dirty="0" smtClean="0">
              <a:solidFill>
                <a:schemeClr val="tx1"/>
              </a:solidFill>
            </a:rPr>
            <a:t>Histoire</a:t>
          </a:r>
        </a:p>
        <a:p>
          <a:endParaRPr lang="fr-FR" sz="2000" dirty="0"/>
        </a:p>
      </dgm:t>
    </dgm:pt>
    <dgm:pt modelId="{E949AB13-1ED6-4541-A8BF-95798DBADC13}" type="parTrans" cxnId="{73B797B3-3BCE-ED4B-8DBF-1AF7EF0A4F88}">
      <dgm:prSet/>
      <dgm:spPr/>
      <dgm:t>
        <a:bodyPr/>
        <a:lstStyle/>
        <a:p>
          <a:endParaRPr lang="fr-FR"/>
        </a:p>
      </dgm:t>
    </dgm:pt>
    <dgm:pt modelId="{3E1E7A3E-561B-494D-9215-C0A980DB6B35}" type="sibTrans" cxnId="{73B797B3-3BCE-ED4B-8DBF-1AF7EF0A4F88}">
      <dgm:prSet/>
      <dgm:spPr/>
      <dgm:t>
        <a:bodyPr/>
        <a:lstStyle/>
        <a:p>
          <a:endParaRPr lang="fr-FR"/>
        </a:p>
      </dgm:t>
    </dgm:pt>
    <dgm:pt modelId="{F97C073B-C835-AB43-8955-B78A6136EF6F}">
      <dgm:prSet phldrT="[Texte]" custT="1"/>
      <dgm:spPr/>
      <dgm:t>
        <a:bodyPr/>
        <a:lstStyle/>
        <a:p>
          <a:r>
            <a:rPr lang="fr-FR" sz="1600" b="1" dirty="0" smtClean="0">
              <a:solidFill>
                <a:schemeClr val="tx1"/>
              </a:solidFill>
            </a:rPr>
            <a:t>Economie</a:t>
          </a:r>
        </a:p>
        <a:p>
          <a:r>
            <a:rPr lang="fr-FR" sz="1600" b="1" dirty="0" smtClean="0">
              <a:solidFill>
                <a:schemeClr val="tx1"/>
              </a:solidFill>
            </a:rPr>
            <a:t>EPS</a:t>
          </a:r>
        </a:p>
        <a:p>
          <a:r>
            <a:rPr lang="fr-FR" sz="1600" b="1" dirty="0" smtClean="0">
              <a:solidFill>
                <a:schemeClr val="tx1"/>
              </a:solidFill>
            </a:rPr>
            <a:t>Langues étrangères</a:t>
          </a:r>
        </a:p>
        <a:p>
          <a:r>
            <a:rPr lang="fr-FR" sz="1600" b="1" dirty="0" smtClean="0">
              <a:solidFill>
                <a:schemeClr val="tx1"/>
              </a:solidFill>
            </a:rPr>
            <a:t>Musique</a:t>
          </a:r>
        </a:p>
        <a:p>
          <a:r>
            <a:rPr lang="fr-FR" sz="1600" b="1" dirty="0" smtClean="0">
              <a:solidFill>
                <a:schemeClr val="tx1"/>
              </a:solidFill>
            </a:rPr>
            <a:t>Technologie</a:t>
          </a:r>
        </a:p>
        <a:p>
          <a:r>
            <a:rPr lang="fr-FR" sz="1600" b="1" dirty="0" smtClean="0">
              <a:solidFill>
                <a:schemeClr val="tx1"/>
              </a:solidFill>
            </a:rPr>
            <a:t>Sciences</a:t>
          </a:r>
        </a:p>
        <a:p>
          <a:r>
            <a:rPr lang="fr-FR" sz="1600" dirty="0" smtClean="0"/>
            <a:t>…</a:t>
          </a:r>
          <a:endParaRPr lang="fr-FR" sz="1600" dirty="0"/>
        </a:p>
      </dgm:t>
    </dgm:pt>
    <dgm:pt modelId="{F7FEC8BD-60D4-5642-82D8-5727BA2E08CD}" type="parTrans" cxnId="{D4B97484-7AAE-054C-A28B-2A3905C5B4FB}">
      <dgm:prSet/>
      <dgm:spPr/>
      <dgm:t>
        <a:bodyPr/>
        <a:lstStyle/>
        <a:p>
          <a:endParaRPr lang="fr-FR"/>
        </a:p>
      </dgm:t>
    </dgm:pt>
    <dgm:pt modelId="{ECA43988-AEF9-BE44-BD12-EB044B26355C}" type="sibTrans" cxnId="{D4B97484-7AAE-054C-A28B-2A3905C5B4FB}">
      <dgm:prSet/>
      <dgm:spPr/>
      <dgm:t>
        <a:bodyPr/>
        <a:lstStyle/>
        <a:p>
          <a:endParaRPr lang="fr-FR"/>
        </a:p>
      </dgm:t>
    </dgm:pt>
    <dgm:pt modelId="{3B28CB0C-54A6-154B-88D0-5987A5FE59BB}" type="pres">
      <dgm:prSet presAssocID="{20AF5A22-33E7-6A40-A697-2B0DF0A57ABF}" presName="composite" presStyleCnt="0">
        <dgm:presLayoutVars>
          <dgm:chMax val="5"/>
          <dgm:dir/>
          <dgm:resizeHandles val="exact"/>
        </dgm:presLayoutVars>
      </dgm:prSet>
      <dgm:spPr/>
    </dgm:pt>
    <dgm:pt modelId="{4596D3AD-9C48-4440-A3F3-DAC376DCD379}" type="pres">
      <dgm:prSet presAssocID="{3A5BDAFF-A844-6148-B079-FBBFD12EB6BE}" presName="circle1" presStyleLbl="lnNode1" presStyleIdx="0" presStyleCnt="3"/>
      <dgm:spPr>
        <a:solidFill>
          <a:srgbClr val="C00000"/>
        </a:solidFill>
      </dgm:spPr>
    </dgm:pt>
    <dgm:pt modelId="{8F4D08CD-DA55-1A4D-86BE-4ECBD4BCFC8C}" type="pres">
      <dgm:prSet presAssocID="{3A5BDAFF-A844-6148-B079-FBBFD12EB6BE}" presName="text1" presStyleLbl="revTx" presStyleIdx="0" presStyleCnt="3" custScaleY="26932">
        <dgm:presLayoutVars>
          <dgm:bulletEnabled val="1"/>
        </dgm:presLayoutVars>
      </dgm:prSet>
      <dgm:spPr/>
    </dgm:pt>
    <dgm:pt modelId="{99A3E939-D4A6-C74E-9AD0-37609BABC453}" type="pres">
      <dgm:prSet presAssocID="{3A5BDAFF-A844-6148-B079-FBBFD12EB6BE}" presName="line1" presStyleLbl="callout" presStyleIdx="0" presStyleCnt="6"/>
      <dgm:spPr/>
    </dgm:pt>
    <dgm:pt modelId="{4EB5A9AB-5592-9145-8B17-9224E76BEF3A}" type="pres">
      <dgm:prSet presAssocID="{3A5BDAFF-A844-6148-B079-FBBFD12EB6BE}" presName="d1" presStyleLbl="callout" presStyleIdx="1" presStyleCnt="6"/>
      <dgm:spPr/>
    </dgm:pt>
    <dgm:pt modelId="{DEB58636-0F25-3045-99E3-ADC57652384A}" type="pres">
      <dgm:prSet presAssocID="{54F1C1B7-9AA9-6C46-8FF8-40BE06F2CC72}" presName="circle2" presStyleLbl="lnNode1" presStyleIdx="1" presStyleCnt="3"/>
      <dgm:spPr>
        <a:solidFill>
          <a:srgbClr val="FF0000"/>
        </a:solidFill>
      </dgm:spPr>
    </dgm:pt>
    <dgm:pt modelId="{B5A76C8F-2CCB-3441-AF5E-4ED3E3928FD0}" type="pres">
      <dgm:prSet presAssocID="{54F1C1B7-9AA9-6C46-8FF8-40BE06F2CC72}" presName="text2" presStyleLbl="revTx" presStyleIdx="1" presStyleCnt="3" custScaleY="133771" custLinFactNeighborY="10278">
        <dgm:presLayoutVars>
          <dgm:bulletEnabled val="1"/>
        </dgm:presLayoutVars>
      </dgm:prSet>
      <dgm:spPr/>
    </dgm:pt>
    <dgm:pt modelId="{029275E1-C0A1-DC41-A41C-B679B950003E}" type="pres">
      <dgm:prSet presAssocID="{54F1C1B7-9AA9-6C46-8FF8-40BE06F2CC72}" presName="line2" presStyleLbl="callout" presStyleIdx="2" presStyleCnt="6"/>
      <dgm:spPr/>
    </dgm:pt>
    <dgm:pt modelId="{BE412A3D-4855-034C-B960-FF9E5613050C}" type="pres">
      <dgm:prSet presAssocID="{54F1C1B7-9AA9-6C46-8FF8-40BE06F2CC72}" presName="d2" presStyleLbl="callout" presStyleIdx="3" presStyleCnt="6"/>
      <dgm:spPr/>
    </dgm:pt>
    <dgm:pt modelId="{CE332F9E-C893-6341-A1B3-DF8B929C2933}" type="pres">
      <dgm:prSet presAssocID="{F97C073B-C835-AB43-8955-B78A6136EF6F}" presName="circle3" presStyleLbl="lnNode1" presStyleIdx="2" presStyleCnt="3"/>
      <dgm:spPr>
        <a:solidFill>
          <a:srgbClr val="FFC000"/>
        </a:solidFill>
      </dgm:spPr>
    </dgm:pt>
    <dgm:pt modelId="{68D1DB5F-B3F2-5848-B5B8-EF5D9A0C9752}" type="pres">
      <dgm:prSet presAssocID="{F97C073B-C835-AB43-8955-B78A6136EF6F}" presName="text3" presStyleLbl="revTx" presStyleIdx="2" presStyleCnt="3" custLinFactNeighborY="63303">
        <dgm:presLayoutVars>
          <dgm:bulletEnabled val="1"/>
        </dgm:presLayoutVars>
      </dgm:prSet>
      <dgm:spPr/>
    </dgm:pt>
    <dgm:pt modelId="{8E833E64-BA53-B348-AC45-10D97469ABD3}" type="pres">
      <dgm:prSet presAssocID="{F97C073B-C835-AB43-8955-B78A6136EF6F}" presName="line3" presStyleLbl="callout" presStyleIdx="4" presStyleCnt="6"/>
      <dgm:spPr/>
    </dgm:pt>
    <dgm:pt modelId="{A87F0226-3EEB-4044-A7A4-E21C9A6009FB}" type="pres">
      <dgm:prSet presAssocID="{F97C073B-C835-AB43-8955-B78A6136EF6F}" presName="d3" presStyleLbl="callout" presStyleIdx="5" presStyleCnt="6"/>
      <dgm:spPr/>
    </dgm:pt>
  </dgm:ptLst>
  <dgm:cxnLst>
    <dgm:cxn modelId="{200451F4-B739-854B-B5F4-E521FE59389B}" type="presOf" srcId="{3A5BDAFF-A844-6148-B079-FBBFD12EB6BE}" destId="{8F4D08CD-DA55-1A4D-86BE-4ECBD4BCFC8C}" srcOrd="0" destOrd="0" presId="urn:microsoft.com/office/officeart/2005/8/layout/target1"/>
    <dgm:cxn modelId="{B333967C-3C53-5845-8ED3-6D07E6894C42}" type="presOf" srcId="{54F1C1B7-9AA9-6C46-8FF8-40BE06F2CC72}" destId="{B5A76C8F-2CCB-3441-AF5E-4ED3E3928FD0}" srcOrd="0" destOrd="0" presId="urn:microsoft.com/office/officeart/2005/8/layout/target1"/>
    <dgm:cxn modelId="{D4B97484-7AAE-054C-A28B-2A3905C5B4FB}" srcId="{20AF5A22-33E7-6A40-A697-2B0DF0A57ABF}" destId="{F97C073B-C835-AB43-8955-B78A6136EF6F}" srcOrd="2" destOrd="0" parTransId="{F7FEC8BD-60D4-5642-82D8-5727BA2E08CD}" sibTransId="{ECA43988-AEF9-BE44-BD12-EB044B26355C}"/>
    <dgm:cxn modelId="{73B797B3-3BCE-ED4B-8DBF-1AF7EF0A4F88}" srcId="{20AF5A22-33E7-6A40-A697-2B0DF0A57ABF}" destId="{54F1C1B7-9AA9-6C46-8FF8-40BE06F2CC72}" srcOrd="1" destOrd="0" parTransId="{E949AB13-1ED6-4541-A8BF-95798DBADC13}" sibTransId="{3E1E7A3E-561B-494D-9215-C0A980DB6B35}"/>
    <dgm:cxn modelId="{9AD7061E-3D55-E046-AD9F-994F16033DC0}" srcId="{20AF5A22-33E7-6A40-A697-2B0DF0A57ABF}" destId="{3A5BDAFF-A844-6148-B079-FBBFD12EB6BE}" srcOrd="0" destOrd="0" parTransId="{D43499EF-B701-3C42-BCFA-0553AA889B05}" sibTransId="{5CFFC99F-67D3-9742-BC58-BFE4C37A10C6}"/>
    <dgm:cxn modelId="{320080B1-F32D-5645-AF2B-E7122FABEED7}" type="presOf" srcId="{F97C073B-C835-AB43-8955-B78A6136EF6F}" destId="{68D1DB5F-B3F2-5848-B5B8-EF5D9A0C9752}" srcOrd="0" destOrd="0" presId="urn:microsoft.com/office/officeart/2005/8/layout/target1"/>
    <dgm:cxn modelId="{D8663B3C-AB2A-1A41-AA32-60A5820A7AE4}" type="presOf" srcId="{20AF5A22-33E7-6A40-A697-2B0DF0A57ABF}" destId="{3B28CB0C-54A6-154B-88D0-5987A5FE59BB}" srcOrd="0" destOrd="0" presId="urn:microsoft.com/office/officeart/2005/8/layout/target1"/>
    <dgm:cxn modelId="{D90A2E61-9798-1548-9001-0E4C0926A3DB}" type="presParOf" srcId="{3B28CB0C-54A6-154B-88D0-5987A5FE59BB}" destId="{4596D3AD-9C48-4440-A3F3-DAC376DCD379}" srcOrd="0" destOrd="0" presId="urn:microsoft.com/office/officeart/2005/8/layout/target1"/>
    <dgm:cxn modelId="{1F5D1BD1-4AEC-4348-930F-68D5BA9F38D8}" type="presParOf" srcId="{3B28CB0C-54A6-154B-88D0-5987A5FE59BB}" destId="{8F4D08CD-DA55-1A4D-86BE-4ECBD4BCFC8C}" srcOrd="1" destOrd="0" presId="urn:microsoft.com/office/officeart/2005/8/layout/target1"/>
    <dgm:cxn modelId="{9D0B15AA-F7DC-1A4B-9FCA-C66B8CF46D5D}" type="presParOf" srcId="{3B28CB0C-54A6-154B-88D0-5987A5FE59BB}" destId="{99A3E939-D4A6-C74E-9AD0-37609BABC453}" srcOrd="2" destOrd="0" presId="urn:microsoft.com/office/officeart/2005/8/layout/target1"/>
    <dgm:cxn modelId="{2EBB92DC-D9C4-AB49-A3C9-C9939358CA7F}" type="presParOf" srcId="{3B28CB0C-54A6-154B-88D0-5987A5FE59BB}" destId="{4EB5A9AB-5592-9145-8B17-9224E76BEF3A}" srcOrd="3" destOrd="0" presId="urn:microsoft.com/office/officeart/2005/8/layout/target1"/>
    <dgm:cxn modelId="{DE1BBF24-4C49-8C4C-9632-5BF0E3883FDF}" type="presParOf" srcId="{3B28CB0C-54A6-154B-88D0-5987A5FE59BB}" destId="{DEB58636-0F25-3045-99E3-ADC57652384A}" srcOrd="4" destOrd="0" presId="urn:microsoft.com/office/officeart/2005/8/layout/target1"/>
    <dgm:cxn modelId="{EE837293-09E9-FF47-8601-F0EAC50CC59F}" type="presParOf" srcId="{3B28CB0C-54A6-154B-88D0-5987A5FE59BB}" destId="{B5A76C8F-2CCB-3441-AF5E-4ED3E3928FD0}" srcOrd="5" destOrd="0" presId="urn:microsoft.com/office/officeart/2005/8/layout/target1"/>
    <dgm:cxn modelId="{CB3DE250-6379-8443-BF4D-BB84E158AEF5}" type="presParOf" srcId="{3B28CB0C-54A6-154B-88D0-5987A5FE59BB}" destId="{029275E1-C0A1-DC41-A41C-B679B950003E}" srcOrd="6" destOrd="0" presId="urn:microsoft.com/office/officeart/2005/8/layout/target1"/>
    <dgm:cxn modelId="{1C66E402-D441-E748-9B62-989B2BEB5718}" type="presParOf" srcId="{3B28CB0C-54A6-154B-88D0-5987A5FE59BB}" destId="{BE412A3D-4855-034C-B960-FF9E5613050C}" srcOrd="7" destOrd="0" presId="urn:microsoft.com/office/officeart/2005/8/layout/target1"/>
    <dgm:cxn modelId="{570FA2BC-3C66-4740-9E90-69695A399F76}" type="presParOf" srcId="{3B28CB0C-54A6-154B-88D0-5987A5FE59BB}" destId="{CE332F9E-C893-6341-A1B3-DF8B929C2933}" srcOrd="8" destOrd="0" presId="urn:microsoft.com/office/officeart/2005/8/layout/target1"/>
    <dgm:cxn modelId="{EF01F429-2E48-534F-A89F-5BDCC6663606}" type="presParOf" srcId="{3B28CB0C-54A6-154B-88D0-5987A5FE59BB}" destId="{68D1DB5F-B3F2-5848-B5B8-EF5D9A0C9752}" srcOrd="9" destOrd="0" presId="urn:microsoft.com/office/officeart/2005/8/layout/target1"/>
    <dgm:cxn modelId="{7BC143F3-01D5-6A46-8C14-9B5F1F781506}" type="presParOf" srcId="{3B28CB0C-54A6-154B-88D0-5987A5FE59BB}" destId="{8E833E64-BA53-B348-AC45-10D97469ABD3}" srcOrd="10" destOrd="0" presId="urn:microsoft.com/office/officeart/2005/8/layout/target1"/>
    <dgm:cxn modelId="{CF2B51CA-A2EE-384B-A2E3-62FF150527C8}" type="presParOf" srcId="{3B28CB0C-54A6-154B-88D0-5987A5FE59BB}" destId="{A87F0226-3EEB-4044-A7A4-E21C9A6009FB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2C6883-CB43-D941-8047-A3BA7A1F7255}" type="doc">
      <dgm:prSet loTypeId="urn:microsoft.com/office/officeart/2005/8/layout/venn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6542385-579A-3344-8793-AB224F317CAF}">
      <dgm:prSet custT="1"/>
      <dgm:spPr/>
      <dgm:t>
        <a:bodyPr/>
        <a:lstStyle/>
        <a:p>
          <a:pPr rtl="0"/>
          <a:r>
            <a:rPr lang="fr-FR" sz="1600" baseline="0" dirty="0" smtClean="0"/>
            <a:t>L’histoire</a:t>
          </a:r>
        </a:p>
        <a:p>
          <a:pPr rtl="0"/>
          <a:r>
            <a:rPr lang="fr-FR" sz="1600" baseline="0" dirty="0" smtClean="0"/>
            <a:t> (éthique/morale)</a:t>
          </a:r>
          <a:endParaRPr lang="fr-FR" sz="1600" dirty="0"/>
        </a:p>
      </dgm:t>
    </dgm:pt>
    <dgm:pt modelId="{5B184C67-67DA-C54D-BDD9-AA26407BCB8E}" type="parTrans" cxnId="{5E9C889D-5454-6048-9B2E-18F2DAE40020}">
      <dgm:prSet/>
      <dgm:spPr/>
      <dgm:t>
        <a:bodyPr/>
        <a:lstStyle/>
        <a:p>
          <a:endParaRPr lang="fr-FR"/>
        </a:p>
      </dgm:t>
    </dgm:pt>
    <dgm:pt modelId="{A0E372DD-6421-9B47-9B94-BE08255E9AF2}" type="sibTrans" cxnId="{5E9C889D-5454-6048-9B2E-18F2DAE40020}">
      <dgm:prSet/>
      <dgm:spPr/>
      <dgm:t>
        <a:bodyPr/>
        <a:lstStyle/>
        <a:p>
          <a:endParaRPr lang="fr-FR"/>
        </a:p>
      </dgm:t>
    </dgm:pt>
    <dgm:pt modelId="{951FEFD3-6729-D64F-B172-9DD053C22881}">
      <dgm:prSet custT="1"/>
      <dgm:spPr/>
      <dgm:t>
        <a:bodyPr/>
        <a:lstStyle/>
        <a:p>
          <a:pPr rtl="0"/>
          <a:r>
            <a:rPr lang="fr-FR" sz="1600" baseline="0" dirty="0" smtClean="0"/>
            <a:t>La philosophie</a:t>
          </a:r>
        </a:p>
        <a:p>
          <a:pPr rtl="0"/>
          <a:r>
            <a:rPr lang="fr-FR" sz="1600" baseline="0" dirty="0" smtClean="0"/>
            <a:t>(croire/savoir)</a:t>
          </a:r>
          <a:endParaRPr lang="fr-FR" sz="1600" dirty="0"/>
        </a:p>
      </dgm:t>
    </dgm:pt>
    <dgm:pt modelId="{F709DC24-3E04-F640-A3C6-CD43A52D3CF2}" type="parTrans" cxnId="{00A8DB62-2B80-DE42-8876-33C3A0ECC475}">
      <dgm:prSet/>
      <dgm:spPr/>
      <dgm:t>
        <a:bodyPr/>
        <a:lstStyle/>
        <a:p>
          <a:endParaRPr lang="fr-FR"/>
        </a:p>
      </dgm:t>
    </dgm:pt>
    <dgm:pt modelId="{9EB1D969-46C1-F844-802D-4F590EE29096}" type="sibTrans" cxnId="{00A8DB62-2B80-DE42-8876-33C3A0ECC475}">
      <dgm:prSet/>
      <dgm:spPr/>
      <dgm:t>
        <a:bodyPr/>
        <a:lstStyle/>
        <a:p>
          <a:endParaRPr lang="fr-FR"/>
        </a:p>
      </dgm:t>
    </dgm:pt>
    <dgm:pt modelId="{1E278916-B95B-0044-A918-51596CAC57FF}">
      <dgm:prSet custT="1"/>
      <dgm:spPr/>
      <dgm:t>
        <a:bodyPr/>
        <a:lstStyle/>
        <a:p>
          <a:pPr rtl="0"/>
          <a:r>
            <a:rPr lang="fr-FR" sz="1600" baseline="0" dirty="0" smtClean="0"/>
            <a:t>La science politique</a:t>
          </a:r>
        </a:p>
        <a:p>
          <a:pPr rtl="0"/>
          <a:r>
            <a:rPr lang="fr-FR" sz="1600" baseline="0" dirty="0" smtClean="0"/>
            <a:t>(sphères publique/privée)</a:t>
          </a:r>
          <a:endParaRPr lang="fr-FR" sz="1600" dirty="0"/>
        </a:p>
      </dgm:t>
    </dgm:pt>
    <dgm:pt modelId="{8037EB33-00B0-EA47-967C-7DFF575770BE}" type="parTrans" cxnId="{2EEAC453-CF0D-0C42-A471-4A4EB6ECA40B}">
      <dgm:prSet/>
      <dgm:spPr/>
      <dgm:t>
        <a:bodyPr/>
        <a:lstStyle/>
        <a:p>
          <a:endParaRPr lang="fr-FR"/>
        </a:p>
      </dgm:t>
    </dgm:pt>
    <dgm:pt modelId="{2ACE5B44-F613-C948-B4A0-6183A570B7EB}" type="sibTrans" cxnId="{2EEAC453-CF0D-0C42-A471-4A4EB6ECA40B}">
      <dgm:prSet/>
      <dgm:spPr/>
      <dgm:t>
        <a:bodyPr/>
        <a:lstStyle/>
        <a:p>
          <a:endParaRPr lang="fr-FR"/>
        </a:p>
      </dgm:t>
    </dgm:pt>
    <dgm:pt modelId="{E456D8CC-66CD-314A-B8A1-A987090EEC88}">
      <dgm:prSet custT="1"/>
      <dgm:spPr/>
      <dgm:t>
        <a:bodyPr/>
        <a:lstStyle/>
        <a:p>
          <a:pPr rtl="0"/>
          <a:r>
            <a:rPr lang="fr-FR" sz="1600" baseline="0" dirty="0" smtClean="0"/>
            <a:t>Le droit</a:t>
          </a:r>
        </a:p>
        <a:p>
          <a:pPr rtl="0"/>
          <a:r>
            <a:rPr lang="fr-FR" sz="1600" baseline="0" dirty="0" smtClean="0"/>
            <a:t>(règle/norme)</a:t>
          </a:r>
          <a:endParaRPr lang="fr-FR" sz="1600" dirty="0"/>
        </a:p>
      </dgm:t>
    </dgm:pt>
    <dgm:pt modelId="{E22520E5-E5C7-6044-B076-3260A8E8160E}" type="parTrans" cxnId="{0BFA386B-2AC4-114F-8A62-607A1E80932E}">
      <dgm:prSet/>
      <dgm:spPr/>
      <dgm:t>
        <a:bodyPr/>
        <a:lstStyle/>
        <a:p>
          <a:endParaRPr lang="fr-FR"/>
        </a:p>
      </dgm:t>
    </dgm:pt>
    <dgm:pt modelId="{E0A9D7AA-722A-CA43-BEDE-841088C75639}" type="sibTrans" cxnId="{0BFA386B-2AC4-114F-8A62-607A1E80932E}">
      <dgm:prSet/>
      <dgm:spPr/>
      <dgm:t>
        <a:bodyPr/>
        <a:lstStyle/>
        <a:p>
          <a:endParaRPr lang="fr-FR"/>
        </a:p>
      </dgm:t>
    </dgm:pt>
    <dgm:pt modelId="{768599BE-20E8-5443-8FA6-AFB3B14548C3}" type="pres">
      <dgm:prSet presAssocID="{C22C6883-CB43-D941-8047-A3BA7A1F725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45FB4FD-5025-5D49-B628-5A69C2FF89D6}" type="pres">
      <dgm:prSet presAssocID="{16542385-579A-3344-8793-AB224F317CAF}" presName="circ1" presStyleLbl="vennNode1" presStyleIdx="0" presStyleCnt="4" custScaleX="125872" custLinFactNeighborX="-858" custLinFactNeighborY="-20262"/>
      <dgm:spPr/>
      <dgm:t>
        <a:bodyPr/>
        <a:lstStyle/>
        <a:p>
          <a:endParaRPr lang="fr-FR"/>
        </a:p>
      </dgm:t>
    </dgm:pt>
    <dgm:pt modelId="{D65B4302-B1AF-BB45-A75A-39396B3A8DBF}" type="pres">
      <dgm:prSet presAssocID="{16542385-579A-3344-8793-AB224F317CA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0E0FC6-F8C9-DF42-ACFC-CD571E34B1AF}" type="pres">
      <dgm:prSet presAssocID="{951FEFD3-6729-D64F-B172-9DD053C22881}" presName="circ2" presStyleLbl="vennNode1" presStyleIdx="1" presStyleCnt="4" custScaleX="156754"/>
      <dgm:spPr/>
      <dgm:t>
        <a:bodyPr/>
        <a:lstStyle/>
        <a:p>
          <a:endParaRPr lang="fr-FR"/>
        </a:p>
      </dgm:t>
    </dgm:pt>
    <dgm:pt modelId="{641501FB-16FA-0044-A5B7-2F6200B82814}" type="pres">
      <dgm:prSet presAssocID="{951FEFD3-6729-D64F-B172-9DD053C2288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D1A8AA-0C69-484B-A33D-FC528CD66CDA}" type="pres">
      <dgm:prSet presAssocID="{1E278916-B95B-0044-A918-51596CAC57FF}" presName="circ3" presStyleLbl="vennNode1" presStyleIdx="2" presStyleCnt="4" custScaleX="131154"/>
      <dgm:spPr/>
      <dgm:t>
        <a:bodyPr/>
        <a:lstStyle/>
        <a:p>
          <a:endParaRPr lang="fr-FR"/>
        </a:p>
      </dgm:t>
    </dgm:pt>
    <dgm:pt modelId="{F23DCD3D-7794-0B4B-A69B-9403511A7F3F}" type="pres">
      <dgm:prSet presAssocID="{1E278916-B95B-0044-A918-51596CAC57F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013642E-6B40-274F-98BC-CD0B9522BB47}" type="pres">
      <dgm:prSet presAssocID="{E456D8CC-66CD-314A-B8A1-A987090EEC88}" presName="circ4" presStyleLbl="vennNode1" presStyleIdx="3" presStyleCnt="4" custScaleX="147083" custScaleY="94330"/>
      <dgm:spPr/>
      <dgm:t>
        <a:bodyPr/>
        <a:lstStyle/>
        <a:p>
          <a:endParaRPr lang="fr-FR"/>
        </a:p>
      </dgm:t>
    </dgm:pt>
    <dgm:pt modelId="{0753F7F1-24A1-2141-A0C6-0501D193822D}" type="pres">
      <dgm:prSet presAssocID="{E456D8CC-66CD-314A-B8A1-A987090EEC88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EEAC453-CF0D-0C42-A471-4A4EB6ECA40B}" srcId="{C22C6883-CB43-D941-8047-A3BA7A1F7255}" destId="{1E278916-B95B-0044-A918-51596CAC57FF}" srcOrd="2" destOrd="0" parTransId="{8037EB33-00B0-EA47-967C-7DFF575770BE}" sibTransId="{2ACE5B44-F613-C948-B4A0-6183A570B7EB}"/>
    <dgm:cxn modelId="{AF441E1E-B6CB-7847-990F-191AB87B026E}" type="presOf" srcId="{951FEFD3-6729-D64F-B172-9DD053C22881}" destId="{641501FB-16FA-0044-A5B7-2F6200B82814}" srcOrd="0" destOrd="0" presId="urn:microsoft.com/office/officeart/2005/8/layout/venn1"/>
    <dgm:cxn modelId="{0BFA386B-2AC4-114F-8A62-607A1E80932E}" srcId="{C22C6883-CB43-D941-8047-A3BA7A1F7255}" destId="{E456D8CC-66CD-314A-B8A1-A987090EEC88}" srcOrd="3" destOrd="0" parTransId="{E22520E5-E5C7-6044-B076-3260A8E8160E}" sibTransId="{E0A9D7AA-722A-CA43-BEDE-841088C75639}"/>
    <dgm:cxn modelId="{FDDA9CDE-CA63-1C4B-AB54-51E2C017D77D}" type="presOf" srcId="{E456D8CC-66CD-314A-B8A1-A987090EEC88}" destId="{C013642E-6B40-274F-98BC-CD0B9522BB47}" srcOrd="1" destOrd="0" presId="urn:microsoft.com/office/officeart/2005/8/layout/venn1"/>
    <dgm:cxn modelId="{8B46EDC8-6909-504D-A546-9BCD4E77EF86}" type="presOf" srcId="{C22C6883-CB43-D941-8047-A3BA7A1F7255}" destId="{768599BE-20E8-5443-8FA6-AFB3B14548C3}" srcOrd="0" destOrd="0" presId="urn:microsoft.com/office/officeart/2005/8/layout/venn1"/>
    <dgm:cxn modelId="{AE266F37-BCF3-3745-8DD5-34354032DEAC}" type="presOf" srcId="{16542385-579A-3344-8793-AB224F317CAF}" destId="{945FB4FD-5025-5D49-B628-5A69C2FF89D6}" srcOrd="1" destOrd="0" presId="urn:microsoft.com/office/officeart/2005/8/layout/venn1"/>
    <dgm:cxn modelId="{CF1D17B4-033C-7F4E-A520-98C01A12CA78}" type="presOf" srcId="{E456D8CC-66CD-314A-B8A1-A987090EEC88}" destId="{0753F7F1-24A1-2141-A0C6-0501D193822D}" srcOrd="0" destOrd="0" presId="urn:microsoft.com/office/officeart/2005/8/layout/venn1"/>
    <dgm:cxn modelId="{5E9C889D-5454-6048-9B2E-18F2DAE40020}" srcId="{C22C6883-CB43-D941-8047-A3BA7A1F7255}" destId="{16542385-579A-3344-8793-AB224F317CAF}" srcOrd="0" destOrd="0" parTransId="{5B184C67-67DA-C54D-BDD9-AA26407BCB8E}" sibTransId="{A0E372DD-6421-9B47-9B94-BE08255E9AF2}"/>
    <dgm:cxn modelId="{36FDB130-9DA4-6E4D-A5A3-E578DF94057B}" type="presOf" srcId="{951FEFD3-6729-D64F-B172-9DD053C22881}" destId="{260E0FC6-F8C9-DF42-ACFC-CD571E34B1AF}" srcOrd="1" destOrd="0" presId="urn:microsoft.com/office/officeart/2005/8/layout/venn1"/>
    <dgm:cxn modelId="{3327B64C-C962-F041-8630-8C0631E431B0}" type="presOf" srcId="{1E278916-B95B-0044-A918-51596CAC57FF}" destId="{9AD1A8AA-0C69-484B-A33D-FC528CD66CDA}" srcOrd="1" destOrd="0" presId="urn:microsoft.com/office/officeart/2005/8/layout/venn1"/>
    <dgm:cxn modelId="{FB1DC69D-F310-8E47-BFD6-EC7A5AFB9945}" type="presOf" srcId="{1E278916-B95B-0044-A918-51596CAC57FF}" destId="{F23DCD3D-7794-0B4B-A69B-9403511A7F3F}" srcOrd="0" destOrd="0" presId="urn:microsoft.com/office/officeart/2005/8/layout/venn1"/>
    <dgm:cxn modelId="{88229AA1-3213-6C47-8BAF-9B25C47772E9}" type="presOf" srcId="{16542385-579A-3344-8793-AB224F317CAF}" destId="{D65B4302-B1AF-BB45-A75A-39396B3A8DBF}" srcOrd="0" destOrd="0" presId="urn:microsoft.com/office/officeart/2005/8/layout/venn1"/>
    <dgm:cxn modelId="{00A8DB62-2B80-DE42-8876-33C3A0ECC475}" srcId="{C22C6883-CB43-D941-8047-A3BA7A1F7255}" destId="{951FEFD3-6729-D64F-B172-9DD053C22881}" srcOrd="1" destOrd="0" parTransId="{F709DC24-3E04-F640-A3C6-CD43A52D3CF2}" sibTransId="{9EB1D969-46C1-F844-802D-4F590EE29096}"/>
    <dgm:cxn modelId="{DBBF5E97-AA50-4241-A430-937BEED5F285}" type="presParOf" srcId="{768599BE-20E8-5443-8FA6-AFB3B14548C3}" destId="{945FB4FD-5025-5D49-B628-5A69C2FF89D6}" srcOrd="0" destOrd="0" presId="urn:microsoft.com/office/officeart/2005/8/layout/venn1"/>
    <dgm:cxn modelId="{D5D00AAB-9864-E346-AF8B-1FF16FD1B4DA}" type="presParOf" srcId="{768599BE-20E8-5443-8FA6-AFB3B14548C3}" destId="{D65B4302-B1AF-BB45-A75A-39396B3A8DBF}" srcOrd="1" destOrd="0" presId="urn:microsoft.com/office/officeart/2005/8/layout/venn1"/>
    <dgm:cxn modelId="{23E32838-A92F-3A4A-B5A6-EA82F43366C5}" type="presParOf" srcId="{768599BE-20E8-5443-8FA6-AFB3B14548C3}" destId="{260E0FC6-F8C9-DF42-ACFC-CD571E34B1AF}" srcOrd="2" destOrd="0" presId="urn:microsoft.com/office/officeart/2005/8/layout/venn1"/>
    <dgm:cxn modelId="{9A70E52E-FCD4-9B4A-BCCA-E030BA96990C}" type="presParOf" srcId="{768599BE-20E8-5443-8FA6-AFB3B14548C3}" destId="{641501FB-16FA-0044-A5B7-2F6200B82814}" srcOrd="3" destOrd="0" presId="urn:microsoft.com/office/officeart/2005/8/layout/venn1"/>
    <dgm:cxn modelId="{9273D72E-8B62-1244-B333-D50951FB4486}" type="presParOf" srcId="{768599BE-20E8-5443-8FA6-AFB3B14548C3}" destId="{9AD1A8AA-0C69-484B-A33D-FC528CD66CDA}" srcOrd="4" destOrd="0" presId="urn:microsoft.com/office/officeart/2005/8/layout/venn1"/>
    <dgm:cxn modelId="{42638287-8C13-074D-9E30-81253B06C5DB}" type="presParOf" srcId="{768599BE-20E8-5443-8FA6-AFB3B14548C3}" destId="{F23DCD3D-7794-0B4B-A69B-9403511A7F3F}" srcOrd="5" destOrd="0" presId="urn:microsoft.com/office/officeart/2005/8/layout/venn1"/>
    <dgm:cxn modelId="{4FFABBB9-64A8-DC47-A8D8-12C961972061}" type="presParOf" srcId="{768599BE-20E8-5443-8FA6-AFB3B14548C3}" destId="{C013642E-6B40-274F-98BC-CD0B9522BB47}" srcOrd="6" destOrd="0" presId="urn:microsoft.com/office/officeart/2005/8/layout/venn1"/>
    <dgm:cxn modelId="{9D7B0FF2-3B08-5E46-9554-D0A1C7EC9A32}" type="presParOf" srcId="{768599BE-20E8-5443-8FA6-AFB3B14548C3}" destId="{0753F7F1-24A1-2141-A0C6-0501D193822D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332F9E-C893-6341-A1B3-DF8B929C2933}">
      <dsp:nvSpPr>
        <dsp:cNvPr id="0" name=""/>
        <dsp:cNvSpPr/>
      </dsp:nvSpPr>
      <dsp:spPr>
        <a:xfrm>
          <a:off x="981560" y="1254152"/>
          <a:ext cx="4478244" cy="4478244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B58636-0F25-3045-99E3-ADC57652384A}">
      <dsp:nvSpPr>
        <dsp:cNvPr id="0" name=""/>
        <dsp:cNvSpPr/>
      </dsp:nvSpPr>
      <dsp:spPr>
        <a:xfrm>
          <a:off x="1877209" y="2149801"/>
          <a:ext cx="2686946" cy="2686946"/>
        </a:xfrm>
        <a:prstGeom prst="ellipse">
          <a:avLst/>
        </a:prstGeom>
        <a:solidFill>
          <a:srgbClr val="FF0000"/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96D3AD-9C48-4440-A3F3-DAC376DCD379}">
      <dsp:nvSpPr>
        <dsp:cNvPr id="0" name=""/>
        <dsp:cNvSpPr/>
      </dsp:nvSpPr>
      <dsp:spPr>
        <a:xfrm>
          <a:off x="2772858" y="3045450"/>
          <a:ext cx="895648" cy="895648"/>
        </a:xfrm>
        <a:prstGeom prst="ellipse">
          <a:avLst/>
        </a:prstGeom>
        <a:solidFill>
          <a:srgbClr val="C00000"/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4D08CD-DA55-1A4D-86BE-4ECBD4BCFC8C}">
      <dsp:nvSpPr>
        <dsp:cNvPr id="0" name=""/>
        <dsp:cNvSpPr/>
      </dsp:nvSpPr>
      <dsp:spPr>
        <a:xfrm>
          <a:off x="6206179" y="238595"/>
          <a:ext cx="2239122" cy="351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solidFill>
                <a:schemeClr val="tx1"/>
              </a:solidFill>
            </a:rPr>
            <a:t>EMC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 dirty="0"/>
        </a:p>
      </dsp:txBody>
      <dsp:txXfrm>
        <a:off x="6206179" y="238595"/>
        <a:ext cx="2239122" cy="351773"/>
      </dsp:txXfrm>
    </dsp:sp>
    <dsp:sp modelId="{99A3E939-D4A6-C74E-9AD0-37609BABC453}">
      <dsp:nvSpPr>
        <dsp:cNvPr id="0" name=""/>
        <dsp:cNvSpPr/>
      </dsp:nvSpPr>
      <dsp:spPr>
        <a:xfrm>
          <a:off x="5646399" y="414482"/>
          <a:ext cx="5597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EB5A9AB-5592-9145-8B17-9224E76BEF3A}">
      <dsp:nvSpPr>
        <dsp:cNvPr id="0" name=""/>
        <dsp:cNvSpPr/>
      </dsp:nvSpPr>
      <dsp:spPr>
        <a:xfrm rot="5400000">
          <a:off x="2893398" y="742513"/>
          <a:ext cx="3078046" cy="242347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5A76C8F-2CCB-3441-AF5E-4ED3E3928FD0}">
      <dsp:nvSpPr>
        <dsp:cNvPr id="0" name=""/>
        <dsp:cNvSpPr/>
      </dsp:nvSpPr>
      <dsp:spPr>
        <a:xfrm>
          <a:off x="6206179" y="981255"/>
          <a:ext cx="2239122" cy="1747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tx1"/>
              </a:solidFill>
            </a:rPr>
            <a:t>Philosophie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tx1"/>
              </a:solidFill>
            </a:rPr>
            <a:t>Droit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tx1"/>
              </a:solidFill>
            </a:rPr>
            <a:t>Science politique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tx1"/>
              </a:solidFill>
            </a:rPr>
            <a:t>Histoire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/>
        </a:p>
      </dsp:txBody>
      <dsp:txXfrm>
        <a:off x="6206179" y="981255"/>
        <a:ext cx="2239122" cy="1747256"/>
      </dsp:txXfrm>
    </dsp:sp>
    <dsp:sp modelId="{029275E1-C0A1-DC41-A41C-B679B950003E}">
      <dsp:nvSpPr>
        <dsp:cNvPr id="0" name=""/>
        <dsp:cNvSpPr/>
      </dsp:nvSpPr>
      <dsp:spPr>
        <a:xfrm>
          <a:off x="5646399" y="1720636"/>
          <a:ext cx="5597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E412A3D-4855-034C-B960-FF9E5613050C}">
      <dsp:nvSpPr>
        <dsp:cNvPr id="0" name=""/>
        <dsp:cNvSpPr/>
      </dsp:nvSpPr>
      <dsp:spPr>
        <a:xfrm rot="5400000">
          <a:off x="3554088" y="2028292"/>
          <a:ext cx="2398547" cy="178159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8D1DB5F-B3F2-5848-B5B8-EF5D9A0C9752}">
      <dsp:nvSpPr>
        <dsp:cNvPr id="0" name=""/>
        <dsp:cNvSpPr/>
      </dsp:nvSpPr>
      <dsp:spPr>
        <a:xfrm>
          <a:off x="6206179" y="3200549"/>
          <a:ext cx="2239122" cy="1306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tx1"/>
              </a:solidFill>
            </a:rPr>
            <a:t>Economie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tx1"/>
              </a:solidFill>
            </a:rPr>
            <a:t>EPS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tx1"/>
              </a:solidFill>
            </a:rPr>
            <a:t>Langues étrangères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tx1"/>
              </a:solidFill>
            </a:rPr>
            <a:t>Musique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tx1"/>
              </a:solidFill>
            </a:rPr>
            <a:t>Technologie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tx1"/>
              </a:solidFill>
            </a:rPr>
            <a:t>Sciences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…</a:t>
          </a:r>
          <a:endParaRPr lang="fr-FR" sz="1600" kern="1200" dirty="0"/>
        </a:p>
      </dsp:txBody>
      <dsp:txXfrm>
        <a:off x="6206179" y="3200549"/>
        <a:ext cx="2239122" cy="1306154"/>
      </dsp:txXfrm>
    </dsp:sp>
    <dsp:sp modelId="{8E833E64-BA53-B348-AC45-10D97469ABD3}">
      <dsp:nvSpPr>
        <dsp:cNvPr id="0" name=""/>
        <dsp:cNvSpPr/>
      </dsp:nvSpPr>
      <dsp:spPr>
        <a:xfrm>
          <a:off x="5646399" y="3026791"/>
          <a:ext cx="5597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87F0226-3EEB-4044-A7A4-E21C9A6009FB}">
      <dsp:nvSpPr>
        <dsp:cNvPr id="0" name=""/>
        <dsp:cNvSpPr/>
      </dsp:nvSpPr>
      <dsp:spPr>
        <a:xfrm rot="5400000">
          <a:off x="4215599" y="3313025"/>
          <a:ext cx="1713674" cy="113971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5FB4FD-5025-5D49-B628-5A69C2FF89D6}">
      <dsp:nvSpPr>
        <dsp:cNvPr id="0" name=""/>
        <dsp:cNvSpPr/>
      </dsp:nvSpPr>
      <dsp:spPr>
        <a:xfrm>
          <a:off x="2564730" y="0"/>
          <a:ext cx="3397848" cy="26994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baseline="0" dirty="0" smtClean="0"/>
            <a:t>L’histoire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baseline="0" dirty="0" smtClean="0"/>
            <a:t> (éthique/morale)</a:t>
          </a:r>
          <a:endParaRPr lang="fr-FR" sz="1600" kern="1200" dirty="0"/>
        </a:p>
      </dsp:txBody>
      <dsp:txXfrm>
        <a:off x="2956789" y="363387"/>
        <a:ext cx="2613729" cy="856555"/>
      </dsp:txXfrm>
    </dsp:sp>
    <dsp:sp modelId="{260E0FC6-F8C9-DF42-ACFC-CD571E34B1AF}">
      <dsp:nvSpPr>
        <dsp:cNvPr id="0" name=""/>
        <dsp:cNvSpPr/>
      </dsp:nvSpPr>
      <dsp:spPr>
        <a:xfrm>
          <a:off x="3365056" y="1245898"/>
          <a:ext cx="4231491" cy="26994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baseline="0" dirty="0" smtClean="0"/>
            <a:t>La philosophie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baseline="0" dirty="0" smtClean="0"/>
            <a:t>(croire/savoir)</a:t>
          </a:r>
          <a:endParaRPr lang="fr-FR" sz="1600" kern="1200" dirty="0"/>
        </a:p>
      </dsp:txBody>
      <dsp:txXfrm>
        <a:off x="5643551" y="1557373"/>
        <a:ext cx="1627496" cy="2076498"/>
      </dsp:txXfrm>
    </dsp:sp>
    <dsp:sp modelId="{9AD1A8AA-0C69-484B-A33D-FC528CD66CDA}">
      <dsp:nvSpPr>
        <dsp:cNvPr id="0" name=""/>
        <dsp:cNvSpPr/>
      </dsp:nvSpPr>
      <dsp:spPr>
        <a:xfrm>
          <a:off x="2516598" y="2439885"/>
          <a:ext cx="3540433" cy="26994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baseline="0" dirty="0" smtClean="0"/>
            <a:t>La science politique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baseline="0" dirty="0" smtClean="0"/>
            <a:t>(sphères publique/privée)</a:t>
          </a:r>
          <a:endParaRPr lang="fr-FR" sz="1600" kern="1200" dirty="0"/>
        </a:p>
      </dsp:txBody>
      <dsp:txXfrm>
        <a:off x="2925110" y="3919389"/>
        <a:ext cx="2723410" cy="856555"/>
      </dsp:txXfrm>
    </dsp:sp>
    <dsp:sp modelId="{C013642E-6B40-274F-98BC-CD0B9522BB47}">
      <dsp:nvSpPr>
        <dsp:cNvPr id="0" name=""/>
        <dsp:cNvSpPr/>
      </dsp:nvSpPr>
      <dsp:spPr>
        <a:xfrm>
          <a:off x="1107615" y="1322428"/>
          <a:ext cx="3970428" cy="254638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baseline="0" dirty="0" smtClean="0"/>
            <a:t>Le droit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baseline="0" dirty="0" smtClean="0"/>
            <a:t>(règle/norme)</a:t>
          </a:r>
          <a:endParaRPr lang="fr-FR" sz="1600" kern="1200" dirty="0"/>
        </a:p>
      </dsp:txBody>
      <dsp:txXfrm>
        <a:off x="1413032" y="1616242"/>
        <a:ext cx="1527087" cy="1958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E3896-F219-E14F-89F1-0F3C818C1320}" type="datetimeFigureOut">
              <a:rPr lang="fr-FR" smtClean="0"/>
              <a:t>10/11/2015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B0280-16F7-D741-9C84-D37A439BADD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7984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Pour plus de cohérence et de continuité dans les apprentissages, des champs d’exploration/d’études variables en fonction de l’objet, du concept abordé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0280-16F7-D741-9C84-D37A439BADD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4494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>
                <a:solidFill>
                  <a:srgbClr val="FF0000"/>
                </a:solidFill>
              </a:rPr>
              <a:t>Discerner les faits (restituables), des normes (transférables et appropriables), des valeurs ?????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0280-16F7-D741-9C84-D37A439BADD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4780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0280-16F7-D741-9C84-D37A439BADDD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695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*</a:t>
            </a:r>
            <a:r>
              <a:rPr lang="fr-FR" baseline="0" dirty="0" smtClean="0"/>
              <a:t> </a:t>
            </a:r>
            <a:r>
              <a:rPr lang="fr-FR" dirty="0" smtClean="0"/>
              <a:t>Une différence de nature entre un concept globalisant et d’autres concepts interprétatifs (un</a:t>
            </a:r>
            <a:r>
              <a:rPr lang="fr-FR" baseline="0" dirty="0" smtClean="0"/>
              <a:t> ou plusieurs points de vue, expert ou non)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0280-16F7-D741-9C84-D37A439BADDD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439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Objectif de formation : manipuler des concepts, préciser</a:t>
            </a:r>
            <a:r>
              <a:rPr lang="fr-FR" baseline="0" dirty="0" smtClean="0"/>
              <a:t> leur filiation, leur interaction, leur </a:t>
            </a:r>
            <a:r>
              <a:rPr lang="fr-FR" baseline="0" smtClean="0"/>
              <a:t>portée cognitive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0280-16F7-D741-9C84-D37A439BADDD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462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11/10/15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11/10/15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11/10/15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11/10/15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11/10/15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11/10/15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11/10/15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11/10/15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11/10/15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11/10/15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11/10/15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11/10/15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ichelvial.com/boite_96_00/1997-HDR_2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61872" y="2204444"/>
            <a:ext cx="9418320" cy="2596155"/>
          </a:xfrm>
        </p:spPr>
        <p:txBody>
          <a:bodyPr/>
          <a:lstStyle/>
          <a:p>
            <a:pPr algn="ctr"/>
            <a:r>
              <a:rPr lang="fr-FR" dirty="0" smtClean="0"/>
              <a:t>Enseigner </a:t>
            </a:r>
            <a:r>
              <a:rPr lang="fr-FR" dirty="0" smtClean="0"/>
              <a:t>l’EMC 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8000" b="1" dirty="0" smtClean="0"/>
              <a:t>les concepts</a:t>
            </a:r>
            <a:endParaRPr lang="fr-FR" sz="8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61872" y="512805"/>
            <a:ext cx="9418320" cy="1691640"/>
          </a:xfrm>
        </p:spPr>
        <p:txBody>
          <a:bodyPr/>
          <a:lstStyle/>
          <a:p>
            <a:pPr algn="ctr"/>
            <a:r>
              <a:rPr lang="fr-FR" dirty="0" smtClean="0"/>
              <a:t>Académie de Guadeloupe – Histoire &amp; Géographie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685031" y="6033149"/>
            <a:ext cx="5176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Collège </a:t>
            </a:r>
            <a:r>
              <a:rPr lang="fr-FR" dirty="0" err="1" smtClean="0"/>
              <a:t>Matéliane</a:t>
            </a:r>
            <a:r>
              <a:rPr lang="fr-FR" dirty="0" smtClean="0"/>
              <a:t> (Goyave), </a:t>
            </a:r>
            <a:r>
              <a:rPr lang="fr-FR" dirty="0"/>
              <a:t>10 novembre 2015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083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59272" y="235050"/>
            <a:ext cx="4351528" cy="726122"/>
          </a:xfrm>
        </p:spPr>
        <p:txBody>
          <a:bodyPr/>
          <a:lstStyle/>
          <a:p>
            <a:r>
              <a:rPr lang="fr-FR" dirty="0" smtClean="0"/>
              <a:t>Que retenir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9100" y="1168400"/>
            <a:ext cx="10573512" cy="5259903"/>
          </a:xfrm>
        </p:spPr>
        <p:txBody>
          <a:bodyPr>
            <a:normAutofit fontScale="70000" lnSpcReduction="20000"/>
          </a:bodyPr>
          <a:lstStyle/>
          <a:p>
            <a:r>
              <a:rPr lang="fr-FR" sz="2800" dirty="0" smtClean="0"/>
              <a:t>Une notion est une idée </a:t>
            </a:r>
            <a:r>
              <a:rPr lang="fr-FR" sz="2800" u="sng" dirty="0" smtClean="0"/>
              <a:t>immédiate</a:t>
            </a:r>
            <a:r>
              <a:rPr lang="fr-FR" sz="2800" dirty="0" smtClean="0"/>
              <a:t>, qui peut </a:t>
            </a:r>
            <a:r>
              <a:rPr lang="fr-FR" sz="2800" dirty="0" smtClean="0"/>
              <a:t>être </a:t>
            </a:r>
            <a:r>
              <a:rPr lang="fr-FR" sz="2800" u="sng" dirty="0" smtClean="0"/>
              <a:t>concrète</a:t>
            </a:r>
            <a:r>
              <a:rPr lang="fr-FR" sz="2800" dirty="0" smtClean="0"/>
              <a:t>, que l’on se fait de quelque chose (à partir du Larousse). Une connaissance </a:t>
            </a:r>
            <a:r>
              <a:rPr lang="fr-FR" sz="2800" u="sng" dirty="0" smtClean="0"/>
              <a:t>intuitive</a:t>
            </a:r>
            <a:r>
              <a:rPr lang="fr-FR" sz="2800" dirty="0" smtClean="0"/>
              <a:t> qui peut être </a:t>
            </a:r>
            <a:r>
              <a:rPr lang="fr-FR" sz="2800" u="sng" dirty="0" smtClean="0"/>
              <a:t>imprécise</a:t>
            </a:r>
            <a:r>
              <a:rPr lang="fr-FR" sz="2800" dirty="0" smtClean="0"/>
              <a:t> (rudiments).</a:t>
            </a:r>
          </a:p>
          <a:p>
            <a:r>
              <a:rPr lang="fr-FR" sz="2800" dirty="0" smtClean="0"/>
              <a:t>Une notion est délimitée à un moment donnée, se définit par un ensemble de données et de significations fini. Le concept </a:t>
            </a:r>
            <a:r>
              <a:rPr lang="fr-FR" sz="2800" u="sng" dirty="0" smtClean="0"/>
              <a:t>se construit</a:t>
            </a:r>
            <a:r>
              <a:rPr lang="fr-FR" sz="2800" dirty="0" smtClean="0"/>
              <a:t>.</a:t>
            </a:r>
          </a:p>
          <a:p>
            <a:r>
              <a:rPr lang="fr-FR" sz="2800" dirty="0" smtClean="0"/>
              <a:t>Un concept peut être à son tour utilisé pour définir un autre concept, il </a:t>
            </a:r>
            <a:r>
              <a:rPr lang="fr-FR" sz="2800" u="sng" dirty="0" smtClean="0"/>
              <a:t>devient une notion associée</a:t>
            </a:r>
            <a:r>
              <a:rPr lang="fr-FR" sz="2800" dirty="0" smtClean="0"/>
              <a:t> au concept objet de référence. C’est le cas quand un concept est attaché à des théories et donc à des théoriciens*.</a:t>
            </a:r>
          </a:p>
          <a:p>
            <a:r>
              <a:rPr lang="fr-FR" sz="2800" dirty="0" smtClean="0"/>
              <a:t>Le concept n’est pas clairement défini, c’est un résidu de système de pensée,</a:t>
            </a:r>
          </a:p>
          <a:p>
            <a:r>
              <a:rPr lang="fr-FR" sz="2800" dirty="0" smtClean="0"/>
              <a:t>Le concept </a:t>
            </a:r>
            <a:r>
              <a:rPr lang="fr-FR" sz="2800" u="sng" dirty="0" smtClean="0"/>
              <a:t>est toujours en liens avec d’autres concepts qui lui donne sons sens </a:t>
            </a:r>
            <a:r>
              <a:rPr lang="fr-FR" sz="2800" dirty="0" smtClean="0"/>
              <a:t>(Deleuze, </a:t>
            </a:r>
            <a:r>
              <a:rPr lang="fr-FR" sz="2800" dirty="0" err="1" smtClean="0"/>
              <a:t>Gattari</a:t>
            </a:r>
            <a:r>
              <a:rPr lang="fr-FR" sz="2800" dirty="0" smtClean="0"/>
              <a:t> cité par </a:t>
            </a:r>
            <a:r>
              <a:rPr lang="fr-FR" sz="2800" dirty="0" err="1" smtClean="0"/>
              <a:t>M.Vial</a:t>
            </a:r>
            <a:r>
              <a:rPr lang="fr-FR" sz="2800" dirty="0" smtClean="0"/>
              <a:t>). Une notion peut être disjointe d’aune autre.</a:t>
            </a:r>
          </a:p>
          <a:p>
            <a:r>
              <a:rPr lang="fr-FR" sz="2800" dirty="0" smtClean="0"/>
              <a:t>Le concept est une forme cernée par des interprétations mais qui ne recouvrent pas pour autant l’ensemble des significations (d’après Michel Vial)</a:t>
            </a:r>
          </a:p>
          <a:p>
            <a:r>
              <a:rPr lang="fr-FR" sz="2800" dirty="0" smtClean="0"/>
              <a:t>La notion s’acquiert, c’est un avoir, le concept est une connaissance, il s’apprend, c’est à l’être, c’est au sujet.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01266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58304" y="635000"/>
            <a:ext cx="2598928" cy="62452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Exemple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4200" y="1828800"/>
            <a:ext cx="9994900" cy="4351337"/>
          </a:xfrm>
        </p:spPr>
        <p:txBody>
          <a:bodyPr/>
          <a:lstStyle/>
          <a:p>
            <a:r>
              <a:rPr lang="fr-FR" sz="3200" dirty="0"/>
              <a:t>La notion de « démocratie athénienne </a:t>
            </a:r>
            <a:r>
              <a:rPr lang="fr-FR" sz="3200" dirty="0" smtClean="0"/>
              <a:t>» n’est pas du m</a:t>
            </a:r>
            <a:r>
              <a:rPr lang="fr-FR" sz="3200" dirty="0" smtClean="0"/>
              <a:t>ême ordre que le concept de « démocratie ».</a:t>
            </a:r>
          </a:p>
          <a:p>
            <a:endParaRPr lang="fr-FR" sz="3200" dirty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1602037" y="947261"/>
            <a:ext cx="267667" cy="480131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fr-FR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CONCEPT   vs NOTION</a:t>
            </a:r>
            <a:endParaRPr lang="fr-FR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22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Topogramme</a:t>
            </a:r>
            <a:r>
              <a:rPr lang="fr-FR" dirty="0" smtClean="0"/>
              <a:t> notionnel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exemple à</a:t>
            </a:r>
            <a:r>
              <a:rPr lang="fr-FR" dirty="0" smtClean="0"/>
              <a:t> construire (en formation) : à suivre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6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2972" y="302260"/>
            <a:ext cx="9692640" cy="1325562"/>
          </a:xfrm>
        </p:spPr>
        <p:txBody>
          <a:bodyPr/>
          <a:lstStyle/>
          <a:p>
            <a:r>
              <a:rPr lang="fr-FR" dirty="0" smtClean="0"/>
              <a:t>Du concept à la </a:t>
            </a:r>
            <a:r>
              <a:rPr lang="fr-FR" dirty="0" smtClean="0"/>
              <a:t>conceptualisation : conceptualiser c’est…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0400" y="2101036"/>
            <a:ext cx="10401300" cy="4351337"/>
          </a:xfrm>
        </p:spPr>
        <p:txBody>
          <a:bodyPr/>
          <a:lstStyle/>
          <a:p>
            <a:r>
              <a:rPr lang="fr-FR" dirty="0" smtClean="0"/>
              <a:t>Produire, construire des concepts,</a:t>
            </a:r>
          </a:p>
          <a:p>
            <a:r>
              <a:rPr lang="fr-FR" dirty="0" smtClean="0"/>
              <a:t>classer </a:t>
            </a:r>
            <a:r>
              <a:rPr lang="fr-FR" dirty="0" smtClean="0"/>
              <a:t>les objets dans une catégorie,</a:t>
            </a:r>
          </a:p>
          <a:p>
            <a:r>
              <a:rPr lang="fr-FR" dirty="0" smtClean="0"/>
              <a:t>transformer </a:t>
            </a:r>
            <a:r>
              <a:rPr lang="fr-FR" dirty="0" smtClean="0"/>
              <a:t>en mots, idées, en pensées, les actions que nous conduisons pour obtenir un résultat (démarches, stratégies, heuristiques…),</a:t>
            </a:r>
          </a:p>
          <a:p>
            <a:r>
              <a:rPr lang="fr-FR" dirty="0" smtClean="0"/>
              <a:t>formaliser </a:t>
            </a:r>
            <a:r>
              <a:rPr lang="fr-FR" dirty="0" smtClean="0"/>
              <a:t>les phénomènes que nous rencontrons pour les comprendre, pour les analyser, pour les étudier.</a:t>
            </a:r>
          </a:p>
          <a:p>
            <a:r>
              <a:rPr lang="fr-FR" dirty="0" smtClean="0"/>
              <a:t>donner </a:t>
            </a:r>
            <a:r>
              <a:rPr lang="fr-FR" dirty="0" smtClean="0"/>
              <a:t>un sens à partir d’une première expérience, c’est ensuite élargir la signification par des rencontres nouvelles avec des représentants nouveaux du concept</a:t>
            </a:r>
            <a:r>
              <a:rPr lang="fr-FR" dirty="0" smtClean="0"/>
              <a:t>.</a:t>
            </a:r>
          </a:p>
          <a:p>
            <a:r>
              <a:rPr lang="fr-FR" dirty="0" smtClean="0"/>
              <a:t>Passer de notions élémentaires à des notions plus complexes,</a:t>
            </a:r>
            <a:endParaRPr lang="fr-FR" dirty="0" smtClean="0"/>
          </a:p>
          <a:p>
            <a:r>
              <a:rPr lang="fr-FR" dirty="0" smtClean="0"/>
              <a:t>une </a:t>
            </a:r>
            <a:r>
              <a:rPr lang="fr-FR" dirty="0" smtClean="0"/>
              <a:t>construction </a:t>
            </a:r>
            <a:r>
              <a:rPr lang="fr-FR" dirty="0" smtClean="0"/>
              <a:t>intellectuelle en définitive.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864612" y="6313873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D’après « Pédagogie, dictionnaire des concepts clés, </a:t>
            </a:r>
            <a:r>
              <a:rPr lang="fr-FR" sz="1200" dirty="0" err="1" smtClean="0"/>
              <a:t>esf</a:t>
            </a:r>
            <a:r>
              <a:rPr lang="fr-FR" sz="1200" dirty="0" smtClean="0"/>
              <a:t> éditeur, 1997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88222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5706" y="-63978"/>
            <a:ext cx="10324617" cy="825087"/>
          </a:xfrm>
        </p:spPr>
        <p:txBody>
          <a:bodyPr>
            <a:noAutofit/>
          </a:bodyPr>
          <a:lstStyle/>
          <a:p>
            <a:pPr algn="ctr"/>
            <a:r>
              <a:rPr lang="fr-FR" sz="3600" dirty="0" smtClean="0"/>
              <a:t>Des filtres pour penser, comprendre et agir</a:t>
            </a:r>
            <a:endParaRPr lang="fr-FR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87705"/>
              </p:ext>
            </p:extLst>
          </p:nvPr>
        </p:nvGraphicFramePr>
        <p:xfrm>
          <a:off x="1352683" y="1210343"/>
          <a:ext cx="8704163" cy="5191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848398" y="2250589"/>
            <a:ext cx="421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Quelles évolutions sociétales ?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330020" y="4078908"/>
            <a:ext cx="4315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Quelles </a:t>
            </a:r>
            <a:r>
              <a:rPr lang="fr-FR" b="1" dirty="0" smtClean="0">
                <a:solidFill>
                  <a:srgbClr val="C00000"/>
                </a:solidFill>
              </a:rPr>
              <a:t>questions fondamentales ?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500114" y="4141422"/>
            <a:ext cx="4472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Quel cadre pour le </a:t>
            </a:r>
            <a:r>
              <a:rPr lang="fr-FR" b="1" smtClean="0">
                <a:solidFill>
                  <a:srgbClr val="C00000"/>
                </a:solidFill>
              </a:rPr>
              <a:t>vivre ensemble ?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980161" y="5842387"/>
            <a:ext cx="3515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Quel partage des </a:t>
            </a:r>
            <a:r>
              <a:rPr lang="fr-FR" b="1" smtClean="0">
                <a:solidFill>
                  <a:srgbClr val="C00000"/>
                </a:solidFill>
              </a:rPr>
              <a:t>pouvoirs ?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1614737" y="117693"/>
            <a:ext cx="267667" cy="674030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SYSTÈME DE RÉFÉRENC</a:t>
            </a:r>
          </a:p>
          <a:p>
            <a:r>
              <a:rPr lang="fr-FR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EMENT</a:t>
            </a:r>
            <a:endParaRPr lang="fr-FR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7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Ressources (autres)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http://</a:t>
            </a:r>
            <a:r>
              <a:rPr lang="fr-FR" dirty="0" smtClean="0">
                <a:hlinkClick r:id="rId2"/>
              </a:rPr>
              <a:t>www.michelvial.com/boite_96_00/1997-HDR_2.pdf</a:t>
            </a:r>
            <a:r>
              <a:rPr lang="fr-FR" dirty="0" smtClean="0"/>
              <a:t> (Michel VIAL)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939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2994" y="546100"/>
            <a:ext cx="10738612" cy="827722"/>
          </a:xfrm>
        </p:spPr>
        <p:txBody>
          <a:bodyPr/>
          <a:lstStyle/>
          <a:p>
            <a:r>
              <a:rPr lang="fr-FR" dirty="0" smtClean="0"/>
              <a:t>Se former au concept pour 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8500" y="1854200"/>
            <a:ext cx="10007600" cy="4351337"/>
          </a:xfrm>
        </p:spPr>
        <p:txBody>
          <a:bodyPr/>
          <a:lstStyle/>
          <a:p>
            <a:r>
              <a:rPr lang="fr-FR" sz="2800" dirty="0"/>
              <a:t>f</a:t>
            </a:r>
            <a:r>
              <a:rPr lang="fr-FR" sz="2800" dirty="0" smtClean="0"/>
              <a:t>aire acquérir des connaissances,</a:t>
            </a:r>
          </a:p>
          <a:p>
            <a:r>
              <a:rPr lang="fr-FR" sz="2800" dirty="0" smtClean="0"/>
              <a:t>transmettre des valeurs,</a:t>
            </a:r>
          </a:p>
          <a:p>
            <a:r>
              <a:rPr lang="fr-FR" sz="2800" dirty="0"/>
              <a:t>tenir compte de la </a:t>
            </a:r>
            <a:r>
              <a:rPr lang="fr-FR" sz="2800" dirty="0" smtClean="0"/>
              <a:t>diversité des opinions,</a:t>
            </a:r>
          </a:p>
          <a:p>
            <a:r>
              <a:rPr lang="fr-FR" sz="2800" dirty="0"/>
              <a:t>e</a:t>
            </a:r>
            <a:r>
              <a:rPr lang="fr-FR" sz="2800" dirty="0" smtClean="0"/>
              <a:t>xprimer ses propres singularités et sensibilités,</a:t>
            </a:r>
          </a:p>
          <a:p>
            <a:r>
              <a:rPr lang="fr-FR" sz="2800" dirty="0" smtClean="0"/>
              <a:t>questionner les représentations,</a:t>
            </a:r>
            <a:endParaRPr lang="fr-FR" sz="2800" dirty="0"/>
          </a:p>
          <a:p>
            <a:r>
              <a:rPr lang="fr-FR" sz="2800" dirty="0" smtClean="0"/>
              <a:t>rappeler et expliciter</a:t>
            </a:r>
            <a:r>
              <a:rPr lang="fr-FR" sz="2800" dirty="0"/>
              <a:t> </a:t>
            </a:r>
            <a:r>
              <a:rPr lang="fr-FR" sz="2800" dirty="0" smtClean="0"/>
              <a:t>des règles de vie en société</a:t>
            </a:r>
          </a:p>
          <a:p>
            <a:r>
              <a:rPr lang="fr-FR" sz="2800" dirty="0" smtClean="0"/>
              <a:t>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20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82264" y="0"/>
            <a:ext cx="4274405" cy="964276"/>
          </a:xfrm>
        </p:spPr>
        <p:txBody>
          <a:bodyPr/>
          <a:lstStyle/>
          <a:p>
            <a:r>
              <a:rPr lang="fr-FR" dirty="0" smtClean="0"/>
              <a:t>L’EMC, en bref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2138" y="1330036"/>
            <a:ext cx="10472373" cy="4738255"/>
          </a:xfrm>
        </p:spPr>
        <p:txBody>
          <a:bodyPr>
            <a:noAutofit/>
          </a:bodyPr>
          <a:lstStyle/>
          <a:p>
            <a:pPr marL="182880" lvl="3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  <a:buFont typeface="Arial" pitchFamily="34" charset="0"/>
              <a:buChar char="•"/>
            </a:pPr>
            <a:r>
              <a:rPr lang="fr-FR" sz="2400" b="1" dirty="0"/>
              <a:t>Finalité</a:t>
            </a:r>
            <a:r>
              <a:rPr lang="fr-FR" sz="2400" dirty="0"/>
              <a:t> : partager des valeurs communes en tenant compte de la diversité des individus</a:t>
            </a:r>
          </a:p>
          <a:p>
            <a:pPr marL="182880" lvl="3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  <a:buFont typeface="Arial" pitchFamily="34" charset="0"/>
              <a:buChar char="•"/>
            </a:pPr>
            <a:r>
              <a:rPr lang="fr-FR" sz="2400" b="1" dirty="0" smtClean="0"/>
              <a:t>Objectif pédagogique</a:t>
            </a:r>
            <a:r>
              <a:rPr lang="fr-FR" sz="2400" dirty="0" smtClean="0"/>
              <a:t>, plusieurs phases : </a:t>
            </a:r>
          </a:p>
          <a:p>
            <a:pPr marL="560070" lvl="4" indent="-285750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  <a:buFont typeface="Wingdings" charset="2"/>
              <a:buChar char="ü"/>
            </a:pPr>
            <a:r>
              <a:rPr lang="fr-FR" sz="2400" dirty="0"/>
              <a:t>i</a:t>
            </a:r>
            <a:r>
              <a:rPr lang="fr-FR" sz="2400" dirty="0" smtClean="0"/>
              <a:t>nterpeller (s’emparer d’un « objet », d’un sujet, d’un fait…), </a:t>
            </a:r>
          </a:p>
          <a:p>
            <a:pPr marL="560070" lvl="4" indent="-285750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  <a:buFont typeface="Wingdings" charset="2"/>
              <a:buChar char="ü"/>
            </a:pPr>
            <a:r>
              <a:rPr lang="fr-FR" sz="2400" dirty="0" smtClean="0"/>
              <a:t>susciter la réflexion (</a:t>
            </a:r>
            <a:r>
              <a:rPr lang="fr-FR" sz="2400" dirty="0" smtClean="0"/>
              <a:t>percevoir les enjeux</a:t>
            </a:r>
            <a:r>
              <a:rPr lang="fr-FR" sz="2400" dirty="0" smtClean="0"/>
              <a:t>, la complexité, poser les bases des discussions…), </a:t>
            </a:r>
          </a:p>
          <a:p>
            <a:pPr marL="560070" lvl="4" indent="-285750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  <a:buFont typeface="Wingdings" charset="2"/>
              <a:buChar char="ü"/>
            </a:pPr>
            <a:r>
              <a:rPr lang="fr-FR" sz="2400" dirty="0" smtClean="0"/>
              <a:t>l’organiser (sélectionner, hiérarchiser, répartir et modérer la parole, relever les opinions, les représentations, les interprétations, en débattre…),</a:t>
            </a:r>
          </a:p>
          <a:p>
            <a:pPr marL="560070" lvl="4" indent="-285750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  <a:buFont typeface="Wingdings" charset="2"/>
              <a:buChar char="ü"/>
            </a:pPr>
            <a:r>
              <a:rPr lang="fr-FR" sz="2400" dirty="0" smtClean="0"/>
              <a:t>permettre son appropriation par différentes stratégies,</a:t>
            </a:r>
          </a:p>
          <a:p>
            <a:pPr marL="560070" lvl="4" indent="-285750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  <a:buFont typeface="Wingdings" charset="2"/>
              <a:buChar char="ü"/>
            </a:pPr>
            <a:r>
              <a:rPr lang="fr-FR" sz="2400" dirty="0"/>
              <a:t>c</a:t>
            </a:r>
            <a:r>
              <a:rPr lang="fr-FR" sz="2400" dirty="0" smtClean="0"/>
              <a:t>ontr</a:t>
            </a:r>
            <a:r>
              <a:rPr lang="fr-FR" sz="2400" dirty="0" smtClean="0"/>
              <a:t>ôler et </a:t>
            </a:r>
            <a:r>
              <a:rPr lang="fr-FR" sz="2400" dirty="0" smtClean="0"/>
              <a:t>éventuellement évaluer </a:t>
            </a:r>
            <a:endParaRPr lang="fr-FR" sz="2400" dirty="0" smtClean="0"/>
          </a:p>
        </p:txBody>
      </p:sp>
      <p:sp>
        <p:nvSpPr>
          <p:cNvPr id="4" name="ZoneTexte 3"/>
          <p:cNvSpPr txBox="1"/>
          <p:nvPr/>
        </p:nvSpPr>
        <p:spPr>
          <a:xfrm rot="5400000">
            <a:off x="10478067" y="3158837"/>
            <a:ext cx="2450864" cy="646331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RAPPEL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S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6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1130300" y="720437"/>
          <a:ext cx="9426863" cy="5970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79976" y="178602"/>
            <a:ext cx="56030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L’EMC un enseignement à géométrie variable qui </a:t>
            </a:r>
            <a:r>
              <a:rPr lang="fr-FR" sz="2800" b="1" smtClean="0"/>
              <a:t>exprime une pensée </a:t>
            </a:r>
            <a:r>
              <a:rPr lang="fr-FR" sz="2800" b="1" dirty="0" smtClean="0"/>
              <a:t>multiple</a:t>
            </a:r>
            <a:endParaRPr lang="fr-FR" sz="2800" b="1" dirty="0"/>
          </a:p>
        </p:txBody>
      </p:sp>
      <p:cxnSp>
        <p:nvCxnSpPr>
          <p:cNvPr id="6" name="Connecteur droit avec flèche 5"/>
          <p:cNvCxnSpPr/>
          <p:nvPr/>
        </p:nvCxnSpPr>
        <p:spPr>
          <a:xfrm flipH="1" flipV="1">
            <a:off x="3081481" y="2344994"/>
            <a:ext cx="1343892" cy="1686680"/>
          </a:xfrm>
          <a:prstGeom prst="straightConnector1">
            <a:avLst/>
          </a:prstGeom>
          <a:ln w="38100" cmpd="dbl">
            <a:solidFill>
              <a:schemeClr val="accent1"/>
            </a:solidFill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H="1">
            <a:off x="3352800" y="4209473"/>
            <a:ext cx="1072573" cy="972127"/>
          </a:xfrm>
          <a:prstGeom prst="straightConnector1">
            <a:avLst/>
          </a:prstGeom>
          <a:ln w="38100" cmpd="dbl">
            <a:solidFill>
              <a:schemeClr val="accent1"/>
            </a:solidFill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4682836" y="4488873"/>
            <a:ext cx="858982" cy="1101278"/>
          </a:xfrm>
          <a:prstGeom prst="straightConnector1">
            <a:avLst/>
          </a:prstGeom>
          <a:ln w="38100" cmpd="dbl">
            <a:solidFill>
              <a:schemeClr val="accent1"/>
            </a:solidFill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 rot="5400000">
            <a:off x="10584377" y="3291617"/>
            <a:ext cx="2503827" cy="380771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RAPPELS</a:t>
            </a:r>
            <a:endParaRPr lang="fr-FR" sz="2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42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2994" y="546100"/>
            <a:ext cx="10738612" cy="82772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Se former au concept : la place des disciplines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8500" y="1854200"/>
            <a:ext cx="10007600" cy="4351337"/>
          </a:xfrm>
        </p:spPr>
        <p:txBody>
          <a:bodyPr/>
          <a:lstStyle/>
          <a:p>
            <a:r>
              <a:rPr lang="fr-FR" sz="2800" dirty="0" smtClean="0"/>
              <a:t>La</a:t>
            </a:r>
            <a:r>
              <a:rPr lang="fr-FR" sz="2800" dirty="0"/>
              <a:t> </a:t>
            </a:r>
            <a:r>
              <a:rPr lang="fr-FR" sz="2800" dirty="0" smtClean="0"/>
              <a:t>« </a:t>
            </a:r>
            <a:r>
              <a:rPr lang="fr-FR" sz="2800" u="sng" dirty="0" smtClean="0"/>
              <a:t>responsabilité</a:t>
            </a:r>
            <a:r>
              <a:rPr lang="fr-FR" sz="2800" dirty="0" smtClean="0"/>
              <a:t> » dans le cadre des EPI, des collaborations pédagogiques plus étroites sont envisageables avec l’EPS (bon usage des équipements sportifs), la technologie (dangerosité des machines), la Vie scolaire (délégués) à partir de ce concept.</a:t>
            </a:r>
          </a:p>
          <a:p>
            <a:r>
              <a:rPr lang="fr-FR" sz="2800" dirty="0" smtClean="0"/>
              <a:t>Le concept d’« </a:t>
            </a:r>
            <a:r>
              <a:rPr lang="fr-FR" sz="2800" u="sng" dirty="0" smtClean="0"/>
              <a:t>altérité</a:t>
            </a:r>
            <a:r>
              <a:rPr lang="fr-FR" sz="2800" dirty="0" smtClean="0"/>
              <a:t> » peut </a:t>
            </a:r>
            <a:r>
              <a:rPr lang="fr-FR" sz="2800" dirty="0" smtClean="0"/>
              <a:t>être développé avec le concours des professeurs de langues étrangères.</a:t>
            </a:r>
            <a:endParaRPr lang="fr-FR" sz="2800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 rot="5400000">
            <a:off x="9590456" y="3291617"/>
            <a:ext cx="4491679" cy="380771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ILLUSTRATIONS</a:t>
            </a:r>
            <a:endParaRPr lang="fr-FR" sz="2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84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	1) Culture de la sensibilité</a:t>
            </a:r>
            <a:r>
              <a:rPr lang="fr-FR" dirty="0"/>
              <a:t> (indignation, émotion, enthousiasme. Savoir identifier ses sentiments et ses émotions, savoir les mettre en mots, les confronter à ceux d’autrui, à mieux les comprendre)</a:t>
            </a:r>
          </a:p>
          <a:p>
            <a:pPr marL="0" lvl="0" indent="0">
              <a:buNone/>
            </a:pPr>
            <a:r>
              <a:rPr lang="fr-FR" b="1" dirty="0"/>
              <a:t>	2) Culture de la règle et du droit</a:t>
            </a:r>
            <a:r>
              <a:rPr lang="fr-FR" dirty="0"/>
              <a:t> : comprendre que des valeurs communes s’incarnent dans des règles communes. Faire acquérir le sens de la règle au sein de l’école, de l’établissement</a:t>
            </a:r>
          </a:p>
          <a:p>
            <a:pPr marL="0" lvl="0" indent="0">
              <a:buNone/>
            </a:pPr>
            <a:r>
              <a:rPr lang="fr-FR" b="1" dirty="0"/>
              <a:t>	3) Culture du jugement</a:t>
            </a:r>
            <a:r>
              <a:rPr lang="fr-FR" dirty="0"/>
              <a:t> : comprendre et discuter les choix moraux que chacun rencontre dans sa vie, s’initier à la complexité, acquérir la capacité à veiller à la cohérence de sa pensée, à la portée de ses paroles, à la responsabilité de ses actes.</a:t>
            </a:r>
          </a:p>
          <a:p>
            <a:pPr marL="0" lvl="0" indent="0">
              <a:buNone/>
            </a:pPr>
            <a:r>
              <a:rPr lang="fr-FR" b="1" dirty="0"/>
              <a:t>	4) Culture de l’engagement</a:t>
            </a:r>
            <a:r>
              <a:rPr lang="fr-FR" dirty="0"/>
              <a:t> : mise en pratique, devenir acteur de ses choix</a:t>
            </a:r>
          </a:p>
          <a:p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995864" y="365760"/>
            <a:ext cx="9692640" cy="914400"/>
          </a:xfrm>
        </p:spPr>
        <p:txBody>
          <a:bodyPr/>
          <a:lstStyle/>
          <a:p>
            <a:r>
              <a:rPr lang="fr-FR" dirty="0" smtClean="0"/>
              <a:t>Les </a:t>
            </a:r>
            <a:r>
              <a:rPr lang="fr-FR" smtClean="0"/>
              <a:t>quatre dimensions de l’EMC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 rot="5400000">
            <a:off x="10478067" y="3158837"/>
            <a:ext cx="2450864" cy="646331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RAPPEL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S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15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27200" y="347188"/>
            <a:ext cx="8962966" cy="69379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Une </a:t>
            </a:r>
            <a:r>
              <a:rPr lang="fr-FR" smtClean="0"/>
              <a:t>implication personnelle de </a:t>
            </a:r>
            <a:r>
              <a:rPr lang="fr-FR" dirty="0" smtClean="0"/>
              <a:t>l’élève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61872" y="2506663"/>
            <a:ext cx="8595360" cy="4351337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82690"/>
              </p:ext>
            </p:extLst>
          </p:nvPr>
        </p:nvGraphicFramePr>
        <p:xfrm>
          <a:off x="555288" y="1529543"/>
          <a:ext cx="10134878" cy="484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7439"/>
                <a:gridCol w="5067439"/>
              </a:tblGrid>
              <a:tr h="1132959">
                <a:tc>
                  <a:txBody>
                    <a:bodyPr/>
                    <a:lstStyle/>
                    <a:p>
                      <a:r>
                        <a:rPr lang="fr-FR" dirty="0" smtClean="0"/>
                        <a:t>D’après les programmes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D’après C. LELEUX</a:t>
                      </a:r>
                      <a:endParaRPr lang="fr-FR" dirty="0"/>
                    </a:p>
                  </a:txBody>
                  <a:tcPr/>
                </a:tc>
              </a:tr>
              <a:tr h="893952">
                <a:tc>
                  <a:txBody>
                    <a:bodyPr/>
                    <a:lstStyle/>
                    <a:p>
                      <a:r>
                        <a:rPr lang="fr-FR" dirty="0" smtClean="0"/>
                        <a:t>Culture de la sensibilité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dirty="0" smtClean="0"/>
                        <a:t>« Ce que je ressens »</a:t>
                      </a:r>
                    </a:p>
                  </a:txBody>
                  <a:tcPr/>
                </a:tc>
              </a:tr>
              <a:tr h="893952">
                <a:tc>
                  <a:txBody>
                    <a:bodyPr/>
                    <a:lstStyle/>
                    <a:p>
                      <a:r>
                        <a:rPr lang="fr-FR" dirty="0" smtClean="0"/>
                        <a:t>Culture de la règle et </a:t>
                      </a:r>
                      <a:r>
                        <a:rPr lang="fr-FR" dirty="0" smtClean="0"/>
                        <a:t>du droit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dirty="0" smtClean="0"/>
                        <a:t>« Ce qui doit </a:t>
                      </a:r>
                      <a:r>
                        <a:rPr lang="fr-FR" dirty="0" smtClean="0"/>
                        <a:t>être »</a:t>
                      </a:r>
                      <a:endParaRPr lang="fr-FR" dirty="0"/>
                    </a:p>
                  </a:txBody>
                  <a:tcPr/>
                </a:tc>
              </a:tr>
              <a:tr h="1027665">
                <a:tc>
                  <a:txBody>
                    <a:bodyPr/>
                    <a:lstStyle/>
                    <a:p>
                      <a:r>
                        <a:rPr lang="fr-FR" dirty="0" smtClean="0"/>
                        <a:t>Culture du jugement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fr-FR" dirty="0" smtClean="0"/>
                        <a:t>« Ce qui est »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endParaRPr lang="fr-FR" dirty="0"/>
                    </a:p>
                  </a:txBody>
                  <a:tcPr/>
                </a:tc>
              </a:tr>
              <a:tr h="893952">
                <a:tc>
                  <a:txBody>
                    <a:bodyPr/>
                    <a:lstStyle/>
                    <a:p>
                      <a:r>
                        <a:rPr lang="fr-FR" dirty="0" smtClean="0"/>
                        <a:t>Culture de l’engagement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dirty="0" smtClean="0"/>
                        <a:t>Ce que je ferais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 rot="5400000">
            <a:off x="10478067" y="3158837"/>
            <a:ext cx="2450864" cy="646331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RAPPEL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S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36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48044" y="206495"/>
            <a:ext cx="7299356" cy="700722"/>
          </a:xfrm>
        </p:spPr>
        <p:txBody>
          <a:bodyPr/>
          <a:lstStyle/>
          <a:p>
            <a:r>
              <a:rPr lang="fr-FR" dirty="0" smtClean="0"/>
              <a:t>Qu’est-ce qu’un concept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5566" y="1038999"/>
            <a:ext cx="9998868" cy="4351337"/>
          </a:xfrm>
        </p:spPr>
        <p:txBody>
          <a:bodyPr>
            <a:noAutofit/>
          </a:bodyPr>
          <a:lstStyle/>
          <a:p>
            <a:r>
              <a:rPr lang="fr-FR" sz="2400" i="1" dirty="0"/>
              <a:t>Concept</a:t>
            </a:r>
            <a:r>
              <a:rPr lang="fr-FR" sz="2400" dirty="0"/>
              <a:t> vient du latin </a:t>
            </a:r>
            <a:r>
              <a:rPr lang="fr-FR" sz="2400" i="1" dirty="0" err="1"/>
              <a:t>conceptus</a:t>
            </a:r>
            <a:r>
              <a:rPr lang="fr-FR" sz="2400" dirty="0"/>
              <a:t> qui signifie « action de </a:t>
            </a:r>
            <a:r>
              <a:rPr lang="fr-FR" sz="2400" b="1" dirty="0"/>
              <a:t>contenir</a:t>
            </a:r>
            <a:r>
              <a:rPr lang="fr-FR" sz="2400" dirty="0"/>
              <a:t>, de recevoir », dérivé du verbe </a:t>
            </a:r>
            <a:r>
              <a:rPr lang="fr-FR" sz="2400" i="1" dirty="0" err="1"/>
              <a:t>concipere</a:t>
            </a:r>
            <a:r>
              <a:rPr lang="fr-FR" sz="2400" dirty="0"/>
              <a:t> signifiant « concevoir </a:t>
            </a:r>
            <a:r>
              <a:rPr lang="fr-FR" sz="2400" dirty="0"/>
              <a:t>». </a:t>
            </a:r>
            <a:r>
              <a:rPr lang="fr-FR" sz="2400" dirty="0" smtClean="0"/>
              <a:t>Le terme </a:t>
            </a:r>
            <a:r>
              <a:rPr lang="fr-FR" sz="2400" dirty="0"/>
              <a:t>de concept fait référence à un objet </a:t>
            </a:r>
            <a:r>
              <a:rPr lang="fr-FR" sz="2400" b="1" dirty="0"/>
              <a:t>construit</a:t>
            </a:r>
            <a:r>
              <a:rPr lang="fr-FR" sz="2400" dirty="0"/>
              <a:t> dans le monde </a:t>
            </a:r>
            <a:r>
              <a:rPr lang="fr-FR" sz="2400" u="sng" dirty="0"/>
              <a:t>scientifique ou </a:t>
            </a:r>
            <a:r>
              <a:rPr lang="fr-FR" sz="2400" u="sng" dirty="0" smtClean="0"/>
              <a:t>savant</a:t>
            </a:r>
            <a:r>
              <a:rPr lang="fr-FR" sz="2400" dirty="0" smtClean="0"/>
              <a:t>.</a:t>
            </a:r>
          </a:p>
          <a:p>
            <a:r>
              <a:rPr lang="fr-FR" sz="2400" dirty="0" smtClean="0"/>
              <a:t>Notre </a:t>
            </a:r>
            <a:r>
              <a:rPr lang="fr-FR" sz="2400" dirty="0" smtClean="0"/>
              <a:t>environnement est constitué « d’objets » qui sont concrets (arbres, voitures, maison…) et des </a:t>
            </a:r>
            <a:r>
              <a:rPr lang="fr-FR" sz="2400" b="1" dirty="0" smtClean="0"/>
              <a:t>abstraits</a:t>
            </a:r>
            <a:r>
              <a:rPr lang="fr-FR" sz="2400" dirty="0" smtClean="0"/>
              <a:t> (liberté, résilience, souveraineté…).</a:t>
            </a:r>
          </a:p>
          <a:p>
            <a:r>
              <a:rPr lang="fr-FR" sz="2400" dirty="0" smtClean="0"/>
              <a:t>Pour appréhender un objet abstrait, le représenter, l’animer, agir sur lui par la pensée, l’homme a créé des concepts.</a:t>
            </a:r>
          </a:p>
          <a:p>
            <a:r>
              <a:rPr lang="fr-FR" sz="2400" dirty="0" smtClean="0"/>
              <a:t>C’est une représentation </a:t>
            </a:r>
            <a:r>
              <a:rPr lang="fr-FR" sz="2400" dirty="0" smtClean="0"/>
              <a:t>mentale générale </a:t>
            </a:r>
            <a:r>
              <a:rPr lang="fr-FR" sz="2400" dirty="0"/>
              <a:t>abstraite qui </a:t>
            </a:r>
            <a:r>
              <a:rPr lang="fr-FR" sz="2400" b="1" dirty="0"/>
              <a:t>rassemble</a:t>
            </a:r>
            <a:r>
              <a:rPr lang="fr-FR" sz="2400" dirty="0"/>
              <a:t> sous un sujet logique tous les éléments qui ont une même propriété générale essentielle. </a:t>
            </a:r>
            <a:endParaRPr lang="fr-FR" sz="2400" dirty="0" smtClean="0"/>
          </a:p>
          <a:p>
            <a:r>
              <a:rPr lang="fr-FR" sz="2400" dirty="0" smtClean="0"/>
              <a:t>On enseigne un concept à chaque fois qu’on enseigne le </a:t>
            </a:r>
            <a:r>
              <a:rPr lang="fr-FR" sz="2400" b="1" dirty="0" smtClean="0"/>
              <a:t>sens</a:t>
            </a:r>
            <a:r>
              <a:rPr lang="fr-FR" sz="2400" dirty="0" smtClean="0"/>
              <a:t> d’un mot.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5715000" y="6415901"/>
            <a:ext cx="54046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A partir de : «</a:t>
            </a:r>
            <a:r>
              <a:rPr lang="fr-FR" sz="1200" dirty="0" smtClean="0"/>
              <a:t> Pédagogie, dictionnaire des concepts clés, </a:t>
            </a:r>
            <a:r>
              <a:rPr lang="fr-FR" sz="1200" dirty="0" err="1" smtClean="0"/>
              <a:t>esf</a:t>
            </a:r>
            <a:r>
              <a:rPr lang="fr-FR" sz="1200" dirty="0" smtClean="0"/>
              <a:t> éditeur, 1997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24745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6900" y="426420"/>
            <a:ext cx="10312400" cy="81155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 La « notion », </a:t>
            </a:r>
            <a:br>
              <a:rPr lang="fr-FR" dirty="0" smtClean="0"/>
            </a:br>
            <a:r>
              <a:rPr lang="fr-FR" dirty="0" smtClean="0"/>
              <a:t>une dimension polysémique en débat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61872" y="1828800"/>
            <a:ext cx="9295292" cy="4351337"/>
          </a:xfrm>
        </p:spPr>
        <p:txBody>
          <a:bodyPr>
            <a:normAutofit lnSpcReduction="10000"/>
          </a:bodyPr>
          <a:lstStyle/>
          <a:p>
            <a:r>
              <a:rPr lang="fr-FR" sz="2400" dirty="0"/>
              <a:t>Connaissance immédiate, intuitive de quelque </a:t>
            </a:r>
            <a:r>
              <a:rPr lang="fr-FR" sz="2400" dirty="0" smtClean="0"/>
              <a:t>chose (synonyme : conscience, idée). Elle ne prétend pas à la scientificité.</a:t>
            </a:r>
          </a:p>
          <a:p>
            <a:r>
              <a:rPr lang="fr-FR" sz="2400" dirty="0"/>
              <a:t>Connaissance d'ensemble, élémentaire, acquise de quelque </a:t>
            </a:r>
            <a:r>
              <a:rPr lang="fr-FR" sz="2400" dirty="0" smtClean="0"/>
              <a:t>chose (synonyme : rudiments)</a:t>
            </a:r>
          </a:p>
          <a:p>
            <a:r>
              <a:rPr lang="fr-FR" sz="2400" dirty="0"/>
              <a:t>Idée générale et abstraite </a:t>
            </a:r>
            <a:r>
              <a:rPr lang="fr-FR" sz="2400" dirty="0" smtClean="0"/>
              <a:t>… (qui rend compte des) caractères </a:t>
            </a:r>
            <a:r>
              <a:rPr lang="fr-FR" sz="2400" dirty="0"/>
              <a:t>essentiels </a:t>
            </a:r>
            <a:r>
              <a:rPr lang="fr-FR" sz="2400" dirty="0" smtClean="0"/>
              <a:t>d’un l'objet (synonyme : concept)</a:t>
            </a:r>
          </a:p>
          <a:p>
            <a:r>
              <a:rPr lang="fr-FR" sz="2400" dirty="0" smtClean="0"/>
              <a:t>La notion est moins abstraite que le concept.</a:t>
            </a:r>
          </a:p>
          <a:p>
            <a:r>
              <a:rPr lang="fr-FR" sz="2400" dirty="0" smtClean="0"/>
              <a:t>La notion est le signifiant du concept, elle lui donne sa consistance.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1602037" y="1378823"/>
            <a:ext cx="267667" cy="480131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fr-FR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CONCEPT   vs NOTION</a:t>
            </a:r>
            <a:endParaRPr lang="fr-FR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775200" y="6550223"/>
            <a:ext cx="6134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smtClean="0"/>
              <a:t>D’après CNRTL </a:t>
            </a:r>
            <a:r>
              <a:rPr lang="fr-FR" sz="1400" dirty="0" smtClean="0"/>
              <a:t>(Centre National de ressources textuelles et lexicales)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53301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ffichage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Affichage</Template>
  <TotalTime>3471</TotalTime>
  <Words>759</Words>
  <Application>Microsoft Macintosh PowerPoint</Application>
  <PresentationFormat>Grand écran</PresentationFormat>
  <Paragraphs>128</Paragraphs>
  <Slides>15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Calibri</vt:lpstr>
      <vt:lpstr>Century Schoolbook</vt:lpstr>
      <vt:lpstr>Times New Roman</vt:lpstr>
      <vt:lpstr>Wingdings</vt:lpstr>
      <vt:lpstr>Wingdings 2</vt:lpstr>
      <vt:lpstr>Arial</vt:lpstr>
      <vt:lpstr>Affichage</vt:lpstr>
      <vt:lpstr>Enseigner l’EMC   les concepts</vt:lpstr>
      <vt:lpstr>Se former au concept pour …</vt:lpstr>
      <vt:lpstr>L’EMC, en bref </vt:lpstr>
      <vt:lpstr>Présentation PowerPoint</vt:lpstr>
      <vt:lpstr>Se former au concept : la place des disciplines</vt:lpstr>
      <vt:lpstr>Les quatre dimensions de l’EMC</vt:lpstr>
      <vt:lpstr>Une implication personnelle de l’élève</vt:lpstr>
      <vt:lpstr>Qu’est-ce qu’un concept ?</vt:lpstr>
      <vt:lpstr> La « notion »,  une dimension polysémique en débat</vt:lpstr>
      <vt:lpstr>Que retenir ?</vt:lpstr>
      <vt:lpstr>Exemple </vt:lpstr>
      <vt:lpstr>Topogramme notionnel</vt:lpstr>
      <vt:lpstr>Du concept à la conceptualisation : conceptualiser c’est…</vt:lpstr>
      <vt:lpstr>Des filtres pour penser, comprendre et agir</vt:lpstr>
      <vt:lpstr>Ressources (autres)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Enseigner l’EMC,   les concepts</dc:title>
  <dc:creator>jp Bellanger</dc:creator>
  <cp:lastModifiedBy>jp Bellanger</cp:lastModifiedBy>
  <cp:revision>84</cp:revision>
  <dcterms:created xsi:type="dcterms:W3CDTF">2015-11-09T22:58:31Z</dcterms:created>
  <dcterms:modified xsi:type="dcterms:W3CDTF">2015-11-12T10:24:43Z</dcterms:modified>
</cp:coreProperties>
</file>