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65" r:id="rId6"/>
    <p:sldId id="264" r:id="rId7"/>
    <p:sldId id="262" r:id="rId8"/>
    <p:sldId id="267"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5"/>
  </p:normalViewPr>
  <p:slideViewPr>
    <p:cSldViewPr snapToGrid="0" snapToObjects="1">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pPr/>
              <a:t>1/27/2017</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‹N°›</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Tree>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pPr/>
              <a:t>1/27/2017</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‹N°›</a:t>
            </a:fld>
            <a:endParaRPr lang="en-US" dirty="0"/>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1/27/2017</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‹N°›</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2933699" y="3316639"/>
            <a:ext cx="4160520" cy="277936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7543751" y="3316639"/>
            <a:ext cx="4160520" cy="277936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pPr/>
              <a:t>‹N°›</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fr-FR" smtClean="0"/>
              <a:t>Cliquez et modifiez le titre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1/27/2017</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‹N°›</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1/27/2017</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1/27/2017</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‹N°›</a:t>
            </a:fld>
            <a:endParaRPr lang="en-US" dirty="0"/>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0.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pPr algn="ctr"/>
            <a:r>
              <a:rPr lang="fr-FR" dirty="0" smtClean="0"/>
              <a:t>Le 8  Décembre 2016</a:t>
            </a:r>
            <a:endParaRPr lang="fr-FR" dirty="0"/>
          </a:p>
        </p:txBody>
      </p:sp>
      <p:sp>
        <p:nvSpPr>
          <p:cNvPr id="4" name="Rectangle 2"/>
          <p:cNvSpPr>
            <a:spLocks noGrp="1" noChangeArrowheads="1"/>
          </p:cNvSpPr>
          <p:nvPr>
            <p:ph type="ctrTitle"/>
          </p:nvPr>
        </p:nvSpPr>
        <p:spPr/>
        <p:txBody>
          <a:bodyPr>
            <a:normAutofit fontScale="90000"/>
          </a:bodyPr>
          <a:lstStyle/>
          <a:p>
            <a:pPr algn="ctr"/>
            <a:r>
              <a:rPr lang="fr-FR" altLang="fr-FR" sz="3100" dirty="0" smtClean="0"/>
              <a:t>FORMATION SUR LE PLAN </a:t>
            </a:r>
            <a:br>
              <a:rPr lang="fr-FR" altLang="fr-FR" sz="3100" dirty="0" smtClean="0"/>
            </a:br>
            <a:r>
              <a:rPr lang="fr-FR" altLang="fr-FR" sz="3100" dirty="0" smtClean="0"/>
              <a:t>DE FORMATION</a:t>
            </a:r>
            <a:br>
              <a:rPr lang="fr-FR" altLang="fr-FR" sz="3100" dirty="0" smtClean="0"/>
            </a:br>
            <a:r>
              <a:rPr lang="fr-FR" altLang="fr-FR" sz="3100" dirty="0" smtClean="0"/>
              <a:t>ET LA PROGRESSION</a:t>
            </a:r>
            <a:r>
              <a:rPr lang="fr-FR" altLang="fr-FR" dirty="0" smtClean="0"/>
              <a:t/>
            </a:r>
            <a:br>
              <a:rPr lang="fr-FR" altLang="fr-FR" dirty="0" smtClean="0"/>
            </a:br>
            <a:r>
              <a:rPr lang="fr-FR" altLang="fr-FR" sz="3100" dirty="0" smtClean="0"/>
              <a:t>EN BAC PRO VENTE</a:t>
            </a:r>
            <a:endParaRPr lang="fr-FR" altLang="fr-FR" sz="3100" dirty="0"/>
          </a:p>
        </p:txBody>
      </p:sp>
    </p:spTree>
    <p:extLst>
      <p:ext uri="{BB962C8B-B14F-4D97-AF65-F5344CB8AC3E}">
        <p14:creationId xmlns:p14="http://schemas.microsoft.com/office/powerpoint/2010/main" xmlns="" val="32438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7099" y="568345"/>
            <a:ext cx="8647172" cy="1123977"/>
          </a:xfrm>
        </p:spPr>
        <p:txBody>
          <a:bodyPr>
            <a:normAutofit/>
          </a:bodyPr>
          <a:lstStyle/>
          <a:p>
            <a:pPr algn="ctr"/>
            <a:r>
              <a:rPr lang="fr-FR" dirty="0" smtClean="0"/>
              <a:t>FEUILLE DE ROUTE </a:t>
            </a:r>
            <a:endParaRPr lang="fr-FR" dirty="0"/>
          </a:p>
        </p:txBody>
      </p:sp>
      <p:sp>
        <p:nvSpPr>
          <p:cNvPr id="3" name="Espace réservé du contenu 2"/>
          <p:cNvSpPr>
            <a:spLocks noGrp="1"/>
          </p:cNvSpPr>
          <p:nvPr>
            <p:ph idx="1"/>
          </p:nvPr>
        </p:nvSpPr>
        <p:spPr/>
        <p:txBody>
          <a:bodyPr/>
          <a:lstStyle/>
          <a:p>
            <a:r>
              <a:rPr lang="fr-FR" sz="1800" dirty="0" smtClean="0"/>
              <a:t>ACCUEIL DES COLLEGUES</a:t>
            </a:r>
          </a:p>
          <a:p>
            <a:r>
              <a:rPr lang="fr-FR" sz="1800" dirty="0" smtClean="0"/>
              <a:t>PRESENTATION </a:t>
            </a:r>
            <a:r>
              <a:rPr lang="fr-FR" sz="1800" dirty="0"/>
              <a:t>DU BAC PRO </a:t>
            </a:r>
            <a:r>
              <a:rPr lang="fr-FR" sz="1800" dirty="0" smtClean="0"/>
              <a:t>VENTE   </a:t>
            </a:r>
          </a:p>
          <a:p>
            <a:r>
              <a:rPr lang="fr-FR" sz="1800" dirty="0" smtClean="0"/>
              <a:t>LES NOUVEAUTES</a:t>
            </a:r>
            <a:endParaRPr lang="fr-FR" sz="1800" dirty="0"/>
          </a:p>
          <a:p>
            <a:r>
              <a:rPr lang="fr-FR" sz="1800" dirty="0" smtClean="0"/>
              <a:t>RECHERCHE DU REFERENTIEL</a:t>
            </a:r>
            <a:endParaRPr lang="fr-FR" dirty="0"/>
          </a:p>
          <a:p>
            <a:r>
              <a:rPr lang="fr-FR" dirty="0"/>
              <a:t>LE PLAN DE FORMATION </a:t>
            </a:r>
            <a:r>
              <a:rPr lang="fr-FR" dirty="0" smtClean="0"/>
              <a:t> ET PROGRESSION</a:t>
            </a:r>
            <a:endParaRPr lang="fr-FR" dirty="0"/>
          </a:p>
          <a:p>
            <a:pPr lvl="0">
              <a:buFont typeface="Wingdings 3" panose="05040102010807070707" pitchFamily="18" charset="2"/>
              <a:buChar char=""/>
            </a:pPr>
            <a:r>
              <a:rPr lang="fr-FR" dirty="0"/>
              <a:t>Transversalité entre : La négociation, la prospection , le suivi de la clientèle et l’Eco Droit </a:t>
            </a:r>
            <a:endParaRPr lang="fr-FR" dirty="0" smtClean="0"/>
          </a:p>
          <a:p>
            <a:pPr marL="0" lvl="0" indent="0">
              <a:buNone/>
            </a:pPr>
            <a:r>
              <a:rPr lang="fr-FR"/>
              <a:t>-</a:t>
            </a:r>
            <a:r>
              <a:rPr lang="fr-FR" smtClean="0"/>
              <a:t> </a:t>
            </a:r>
            <a:r>
              <a:rPr lang="fr-FR" dirty="0" smtClean="0"/>
              <a:t>RESTITUTION DU TRAVAIL</a:t>
            </a:r>
            <a:endParaRPr lang="fr-FR" dirty="0"/>
          </a:p>
          <a:p>
            <a:pPr marL="0" indent="0">
              <a:buNone/>
            </a:pPr>
            <a:endParaRPr lang="fr-FR" dirty="0"/>
          </a:p>
        </p:txBody>
      </p:sp>
      <p:sp>
        <p:nvSpPr>
          <p:cNvPr id="4" name="Rectangle 3"/>
          <p:cNvSpPr/>
          <p:nvPr/>
        </p:nvSpPr>
        <p:spPr>
          <a:xfrm>
            <a:off x="7055893" y="4531057"/>
            <a:ext cx="4258670" cy="1508105"/>
          </a:xfrm>
          <a:prstGeom prst="rect">
            <a:avLst/>
          </a:prstGeom>
        </p:spPr>
        <p:txBody>
          <a:bodyPr wrap="square">
            <a:spAutoFit/>
          </a:bodyPr>
          <a:lstStyle/>
          <a:p>
            <a:endParaRPr lang="fr-FR" sz="2800" smtClean="0"/>
          </a:p>
          <a:p>
            <a:endParaRPr lang="fr-FR" sz="3200" dirty="0"/>
          </a:p>
          <a:p>
            <a:endParaRPr lang="fr-FR" altLang="fr-FR" sz="3200" dirty="0"/>
          </a:p>
        </p:txBody>
      </p:sp>
    </p:spTree>
    <p:extLst>
      <p:ext uri="{BB962C8B-B14F-4D97-AF65-F5344CB8AC3E}">
        <p14:creationId xmlns:p14="http://schemas.microsoft.com/office/powerpoint/2010/main" xmlns="" val="16170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TRAVAIL EN </a:t>
            </a:r>
            <a:r>
              <a:rPr lang="fr-FR" dirty="0" smtClean="0"/>
              <a:t>ATELIER</a:t>
            </a:r>
            <a:endParaRPr lang="fr-FR" dirty="0"/>
          </a:p>
        </p:txBody>
      </p:sp>
      <p:sp>
        <p:nvSpPr>
          <p:cNvPr id="4" name="Espace réservé du contenu 2"/>
          <p:cNvSpPr>
            <a:spLocks noGrp="1"/>
          </p:cNvSpPr>
          <p:nvPr>
            <p:ph idx="1"/>
          </p:nvPr>
        </p:nvSpPr>
        <p:spPr/>
        <p:txBody>
          <a:bodyPr>
            <a:normAutofit/>
          </a:bodyPr>
          <a:lstStyle/>
          <a:p>
            <a:pPr marL="457200" indent="-457200">
              <a:buFont typeface="+mj-lt"/>
              <a:buAutoNum type="arabicPeriod"/>
            </a:pPr>
            <a:endParaRPr lang="fr-FR" dirty="0"/>
          </a:p>
          <a:p>
            <a:pPr marL="457200" indent="-457200">
              <a:buFont typeface="+mj-lt"/>
              <a:buAutoNum type="arabicPeriod"/>
            </a:pPr>
            <a:r>
              <a:rPr lang="fr-FR" dirty="0"/>
              <a:t>LE PLAN DE FORMATION </a:t>
            </a:r>
            <a:r>
              <a:rPr lang="fr-FR" dirty="0" smtClean="0"/>
              <a:t> TRANSVERSAL DE </a:t>
            </a:r>
            <a:r>
              <a:rPr lang="fr-FR" dirty="0"/>
              <a:t>LA </a:t>
            </a:r>
            <a:r>
              <a:rPr lang="fr-FR" dirty="0" smtClean="0"/>
              <a:t>1</a:t>
            </a:r>
            <a:r>
              <a:rPr lang="fr-FR" baseline="30000" dirty="0" smtClean="0"/>
              <a:t>ERE</a:t>
            </a:r>
            <a:r>
              <a:rPr lang="fr-FR" dirty="0" smtClean="0"/>
              <a:t> VENTE</a:t>
            </a:r>
          </a:p>
          <a:p>
            <a:pPr marL="457200" indent="-457200">
              <a:buFont typeface="+mj-lt"/>
              <a:buAutoNum type="arabicPeriod"/>
            </a:pPr>
            <a:endParaRPr lang="fr-FR" dirty="0"/>
          </a:p>
          <a:p>
            <a:pPr marL="457200" indent="-457200">
              <a:buFont typeface="+mj-lt"/>
              <a:buAutoNum type="arabicPeriod"/>
            </a:pPr>
            <a:r>
              <a:rPr lang="fr-FR" dirty="0"/>
              <a:t>LE PLAN DE FORMATION DE </a:t>
            </a:r>
            <a:r>
              <a:rPr lang="fr-FR" dirty="0" smtClean="0"/>
              <a:t>LA </a:t>
            </a:r>
            <a:r>
              <a:rPr lang="fr-FR" dirty="0"/>
              <a:t>TERMINALE </a:t>
            </a:r>
            <a:r>
              <a:rPr lang="fr-FR" dirty="0" smtClean="0"/>
              <a:t>VENTE</a:t>
            </a:r>
          </a:p>
          <a:p>
            <a:pPr marL="457200" indent="-457200">
              <a:buFont typeface="+mj-lt"/>
              <a:buAutoNum type="arabicPeriod"/>
            </a:pPr>
            <a:r>
              <a:rPr lang="fr-FR" dirty="0" smtClean="0"/>
              <a:t>PROGRESSION TRANSVERSALE  CLASSE DE PREMIERE </a:t>
            </a:r>
          </a:p>
          <a:p>
            <a:pPr marL="457200" indent="-457200">
              <a:buFont typeface="+mj-lt"/>
              <a:buAutoNum type="arabicPeriod"/>
            </a:pPr>
            <a:r>
              <a:rPr lang="fr-FR" dirty="0" smtClean="0"/>
              <a:t>PROGRESSION TRANSVERSALE EN CLASSE DE TERMINALE VENTE</a:t>
            </a:r>
          </a:p>
          <a:p>
            <a:pPr marL="457200" indent="-457200">
              <a:buFont typeface="+mj-lt"/>
              <a:buAutoNum type="arabicPeriod"/>
            </a:pPr>
            <a:r>
              <a:rPr lang="fr-FR" dirty="0" smtClean="0"/>
              <a:t>RESTITUTION  DU TRAVAIL</a:t>
            </a:r>
          </a:p>
          <a:p>
            <a:pPr marL="0" indent="0">
              <a:buNone/>
            </a:pPr>
            <a:endParaRPr lang="fr-FR" dirty="0" smtClean="0"/>
          </a:p>
          <a:p>
            <a:pPr marL="457200" indent="-457200">
              <a:buFont typeface="+mj-lt"/>
              <a:buAutoNum type="arabicPeriod"/>
            </a:pPr>
            <a:endParaRPr lang="fr-FR" dirty="0" smtClean="0"/>
          </a:p>
        </p:txBody>
      </p:sp>
    </p:spTree>
    <p:extLst>
      <p:ext uri="{BB962C8B-B14F-4D97-AF65-F5344CB8AC3E}">
        <p14:creationId xmlns:p14="http://schemas.microsoft.com/office/powerpoint/2010/main" xmlns="" val="186064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nouveautés 2016</a:t>
            </a:r>
            <a:br>
              <a:rPr lang="fr-FR" dirty="0"/>
            </a:br>
            <a:r>
              <a:rPr lang="fr-FR" dirty="0"/>
              <a:t>le B.O 2016 N°13 du 31 mars 2016</a:t>
            </a:r>
          </a:p>
        </p:txBody>
      </p:sp>
      <p:sp>
        <p:nvSpPr>
          <p:cNvPr id="3" name="Espace réservé du texte 2"/>
          <p:cNvSpPr>
            <a:spLocks noGrp="1"/>
          </p:cNvSpPr>
          <p:nvPr>
            <p:ph type="body" idx="1"/>
          </p:nvPr>
        </p:nvSpPr>
        <p:spPr>
          <a:xfrm>
            <a:off x="2933698" y="2130552"/>
            <a:ext cx="4463389" cy="1149768"/>
          </a:xfrm>
        </p:spPr>
        <p:txBody>
          <a:bodyPr>
            <a:normAutofit fontScale="55000" lnSpcReduction="20000"/>
          </a:bodyPr>
          <a:lstStyle/>
          <a:p>
            <a:endParaRPr lang="fr-FR" dirty="0" smtClean="0"/>
          </a:p>
          <a:p>
            <a:r>
              <a:rPr lang="fr-FR" dirty="0" smtClean="0"/>
              <a:t>1- </a:t>
            </a:r>
            <a:r>
              <a:rPr lang="fr-FR" b="1" dirty="0"/>
              <a:t>Améliorer la transition entre la classe de troisième et le lycée professionnel pour mieux informer et préparer les collégien(ne)s et leurs familles sur les métiers et les spécificités de la formation professionnelle</a:t>
            </a:r>
          </a:p>
          <a:p>
            <a:endParaRPr lang="fr-FR" dirty="0"/>
          </a:p>
        </p:txBody>
      </p:sp>
      <p:sp>
        <p:nvSpPr>
          <p:cNvPr id="4" name="Espace réservé du contenu 3"/>
          <p:cNvSpPr>
            <a:spLocks noGrp="1"/>
          </p:cNvSpPr>
          <p:nvPr>
            <p:ph sz="half" idx="2"/>
          </p:nvPr>
        </p:nvSpPr>
        <p:spPr>
          <a:xfrm>
            <a:off x="2933699" y="3316639"/>
            <a:ext cx="4160520" cy="2169761"/>
          </a:xfrm>
        </p:spPr>
        <p:txBody>
          <a:bodyPr/>
          <a:lstStyle/>
          <a:p>
            <a:r>
              <a:rPr lang="fr-FR"/>
              <a:t> Créer des conventions de jumelage entre le collège d'une part et lycées professionnels et CFA d'autre part.</a:t>
            </a:r>
          </a:p>
          <a:p>
            <a:endParaRPr lang="fr-FR" dirty="0"/>
          </a:p>
        </p:txBody>
      </p:sp>
      <p:sp>
        <p:nvSpPr>
          <p:cNvPr id="5" name="Espace réservé du texte 4"/>
          <p:cNvSpPr>
            <a:spLocks noGrp="1"/>
          </p:cNvSpPr>
          <p:nvPr>
            <p:ph type="body" sz="quarter" idx="3"/>
          </p:nvPr>
        </p:nvSpPr>
        <p:spPr>
          <a:xfrm>
            <a:off x="7397087" y="2361063"/>
            <a:ext cx="4307184" cy="736979"/>
          </a:xfrm>
        </p:spPr>
        <p:txBody>
          <a:bodyPr>
            <a:normAutofit fontScale="92500" lnSpcReduction="10000"/>
          </a:bodyPr>
          <a:lstStyle/>
          <a:p>
            <a:r>
              <a:rPr lang="fr-FR" sz="1200" b="1" dirty="0"/>
              <a:t>2- Accueillir les élèves afin de favoriser leur intégration et marquer leur entrée dans la voie professionnelle, expliciter les attentes de l'équipe pédagogique, les sensibiliser aux compétences et aux comportements attendus au lycée et en milieu professionnel.</a:t>
            </a:r>
          </a:p>
          <a:p>
            <a:endParaRPr lang="fr-FR" sz="1200" dirty="0"/>
          </a:p>
        </p:txBody>
      </p:sp>
      <p:sp>
        <p:nvSpPr>
          <p:cNvPr id="6" name="Espace réservé du contenu 5"/>
          <p:cNvSpPr>
            <a:spLocks noGrp="1"/>
          </p:cNvSpPr>
          <p:nvPr>
            <p:ph sz="quarter" idx="4"/>
          </p:nvPr>
        </p:nvSpPr>
        <p:spPr/>
        <p:txBody>
          <a:bodyPr/>
          <a:lstStyle/>
          <a:p>
            <a:r>
              <a:rPr lang="fr-FR"/>
              <a:t>Dès le début de l'année scolaire, </a:t>
            </a:r>
            <a:r>
              <a:rPr lang="fr-FR" b="1"/>
              <a:t>une période spécifique d'accueil et d'intégration</a:t>
            </a:r>
            <a:r>
              <a:rPr lang="fr-FR"/>
              <a:t> sera organisée par l'équipe pédagogique et s'inscrira naturellement dans le projet d'établissement.</a:t>
            </a:r>
          </a:p>
          <a:p>
            <a:endParaRPr lang="fr-FR" dirty="0"/>
          </a:p>
        </p:txBody>
      </p:sp>
    </p:spTree>
    <p:extLst>
      <p:ext uri="{BB962C8B-B14F-4D97-AF65-F5344CB8AC3E}">
        <p14:creationId xmlns:p14="http://schemas.microsoft.com/office/powerpoint/2010/main" xmlns="" val="14386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33700" y="568344"/>
            <a:ext cx="8770571" cy="2237917"/>
          </a:xfrm>
        </p:spPr>
        <p:txBody>
          <a:bodyPr>
            <a:normAutofit/>
          </a:bodyPr>
          <a:lstStyle/>
          <a:p>
            <a:r>
              <a:rPr lang="fr-FR" sz="2400" b="1" dirty="0"/>
              <a:t>3 - Rendre les choix d'orientation plus réversibles pour confirmer, consolider ou ajuster le projet du jeune, élément déterminant pour sa réussite et sa persévérance scolaire</a:t>
            </a:r>
            <a:br>
              <a:rPr lang="fr-FR" sz="2400" b="1" dirty="0"/>
            </a:br>
            <a:endParaRPr lang="fr-FR" sz="2400" dirty="0"/>
          </a:p>
        </p:txBody>
      </p:sp>
      <p:sp>
        <p:nvSpPr>
          <p:cNvPr id="3" name="Espace réservé du contenu 2"/>
          <p:cNvSpPr>
            <a:spLocks noGrp="1"/>
          </p:cNvSpPr>
          <p:nvPr>
            <p:ph idx="1"/>
          </p:nvPr>
        </p:nvSpPr>
        <p:spPr/>
        <p:txBody>
          <a:bodyPr>
            <a:normAutofit/>
          </a:bodyPr>
          <a:lstStyle/>
          <a:p>
            <a:r>
              <a:rPr lang="fr-FR" sz="2400" dirty="0"/>
              <a:t>Un(e) élève qui s'est manifestement trompé(e) d'orientation pourra, jusqu'aux vacances de la Toussaint, sur proposition de l'équipe pédagogique  et avec l'accord de l'élève et de sa famille, changer d'orientation.</a:t>
            </a:r>
          </a:p>
          <a:p>
            <a:endParaRPr lang="fr-FR" sz="1800" dirty="0"/>
          </a:p>
        </p:txBody>
      </p:sp>
    </p:spTree>
    <p:extLst>
      <p:ext uri="{BB962C8B-B14F-4D97-AF65-F5344CB8AC3E}">
        <p14:creationId xmlns:p14="http://schemas.microsoft.com/office/powerpoint/2010/main" xmlns="" val="127504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33700" y="568344"/>
            <a:ext cx="8770571" cy="1870055"/>
          </a:xfrm>
        </p:spPr>
        <p:txBody>
          <a:bodyPr>
            <a:normAutofit/>
          </a:bodyPr>
          <a:lstStyle/>
          <a:p>
            <a:r>
              <a:rPr lang="fr-FR" sz="3200" b="1" dirty="0"/>
              <a:t>4 - Mieux préparer l'élève aux périodes de formation en milieu professionnel</a:t>
            </a:r>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a:t>Afin d'accorder à la première période de formation en milieu professionnel l'attention qu'elle mérite et favoriser son bon déroulement, une </a:t>
            </a:r>
            <a:r>
              <a:rPr lang="fr-FR" b="1" dirty="0"/>
              <a:t>préparation à l'arrivée en milieu professionnel devra être élaborée</a:t>
            </a:r>
            <a:r>
              <a:rPr lang="fr-FR" dirty="0"/>
              <a:t> par l'équipe pédagogique dès la rentrée 2016.</a:t>
            </a:r>
          </a:p>
          <a:p>
            <a:pPr>
              <a:buFont typeface="Wingdings" panose="05000000000000000000" pitchFamily="2" charset="2"/>
              <a:buChar char="Ø"/>
            </a:pPr>
            <a:r>
              <a:rPr lang="fr-FR" dirty="0"/>
              <a:t>Cette préparation se déroule au lycée avant la première période de formation en milieu professionnel et/ou pendant celle-ci et associe l'équipe pédagogique et l'organisme d'accueil.</a:t>
            </a:r>
          </a:p>
          <a:p>
            <a:endParaRPr lang="fr-FR" dirty="0"/>
          </a:p>
        </p:txBody>
      </p:sp>
    </p:spTree>
    <p:extLst>
      <p:ext uri="{BB962C8B-B14F-4D97-AF65-F5344CB8AC3E}">
        <p14:creationId xmlns:p14="http://schemas.microsoft.com/office/powerpoint/2010/main" xmlns="" val="163395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a:t>LA SEMAINE DE PREPARATION AUX PFMP</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 SEMAINE DE PREPARATION AUX PFMP</a:t>
            </a:r>
          </a:p>
          <a:p>
            <a:pPr fontAlgn="t"/>
            <a:r>
              <a:rPr lang="fr-FR" dirty="0" smtClean="0"/>
              <a:t>PREPARATION </a:t>
            </a:r>
            <a:r>
              <a:rPr lang="fr-FR" dirty="0"/>
              <a:t>DE L’ELEVE</a:t>
            </a:r>
          </a:p>
          <a:p>
            <a:pPr fontAlgn="t"/>
            <a:r>
              <a:rPr lang="fr-FR" dirty="0"/>
              <a:t>UNE SEMAINE DEDIEE A LA PFMP:</a:t>
            </a:r>
          </a:p>
          <a:p>
            <a:pPr fontAlgn="t"/>
            <a:r>
              <a:rPr lang="fr-FR" dirty="0"/>
              <a:t>A DEFINR :</a:t>
            </a:r>
          </a:p>
          <a:p>
            <a:pPr fontAlgn="t"/>
            <a:r>
              <a:rPr lang="fr-FR" dirty="0"/>
              <a:t>ACTIONS A REALISER :</a:t>
            </a:r>
          </a:p>
          <a:p>
            <a:pPr fontAlgn="t"/>
            <a:r>
              <a:rPr lang="fr-FR" dirty="0"/>
              <a:t>(Fiche signalétique, Appel téléphonique, définir les travaux à réaliser </a:t>
            </a:r>
            <a:r>
              <a:rPr lang="fr-FR" dirty="0" smtClean="0"/>
              <a:t>  </a:t>
            </a:r>
            <a:r>
              <a:rPr lang="fr-FR" dirty="0"/>
              <a:t>et comment les transmettre, l’évaluation?.......</a:t>
            </a:r>
          </a:p>
          <a:p>
            <a:pPr fontAlgn="t"/>
            <a:r>
              <a:rPr lang="fr-FR" dirty="0"/>
              <a:t>PRESENTATION AU TUTEUR DE SA FONTION </a:t>
            </a:r>
          </a:p>
          <a:p>
            <a:pPr fontAlgn="t"/>
            <a:r>
              <a:rPr lang="fr-FR" dirty="0"/>
              <a:t>Informer le tuteur de son rôle:</a:t>
            </a:r>
          </a:p>
          <a:p>
            <a:pPr fontAlgn="t"/>
            <a:r>
              <a:rPr lang="fr-FR" dirty="0"/>
              <a:t>l’accompagner de l’élève dans son projet.</a:t>
            </a:r>
          </a:p>
          <a:p>
            <a:pPr fontAlgn="t"/>
            <a:r>
              <a:rPr lang="fr-FR" dirty="0"/>
              <a:t>CONVENTIONS</a:t>
            </a:r>
          </a:p>
          <a:p>
            <a:pPr fontAlgn="t"/>
            <a:r>
              <a:rPr lang="fr-FR" dirty="0"/>
              <a:t>ANNEXES PEDAGOGIQUES</a:t>
            </a:r>
          </a:p>
          <a:p>
            <a:pPr fontAlgn="t"/>
            <a:r>
              <a:rPr lang="fr-FR" dirty="0"/>
              <a:t>LIVRET </a:t>
            </a:r>
            <a:endParaRPr lang="fr-FR" dirty="0" smtClean="0"/>
          </a:p>
          <a:p>
            <a:pPr fontAlgn="t"/>
            <a:r>
              <a:rPr lang="fr-FR" dirty="0" smtClean="0"/>
              <a:t>REUNIONS </a:t>
            </a:r>
            <a:r>
              <a:rPr lang="fr-FR" dirty="0"/>
              <a:t>D’INFORMATIONS…..</a:t>
            </a:r>
          </a:p>
          <a:p>
            <a:endParaRPr lang="fr-FR" dirty="0"/>
          </a:p>
        </p:txBody>
      </p:sp>
      <p:sp>
        <p:nvSpPr>
          <p:cNvPr id="4" name="Espace réservé du texte 3"/>
          <p:cNvSpPr>
            <a:spLocks noGrp="1"/>
          </p:cNvSpPr>
          <p:nvPr>
            <p:ph type="body" sz="half" idx="2"/>
          </p:nvPr>
        </p:nvSpPr>
        <p:spPr/>
        <p:txBody>
          <a:bodyPr/>
          <a:lstStyle/>
          <a:p>
            <a:pPr fontAlgn="t"/>
            <a:r>
              <a:rPr lang="fr-FR" b="1" dirty="0"/>
              <a:t>AVANT </a:t>
            </a:r>
            <a:endParaRPr lang="fr-FR" dirty="0"/>
          </a:p>
          <a:p>
            <a:pPr fontAlgn="t"/>
            <a:r>
              <a:rPr lang="fr-FR" b="1" dirty="0"/>
              <a:t>QUE FAIRE ?</a:t>
            </a:r>
            <a:endParaRPr lang="fr-FR" dirty="0"/>
          </a:p>
          <a:p>
            <a:pPr fontAlgn="t"/>
            <a:r>
              <a:rPr lang="fr-FR" b="1" dirty="0"/>
              <a:t>OUTILS </a:t>
            </a:r>
            <a:endParaRPr lang="fr-FR" dirty="0"/>
          </a:p>
          <a:p>
            <a:endParaRPr lang="fr-FR" dirty="0"/>
          </a:p>
        </p:txBody>
      </p:sp>
    </p:spTree>
    <p:extLst>
      <p:ext uri="{BB962C8B-B14F-4D97-AF65-F5344CB8AC3E}">
        <p14:creationId xmlns:p14="http://schemas.microsoft.com/office/powerpoint/2010/main" xmlns="" val="125859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t>5 - Alléger la pression certificative sur l'année de seconde pour rendre plus de temps aux apprentissages du jeune</a:t>
            </a:r>
            <a:br>
              <a:rPr lang="fr-FR" sz="2400" b="1" dirty="0"/>
            </a:br>
            <a:endParaRPr lang="fr-FR" sz="2400" dirty="0"/>
          </a:p>
        </p:txBody>
      </p:sp>
      <p:sp>
        <p:nvSpPr>
          <p:cNvPr id="3" name="Espace réservé du contenu 2"/>
          <p:cNvSpPr>
            <a:spLocks noGrp="1"/>
          </p:cNvSpPr>
          <p:nvPr>
            <p:ph idx="1"/>
          </p:nvPr>
        </p:nvSpPr>
        <p:spPr/>
        <p:txBody>
          <a:bodyPr/>
          <a:lstStyle/>
          <a:p>
            <a:pPr algn="just">
              <a:buFont typeface="Wingdings" panose="05000000000000000000" pitchFamily="2" charset="2"/>
              <a:buChar char="Ø"/>
            </a:pPr>
            <a:r>
              <a:rPr lang="fr-FR" dirty="0"/>
              <a:t>La mise en œuvre du baccalauréat professionnel en trois ans et la création du diplôme intermédiaire </a:t>
            </a:r>
            <a:r>
              <a:rPr lang="fr-FR" dirty="0" err="1"/>
              <a:t>délivrable</a:t>
            </a:r>
            <a:r>
              <a:rPr lang="fr-FR" dirty="0"/>
              <a:t> à la fin de la classe de première professionnelle, ainsi que le développement d'une certification basée sur le contrôle en cours de formation (CCF), ont considérablement alourdi la pression des évaluations certificative dès la classe de seconde. </a:t>
            </a:r>
            <a:r>
              <a:rPr lang="fr-FR" b="1" dirty="0"/>
              <a:t>Il sera donc mis fin, à partir de l'année 2016-2017, à toute évaluation certificative en classe de seconde professionnelle.</a:t>
            </a:r>
          </a:p>
          <a:p>
            <a:pPr algn="just">
              <a:buFont typeface="Wingdings" panose="05000000000000000000" pitchFamily="2" charset="2"/>
              <a:buChar char="Ø"/>
            </a:pPr>
            <a:r>
              <a:rPr lang="fr-FR" b="1" dirty="0"/>
              <a:t>les situations d'évaluation seront  organisées en classe de première.</a:t>
            </a:r>
          </a:p>
          <a:p>
            <a:endParaRPr lang="fr-FR" dirty="0"/>
          </a:p>
        </p:txBody>
      </p:sp>
    </p:spTree>
    <p:extLst>
      <p:ext uri="{BB962C8B-B14F-4D97-AF65-F5344CB8AC3E}">
        <p14:creationId xmlns:p14="http://schemas.microsoft.com/office/powerpoint/2010/main" xmlns="" val="17330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2800" b="1" dirty="0"/>
          </a:p>
        </p:txBody>
      </p:sp>
      <p:sp>
        <p:nvSpPr>
          <p:cNvPr id="3" name="Espace réservé du texte vertical 2"/>
          <p:cNvSpPr>
            <a:spLocks noGrp="1"/>
          </p:cNvSpPr>
          <p:nvPr>
            <p:ph type="body" orient="vert" idx="1"/>
          </p:nvPr>
        </p:nvSpPr>
        <p:spPr/>
        <p:txBody>
          <a:bodyPr>
            <a:normAutofit/>
          </a:bodyPr>
          <a:lstStyle/>
          <a:p>
            <a:endParaRPr lang="fr-FR" sz="2400" dirty="0"/>
          </a:p>
        </p:txBody>
      </p:sp>
      <p:pic>
        <p:nvPicPr>
          <p:cNvPr id="4" name="Image 3"/>
          <p:cNvPicPr>
            <a:picLocks noChangeAspect="1"/>
          </p:cNvPicPr>
          <p:nvPr/>
        </p:nvPicPr>
        <p:blipFill>
          <a:blip r:embed="rId2"/>
          <a:stretch>
            <a:fillRect/>
          </a:stretch>
        </p:blipFill>
        <p:spPr>
          <a:xfrm>
            <a:off x="2593075" y="464023"/>
            <a:ext cx="9111196" cy="1665037"/>
          </a:xfrm>
          <a:prstGeom prst="rect">
            <a:avLst/>
          </a:prstGeom>
        </p:spPr>
      </p:pic>
      <p:pic>
        <p:nvPicPr>
          <p:cNvPr id="6" name="Image 5"/>
          <p:cNvPicPr>
            <a:picLocks noChangeAspect="1"/>
          </p:cNvPicPr>
          <p:nvPr/>
        </p:nvPicPr>
        <p:blipFill>
          <a:blip r:embed="rId3"/>
          <a:stretch>
            <a:fillRect/>
          </a:stretch>
        </p:blipFill>
        <p:spPr>
          <a:xfrm>
            <a:off x="2933700" y="2438400"/>
            <a:ext cx="5671772" cy="3651504"/>
          </a:xfrm>
          <a:prstGeom prst="rect">
            <a:avLst/>
          </a:prstGeom>
        </p:spPr>
      </p:pic>
      <p:pic>
        <p:nvPicPr>
          <p:cNvPr id="8" name="Image 7"/>
          <p:cNvPicPr>
            <a:picLocks noChangeAspect="1"/>
          </p:cNvPicPr>
          <p:nvPr/>
        </p:nvPicPr>
        <p:blipFill>
          <a:blip r:embed="rId4"/>
          <a:stretch>
            <a:fillRect/>
          </a:stretch>
        </p:blipFill>
        <p:spPr>
          <a:xfrm>
            <a:off x="8605473" y="2438399"/>
            <a:ext cx="3098798" cy="3651504"/>
          </a:xfrm>
          <a:prstGeom prst="rect">
            <a:avLst/>
          </a:prstGeom>
        </p:spPr>
      </p:pic>
    </p:spTree>
    <p:extLst>
      <p:ext uri="{BB962C8B-B14F-4D97-AF65-F5344CB8AC3E}">
        <p14:creationId xmlns:p14="http://schemas.microsoft.com/office/powerpoint/2010/main" xmlns="" val="1780396275"/>
      </p:ext>
    </p:extLst>
  </p:cSld>
  <p:clrMapOvr>
    <a:masterClrMapping/>
  </p:clrMapOvr>
</p:sld>
</file>

<file path=ppt/theme/theme1.xml><?xml version="1.0" encoding="utf-8"?>
<a:theme xmlns:a="http://schemas.openxmlformats.org/drawingml/2006/main" name="À plumes">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108</TotalTime>
  <Words>382</Words>
  <Application>Microsoft Office PowerPoint</Application>
  <PresentationFormat>Personnalisé</PresentationFormat>
  <Paragraphs>50</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À plumes</vt:lpstr>
      <vt:lpstr>FORMATION SUR LE PLAN  DE FORMATION ET LA PROGRESSION EN BAC PRO VENTE</vt:lpstr>
      <vt:lpstr>FEUILLE DE ROUTE </vt:lpstr>
      <vt:lpstr>TRAVAIL EN ATELIER</vt:lpstr>
      <vt:lpstr>Les nouveautés 2016 le B.O 2016 N°13 du 31 mars 2016</vt:lpstr>
      <vt:lpstr>3 - Rendre les choix d'orientation plus réversibles pour confirmer, consolider ou ajuster le projet du jeune, élément déterminant pour sa réussite et sa persévérance scolaire </vt:lpstr>
      <vt:lpstr>4 - Mieux préparer l'élève aux périodes de formation en milieu professionnel</vt:lpstr>
      <vt:lpstr>LA SEMAINE DE PREPARATION AUX PFMP </vt:lpstr>
      <vt:lpstr>5 - Alléger la pression certificative sur l'année de seconde pour rendre plus de temps aux apprentissages du jeune </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Bac professionnel Vente</dc:title>
  <dc:creator>Utilisateur de Microsoft Office</dc:creator>
  <cp:lastModifiedBy>fonvieille</cp:lastModifiedBy>
  <cp:revision>12</cp:revision>
  <dcterms:created xsi:type="dcterms:W3CDTF">2017-01-24T20:31:03Z</dcterms:created>
  <dcterms:modified xsi:type="dcterms:W3CDTF">2017-01-27T15:14:22Z</dcterms:modified>
</cp:coreProperties>
</file>