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1" r:id="rId2"/>
    <p:sldId id="256" r:id="rId3"/>
    <p:sldId id="258" r:id="rId4"/>
    <p:sldId id="259" r:id="rId5"/>
    <p:sldId id="260" r:id="rId6"/>
    <p:sldId id="263" r:id="rId7"/>
    <p:sldId id="262" r:id="rId8"/>
    <p:sldId id="267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2778" y="-9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70275C-07EF-4C59-B310-ACCBB4E47294}" type="datetimeFigureOut">
              <a:rPr lang="fr-FR" smtClean="0"/>
              <a:pPr/>
              <a:t>10/01/2016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C5A9FF-AB41-4D2D-A265-3E0ECE1C2F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124744"/>
            <a:ext cx="6984776" cy="2520280"/>
          </a:xfrm>
        </p:spPr>
        <p:txBody>
          <a:bodyPr>
            <a:normAutofit/>
          </a:bodyPr>
          <a:lstStyle/>
          <a:p>
            <a:r>
              <a:rPr lang="fr-FR" dirty="0"/>
              <a:t> </a:t>
            </a:r>
          </a:p>
          <a:p>
            <a:pPr algn="ctr"/>
            <a:r>
              <a:rPr lang="fr-FR" dirty="0" smtClean="0">
                <a:solidFill>
                  <a:srgbClr val="002060"/>
                </a:solidFill>
              </a:rPr>
              <a:t>PLAN DE L’HARMONISATION 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DE LA PRATIQUE PEDAGOFIQUE</a:t>
            </a:r>
            <a:br>
              <a:rPr lang="fr-FR" dirty="0" smtClean="0">
                <a:solidFill>
                  <a:srgbClr val="002060"/>
                </a:solidFill>
              </a:rPr>
            </a:br>
            <a:r>
              <a:rPr lang="fr-FR" dirty="0" smtClean="0">
                <a:solidFill>
                  <a:srgbClr val="002060"/>
                </a:solidFill>
              </a:rPr>
              <a:t>CCF BAC et CAP</a:t>
            </a:r>
            <a:r>
              <a:rPr lang="fr-FR" dirty="0"/>
              <a:t> </a:t>
            </a:r>
          </a:p>
        </p:txBody>
      </p:sp>
      <p:pic>
        <p:nvPicPr>
          <p:cNvPr id="4" name="Image 3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33648"/>
            <a:ext cx="1867703" cy="1735512"/>
          </a:xfrm>
          <a:prstGeom prst="rect">
            <a:avLst/>
          </a:prstGeom>
          <a:noFill/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924808" cy="107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3028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7664" y="260648"/>
            <a:ext cx="6984776" cy="4968552"/>
          </a:xfrm>
        </p:spPr>
        <p:txBody>
          <a:bodyPr>
            <a:normAutofit fontScale="25000" lnSpcReduction="20000"/>
          </a:bodyPr>
          <a:lstStyle/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</a:p>
          <a:p>
            <a:pPr lvl="0" algn="l">
              <a:buFont typeface="Wingdings" pitchFamily="2" charset="2"/>
              <a:buChar char="Ø"/>
            </a:pPr>
            <a:r>
              <a:rPr lang="fr-FR" sz="7200" b="1" dirty="0">
                <a:solidFill>
                  <a:srgbClr val="000099"/>
                </a:solidFill>
              </a:rPr>
              <a:t>Analyse du rapport du 16 juin 2015</a:t>
            </a:r>
            <a:endParaRPr lang="fr-FR" sz="7200" dirty="0">
              <a:solidFill>
                <a:srgbClr val="000099"/>
              </a:solidFill>
            </a:endParaRPr>
          </a:p>
          <a:p>
            <a:pPr algn="l"/>
            <a:r>
              <a:rPr lang="fr-FR" sz="6400" i="1" dirty="0" smtClean="0">
                <a:solidFill>
                  <a:schemeClr val="tx1"/>
                </a:solidFill>
              </a:rPr>
              <a:t>Constats</a:t>
            </a:r>
            <a:endParaRPr lang="fr-FR" sz="6400" i="1" dirty="0">
              <a:solidFill>
                <a:schemeClr val="tx1"/>
              </a:solidFill>
            </a:endParaRPr>
          </a:p>
          <a:p>
            <a:pPr algn="l"/>
            <a:r>
              <a:rPr lang="fr-FR" sz="6400" i="1" dirty="0">
                <a:solidFill>
                  <a:schemeClr val="tx1"/>
                </a:solidFill>
              </a:rPr>
              <a:t>Démarche à </a:t>
            </a:r>
            <a:r>
              <a:rPr lang="fr-FR" sz="6400" i="1" dirty="0" smtClean="0">
                <a:solidFill>
                  <a:schemeClr val="tx1"/>
                </a:solidFill>
              </a:rPr>
              <a:t>adopter pour tous les diplômes </a:t>
            </a:r>
            <a:endParaRPr lang="fr-FR" sz="6400" i="1" dirty="0">
              <a:solidFill>
                <a:schemeClr val="tx1"/>
              </a:solidFill>
            </a:endParaRPr>
          </a:p>
          <a:p>
            <a:pPr algn="l"/>
            <a:r>
              <a:rPr lang="fr-FR" sz="7200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Ø"/>
            </a:pPr>
            <a:r>
              <a:rPr lang="fr-FR" sz="7200" b="1" dirty="0">
                <a:solidFill>
                  <a:srgbClr val="002060"/>
                </a:solidFill>
              </a:rPr>
              <a:t>Livret d’Evaluation CCF BEP BAC</a:t>
            </a:r>
            <a:endParaRPr lang="fr-FR" sz="7200" dirty="0">
              <a:solidFill>
                <a:srgbClr val="002060"/>
              </a:solidFill>
            </a:endParaRPr>
          </a:p>
          <a:p>
            <a:pPr algn="l"/>
            <a:r>
              <a:rPr lang="fr-FR" sz="6400" i="1" dirty="0" smtClean="0">
                <a:solidFill>
                  <a:schemeClr val="tx1"/>
                </a:solidFill>
              </a:rPr>
              <a:t>Grille </a:t>
            </a:r>
            <a:r>
              <a:rPr lang="fr-FR" sz="6400" i="1" dirty="0">
                <a:solidFill>
                  <a:schemeClr val="tx1"/>
                </a:solidFill>
              </a:rPr>
              <a:t>de contrôle</a:t>
            </a:r>
          </a:p>
          <a:p>
            <a:pPr algn="l"/>
            <a:r>
              <a:rPr lang="fr-FR" sz="6400" i="1" dirty="0" smtClean="0">
                <a:solidFill>
                  <a:schemeClr val="tx1"/>
                </a:solidFill>
              </a:rPr>
              <a:t>Rappel </a:t>
            </a:r>
            <a:r>
              <a:rPr lang="fr-FR" sz="6400" i="1" dirty="0">
                <a:solidFill>
                  <a:schemeClr val="tx1"/>
                </a:solidFill>
              </a:rPr>
              <a:t>du principe évaluation </a:t>
            </a:r>
            <a:r>
              <a:rPr lang="fr-FR" sz="6400" i="1" dirty="0" smtClean="0">
                <a:solidFill>
                  <a:schemeClr val="tx1"/>
                </a:solidFill>
              </a:rPr>
              <a:t>profil  </a:t>
            </a:r>
            <a:r>
              <a:rPr lang="fr-FR" sz="5600" i="1" dirty="0" smtClean="0">
                <a:solidFill>
                  <a:schemeClr val="tx1"/>
                </a:solidFill>
              </a:rPr>
              <a:t>( cohérence profil  et note )</a:t>
            </a:r>
            <a:endParaRPr lang="fr-FR" sz="5600" i="1" dirty="0">
              <a:solidFill>
                <a:schemeClr val="tx1"/>
              </a:solidFill>
            </a:endParaRPr>
          </a:p>
          <a:p>
            <a:pPr algn="l"/>
            <a:r>
              <a:rPr lang="fr-FR" sz="7200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Ø"/>
            </a:pPr>
            <a:r>
              <a:rPr lang="fr-FR" sz="7200" b="1" dirty="0" smtClean="0">
                <a:solidFill>
                  <a:srgbClr val="002060"/>
                </a:solidFill>
              </a:rPr>
              <a:t>Présentation de </a:t>
            </a:r>
            <a:r>
              <a:rPr lang="fr-FR" sz="7200" b="1" dirty="0">
                <a:solidFill>
                  <a:srgbClr val="002060"/>
                </a:solidFill>
              </a:rPr>
              <a:t>sujet technologique de BEP</a:t>
            </a:r>
            <a:endParaRPr lang="fr-FR" sz="7200" dirty="0">
              <a:solidFill>
                <a:srgbClr val="002060"/>
              </a:solidFill>
            </a:endParaRPr>
          </a:p>
          <a:p>
            <a:pPr algn="l"/>
            <a:r>
              <a:rPr lang="fr-FR" sz="6400" i="1" dirty="0" smtClean="0">
                <a:solidFill>
                  <a:schemeClr val="tx1"/>
                </a:solidFill>
              </a:rPr>
              <a:t>Présentation </a:t>
            </a:r>
            <a:r>
              <a:rPr lang="fr-FR" sz="6400" i="1" dirty="0">
                <a:solidFill>
                  <a:schemeClr val="tx1"/>
                </a:solidFill>
              </a:rPr>
              <a:t>d’un  sujet technologique de BAC</a:t>
            </a:r>
          </a:p>
          <a:p>
            <a:pPr algn="l"/>
            <a:r>
              <a:rPr lang="fr-FR" sz="6400" i="1" dirty="0">
                <a:solidFill>
                  <a:schemeClr val="tx1"/>
                </a:solidFill>
              </a:rPr>
              <a:t>Rappel du principe évaluation</a:t>
            </a:r>
          </a:p>
          <a:p>
            <a:pPr algn="l"/>
            <a:r>
              <a:rPr lang="fr-FR" sz="7200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Ø"/>
            </a:pPr>
            <a:r>
              <a:rPr lang="fr-FR" sz="7200" b="1" dirty="0">
                <a:solidFill>
                  <a:srgbClr val="002060"/>
                </a:solidFill>
              </a:rPr>
              <a:t>Plan de formation BAC PRO </a:t>
            </a:r>
            <a:endParaRPr lang="fr-FR" sz="7200" dirty="0">
              <a:solidFill>
                <a:srgbClr val="002060"/>
              </a:solidFill>
            </a:endParaRPr>
          </a:p>
          <a:p>
            <a:pPr algn="l"/>
            <a:r>
              <a:rPr lang="fr-FR" sz="6400" i="1" dirty="0">
                <a:solidFill>
                  <a:schemeClr val="tx1"/>
                </a:solidFill>
              </a:rPr>
              <a:t>Adaptée et personnalisée en fonction du public etc….</a:t>
            </a:r>
          </a:p>
          <a:p>
            <a:pPr algn="l"/>
            <a:r>
              <a:rPr lang="fr-FR" sz="7200" i="1" dirty="0">
                <a:solidFill>
                  <a:schemeClr val="tx1"/>
                </a:solidFill>
              </a:rPr>
              <a:t> </a:t>
            </a:r>
          </a:p>
          <a:p>
            <a:pPr lvl="0" algn="l">
              <a:buFont typeface="Wingdings" pitchFamily="2" charset="2"/>
              <a:buChar char="Ø"/>
            </a:pPr>
            <a:r>
              <a:rPr lang="fr-FR" sz="7200" b="1" dirty="0" smtClean="0">
                <a:solidFill>
                  <a:srgbClr val="002060"/>
                </a:solidFill>
              </a:rPr>
              <a:t>Livret </a:t>
            </a:r>
            <a:r>
              <a:rPr lang="fr-FR" sz="7200" b="1" dirty="0">
                <a:solidFill>
                  <a:srgbClr val="002060"/>
                </a:solidFill>
              </a:rPr>
              <a:t>de compétence </a:t>
            </a:r>
            <a:endParaRPr lang="fr-FR" sz="7200" dirty="0">
              <a:solidFill>
                <a:srgbClr val="002060"/>
              </a:solidFill>
            </a:endParaRPr>
          </a:p>
          <a:p>
            <a:pPr algn="l"/>
            <a:r>
              <a:rPr lang="fr-FR" sz="6400" i="1" dirty="0">
                <a:solidFill>
                  <a:schemeClr val="tx1"/>
                </a:solidFill>
              </a:rPr>
              <a:t>Principe d’utilisation</a:t>
            </a:r>
          </a:p>
          <a:p>
            <a:pPr algn="l"/>
            <a:r>
              <a:rPr lang="fr-FR" sz="6400" i="1" dirty="0">
                <a:solidFill>
                  <a:schemeClr val="tx1"/>
                </a:solidFill>
              </a:rPr>
              <a:t>Inclure le plan de </a:t>
            </a:r>
            <a:r>
              <a:rPr lang="fr-FR" sz="6400" i="1" dirty="0" smtClean="0">
                <a:solidFill>
                  <a:schemeClr val="tx1"/>
                </a:solidFill>
              </a:rPr>
              <a:t>formation</a:t>
            </a:r>
            <a:endParaRPr lang="fr-FR" dirty="0"/>
          </a:p>
        </p:txBody>
      </p:sp>
      <p:pic>
        <p:nvPicPr>
          <p:cNvPr id="4" name="Image 3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6297" y="3284984"/>
            <a:ext cx="1867703" cy="1735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302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4906720"/>
              </p:ext>
            </p:extLst>
          </p:nvPr>
        </p:nvGraphicFramePr>
        <p:xfrm>
          <a:off x="467544" y="0"/>
          <a:ext cx="8517633" cy="713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4094246"/>
                <a:gridCol w="2839211"/>
              </a:tblGrid>
              <a:tr h="520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LES OBSERVATIONS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HARMONISATION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CORRECTION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488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400" b="1" dirty="0">
                          <a:latin typeface="Calibri"/>
                          <a:ea typeface="Calibri"/>
                          <a:cs typeface="Times New Roman"/>
                        </a:rPr>
                        <a:t>AVANT</a:t>
                      </a: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NE PAS SAISIR LES NOTES SUR LE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SERVEUR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Harmoniser les documents CCF du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BACPRO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Faire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parvenir au</a:t>
                      </a:r>
                      <a:r>
                        <a:rPr lang="fr-FR" sz="1400" baseline="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centre d’examen,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le tableau des notes CCF de la classe pour préparer les tableaux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d’harmonisation 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Symbol"/>
                        <a:buNone/>
                      </a:pP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AVANT</a:t>
                      </a:r>
                      <a:r>
                        <a:rPr lang="fr-FR" sz="1400" baseline="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 FIN  1</a:t>
                      </a:r>
                      <a:r>
                        <a:rPr lang="fr-FR" sz="1400" baseline="3000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ERE</a:t>
                      </a:r>
                      <a:r>
                        <a:rPr lang="fr-FR" sz="1400" baseline="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   SEMAINE DE JUIN</a:t>
                      </a:r>
                      <a:endParaRPr lang="fr-FR" sz="1400" dirty="0" smtClean="0">
                        <a:solidFill>
                          <a:srgbClr val="FF0000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Présenter le tableau sur clé USB en cas de problème technique et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papier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Attribuer une note CCF aux élèves absents (après courrier du lycée aux parents</a:t>
                      </a:r>
                      <a:r>
                        <a:rPr lang="fr-FR" sz="1400" dirty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joindre les justificatifs au livret d’examen</a:t>
                      </a:r>
                      <a:r>
                        <a:rPr lang="fr-FR" sz="140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).</a:t>
                      </a:r>
                      <a:r>
                        <a:rPr lang="fr-FR" sz="1400" baseline="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La note zéro sera</a:t>
                      </a:r>
                      <a:r>
                        <a:rPr lang="fr-FR" sz="1400" baseline="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attribuée</a:t>
                      </a:r>
                      <a:r>
                        <a:rPr lang="fr-FR" sz="1400" baseline="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à</a:t>
                      </a:r>
                      <a:r>
                        <a:rPr lang="fr-FR" sz="140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la sous épreuve.</a:t>
                      </a:r>
                      <a:r>
                        <a:rPr lang="fr-FR" sz="1400" baseline="0" dirty="0" smtClean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Et la note finale de l’épreuve sera la moyenne des sous épreuves. Si les absences ne sont pas justifiées avec des raisons valables la mention  « absent » correspondra à la  note finale qui est éliminatoire.</a:t>
                      </a:r>
                      <a:endParaRPr lang="fr-FR" sz="1400" dirty="0" smtClean="0">
                        <a:solidFill>
                          <a:srgbClr val="000099"/>
                        </a:solidFill>
                        <a:latin typeface="Arial Narrow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Contrôler les notes CCF du tableau avec le dossier des notes CCF pour éviter les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erreurs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Fournir des données pour justifier les mauvais résultats si le responsable de la classe n’a pas été convoqué à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l’harmonisation (exemple : </a:t>
                      </a:r>
                      <a:r>
                        <a:rPr lang="fr-FR" sz="140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sujet technologique)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Fournir le tableau de notes semestrielles et annuelles (donné au conseil de classe) pour aider à harmoniser les résultats alarmants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Se munir de son numéro de correcteur </a:t>
                      </a:r>
                      <a:r>
                        <a:rPr lang="fr-FR" sz="1400" dirty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fr-FR" sz="14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figurant sur la convocation)</a:t>
                      </a:r>
                      <a:r>
                        <a:rPr lang="fr-FR" sz="1400" dirty="0">
                          <a:solidFill>
                            <a:srgbClr val="000099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pour vous identifier sur les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copies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S’harmoniser sur la correction (exemple se spécialiser par question au thème </a:t>
                      </a:r>
                      <a:r>
                        <a:rPr lang="fr-FR" sz="1400" dirty="0" err="1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…) ou crée une correction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type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Revoir le barème du sujet avec l’IEN s’il est particulièrement 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difficile</a:t>
                      </a:r>
                      <a:endParaRPr lang="fr-FR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Image 2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489848"/>
            <a:ext cx="1147623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827543"/>
              </p:ext>
            </p:extLst>
          </p:nvPr>
        </p:nvGraphicFramePr>
        <p:xfrm>
          <a:off x="467544" y="620688"/>
          <a:ext cx="8229600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3672408"/>
                <a:gridCol w="2530624"/>
              </a:tblGrid>
              <a:tr h="629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LES OBSERVATIONS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HARMONISATION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CORRECTION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48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PENDANT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CONTRÔLER EN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BINOME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Vérifier la justification de l’absence de note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CCF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Vérifier, particulièrement l’exactitude des notes synthétisées sur tableau avec le livret des notes CCF pour éviter les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erreurs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Harmoniser les résultats alarmants (ou absences)  à partir des notes semestrielles et annuelles de l’élève si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nécessaire.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Vérifier et harmoniser les notes CCF pour faciliter la délibération du jury exemple 9.89/20  arrondir à 10/20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Présence d’un professeur spécialiste du métier pour aider la correction de spécialité difficile exemple MCB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Image 2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924" y="5771020"/>
            <a:ext cx="787583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9120177"/>
              </p:ext>
            </p:extLst>
          </p:nvPr>
        </p:nvGraphicFramePr>
        <p:xfrm>
          <a:off x="395535" y="692696"/>
          <a:ext cx="8291265" cy="4936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3755"/>
                <a:gridCol w="2763755"/>
                <a:gridCol w="2763755"/>
              </a:tblGrid>
              <a:tr h="1163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LES OBSERVATIONS :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HARMONISATION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CORRECTION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24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  <a:sym typeface="Wingdings"/>
                        </a:rPr>
                        <a:t></a:t>
                      </a: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APRES </a:t>
                      </a:r>
                      <a:endParaRPr lang="fr-FR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ACCORD</a:t>
                      </a:r>
                      <a:r>
                        <a:rPr lang="fr-FR" sz="1600" b="1" dirty="0">
                          <a:latin typeface="Calibri"/>
                          <a:ea typeface="Calibri"/>
                          <a:cs typeface="Times New Roman"/>
                        </a:rPr>
                        <a:t> DE LA COMMISSION </a:t>
                      </a:r>
                      <a:r>
                        <a:rPr lang="fr-FR" sz="1600" b="1" dirty="0" smtClean="0">
                          <a:latin typeface="Calibri"/>
                          <a:ea typeface="Calibri"/>
                          <a:cs typeface="Times New Roman"/>
                        </a:rPr>
                        <a:t>D’HARMONISATION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fr-FR" sz="1600" b="1" u="sng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u="sng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DANS LE CENTRE D’EXAMEN</a:t>
                      </a:r>
                      <a:endParaRPr lang="fr-FR" sz="1600" u="sng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Rectifier les notes harmonisées sur les livrets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CCF et </a:t>
                      </a:r>
                      <a:r>
                        <a:rPr lang="fr-FR" sz="1600" dirty="0" smtClean="0">
                          <a:solidFill>
                            <a:srgbClr val="FF0000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signer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Remplir les bordereaux de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notes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Saisir Signer le bordereau en précisant la date et l’heure de saisie et verrouiller la saisie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En binôme  remplir le bordereau de notes et effectuer la saisie sur le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serveur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Signer le bordereau en précisant la date et l’heure de saisie et verrouiller la </a:t>
                      </a:r>
                      <a:r>
                        <a:rPr lang="fr-FR" sz="1600" dirty="0" smtClean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saisie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r-FR" sz="1600" dirty="0">
                          <a:solidFill>
                            <a:schemeClr val="tx1"/>
                          </a:solidFill>
                          <a:latin typeface="Arial Narrow"/>
                          <a:ea typeface="Calibri"/>
                          <a:cs typeface="Times New Roman"/>
                        </a:rPr>
                        <a:t>Le bordereau de notes doit être remis au centre d’examen avec le lot de copie correspondant </a:t>
                      </a:r>
                      <a:endParaRPr lang="fr-FR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3" name="Image 2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7405"/>
            <a:ext cx="933852" cy="1159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829761"/>
          </a:xfrm>
        </p:spPr>
        <p:txBody>
          <a:bodyPr anchor="ctr"/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Nos objectifs</a:t>
            </a:r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772400" cy="11997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Harmoniser les livrets, les sujets, et </a:t>
            </a:r>
            <a:r>
              <a:rPr lang="fr-FR" b="1" smtClean="0">
                <a:solidFill>
                  <a:schemeClr val="tx1"/>
                </a:solidFill>
              </a:rPr>
              <a:t>nos pratiques…</a:t>
            </a:r>
            <a:endParaRPr lang="fr-FR" b="1" dirty="0" smtClean="0">
              <a:solidFill>
                <a:schemeClr val="tx1"/>
              </a:solidFill>
            </a:endParaRPr>
          </a:p>
          <a:p>
            <a:pPr algn="ctr"/>
            <a:r>
              <a:rPr lang="fr-FR" b="1" dirty="0" smtClean="0">
                <a:solidFill>
                  <a:srgbClr val="C00000"/>
                </a:solidFill>
              </a:rPr>
              <a:t>Souhaits de l’inspection</a:t>
            </a:r>
          </a:p>
          <a:p>
            <a:pPr algn="l"/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Image 3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284984"/>
            <a:ext cx="1867703" cy="1735512"/>
          </a:xfrm>
          <a:prstGeom prst="rect">
            <a:avLst/>
          </a:prstGeom>
          <a:noFill/>
        </p:spPr>
      </p:pic>
      <p:pic>
        <p:nvPicPr>
          <p:cNvPr id="5" name="Imag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924808" cy="107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981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611560" y="1223176"/>
          <a:ext cx="8208913" cy="5058171"/>
        </p:xfrm>
        <a:graphic>
          <a:graphicData uri="http://schemas.openxmlformats.org/drawingml/2006/table">
            <a:tbl>
              <a:tblPr/>
              <a:tblGrid>
                <a:gridCol w="1154503"/>
                <a:gridCol w="2556375"/>
                <a:gridCol w="1041650"/>
                <a:gridCol w="2753995"/>
                <a:gridCol w="234130"/>
                <a:gridCol w="234130"/>
                <a:gridCol w="234130"/>
              </a:tblGrid>
              <a:tr h="320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Pôles 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Compétences 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dirty="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Matières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Compétences opérationnelles 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1571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1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 C.1.1 organiser la production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S.A. 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C1.14 Entretenir les locaux et matériels.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8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C1-2 Entretenir des relations professionnelles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Gestion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C1-2.1 Communiquer avant le service  avec les équipes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C1-3 Vendre des prestations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®</a:t>
                      </a:r>
                      <a:endParaRPr lang="fr-FR" sz="2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C1-3.5 Prendre une commande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  <a:cs typeface="Arial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05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2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C2-1 Réaliser la mise en place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®</a:t>
                      </a:r>
                      <a:endParaRPr lang="fr-FR" sz="280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2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C2-1.2 / C2-1.3 / C2-1.4 Organiser,  réaliser et  contrôler de la mise en place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71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®</a:t>
                      </a:r>
                      <a:endParaRPr lang="fr-FR" sz="2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C2-1.1 Entretenir les locaux et les matériels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12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3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C3-1 Animer une équipe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smtClean="0">
                          <a:latin typeface="Arial Narrow"/>
                          <a:ea typeface="Calibri"/>
                        </a:rPr>
                        <a:t>®</a:t>
                      </a:r>
                      <a:endParaRPr lang="fr-FR" sz="2800" smtClean="0">
                        <a:latin typeface="Calibri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smtClean="0">
                          <a:latin typeface="Arial Narrow"/>
                          <a:ea typeface="Calibri"/>
                        </a:rPr>
                        <a:t>Gestion</a:t>
                      </a:r>
                      <a:endParaRPr lang="fr-FR" sz="1400" dirty="0">
                        <a:latin typeface="Calibri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latin typeface="Arial Narrow"/>
                          <a:ea typeface="Calibri"/>
                        </a:rPr>
                        <a:t>C3-1.1 Adopter et faire adopter une attitude et un comportement professionnel </a:t>
                      </a: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Appliquer et faire appliquer les plannings de service </a:t>
                      </a:r>
                      <a:endParaRPr lang="fr-FR" sz="1400" dirty="0">
                        <a:latin typeface="Calibri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4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  <a:cs typeface="Arial"/>
                        </a:rPr>
                        <a:t>5</a:t>
                      </a:r>
                      <a:endParaRPr lang="fr-FR" sz="16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C5-2 Maintenir la qualité globale</a:t>
                      </a:r>
                      <a:endParaRPr lang="fr-FR" sz="140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dirty="0" smtClean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®</a:t>
                      </a:r>
                      <a:endParaRPr lang="fr-FR" sz="28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rial Narrow"/>
                          <a:ea typeface="Calibri"/>
                        </a:rPr>
                        <a:t>C5-2.5 S'inscrire dans une démarche de veille, de recherche et de développement</a:t>
                      </a:r>
                      <a:endParaRPr lang="fr-FR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44792" marR="44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400" dirty="0">
                        <a:solidFill>
                          <a:srgbClr val="000000"/>
                        </a:solidFill>
                        <a:latin typeface="Arial Narrow"/>
                        <a:ea typeface="Calibri"/>
                      </a:endParaRPr>
                    </a:p>
                  </a:txBody>
                  <a:tcPr marL="44792" marR="44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43608" y="260648"/>
            <a:ext cx="6912768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 :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Prénom :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Date : Jeudi 10 Novembre 2011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Durée : 2h 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3203848" y="404664"/>
            <a:ext cx="3254375" cy="43204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8CCE4"/>
              </a:gs>
            </a:gsLst>
            <a:lin ang="5400000" scaled="1"/>
          </a:gradFill>
          <a:ln w="12700">
            <a:solidFill>
              <a:srgbClr val="95B3D7"/>
            </a:solidFill>
            <a:miter lim="800000"/>
            <a:headEnd/>
            <a:tailEnd/>
          </a:ln>
          <a:effectLst>
            <a:outerShdw dist="28398" dir="3806097" algn="ctr" rotWithShape="0">
              <a:srgbClr val="243F6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1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Compétences visées UF1</a:t>
            </a: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78822"/>
            <a:ext cx="26997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  ® 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Restauran</a:t>
            </a:r>
            <a:r>
              <a:rPr kumimoji="0" lang="fr-F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fr-FR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 5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231149"/>
            <a:ext cx="588882" cy="8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084668"/>
              </p:ext>
            </p:extLst>
          </p:nvPr>
        </p:nvGraphicFramePr>
        <p:xfrm>
          <a:off x="305860" y="260648"/>
          <a:ext cx="8661534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19808" imgH="5667341" progId="AcroExch.Document.11">
                  <p:embed/>
                </p:oleObj>
              </mc:Choice>
              <mc:Fallback>
                <p:oleObj name="Acrobat Document" r:id="rId3" imgW="8019808" imgH="566734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5860" y="260648"/>
                        <a:ext cx="8661534" cy="61206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 2" descr="log_academi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41920"/>
            <a:ext cx="483123" cy="682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964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fr-FR" dirty="0" smtClean="0"/>
              <a:t> </a:t>
            </a:r>
          </a:p>
          <a:p>
            <a:pPr marL="109728" indent="0" algn="ctr">
              <a:buNone/>
            </a:pPr>
            <a:endParaRPr lang="fr-FR" dirty="0"/>
          </a:p>
          <a:p>
            <a:pPr marL="109728" indent="0" algn="ctr">
              <a:buNone/>
            </a:pPr>
            <a:r>
              <a:rPr lang="fr-FR" dirty="0" smtClean="0"/>
              <a:t>3 tableaux :</a:t>
            </a:r>
          </a:p>
          <a:p>
            <a:pPr marL="109728" indent="0" algn="ctr">
              <a:buNone/>
            </a:pPr>
            <a:r>
              <a:rPr lang="fr-FR" dirty="0" smtClean="0"/>
              <a:t>de seconde, première, terminale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/>
              <a:t>PLAN DE </a:t>
            </a:r>
            <a:r>
              <a:rPr lang="fr-FR" dirty="0" smtClean="0"/>
              <a:t>FORMATION</a:t>
            </a:r>
            <a:endParaRPr lang="fr-FR" dirty="0"/>
          </a:p>
        </p:txBody>
      </p:sp>
      <p:pic>
        <p:nvPicPr>
          <p:cNvPr id="4" name="Image 3" descr="log_academi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797152"/>
            <a:ext cx="787583" cy="10801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89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271</TotalTime>
  <Words>502</Words>
  <Application>Microsoft Office PowerPoint</Application>
  <PresentationFormat>Affichage à l'écran (4:3)</PresentationFormat>
  <Paragraphs>124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Rotonde</vt:lpstr>
      <vt:lpstr>Acrobat Document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Nos objectifs</vt:lpstr>
      <vt:lpstr>Présentation PowerPoint</vt:lpstr>
      <vt:lpstr>Présentation PowerPoint</vt:lpstr>
      <vt:lpstr>PLAN DE 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LA FORMATION HARMONISATION DE LA PRATIQUE PEDAGOFIQUE CCF BAC et CAP</dc:title>
  <dc:creator>SABAS</dc:creator>
  <cp:lastModifiedBy>FRED</cp:lastModifiedBy>
  <cp:revision>25</cp:revision>
  <dcterms:created xsi:type="dcterms:W3CDTF">2015-12-09T13:30:05Z</dcterms:created>
  <dcterms:modified xsi:type="dcterms:W3CDTF">2016-01-11T03:28:18Z</dcterms:modified>
</cp:coreProperties>
</file>