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65" r:id="rId4"/>
    <p:sldId id="262" r:id="rId5"/>
    <p:sldId id="263" r:id="rId6"/>
    <p:sldId id="257" r:id="rId7"/>
    <p:sldId id="258" r:id="rId8"/>
    <p:sldId id="264" r:id="rId9"/>
    <p:sldId id="25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>
        <p:scale>
          <a:sx n="75" d="100"/>
          <a:sy n="75" d="100"/>
        </p:scale>
        <p:origin x="-1140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CCD28B-6464-45F9-B6DB-D1A969181B03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DB44D3-D8D9-4CF8-82A7-08D32AC1D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BON13du31032016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e32_grille_ccf_docx_69124.docx" TargetMode="External"/><Relationship Id="rId3" Type="http://schemas.openxmlformats.org/officeDocument/2006/relationships/hyperlink" Target="controle_documents_ccf_bacpro_ga_docx_16749.docx" TargetMode="External"/><Relationship Id="rId7" Type="http://schemas.openxmlformats.org/officeDocument/2006/relationships/hyperlink" Target="e31_grille_ccf_docx_19546.docx" TargetMode="External"/><Relationship Id="rId2" Type="http://schemas.openxmlformats.org/officeDocument/2006/relationships/hyperlink" Target="CONSIGNES%20HARMO%20BAC%20GA%20SESSION%20201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31%20-%20E32%20-%20E33%20-%20TABLEAU%20RECAPITULATIF%20DES%20NOTES%20(Classe%20-%20Etablissement)2017.xlsx" TargetMode="External"/><Relationship Id="rId5" Type="http://schemas.openxmlformats.org/officeDocument/2006/relationships/hyperlink" Target="derogation_pfmp.docx" TargetMode="External"/><Relationship Id="rId4" Type="http://schemas.openxmlformats.org/officeDocument/2006/relationships/hyperlink" Target="Conformit&#233;%20des%20dossiers2017.xlsx" TargetMode="External"/><Relationship Id="rId9" Type="http://schemas.openxmlformats.org/officeDocument/2006/relationships/hyperlink" Target="e33_grille_ccf_docx_58413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OUS%20EPREUVE%20E31%20B%20.docx" TargetMode="External"/><Relationship Id="rId2" Type="http://schemas.openxmlformats.org/officeDocument/2006/relationships/hyperlink" Target="SOUS%20EPREUVE%20E31A%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ERISE%20PROGA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848600" cy="1526009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FORMATION </a:t>
            </a:r>
            <a:b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DU 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VENDREDI 20 JANVIER 2017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8134672" cy="175260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PROTOCOLE DES EXAMENS 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r>
              <a:rPr lang="fr-FR" sz="3600" b="1" smtClean="0">
                <a:solidFill>
                  <a:schemeClr val="tx1"/>
                </a:solidFill>
              </a:rPr>
              <a:t>BAC PRO GA</a:t>
            </a:r>
            <a:endParaRPr lang="fr-FR" sz="36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218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848600" cy="1381993"/>
          </a:xfrm>
        </p:spPr>
        <p:txBody>
          <a:bodyPr/>
          <a:lstStyle/>
          <a:p>
            <a:pPr algn="ctr"/>
            <a:r>
              <a:rPr lang="fr-FR" sz="6600" b="1" dirty="0" smtClean="0">
                <a:solidFill>
                  <a:schemeClr val="accent1">
                    <a:lumMod val="75000"/>
                  </a:schemeClr>
                </a:solidFill>
              </a:rPr>
              <a:t>PROGRAMME</a:t>
            </a:r>
            <a:endParaRPr lang="fr-FR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302014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3200" b="1" dirty="0" smtClean="0"/>
              <a:t>Rappel des textes officiels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3200" b="1" dirty="0" smtClean="0"/>
              <a:t>BO </a:t>
            </a:r>
            <a:r>
              <a:rPr lang="fr-FR" sz="3200" b="1" dirty="0" smtClean="0"/>
              <a:t>N°13 du 31 MARS 2016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3200" b="1" dirty="0" smtClean="0"/>
              <a:t>Protocole des examens session 2017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3200" b="1" dirty="0" smtClean="0"/>
              <a:t>Fiches Cerise Pro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3200" b="1" dirty="0" smtClean="0"/>
              <a:t>Bilan et évaluation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80321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600" b="1" cap="all" dirty="0">
                <a:solidFill>
                  <a:schemeClr val="accent1">
                    <a:lumMod val="75000"/>
                  </a:schemeClr>
                </a:solidFill>
              </a:rPr>
              <a:t>Textes officiels</a:t>
            </a:r>
            <a:endParaRPr lang="fr-FR" sz="6600" b="1" cap="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2564904"/>
            <a:ext cx="8229600" cy="3845024"/>
          </a:xfrm>
        </p:spPr>
        <p:txBody>
          <a:bodyPr/>
          <a:lstStyle/>
          <a:p>
            <a:pPr lvl="0"/>
            <a:r>
              <a:rPr lang="fr-FR" b="1" dirty="0">
                <a:solidFill>
                  <a:srgbClr val="002060"/>
                </a:solidFill>
              </a:rPr>
              <a:t>Arrêté de création du 27/12/2011 et le JO du </a:t>
            </a:r>
            <a:r>
              <a:rPr lang="fr-FR" b="1" dirty="0" smtClean="0">
                <a:solidFill>
                  <a:srgbClr val="002060"/>
                </a:solidFill>
              </a:rPr>
              <a:t>13/01/2015</a:t>
            </a:r>
          </a:p>
          <a:p>
            <a:pPr lvl="0"/>
            <a:endParaRPr lang="fr-FR" b="1" dirty="0">
              <a:solidFill>
                <a:srgbClr val="002060"/>
              </a:solidFill>
            </a:endParaRPr>
          </a:p>
          <a:p>
            <a:pPr lvl="0"/>
            <a:r>
              <a:rPr lang="fr-FR" b="1" dirty="0">
                <a:solidFill>
                  <a:srgbClr val="002060"/>
                </a:solidFill>
              </a:rPr>
              <a:t>Ateliers rédactionnels BOEN n°6 du 9 février </a:t>
            </a:r>
            <a:r>
              <a:rPr lang="fr-FR" b="1" dirty="0" smtClean="0">
                <a:solidFill>
                  <a:srgbClr val="002060"/>
                </a:solidFill>
              </a:rPr>
              <a:t>2015</a:t>
            </a:r>
          </a:p>
          <a:p>
            <a:pPr lvl="0"/>
            <a:endParaRPr lang="fr-FR" b="1" dirty="0">
              <a:solidFill>
                <a:srgbClr val="002060"/>
              </a:solidFill>
            </a:endParaRPr>
          </a:p>
          <a:p>
            <a:pPr lvl="0"/>
            <a:r>
              <a:rPr lang="fr-FR" b="1" dirty="0">
                <a:solidFill>
                  <a:srgbClr val="002060"/>
                </a:solidFill>
              </a:rPr>
              <a:t>Définition des épreuves BO n°13 du 26 mars </a:t>
            </a:r>
            <a:r>
              <a:rPr lang="fr-FR" b="1" dirty="0" smtClean="0">
                <a:solidFill>
                  <a:srgbClr val="002060"/>
                </a:solidFill>
              </a:rPr>
              <a:t>2015</a:t>
            </a:r>
          </a:p>
          <a:p>
            <a:pPr lvl="0"/>
            <a:endParaRPr lang="fr-FR" b="1" dirty="0">
              <a:solidFill>
                <a:srgbClr val="002060"/>
              </a:solidFill>
            </a:endParaRPr>
          </a:p>
          <a:p>
            <a:pPr lvl="0"/>
            <a:r>
              <a:rPr lang="fr-FR" b="1" dirty="0">
                <a:solidFill>
                  <a:srgbClr val="002060"/>
                </a:solidFill>
              </a:rPr>
              <a:t>Règlement d’examen BO n°20 du 14 mai 2015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28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BO N°13 du 31 MARS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2016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77072"/>
          </a:xfrm>
        </p:spPr>
        <p:txBody>
          <a:bodyPr/>
          <a:lstStyle/>
          <a:p>
            <a:r>
              <a:rPr lang="fr-FR" b="1" dirty="0" smtClean="0"/>
              <a:t>1 </a:t>
            </a:r>
            <a:r>
              <a:rPr lang="fr-FR" b="1" dirty="0"/>
              <a:t>- Améliorer la transition </a:t>
            </a:r>
            <a:r>
              <a:rPr lang="fr-FR" b="1" dirty="0" smtClean="0"/>
              <a:t>collège et le LP </a:t>
            </a:r>
            <a:endParaRPr lang="fr-FR" b="1" dirty="0"/>
          </a:p>
          <a:p>
            <a:pPr marL="274320" lvl="1" indent="0">
              <a:buNone/>
            </a:pPr>
            <a:r>
              <a:rPr lang="fr-FR" b="1" dirty="0" smtClean="0"/>
              <a:t>mieux </a:t>
            </a:r>
            <a:r>
              <a:rPr lang="fr-FR" b="1" dirty="0"/>
              <a:t>informer et préparer les collégien(ne)s et leurs familles sur les métiers et les spécificités de la formation </a:t>
            </a:r>
            <a:r>
              <a:rPr lang="fr-FR" b="1" dirty="0" smtClean="0"/>
              <a:t>professionnelle.</a:t>
            </a:r>
          </a:p>
          <a:p>
            <a:pPr marL="274320" lvl="1" indent="0">
              <a:buNone/>
            </a:pPr>
            <a:endParaRPr lang="fr-FR" dirty="0"/>
          </a:p>
          <a:p>
            <a:r>
              <a:rPr lang="fr-FR" b="1" dirty="0"/>
              <a:t>2 - Accueillir les élèves </a:t>
            </a:r>
            <a:r>
              <a:rPr lang="fr-FR" b="1" dirty="0" smtClean="0"/>
              <a:t>afin de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/>
              <a:t>favoriser </a:t>
            </a:r>
            <a:r>
              <a:rPr lang="fr-FR" b="1" dirty="0"/>
              <a:t>leur </a:t>
            </a:r>
            <a:r>
              <a:rPr lang="fr-FR" b="1" dirty="0" smtClean="0"/>
              <a:t>intégration,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/>
              <a:t>marquer </a:t>
            </a:r>
            <a:r>
              <a:rPr lang="fr-FR" b="1" dirty="0"/>
              <a:t>leur entrée dans la voie professionnelle, </a:t>
            </a:r>
            <a:endParaRPr lang="fr-FR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/>
              <a:t>expliciter </a:t>
            </a:r>
            <a:r>
              <a:rPr lang="fr-FR" b="1" dirty="0"/>
              <a:t>les attentes de l'équipe pédagogique, </a:t>
            </a:r>
            <a:endParaRPr lang="fr-FR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/>
              <a:t>les </a:t>
            </a:r>
            <a:r>
              <a:rPr lang="fr-FR" b="1" dirty="0"/>
              <a:t>sensibiliser aux compétences et aux comportements attendus au lycée et en milieu </a:t>
            </a:r>
            <a:r>
              <a:rPr lang="fr-FR" b="1" dirty="0" smtClean="0"/>
              <a:t>professionnel.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117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BO N°13 du 31 MARS 2016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3 - Rendre les choix d'orientation plus </a:t>
            </a:r>
            <a:r>
              <a:rPr lang="fr-FR" b="1" dirty="0" smtClean="0"/>
              <a:t>réversibles pour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/>
              <a:t> Confirmer le projet du jeune,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/>
              <a:t> Consolider le projet du jeune </a:t>
            </a:r>
            <a:r>
              <a:rPr lang="fr-FR" b="1" dirty="0"/>
              <a:t>ou </a:t>
            </a:r>
            <a:endParaRPr lang="fr-FR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/>
              <a:t> Ajuster </a:t>
            </a:r>
            <a:r>
              <a:rPr lang="fr-FR" b="1" dirty="0"/>
              <a:t>le projet du </a:t>
            </a:r>
            <a:r>
              <a:rPr lang="fr-FR" b="1" dirty="0" smtClean="0"/>
              <a:t>jeune.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  <a:p>
            <a:r>
              <a:rPr lang="fr-FR" b="1" dirty="0"/>
              <a:t>4 - Mieux préparer l'élève aux périodes de formation en milieu </a:t>
            </a:r>
            <a:r>
              <a:rPr lang="fr-FR" b="1" dirty="0" smtClean="0"/>
              <a:t>professionnel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5 - Alléger la pression certificative </a:t>
            </a:r>
            <a:r>
              <a:rPr lang="fr-FR" b="1" dirty="0" smtClean="0"/>
              <a:t>en 2de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641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9456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>
                <a:solidFill>
                  <a:schemeClr val="accent1"/>
                </a:solidFill>
              </a:rPr>
              <a:t>Protocole des examens </a:t>
            </a:r>
            <a:r>
              <a:rPr lang="fr-FR" sz="4400" b="1" dirty="0" smtClean="0">
                <a:solidFill>
                  <a:schemeClr val="accent1"/>
                </a:solidFill>
              </a:rPr>
              <a:t/>
            </a:r>
            <a:br>
              <a:rPr lang="fr-FR" sz="4400" b="1" dirty="0" smtClean="0">
                <a:solidFill>
                  <a:schemeClr val="accent1"/>
                </a:solidFill>
              </a:rPr>
            </a:br>
            <a:r>
              <a:rPr lang="fr-FR" sz="4400" b="1" dirty="0" smtClean="0">
                <a:solidFill>
                  <a:schemeClr val="accent1"/>
                </a:solidFill>
              </a:rPr>
              <a:t>session 2017</a:t>
            </a:r>
            <a:endParaRPr lang="fr-FR" sz="44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12096"/>
          </a:xfrm>
        </p:spPr>
        <p:txBody>
          <a:bodyPr>
            <a:normAutofit/>
          </a:bodyPr>
          <a:lstStyle/>
          <a:p>
            <a:pPr lvl="0"/>
            <a:r>
              <a:rPr lang="fr-FR" dirty="0">
                <a:hlinkClick r:id="rId2" action="ppaction://hlinkfile"/>
              </a:rPr>
              <a:t>Proposition document récapitulatif session 2017</a:t>
            </a:r>
            <a:endParaRPr lang="fr-FR" dirty="0"/>
          </a:p>
          <a:p>
            <a:pPr lvl="0"/>
            <a:r>
              <a:rPr lang="fr-FR" dirty="0">
                <a:hlinkClick r:id="rId3" action="ppaction://hlinkfile"/>
              </a:rPr>
              <a:t>Procédure contrôle documents CCF :  Dossiers élève et classe</a:t>
            </a:r>
            <a:endParaRPr lang="fr-FR" dirty="0"/>
          </a:p>
          <a:p>
            <a:pPr lvl="0"/>
            <a:r>
              <a:rPr lang="fr-FR" dirty="0" smtClean="0">
                <a:hlinkClick r:id="rId4" action="ppaction://hlinkfile"/>
              </a:rPr>
              <a:t>Fiche </a:t>
            </a:r>
            <a:r>
              <a:rPr lang="fr-FR" dirty="0">
                <a:hlinkClick r:id="rId4" action="ppaction://hlinkfile"/>
              </a:rPr>
              <a:t>de conformité des </a:t>
            </a:r>
            <a:r>
              <a:rPr lang="fr-FR" dirty="0" smtClean="0">
                <a:hlinkClick r:id="rId4" action="ppaction://hlinkfile"/>
              </a:rPr>
              <a:t>élèves</a:t>
            </a:r>
            <a:endParaRPr lang="fr-FR" dirty="0" smtClean="0"/>
          </a:p>
          <a:p>
            <a:pPr lvl="0"/>
            <a:r>
              <a:rPr lang="fr-FR" dirty="0" smtClean="0">
                <a:hlinkClick r:id="rId5" action="ppaction://hlinkfile"/>
              </a:rPr>
              <a:t>dérogation</a:t>
            </a:r>
            <a:endParaRPr lang="fr-FR" dirty="0"/>
          </a:p>
          <a:p>
            <a:pPr lvl="0"/>
            <a:r>
              <a:rPr lang="fr-FR" dirty="0" smtClean="0">
                <a:hlinkClick r:id="rId6" action="ppaction://hlinkfile"/>
              </a:rPr>
              <a:t>Tableau </a:t>
            </a:r>
            <a:r>
              <a:rPr lang="fr-FR" dirty="0">
                <a:hlinkClick r:id="rId6" action="ppaction://hlinkfile"/>
              </a:rPr>
              <a:t>classe</a:t>
            </a:r>
            <a:endParaRPr lang="fr-FR" dirty="0"/>
          </a:p>
          <a:p>
            <a:pPr lvl="0"/>
            <a:r>
              <a:rPr lang="fr-FR" dirty="0" smtClean="0">
                <a:hlinkClick r:id="rId7" action="ppaction://hlinkfile"/>
              </a:rPr>
              <a:t>Grille E31</a:t>
            </a:r>
            <a:endParaRPr lang="fr-FR" dirty="0" smtClean="0"/>
          </a:p>
          <a:p>
            <a:pPr lvl="0"/>
            <a:r>
              <a:rPr lang="fr-FR" dirty="0" smtClean="0">
                <a:hlinkClick r:id="rId8" action="ppaction://hlinkfile"/>
              </a:rPr>
              <a:t>Grille E32</a:t>
            </a:r>
            <a:endParaRPr lang="fr-FR" dirty="0" smtClean="0"/>
          </a:p>
          <a:p>
            <a:pPr lvl="0"/>
            <a:r>
              <a:rPr lang="fr-FR" dirty="0" smtClean="0">
                <a:hlinkClick r:id="rId9" action="ppaction://hlinkfile"/>
              </a:rPr>
              <a:t>Grille E33</a:t>
            </a:r>
            <a:endParaRPr lang="fr-FR" dirty="0" smtClean="0"/>
          </a:p>
          <a:p>
            <a:pPr lvl="0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86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FICHES CERISE PRO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600400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Fiches </a:t>
            </a:r>
            <a:r>
              <a:rPr lang="fr-FR" dirty="0"/>
              <a:t>des ateliers créées l'année </a:t>
            </a:r>
            <a:r>
              <a:rPr lang="fr-FR" dirty="0" smtClean="0"/>
              <a:t>dernière et notation</a:t>
            </a:r>
          </a:p>
          <a:p>
            <a:pPr lvl="1"/>
            <a:r>
              <a:rPr lang="fr-FR" dirty="0" smtClean="0">
                <a:hlinkClick r:id="rId2" action="ppaction://hlinkfile"/>
              </a:rPr>
              <a:t>Sous épreuve E31A</a:t>
            </a:r>
            <a:endParaRPr lang="fr-FR" dirty="0" smtClean="0"/>
          </a:p>
          <a:p>
            <a:pPr lvl="1"/>
            <a:r>
              <a:rPr lang="fr-FR" dirty="0">
                <a:hlinkClick r:id="rId3" action="ppaction://hlinkfile"/>
              </a:rPr>
              <a:t>Sous épreuve </a:t>
            </a:r>
            <a:r>
              <a:rPr lang="fr-FR" dirty="0" smtClean="0">
                <a:hlinkClick r:id="rId3" action="ppaction://hlinkfile"/>
              </a:rPr>
              <a:t>E31B</a:t>
            </a:r>
            <a:endParaRPr lang="fr-FR" dirty="0" smtClean="0"/>
          </a:p>
          <a:p>
            <a:pPr lvl="0"/>
            <a:endParaRPr lang="fr-FR" dirty="0"/>
          </a:p>
          <a:p>
            <a:pPr lvl="0"/>
            <a:r>
              <a:rPr lang="fr-FR" dirty="0" smtClean="0"/>
              <a:t>consultation </a:t>
            </a:r>
            <a:r>
              <a:rPr lang="fr-FR" dirty="0"/>
              <a:t>des fiches cerise </a:t>
            </a:r>
            <a:r>
              <a:rPr lang="fr-FR" dirty="0" smtClean="0"/>
              <a:t>pro</a:t>
            </a:r>
          </a:p>
          <a:p>
            <a:pPr lvl="1"/>
            <a:r>
              <a:rPr lang="fr-FR" dirty="0" smtClean="0"/>
              <a:t>constat</a:t>
            </a:r>
          </a:p>
          <a:p>
            <a:pPr lvl="0"/>
            <a:endParaRPr lang="fr-FR" dirty="0"/>
          </a:p>
          <a:p>
            <a:pPr lvl="0"/>
            <a:r>
              <a:rPr lang="fr-FR" dirty="0">
                <a:hlinkClick r:id="rId4" action="ppaction://hlinkfile"/>
              </a:rPr>
              <a:t>problèmes rencontrés et </a:t>
            </a:r>
            <a:r>
              <a:rPr lang="fr-FR" dirty="0" smtClean="0">
                <a:hlinkClick r:id="rId4" action="ppaction://hlinkfile"/>
              </a:rPr>
              <a:t>solutions apportées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07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LES PROCHAINES DATES 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Jeudi 4 mai 2017 Pré-harmonisation</a:t>
            </a:r>
          </a:p>
          <a:p>
            <a:endParaRPr lang="fr-FR" dirty="0"/>
          </a:p>
          <a:p>
            <a:r>
              <a:rPr lang="fr-FR" dirty="0" smtClean="0"/>
              <a:t>Lundi 29 mai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0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</a:rPr>
              <a:t>BILAN DE LA FORMATION</a:t>
            </a:r>
            <a:endParaRPr lang="fr-FR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9607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sz="4800" dirty="0"/>
              <a:t>Bilan de la </a:t>
            </a:r>
            <a:r>
              <a:rPr lang="fr-FR" sz="4800" dirty="0" smtClean="0"/>
              <a:t>formation</a:t>
            </a:r>
          </a:p>
          <a:p>
            <a:pPr marL="0" lvl="0" indent="0" algn="ctr">
              <a:buNone/>
            </a:pPr>
            <a:endParaRPr lang="fr-FR" sz="4800" dirty="0"/>
          </a:p>
          <a:p>
            <a:pPr marL="0" lvl="0" indent="0" algn="ctr">
              <a:buNone/>
            </a:pPr>
            <a:r>
              <a:rPr lang="fr-FR" sz="4800" dirty="0"/>
              <a:t>Evaluation de </a:t>
            </a:r>
            <a:r>
              <a:rPr lang="fr-FR" sz="4800" dirty="0" smtClean="0"/>
              <a:t>la </a:t>
            </a:r>
            <a:r>
              <a:rPr lang="fr-FR" sz="4800" dirty="0"/>
              <a:t>formation</a:t>
            </a:r>
          </a:p>
          <a:p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08182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Grill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261</TotalTime>
  <Words>233</Words>
  <Application>Microsoft Office PowerPoint</Application>
  <PresentationFormat>Affichage à l'écran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Clarté</vt:lpstr>
      <vt:lpstr>FORMATION  DU VENDREDI 20 JANVIER 2017</vt:lpstr>
      <vt:lpstr>PROGRAMME</vt:lpstr>
      <vt:lpstr>Textes officiels</vt:lpstr>
      <vt:lpstr>BO N°13 du 31 MARS 2016</vt:lpstr>
      <vt:lpstr>BO N°13 du 31 MARS 2016</vt:lpstr>
      <vt:lpstr>Protocole des examens  session 2017</vt:lpstr>
      <vt:lpstr>FICHES CERISE PRO</vt:lpstr>
      <vt:lpstr>LES PROCHAINES DATES </vt:lpstr>
      <vt:lpstr>BILAN DE LA 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 DU MARDI 22 NOVEMBRE 2016</dc:title>
  <dc:creator>sandra chapelain</dc:creator>
  <cp:lastModifiedBy>sandra chapelain</cp:lastModifiedBy>
  <cp:revision>24</cp:revision>
  <dcterms:created xsi:type="dcterms:W3CDTF">2016-11-20T00:36:57Z</dcterms:created>
  <dcterms:modified xsi:type="dcterms:W3CDTF">2017-01-19T21:08:17Z</dcterms:modified>
</cp:coreProperties>
</file>