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319" r:id="rId3"/>
    <p:sldId id="320" r:id="rId4"/>
    <p:sldId id="323" r:id="rId5"/>
    <p:sldId id="328" r:id="rId6"/>
    <p:sldId id="322" r:id="rId7"/>
    <p:sldId id="330" r:id="rId8"/>
    <p:sldId id="331" r:id="rId9"/>
    <p:sldId id="332" r:id="rId10"/>
    <p:sldId id="333" r:id="rId11"/>
    <p:sldId id="334" r:id="rId12"/>
    <p:sldId id="335" r:id="rId13"/>
    <p:sldId id="336" r:id="rId14"/>
    <p:sldId id="337" r:id="rId15"/>
    <p:sldId id="329" r:id="rId16"/>
  </p:sldIdLst>
  <p:sldSz cx="9144000" cy="6858000" type="screen4x3"/>
  <p:notesSz cx="7102475"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lerie" initials="R1"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CCECFF"/>
    <a:srgbClr val="CC0000"/>
    <a:srgbClr val="6600CC"/>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7122" autoAdjust="0"/>
  </p:normalViewPr>
  <p:slideViewPr>
    <p:cSldViewPr>
      <p:cViewPr varScale="1">
        <p:scale>
          <a:sx n="88" d="100"/>
          <a:sy n="88" d="100"/>
        </p:scale>
        <p:origin x="-138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7739" cy="511731"/>
          </a:xfrm>
          <a:prstGeom prst="rect">
            <a:avLst/>
          </a:prstGeom>
        </p:spPr>
        <p:txBody>
          <a:bodyPr vert="horz" lIns="99066" tIns="49533" rIns="99066" bIns="49533" rtlCol="0"/>
          <a:lstStyle>
            <a:lvl1pPr algn="l">
              <a:defRPr sz="1300"/>
            </a:lvl1pPr>
          </a:lstStyle>
          <a:p>
            <a:endParaRPr lang="fr-FR"/>
          </a:p>
        </p:txBody>
      </p:sp>
      <p:sp>
        <p:nvSpPr>
          <p:cNvPr id="3" name="Espace réservé de la date 2"/>
          <p:cNvSpPr>
            <a:spLocks noGrp="1"/>
          </p:cNvSpPr>
          <p:nvPr>
            <p:ph type="dt" sz="quarter" idx="1"/>
          </p:nvPr>
        </p:nvSpPr>
        <p:spPr>
          <a:xfrm>
            <a:off x="4023092" y="0"/>
            <a:ext cx="3077739" cy="511731"/>
          </a:xfrm>
          <a:prstGeom prst="rect">
            <a:avLst/>
          </a:prstGeom>
        </p:spPr>
        <p:txBody>
          <a:bodyPr vert="horz" lIns="99066" tIns="49533" rIns="99066" bIns="49533" rtlCol="0"/>
          <a:lstStyle>
            <a:lvl1pPr algn="r">
              <a:defRPr sz="1300"/>
            </a:lvl1pPr>
          </a:lstStyle>
          <a:p>
            <a:fld id="{D7204633-AB6C-4678-8254-7F13C6535277}" type="datetimeFigureOut">
              <a:rPr lang="fr-FR" smtClean="0"/>
              <a:t>14/05/2019</a:t>
            </a:fld>
            <a:endParaRPr lang="fr-FR"/>
          </a:p>
        </p:txBody>
      </p:sp>
      <p:sp>
        <p:nvSpPr>
          <p:cNvPr id="4" name="Espace réservé du pied de page 3"/>
          <p:cNvSpPr>
            <a:spLocks noGrp="1"/>
          </p:cNvSpPr>
          <p:nvPr>
            <p:ph type="ftr" sz="quarter" idx="2"/>
          </p:nvPr>
        </p:nvSpPr>
        <p:spPr>
          <a:xfrm>
            <a:off x="0" y="9721106"/>
            <a:ext cx="3077739" cy="511731"/>
          </a:xfrm>
          <a:prstGeom prst="rect">
            <a:avLst/>
          </a:prstGeom>
        </p:spPr>
        <p:txBody>
          <a:bodyPr vert="horz" lIns="99066" tIns="49533" rIns="99066" bIns="49533" rtlCol="0" anchor="b"/>
          <a:lstStyle>
            <a:lvl1pPr algn="l">
              <a:defRPr sz="1300"/>
            </a:lvl1pPr>
          </a:lstStyle>
          <a:p>
            <a:endParaRPr lang="fr-FR"/>
          </a:p>
        </p:txBody>
      </p:sp>
      <p:sp>
        <p:nvSpPr>
          <p:cNvPr id="5" name="Espace réservé du numéro de diapositive 4"/>
          <p:cNvSpPr>
            <a:spLocks noGrp="1"/>
          </p:cNvSpPr>
          <p:nvPr>
            <p:ph type="sldNum" sz="quarter" idx="3"/>
          </p:nvPr>
        </p:nvSpPr>
        <p:spPr>
          <a:xfrm>
            <a:off x="4023092" y="9721106"/>
            <a:ext cx="3077739" cy="511731"/>
          </a:xfrm>
          <a:prstGeom prst="rect">
            <a:avLst/>
          </a:prstGeom>
        </p:spPr>
        <p:txBody>
          <a:bodyPr vert="horz" lIns="99066" tIns="49533" rIns="99066" bIns="49533" rtlCol="0" anchor="b"/>
          <a:lstStyle>
            <a:lvl1pPr algn="r">
              <a:defRPr sz="1300"/>
            </a:lvl1pPr>
          </a:lstStyle>
          <a:p>
            <a:fld id="{50A80979-8D72-4FF2-91EC-0913FF9D96CD}" type="slidenum">
              <a:rPr lang="fr-FR" smtClean="0"/>
              <a:t>‹N°›</a:t>
            </a:fld>
            <a:endParaRPr lang="fr-FR"/>
          </a:p>
        </p:txBody>
      </p:sp>
    </p:spTree>
    <p:extLst>
      <p:ext uri="{BB962C8B-B14F-4D97-AF65-F5344CB8AC3E}">
        <p14:creationId xmlns:p14="http://schemas.microsoft.com/office/powerpoint/2010/main" val="41322863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7739" cy="511731"/>
          </a:xfrm>
          <a:prstGeom prst="rect">
            <a:avLst/>
          </a:prstGeom>
        </p:spPr>
        <p:txBody>
          <a:bodyPr vert="horz" lIns="99066" tIns="49533" rIns="99066" bIns="49533" rtlCol="0"/>
          <a:lstStyle>
            <a:lvl1pPr algn="l">
              <a:defRPr sz="1300"/>
            </a:lvl1pPr>
          </a:lstStyle>
          <a:p>
            <a:endParaRPr lang="fr-FR"/>
          </a:p>
        </p:txBody>
      </p:sp>
      <p:sp>
        <p:nvSpPr>
          <p:cNvPr id="3" name="Espace réservé de la date 2"/>
          <p:cNvSpPr>
            <a:spLocks noGrp="1"/>
          </p:cNvSpPr>
          <p:nvPr>
            <p:ph type="dt" idx="1"/>
          </p:nvPr>
        </p:nvSpPr>
        <p:spPr>
          <a:xfrm>
            <a:off x="4023092" y="0"/>
            <a:ext cx="3077739" cy="511731"/>
          </a:xfrm>
          <a:prstGeom prst="rect">
            <a:avLst/>
          </a:prstGeom>
        </p:spPr>
        <p:txBody>
          <a:bodyPr vert="horz" lIns="99066" tIns="49533" rIns="99066" bIns="49533" rtlCol="0"/>
          <a:lstStyle>
            <a:lvl1pPr algn="r">
              <a:defRPr sz="1300"/>
            </a:lvl1pPr>
          </a:lstStyle>
          <a:p>
            <a:fld id="{65657234-2ADA-4FFE-BACD-3A139426D668}" type="datetimeFigureOut">
              <a:rPr lang="fr-FR" smtClean="0"/>
              <a:t>14/05/2019</a:t>
            </a:fld>
            <a:endParaRPr lang="fr-FR"/>
          </a:p>
        </p:txBody>
      </p:sp>
      <p:sp>
        <p:nvSpPr>
          <p:cNvPr id="4" name="Espace réservé de l'image des diapositives 3"/>
          <p:cNvSpPr>
            <a:spLocks noGrp="1" noRot="1" noChangeAspect="1"/>
          </p:cNvSpPr>
          <p:nvPr>
            <p:ph type="sldImg" idx="2"/>
          </p:nvPr>
        </p:nvSpPr>
        <p:spPr>
          <a:xfrm>
            <a:off x="993775" y="768350"/>
            <a:ext cx="5114925" cy="3836988"/>
          </a:xfrm>
          <a:prstGeom prst="rect">
            <a:avLst/>
          </a:prstGeom>
          <a:noFill/>
          <a:ln w="12700">
            <a:solidFill>
              <a:prstClr val="black"/>
            </a:solidFill>
          </a:ln>
        </p:spPr>
        <p:txBody>
          <a:bodyPr vert="horz" lIns="99066" tIns="49533" rIns="99066" bIns="49533" rtlCol="0" anchor="ctr"/>
          <a:lstStyle/>
          <a:p>
            <a:endParaRPr lang="fr-FR"/>
          </a:p>
        </p:txBody>
      </p:sp>
      <p:sp>
        <p:nvSpPr>
          <p:cNvPr id="5" name="Espace réservé des commentaires 4"/>
          <p:cNvSpPr>
            <a:spLocks noGrp="1"/>
          </p:cNvSpPr>
          <p:nvPr>
            <p:ph type="body" sz="quarter" idx="3"/>
          </p:nvPr>
        </p:nvSpPr>
        <p:spPr>
          <a:xfrm>
            <a:off x="710248" y="4861441"/>
            <a:ext cx="5681980" cy="4605576"/>
          </a:xfrm>
          <a:prstGeom prst="rect">
            <a:avLst/>
          </a:prstGeom>
        </p:spPr>
        <p:txBody>
          <a:bodyPr vert="horz" lIns="99066" tIns="49533" rIns="99066" bIns="49533"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721106"/>
            <a:ext cx="3077739" cy="511731"/>
          </a:xfrm>
          <a:prstGeom prst="rect">
            <a:avLst/>
          </a:prstGeom>
        </p:spPr>
        <p:txBody>
          <a:bodyPr vert="horz" lIns="99066" tIns="49533" rIns="99066" bIns="49533"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4023092" y="9721106"/>
            <a:ext cx="3077739" cy="511731"/>
          </a:xfrm>
          <a:prstGeom prst="rect">
            <a:avLst/>
          </a:prstGeom>
        </p:spPr>
        <p:txBody>
          <a:bodyPr vert="horz" lIns="99066" tIns="49533" rIns="99066" bIns="49533" rtlCol="0" anchor="b"/>
          <a:lstStyle>
            <a:lvl1pPr algn="r">
              <a:defRPr sz="1300"/>
            </a:lvl1pPr>
          </a:lstStyle>
          <a:p>
            <a:fld id="{38E6D7B4-90EC-4528-B71D-1691B373F35D}" type="slidenum">
              <a:rPr lang="fr-FR" smtClean="0"/>
              <a:t>‹N°›</a:t>
            </a:fld>
            <a:endParaRPr lang="fr-FR"/>
          </a:p>
        </p:txBody>
      </p:sp>
    </p:spTree>
    <p:extLst>
      <p:ext uri="{BB962C8B-B14F-4D97-AF65-F5344CB8AC3E}">
        <p14:creationId xmlns:p14="http://schemas.microsoft.com/office/powerpoint/2010/main" val="3174971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noProof="0" dirty="0"/>
          </a:p>
        </p:txBody>
      </p:sp>
      <p:sp>
        <p:nvSpPr>
          <p:cNvPr id="4" name="Espace réservé du numéro de diapositive 3"/>
          <p:cNvSpPr>
            <a:spLocks noGrp="1"/>
          </p:cNvSpPr>
          <p:nvPr>
            <p:ph type="sldNum" sz="quarter" idx="10"/>
          </p:nvPr>
        </p:nvSpPr>
        <p:spPr/>
        <p:txBody>
          <a:bodyPr/>
          <a:lstStyle/>
          <a:p>
            <a:fld id="{38E6D7B4-90EC-4528-B71D-1691B373F35D}" type="slidenum">
              <a:rPr lang="fr-FR" smtClean="0"/>
              <a:t>1</a:t>
            </a:fld>
            <a:endParaRPr lang="fr-FR"/>
          </a:p>
        </p:txBody>
      </p:sp>
    </p:spTree>
    <p:extLst>
      <p:ext uri="{BB962C8B-B14F-4D97-AF65-F5344CB8AC3E}">
        <p14:creationId xmlns:p14="http://schemas.microsoft.com/office/powerpoint/2010/main" val="39251921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sz="1300" dirty="0"/>
          </a:p>
        </p:txBody>
      </p:sp>
      <p:sp>
        <p:nvSpPr>
          <p:cNvPr id="4" name="Espace réservé du numéro de diapositive 3"/>
          <p:cNvSpPr>
            <a:spLocks noGrp="1"/>
          </p:cNvSpPr>
          <p:nvPr>
            <p:ph type="sldNum" sz="quarter" idx="10"/>
          </p:nvPr>
        </p:nvSpPr>
        <p:spPr/>
        <p:txBody>
          <a:bodyPr/>
          <a:lstStyle/>
          <a:p>
            <a:fld id="{38E6D7B4-90EC-4528-B71D-1691B373F35D}" type="slidenum">
              <a:rPr lang="fr-FR" smtClean="0"/>
              <a:t>10</a:t>
            </a:fld>
            <a:endParaRPr lang="fr-FR"/>
          </a:p>
        </p:txBody>
      </p:sp>
    </p:spTree>
    <p:extLst>
      <p:ext uri="{BB962C8B-B14F-4D97-AF65-F5344CB8AC3E}">
        <p14:creationId xmlns:p14="http://schemas.microsoft.com/office/powerpoint/2010/main" val="15760736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sz="1300" dirty="0"/>
          </a:p>
        </p:txBody>
      </p:sp>
      <p:sp>
        <p:nvSpPr>
          <p:cNvPr id="4" name="Espace réservé du numéro de diapositive 3"/>
          <p:cNvSpPr>
            <a:spLocks noGrp="1"/>
          </p:cNvSpPr>
          <p:nvPr>
            <p:ph type="sldNum" sz="quarter" idx="10"/>
          </p:nvPr>
        </p:nvSpPr>
        <p:spPr/>
        <p:txBody>
          <a:bodyPr/>
          <a:lstStyle/>
          <a:p>
            <a:fld id="{38E6D7B4-90EC-4528-B71D-1691B373F35D}" type="slidenum">
              <a:rPr lang="fr-FR" smtClean="0"/>
              <a:t>11</a:t>
            </a:fld>
            <a:endParaRPr lang="fr-FR"/>
          </a:p>
        </p:txBody>
      </p:sp>
    </p:spTree>
    <p:extLst>
      <p:ext uri="{BB962C8B-B14F-4D97-AF65-F5344CB8AC3E}">
        <p14:creationId xmlns:p14="http://schemas.microsoft.com/office/powerpoint/2010/main" val="15760736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sz="1300" dirty="0"/>
          </a:p>
        </p:txBody>
      </p:sp>
      <p:sp>
        <p:nvSpPr>
          <p:cNvPr id="4" name="Espace réservé du numéro de diapositive 3"/>
          <p:cNvSpPr>
            <a:spLocks noGrp="1"/>
          </p:cNvSpPr>
          <p:nvPr>
            <p:ph type="sldNum" sz="quarter" idx="10"/>
          </p:nvPr>
        </p:nvSpPr>
        <p:spPr/>
        <p:txBody>
          <a:bodyPr/>
          <a:lstStyle/>
          <a:p>
            <a:fld id="{38E6D7B4-90EC-4528-B71D-1691B373F35D}" type="slidenum">
              <a:rPr lang="fr-FR" smtClean="0"/>
              <a:t>12</a:t>
            </a:fld>
            <a:endParaRPr lang="fr-FR"/>
          </a:p>
        </p:txBody>
      </p:sp>
    </p:spTree>
    <p:extLst>
      <p:ext uri="{BB962C8B-B14F-4D97-AF65-F5344CB8AC3E}">
        <p14:creationId xmlns:p14="http://schemas.microsoft.com/office/powerpoint/2010/main" val="15760736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sz="1300" dirty="0"/>
          </a:p>
        </p:txBody>
      </p:sp>
      <p:sp>
        <p:nvSpPr>
          <p:cNvPr id="4" name="Espace réservé du numéro de diapositive 3"/>
          <p:cNvSpPr>
            <a:spLocks noGrp="1"/>
          </p:cNvSpPr>
          <p:nvPr>
            <p:ph type="sldNum" sz="quarter" idx="10"/>
          </p:nvPr>
        </p:nvSpPr>
        <p:spPr/>
        <p:txBody>
          <a:bodyPr/>
          <a:lstStyle/>
          <a:p>
            <a:fld id="{38E6D7B4-90EC-4528-B71D-1691B373F35D}" type="slidenum">
              <a:rPr lang="fr-FR" smtClean="0"/>
              <a:t>13</a:t>
            </a:fld>
            <a:endParaRPr lang="fr-FR"/>
          </a:p>
        </p:txBody>
      </p:sp>
    </p:spTree>
    <p:extLst>
      <p:ext uri="{BB962C8B-B14F-4D97-AF65-F5344CB8AC3E}">
        <p14:creationId xmlns:p14="http://schemas.microsoft.com/office/powerpoint/2010/main" val="15760736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sz="1300" dirty="0"/>
          </a:p>
        </p:txBody>
      </p:sp>
      <p:sp>
        <p:nvSpPr>
          <p:cNvPr id="4" name="Espace réservé du numéro de diapositive 3"/>
          <p:cNvSpPr>
            <a:spLocks noGrp="1"/>
          </p:cNvSpPr>
          <p:nvPr>
            <p:ph type="sldNum" sz="quarter" idx="10"/>
          </p:nvPr>
        </p:nvSpPr>
        <p:spPr/>
        <p:txBody>
          <a:bodyPr/>
          <a:lstStyle/>
          <a:p>
            <a:fld id="{38E6D7B4-90EC-4528-B71D-1691B373F35D}" type="slidenum">
              <a:rPr lang="fr-FR" smtClean="0"/>
              <a:t>14</a:t>
            </a:fld>
            <a:endParaRPr lang="fr-FR"/>
          </a:p>
        </p:txBody>
      </p:sp>
    </p:spTree>
    <p:extLst>
      <p:ext uri="{BB962C8B-B14F-4D97-AF65-F5344CB8AC3E}">
        <p14:creationId xmlns:p14="http://schemas.microsoft.com/office/powerpoint/2010/main" val="15760736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sz="1300" dirty="0"/>
          </a:p>
        </p:txBody>
      </p:sp>
      <p:sp>
        <p:nvSpPr>
          <p:cNvPr id="4" name="Espace réservé du numéro de diapositive 3"/>
          <p:cNvSpPr>
            <a:spLocks noGrp="1"/>
          </p:cNvSpPr>
          <p:nvPr>
            <p:ph type="sldNum" sz="quarter" idx="10"/>
          </p:nvPr>
        </p:nvSpPr>
        <p:spPr/>
        <p:txBody>
          <a:bodyPr/>
          <a:lstStyle/>
          <a:p>
            <a:fld id="{38E6D7B4-90EC-4528-B71D-1691B373F35D}" type="slidenum">
              <a:rPr lang="fr-FR" smtClean="0"/>
              <a:t>15</a:t>
            </a:fld>
            <a:endParaRPr lang="fr-FR"/>
          </a:p>
        </p:txBody>
      </p:sp>
    </p:spTree>
    <p:extLst>
      <p:ext uri="{BB962C8B-B14F-4D97-AF65-F5344CB8AC3E}">
        <p14:creationId xmlns:p14="http://schemas.microsoft.com/office/powerpoint/2010/main" val="1576073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sz="1300" dirty="0"/>
          </a:p>
        </p:txBody>
      </p:sp>
      <p:sp>
        <p:nvSpPr>
          <p:cNvPr id="4" name="Espace réservé du numéro de diapositive 3"/>
          <p:cNvSpPr>
            <a:spLocks noGrp="1"/>
          </p:cNvSpPr>
          <p:nvPr>
            <p:ph type="sldNum" sz="quarter" idx="10"/>
          </p:nvPr>
        </p:nvSpPr>
        <p:spPr/>
        <p:txBody>
          <a:bodyPr/>
          <a:lstStyle/>
          <a:p>
            <a:fld id="{38E6D7B4-90EC-4528-B71D-1691B373F35D}" type="slidenum">
              <a:rPr lang="fr-FR" smtClean="0"/>
              <a:t>2</a:t>
            </a:fld>
            <a:endParaRPr lang="fr-FR"/>
          </a:p>
        </p:txBody>
      </p:sp>
    </p:spTree>
    <p:extLst>
      <p:ext uri="{BB962C8B-B14F-4D97-AF65-F5344CB8AC3E}">
        <p14:creationId xmlns:p14="http://schemas.microsoft.com/office/powerpoint/2010/main" val="1576073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sz="1300" dirty="0"/>
          </a:p>
        </p:txBody>
      </p:sp>
      <p:sp>
        <p:nvSpPr>
          <p:cNvPr id="4" name="Espace réservé du numéro de diapositive 3"/>
          <p:cNvSpPr>
            <a:spLocks noGrp="1"/>
          </p:cNvSpPr>
          <p:nvPr>
            <p:ph type="sldNum" sz="quarter" idx="10"/>
          </p:nvPr>
        </p:nvSpPr>
        <p:spPr/>
        <p:txBody>
          <a:bodyPr/>
          <a:lstStyle/>
          <a:p>
            <a:fld id="{38E6D7B4-90EC-4528-B71D-1691B373F35D}" type="slidenum">
              <a:rPr lang="fr-FR" smtClean="0"/>
              <a:t>3</a:t>
            </a:fld>
            <a:endParaRPr lang="fr-FR"/>
          </a:p>
        </p:txBody>
      </p:sp>
    </p:spTree>
    <p:extLst>
      <p:ext uri="{BB962C8B-B14F-4D97-AF65-F5344CB8AC3E}">
        <p14:creationId xmlns:p14="http://schemas.microsoft.com/office/powerpoint/2010/main" val="1576073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sz="1300" dirty="0"/>
          </a:p>
        </p:txBody>
      </p:sp>
      <p:sp>
        <p:nvSpPr>
          <p:cNvPr id="4" name="Espace réservé du numéro de diapositive 3"/>
          <p:cNvSpPr>
            <a:spLocks noGrp="1"/>
          </p:cNvSpPr>
          <p:nvPr>
            <p:ph type="sldNum" sz="quarter" idx="10"/>
          </p:nvPr>
        </p:nvSpPr>
        <p:spPr/>
        <p:txBody>
          <a:bodyPr/>
          <a:lstStyle/>
          <a:p>
            <a:fld id="{38E6D7B4-90EC-4528-B71D-1691B373F35D}" type="slidenum">
              <a:rPr lang="fr-FR" smtClean="0"/>
              <a:t>4</a:t>
            </a:fld>
            <a:endParaRPr lang="fr-FR"/>
          </a:p>
        </p:txBody>
      </p:sp>
    </p:spTree>
    <p:extLst>
      <p:ext uri="{BB962C8B-B14F-4D97-AF65-F5344CB8AC3E}">
        <p14:creationId xmlns:p14="http://schemas.microsoft.com/office/powerpoint/2010/main" val="15760736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sz="1300" dirty="0"/>
          </a:p>
        </p:txBody>
      </p:sp>
      <p:sp>
        <p:nvSpPr>
          <p:cNvPr id="4" name="Espace réservé du numéro de diapositive 3"/>
          <p:cNvSpPr>
            <a:spLocks noGrp="1"/>
          </p:cNvSpPr>
          <p:nvPr>
            <p:ph type="sldNum" sz="quarter" idx="10"/>
          </p:nvPr>
        </p:nvSpPr>
        <p:spPr/>
        <p:txBody>
          <a:bodyPr/>
          <a:lstStyle/>
          <a:p>
            <a:fld id="{38E6D7B4-90EC-4528-B71D-1691B373F35D}" type="slidenum">
              <a:rPr lang="fr-FR" smtClean="0"/>
              <a:t>5</a:t>
            </a:fld>
            <a:endParaRPr lang="fr-FR"/>
          </a:p>
        </p:txBody>
      </p:sp>
    </p:spTree>
    <p:extLst>
      <p:ext uri="{BB962C8B-B14F-4D97-AF65-F5344CB8AC3E}">
        <p14:creationId xmlns:p14="http://schemas.microsoft.com/office/powerpoint/2010/main" val="15760736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sz="1300" dirty="0"/>
          </a:p>
        </p:txBody>
      </p:sp>
      <p:sp>
        <p:nvSpPr>
          <p:cNvPr id="4" name="Espace réservé du numéro de diapositive 3"/>
          <p:cNvSpPr>
            <a:spLocks noGrp="1"/>
          </p:cNvSpPr>
          <p:nvPr>
            <p:ph type="sldNum" sz="quarter" idx="10"/>
          </p:nvPr>
        </p:nvSpPr>
        <p:spPr/>
        <p:txBody>
          <a:bodyPr/>
          <a:lstStyle/>
          <a:p>
            <a:fld id="{38E6D7B4-90EC-4528-B71D-1691B373F35D}" type="slidenum">
              <a:rPr lang="fr-FR" smtClean="0"/>
              <a:t>6</a:t>
            </a:fld>
            <a:endParaRPr lang="fr-FR"/>
          </a:p>
        </p:txBody>
      </p:sp>
    </p:spTree>
    <p:extLst>
      <p:ext uri="{BB962C8B-B14F-4D97-AF65-F5344CB8AC3E}">
        <p14:creationId xmlns:p14="http://schemas.microsoft.com/office/powerpoint/2010/main" val="15760736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sz="1300" dirty="0"/>
          </a:p>
        </p:txBody>
      </p:sp>
      <p:sp>
        <p:nvSpPr>
          <p:cNvPr id="4" name="Espace réservé du numéro de diapositive 3"/>
          <p:cNvSpPr>
            <a:spLocks noGrp="1"/>
          </p:cNvSpPr>
          <p:nvPr>
            <p:ph type="sldNum" sz="quarter" idx="10"/>
          </p:nvPr>
        </p:nvSpPr>
        <p:spPr/>
        <p:txBody>
          <a:bodyPr/>
          <a:lstStyle/>
          <a:p>
            <a:fld id="{38E6D7B4-90EC-4528-B71D-1691B373F35D}" type="slidenum">
              <a:rPr lang="fr-FR" smtClean="0"/>
              <a:t>7</a:t>
            </a:fld>
            <a:endParaRPr lang="fr-FR"/>
          </a:p>
        </p:txBody>
      </p:sp>
    </p:spTree>
    <p:extLst>
      <p:ext uri="{BB962C8B-B14F-4D97-AF65-F5344CB8AC3E}">
        <p14:creationId xmlns:p14="http://schemas.microsoft.com/office/powerpoint/2010/main" val="15760736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sz="1300" dirty="0"/>
          </a:p>
        </p:txBody>
      </p:sp>
      <p:sp>
        <p:nvSpPr>
          <p:cNvPr id="4" name="Espace réservé du numéro de diapositive 3"/>
          <p:cNvSpPr>
            <a:spLocks noGrp="1"/>
          </p:cNvSpPr>
          <p:nvPr>
            <p:ph type="sldNum" sz="quarter" idx="10"/>
          </p:nvPr>
        </p:nvSpPr>
        <p:spPr/>
        <p:txBody>
          <a:bodyPr/>
          <a:lstStyle/>
          <a:p>
            <a:fld id="{38E6D7B4-90EC-4528-B71D-1691B373F35D}" type="slidenum">
              <a:rPr lang="fr-FR" smtClean="0"/>
              <a:t>8</a:t>
            </a:fld>
            <a:endParaRPr lang="fr-FR"/>
          </a:p>
        </p:txBody>
      </p:sp>
    </p:spTree>
    <p:extLst>
      <p:ext uri="{BB962C8B-B14F-4D97-AF65-F5344CB8AC3E}">
        <p14:creationId xmlns:p14="http://schemas.microsoft.com/office/powerpoint/2010/main" val="15760736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sz="1300" dirty="0"/>
          </a:p>
        </p:txBody>
      </p:sp>
      <p:sp>
        <p:nvSpPr>
          <p:cNvPr id="4" name="Espace réservé du numéro de diapositive 3"/>
          <p:cNvSpPr>
            <a:spLocks noGrp="1"/>
          </p:cNvSpPr>
          <p:nvPr>
            <p:ph type="sldNum" sz="quarter" idx="10"/>
          </p:nvPr>
        </p:nvSpPr>
        <p:spPr/>
        <p:txBody>
          <a:bodyPr/>
          <a:lstStyle/>
          <a:p>
            <a:fld id="{38E6D7B4-90EC-4528-B71D-1691B373F35D}" type="slidenum">
              <a:rPr lang="fr-FR" smtClean="0"/>
              <a:t>9</a:t>
            </a:fld>
            <a:endParaRPr lang="fr-FR"/>
          </a:p>
        </p:txBody>
      </p:sp>
    </p:spTree>
    <p:extLst>
      <p:ext uri="{BB962C8B-B14F-4D97-AF65-F5344CB8AC3E}">
        <p14:creationId xmlns:p14="http://schemas.microsoft.com/office/powerpoint/2010/main" val="1576073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14/05/2019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14/05/2019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14/05/2019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14/05/2019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14/05/2019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14/05/2019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14/05/2019</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14/05/2019</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14/05/2019</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14/05/2019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14/05/2019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
              <a:srgbClr val="A1BAE6">
                <a:lumMod val="0"/>
                <a:lumOff val="100000"/>
              </a:srgbClr>
            </a:gs>
            <a:gs pos="100000">
              <a:schemeClr val="accent1">
                <a:tint val="66000"/>
                <a:satMod val="160000"/>
                <a:lumMod val="42000"/>
                <a:lumOff val="58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14/05/2019</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996952"/>
            <a:ext cx="7772400" cy="1152128"/>
          </a:xfrm>
          <a:solidFill>
            <a:srgbClr val="CC0000"/>
          </a:solidFill>
        </p:spPr>
        <p:txBody>
          <a:bodyPr>
            <a:normAutofit/>
          </a:bodyPr>
          <a:lstStyle/>
          <a:p>
            <a:r>
              <a:rPr lang="fr-FR" sz="2800" dirty="0" smtClean="0">
                <a:solidFill>
                  <a:schemeClr val="bg1"/>
                </a:solidFill>
              </a:rPr>
              <a:t>Sur </a:t>
            </a:r>
            <a:r>
              <a:rPr lang="fr-FR" sz="2800" dirty="0">
                <a:solidFill>
                  <a:schemeClr val="bg1"/>
                </a:solidFill>
              </a:rPr>
              <a:t>l’apport possible de l’histoire des sciences dans l’éducation à la nature des sciences</a:t>
            </a:r>
            <a:endParaRPr lang="fr-FR" sz="2400" dirty="0">
              <a:solidFill>
                <a:schemeClr val="bg1"/>
              </a:solidFill>
            </a:endParaRPr>
          </a:p>
        </p:txBody>
      </p:sp>
      <p:sp>
        <p:nvSpPr>
          <p:cNvPr id="3" name="Sous-titre 2"/>
          <p:cNvSpPr>
            <a:spLocks noGrp="1"/>
          </p:cNvSpPr>
          <p:nvPr>
            <p:ph type="subTitle" idx="1"/>
          </p:nvPr>
        </p:nvSpPr>
        <p:spPr>
          <a:xfrm>
            <a:off x="1155575" y="4581128"/>
            <a:ext cx="6800801" cy="1008112"/>
          </a:xfrm>
        </p:spPr>
        <p:txBody>
          <a:bodyPr>
            <a:normAutofit/>
          </a:bodyPr>
          <a:lstStyle/>
          <a:p>
            <a:pPr>
              <a:spcBef>
                <a:spcPts val="0"/>
              </a:spcBef>
            </a:pPr>
            <a:r>
              <a:rPr lang="en-US" sz="1600" dirty="0">
                <a:solidFill>
                  <a:schemeClr val="tx1">
                    <a:lumMod val="85000"/>
                    <a:lumOff val="15000"/>
                  </a:schemeClr>
                </a:solidFill>
              </a:rPr>
              <a:t>Manuel </a:t>
            </a:r>
            <a:r>
              <a:rPr lang="en-US" sz="1600" dirty="0" err="1" smtClean="0">
                <a:solidFill>
                  <a:schemeClr val="tx1">
                    <a:lumMod val="85000"/>
                    <a:lumOff val="15000"/>
                  </a:schemeClr>
                </a:solidFill>
              </a:rPr>
              <a:t>Bächtold</a:t>
            </a:r>
            <a:endParaRPr lang="en-US" sz="1600" dirty="0" smtClean="0">
              <a:solidFill>
                <a:schemeClr val="tx1">
                  <a:lumMod val="85000"/>
                  <a:lumOff val="15000"/>
                </a:schemeClr>
              </a:solidFill>
            </a:endParaRPr>
          </a:p>
          <a:p>
            <a:pPr>
              <a:spcBef>
                <a:spcPts val="0"/>
              </a:spcBef>
            </a:pPr>
            <a:r>
              <a:rPr lang="fr-FR" sz="1600" dirty="0" smtClean="0">
                <a:solidFill>
                  <a:schemeClr val="tx1">
                    <a:lumMod val="85000"/>
                    <a:lumOff val="15000"/>
                  </a:schemeClr>
                </a:solidFill>
              </a:rPr>
              <a:t>Maître de conférences </a:t>
            </a:r>
            <a:r>
              <a:rPr lang="en-US" sz="1600" dirty="0" smtClean="0">
                <a:solidFill>
                  <a:schemeClr val="tx1">
                    <a:lumMod val="85000"/>
                    <a:lumOff val="15000"/>
                  </a:schemeClr>
                </a:solidFill>
              </a:rPr>
              <a:t>HDR de l’</a:t>
            </a:r>
            <a:r>
              <a:rPr lang="fr-FR" sz="1600" dirty="0" smtClean="0">
                <a:solidFill>
                  <a:schemeClr val="tx1">
                    <a:lumMod val="85000"/>
                    <a:lumOff val="15000"/>
                  </a:schemeClr>
                </a:solidFill>
              </a:rPr>
              <a:t>Université de Montpellier</a:t>
            </a:r>
          </a:p>
          <a:p>
            <a:pPr>
              <a:spcBef>
                <a:spcPts val="0"/>
              </a:spcBef>
            </a:pPr>
            <a:r>
              <a:rPr lang="fr-FR" sz="1600" dirty="0" smtClean="0">
                <a:solidFill>
                  <a:schemeClr val="tx1">
                    <a:lumMod val="85000"/>
                    <a:lumOff val="15000"/>
                  </a:schemeClr>
                </a:solidFill>
              </a:rPr>
              <a:t>Laboratoire LIRDEF </a:t>
            </a:r>
            <a:r>
              <a:rPr lang="fr-FR" sz="1600" dirty="0">
                <a:solidFill>
                  <a:schemeClr val="tx1">
                    <a:lumMod val="85000"/>
                    <a:lumOff val="15000"/>
                  </a:schemeClr>
                </a:solidFill>
              </a:rPr>
              <a:t>(EA </a:t>
            </a:r>
            <a:r>
              <a:rPr lang="fr-FR" sz="1600" dirty="0" smtClean="0">
                <a:solidFill>
                  <a:schemeClr val="tx1">
                    <a:lumMod val="85000"/>
                    <a:lumOff val="15000"/>
                  </a:schemeClr>
                </a:solidFill>
              </a:rPr>
              <a:t>3749</a:t>
            </a:r>
            <a:r>
              <a:rPr lang="en-US" sz="1600" dirty="0" smtClean="0">
                <a:solidFill>
                  <a:schemeClr val="tx1">
                    <a:lumMod val="85000"/>
                    <a:lumOff val="15000"/>
                  </a:schemeClr>
                </a:solidFill>
              </a:rPr>
              <a:t>, UM-UPVM)</a:t>
            </a:r>
            <a:endParaRPr lang="fr-FR" sz="1600" dirty="0">
              <a:solidFill>
                <a:schemeClr val="tx1">
                  <a:lumMod val="85000"/>
                  <a:lumOff val="15000"/>
                </a:schemeClr>
              </a:solidFill>
            </a:endParaRPr>
          </a:p>
        </p:txBody>
      </p:sp>
      <p:sp>
        <p:nvSpPr>
          <p:cNvPr id="7" name="ZoneTexte 6"/>
          <p:cNvSpPr txBox="1"/>
          <p:nvPr/>
        </p:nvSpPr>
        <p:spPr>
          <a:xfrm>
            <a:off x="1475656" y="839614"/>
            <a:ext cx="6170197" cy="646331"/>
          </a:xfrm>
          <a:prstGeom prst="rect">
            <a:avLst/>
          </a:prstGeom>
          <a:noFill/>
        </p:spPr>
        <p:txBody>
          <a:bodyPr wrap="square" rtlCol="0">
            <a:spAutoFit/>
          </a:bodyPr>
          <a:lstStyle/>
          <a:p>
            <a:pPr algn="ctr"/>
            <a:r>
              <a:rPr lang="fr-FR" dirty="0" smtClean="0">
                <a:solidFill>
                  <a:srgbClr val="0000CC"/>
                </a:solidFill>
              </a:rPr>
              <a:t>Plan National de Formation</a:t>
            </a:r>
          </a:p>
          <a:p>
            <a:pPr algn="ctr"/>
            <a:r>
              <a:rPr lang="fr-FR" dirty="0" smtClean="0">
                <a:solidFill>
                  <a:srgbClr val="0000CC"/>
                </a:solidFill>
              </a:rPr>
              <a:t>« Enjeux du nouvel enseignement scientifique »</a:t>
            </a:r>
            <a:endParaRPr lang="en-US" dirty="0">
              <a:solidFill>
                <a:srgbClr val="0000CC"/>
              </a:solidFill>
            </a:endParaRPr>
          </a:p>
        </p:txBody>
      </p:sp>
      <p:sp>
        <p:nvSpPr>
          <p:cNvPr id="4" name="Rectangle 3"/>
          <p:cNvSpPr/>
          <p:nvPr/>
        </p:nvSpPr>
        <p:spPr>
          <a:xfrm>
            <a:off x="939539" y="1753071"/>
            <a:ext cx="7242427" cy="307777"/>
          </a:xfrm>
          <a:prstGeom prst="rect">
            <a:avLst/>
          </a:prstGeom>
        </p:spPr>
        <p:txBody>
          <a:bodyPr wrap="square">
            <a:spAutoFit/>
          </a:bodyPr>
          <a:lstStyle/>
          <a:p>
            <a:pPr algn="ctr"/>
            <a:r>
              <a:rPr lang="fr-FR" sz="1400" dirty="0" smtClean="0"/>
              <a:t>15 mai 2019</a:t>
            </a:r>
            <a:endParaRPr lang="fr-FR" sz="1400" dirty="0"/>
          </a:p>
        </p:txBody>
      </p:sp>
    </p:spTree>
    <p:extLst>
      <p:ext uri="{BB962C8B-B14F-4D97-AF65-F5344CB8AC3E}">
        <p14:creationId xmlns:p14="http://schemas.microsoft.com/office/powerpoint/2010/main" val="13115899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657806" y="921494"/>
            <a:ext cx="7915118" cy="923330"/>
          </a:xfrm>
          <a:prstGeom prst="rect">
            <a:avLst/>
          </a:prstGeom>
          <a:noFill/>
        </p:spPr>
        <p:txBody>
          <a:bodyPr wrap="square" rtlCol="0">
            <a:spAutoFit/>
          </a:bodyPr>
          <a:lstStyle/>
          <a:p>
            <a:r>
              <a:rPr lang="fr-FR" dirty="0" smtClean="0"/>
              <a:t>Dès l’Antiquité, les astronomes ont procédé à des </a:t>
            </a:r>
            <a:r>
              <a:rPr lang="fr-FR" dirty="0" smtClean="0">
                <a:solidFill>
                  <a:srgbClr val="0000CC"/>
                </a:solidFill>
              </a:rPr>
              <a:t>observations</a:t>
            </a:r>
            <a:r>
              <a:rPr lang="fr-FR" dirty="0" smtClean="0"/>
              <a:t> </a:t>
            </a:r>
            <a:r>
              <a:rPr lang="fr-FR" dirty="0" smtClean="0">
                <a:solidFill>
                  <a:srgbClr val="0000CC"/>
                </a:solidFill>
              </a:rPr>
              <a:t>très précises</a:t>
            </a:r>
          </a:p>
          <a:p>
            <a:r>
              <a:rPr lang="fr-FR" dirty="0" smtClean="0"/>
              <a:t>Le système de </a:t>
            </a:r>
            <a:r>
              <a:rPr lang="fr-FR" dirty="0" smtClean="0">
                <a:solidFill>
                  <a:srgbClr val="0000CC"/>
                </a:solidFill>
              </a:rPr>
              <a:t>Ptolémée</a:t>
            </a:r>
            <a:r>
              <a:rPr lang="fr-FR" dirty="0" smtClean="0"/>
              <a:t> (90-168) a permis de rendre compte de ces observations</a:t>
            </a:r>
          </a:p>
          <a:p>
            <a:r>
              <a:rPr lang="fr-FR" dirty="0" smtClean="0"/>
              <a:t>(de « sauver les phénomènes »)</a:t>
            </a:r>
            <a:endParaRPr lang="fr-FR" dirty="0"/>
          </a:p>
        </p:txBody>
      </p:sp>
      <p:sp>
        <p:nvSpPr>
          <p:cNvPr id="9" name="AutoShape 12" descr="Image result for dead alive cat schrödinger"/>
          <p:cNvSpPr>
            <a:spLocks noChangeAspect="1" noChangeArrowheads="1"/>
          </p:cNvSpPr>
          <p:nvPr/>
        </p:nvSpPr>
        <p:spPr bwMode="auto">
          <a:xfrm>
            <a:off x="63500" y="-136525"/>
            <a:ext cx="6324600" cy="3362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0" name="AutoShape 14" descr="https://upload.wikimedia.org/wikipedia/commons/thumb/9/91/Schrodingers_cat.svg/1280px-Schrodingers_cat.svg.png"/>
          <p:cNvSpPr>
            <a:spLocks noChangeAspect="1" noChangeArrowheads="1"/>
          </p:cNvSpPr>
          <p:nvPr/>
        </p:nvSpPr>
        <p:spPr bwMode="auto">
          <a:xfrm>
            <a:off x="63500" y="-136525"/>
            <a:ext cx="9610725" cy="50958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3" name="Picture 2" descr="http://1.bp.blogspot.com/-_MUPCNejH0I/UhWIml-2L5I/AAAAAAAAAaY/kQMijAxyalk/s1600/Ptolemaic+and+Copernican.jpg"/>
          <p:cNvPicPr>
            <a:picLocks noChangeAspect="1" noChangeArrowheads="1"/>
          </p:cNvPicPr>
          <p:nvPr/>
        </p:nvPicPr>
        <p:blipFill rotWithShape="1">
          <a:blip r:embed="rId3">
            <a:extLst>
              <a:ext uri="{28A0092B-C50C-407E-A947-70E740481C1C}">
                <a14:useLocalDpi xmlns:a14="http://schemas.microsoft.com/office/drawing/2010/main" val="0"/>
              </a:ext>
            </a:extLst>
          </a:blip>
          <a:srcRect t="2733" r="49725" b="13656"/>
          <a:stretch/>
        </p:blipFill>
        <p:spPr bwMode="auto">
          <a:xfrm>
            <a:off x="739094" y="2240282"/>
            <a:ext cx="3876271" cy="3693320"/>
          </a:xfrm>
          <a:prstGeom prst="rect">
            <a:avLst/>
          </a:prstGeom>
          <a:noFill/>
          <a:extLst>
            <a:ext uri="{909E8E84-426E-40DD-AFC4-6F175D3DCCD1}">
              <a14:hiddenFill xmlns:a14="http://schemas.microsoft.com/office/drawing/2010/main">
                <a:solidFill>
                  <a:srgbClr val="FFFFFF"/>
                </a:solidFill>
              </a14:hiddenFill>
            </a:ext>
          </a:extLst>
        </p:spPr>
      </p:pic>
      <p:sp>
        <p:nvSpPr>
          <p:cNvPr id="5" name="ZoneTexte 4"/>
          <p:cNvSpPr txBox="1"/>
          <p:nvPr/>
        </p:nvSpPr>
        <p:spPr>
          <a:xfrm>
            <a:off x="4932039" y="2240282"/>
            <a:ext cx="3555995" cy="3924151"/>
          </a:xfrm>
          <a:prstGeom prst="rect">
            <a:avLst/>
          </a:prstGeom>
          <a:noFill/>
        </p:spPr>
        <p:txBody>
          <a:bodyPr wrap="square" rtlCol="0">
            <a:spAutoFit/>
          </a:bodyPr>
          <a:lstStyle/>
          <a:p>
            <a:r>
              <a:rPr lang="fr-FR" dirty="0" smtClean="0">
                <a:solidFill>
                  <a:srgbClr val="0000CC"/>
                </a:solidFill>
              </a:rPr>
              <a:t>Objection : </a:t>
            </a:r>
            <a:r>
              <a:rPr lang="fr-FR" dirty="0" smtClean="0"/>
              <a:t>on peut imaginer que d’autres systèmes rendent compte de ces observations</a:t>
            </a:r>
          </a:p>
          <a:p>
            <a:endParaRPr lang="fr-FR" dirty="0"/>
          </a:p>
          <a:p>
            <a:r>
              <a:rPr lang="fr-FR" dirty="0" smtClean="0">
                <a:solidFill>
                  <a:srgbClr val="C00000"/>
                </a:solidFill>
                <a:latin typeface="High Tower Text" panose="02040502050506030303" pitchFamily="18" charset="0"/>
              </a:rPr>
              <a:t>« bien que ces hypothèses paraissent sauver les phénomènes, il ne faut pas affirmer qu’elles sont vraies, car on pourrait peut-être expliquer les mouvements apparents des étoiles par quelque autre procédé que les hommes n’ont point encore conçu »</a:t>
            </a:r>
          </a:p>
          <a:p>
            <a:r>
              <a:rPr lang="fr-FR" dirty="0" smtClean="0">
                <a:solidFill>
                  <a:srgbClr val="C00000"/>
                </a:solidFill>
                <a:latin typeface="High Tower Text" panose="02040502050506030303" pitchFamily="18" charset="0"/>
              </a:rPr>
              <a:t>Thomas d’Aquin, 1272</a:t>
            </a:r>
          </a:p>
          <a:p>
            <a:pPr>
              <a:spcBef>
                <a:spcPts val="600"/>
              </a:spcBef>
            </a:pPr>
            <a:r>
              <a:rPr lang="fr-FR" sz="1000" dirty="0" smtClean="0">
                <a:solidFill>
                  <a:srgbClr val="C00000"/>
                </a:solidFill>
              </a:rPr>
              <a:t>Extrait </a:t>
            </a:r>
            <a:r>
              <a:rPr lang="fr-FR" sz="1000" dirty="0">
                <a:solidFill>
                  <a:srgbClr val="C00000"/>
                </a:solidFill>
              </a:rPr>
              <a:t>de </a:t>
            </a:r>
            <a:r>
              <a:rPr lang="fr-FR" sz="1000" i="1" dirty="0" err="1" smtClean="0">
                <a:solidFill>
                  <a:srgbClr val="C00000"/>
                </a:solidFill>
              </a:rPr>
              <a:t>Expositio</a:t>
            </a:r>
            <a:r>
              <a:rPr lang="fr-FR" sz="1000" dirty="0" smtClean="0">
                <a:solidFill>
                  <a:srgbClr val="C00000"/>
                </a:solidFill>
              </a:rPr>
              <a:t>, </a:t>
            </a:r>
            <a:r>
              <a:rPr lang="fr-FR" sz="1000" dirty="0">
                <a:solidFill>
                  <a:srgbClr val="C00000"/>
                </a:solidFill>
              </a:rPr>
              <a:t>tiré de </a:t>
            </a:r>
            <a:r>
              <a:rPr lang="fr-FR" sz="1000" dirty="0" smtClean="0">
                <a:solidFill>
                  <a:srgbClr val="C00000"/>
                </a:solidFill>
              </a:rPr>
              <a:t>Duhem (2003, p. 57)</a:t>
            </a:r>
            <a:endParaRPr lang="fr-FR" sz="1000" dirty="0">
              <a:solidFill>
                <a:srgbClr val="C00000"/>
              </a:solidFill>
              <a:latin typeface="High Tower Text" panose="02040502050506030303" pitchFamily="18" charset="0"/>
            </a:endParaRPr>
          </a:p>
        </p:txBody>
      </p:sp>
      <p:sp>
        <p:nvSpPr>
          <p:cNvPr id="14" name="Rectangle 13"/>
          <p:cNvSpPr/>
          <p:nvPr/>
        </p:nvSpPr>
        <p:spPr>
          <a:xfrm>
            <a:off x="739826" y="5930677"/>
            <a:ext cx="2520279" cy="215444"/>
          </a:xfrm>
          <a:prstGeom prst="rect">
            <a:avLst/>
          </a:prstGeom>
        </p:spPr>
        <p:txBody>
          <a:bodyPr wrap="square">
            <a:spAutoFit/>
          </a:bodyPr>
          <a:lstStyle/>
          <a:p>
            <a:r>
              <a:rPr lang="fr-FR" sz="800" dirty="0" smtClean="0"/>
              <a:t>Source: schéma de </a:t>
            </a:r>
            <a:r>
              <a:rPr lang="fr-FR" sz="800" dirty="0" err="1" smtClean="0"/>
              <a:t>Stahlman</a:t>
            </a:r>
            <a:r>
              <a:rPr lang="fr-FR" sz="800" dirty="0" smtClean="0"/>
              <a:t> in </a:t>
            </a:r>
            <a:r>
              <a:rPr lang="en-US" sz="800" dirty="0" smtClean="0"/>
              <a:t>De </a:t>
            </a:r>
            <a:r>
              <a:rPr lang="en-US" sz="800" dirty="0" err="1" smtClean="0"/>
              <a:t>Santillana</a:t>
            </a:r>
            <a:r>
              <a:rPr lang="en-US" sz="800" dirty="0" smtClean="0"/>
              <a:t> (1955)</a:t>
            </a:r>
            <a:endParaRPr lang="fr-FR" sz="800" dirty="0"/>
          </a:p>
        </p:txBody>
      </p:sp>
    </p:spTree>
    <p:extLst>
      <p:ext uri="{BB962C8B-B14F-4D97-AF65-F5344CB8AC3E}">
        <p14:creationId xmlns:p14="http://schemas.microsoft.com/office/powerpoint/2010/main" val="3342611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611560" y="764704"/>
            <a:ext cx="8233078" cy="923330"/>
          </a:xfrm>
          <a:prstGeom prst="rect">
            <a:avLst/>
          </a:prstGeom>
          <a:noFill/>
        </p:spPr>
        <p:txBody>
          <a:bodyPr wrap="square" rtlCol="0">
            <a:spAutoFit/>
          </a:bodyPr>
          <a:lstStyle/>
          <a:p>
            <a:r>
              <a:rPr lang="fr-FR" dirty="0" smtClean="0"/>
              <a:t>Copernic (1473-1543) propose un autre système qui rend compte de ces observations</a:t>
            </a:r>
          </a:p>
          <a:p>
            <a:r>
              <a:rPr lang="fr-FR" dirty="0" smtClean="0"/>
              <a:t>Comment trancher entre les deux systèmes ?</a:t>
            </a:r>
          </a:p>
          <a:p>
            <a:r>
              <a:rPr lang="fr-FR" dirty="0" smtClean="0"/>
              <a:t>En choisissant le plus simple ?</a:t>
            </a:r>
            <a:endParaRPr lang="fr-FR" dirty="0"/>
          </a:p>
        </p:txBody>
      </p:sp>
      <p:pic>
        <p:nvPicPr>
          <p:cNvPr id="2050" name="Picture 2" descr="http://1.bp.blogspot.com/-_MUPCNejH0I/UhWIml-2L5I/AAAAAAAAAaY/kQMijAxyalk/s1600/Ptolemaic+and+Copernican.jpg"/>
          <p:cNvPicPr>
            <a:picLocks noChangeAspect="1" noChangeArrowheads="1"/>
          </p:cNvPicPr>
          <p:nvPr/>
        </p:nvPicPr>
        <p:blipFill rotWithShape="1">
          <a:blip r:embed="rId3">
            <a:extLst>
              <a:ext uri="{28A0092B-C50C-407E-A947-70E740481C1C}">
                <a14:useLocalDpi xmlns:a14="http://schemas.microsoft.com/office/drawing/2010/main" val="0"/>
              </a:ext>
            </a:extLst>
          </a:blip>
          <a:srcRect b="13332"/>
          <a:stretch/>
        </p:blipFill>
        <p:spPr bwMode="auto">
          <a:xfrm>
            <a:off x="971600" y="1822918"/>
            <a:ext cx="7150131" cy="355029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971600" y="5373796"/>
            <a:ext cx="2520279" cy="215444"/>
          </a:xfrm>
          <a:prstGeom prst="rect">
            <a:avLst/>
          </a:prstGeom>
        </p:spPr>
        <p:txBody>
          <a:bodyPr wrap="square">
            <a:spAutoFit/>
          </a:bodyPr>
          <a:lstStyle/>
          <a:p>
            <a:r>
              <a:rPr lang="fr-FR" sz="800" dirty="0" smtClean="0"/>
              <a:t>Source: schéma de </a:t>
            </a:r>
            <a:r>
              <a:rPr lang="fr-FR" sz="800" dirty="0" err="1" smtClean="0"/>
              <a:t>Stahlman</a:t>
            </a:r>
            <a:r>
              <a:rPr lang="fr-FR" sz="800" dirty="0" smtClean="0"/>
              <a:t> in </a:t>
            </a:r>
            <a:r>
              <a:rPr lang="en-US" sz="800" dirty="0" smtClean="0"/>
              <a:t>De </a:t>
            </a:r>
            <a:r>
              <a:rPr lang="en-US" sz="800" dirty="0" err="1" smtClean="0"/>
              <a:t>Santillana</a:t>
            </a:r>
            <a:r>
              <a:rPr lang="en-US" sz="800" dirty="0" smtClean="0"/>
              <a:t> (1955)</a:t>
            </a:r>
            <a:endParaRPr lang="fr-FR" sz="800" dirty="0"/>
          </a:p>
        </p:txBody>
      </p:sp>
      <p:sp>
        <p:nvSpPr>
          <p:cNvPr id="6" name="ZoneTexte 5"/>
          <p:cNvSpPr txBox="1"/>
          <p:nvPr/>
        </p:nvSpPr>
        <p:spPr>
          <a:xfrm>
            <a:off x="35496" y="3284984"/>
            <a:ext cx="979179" cy="461665"/>
          </a:xfrm>
          <a:prstGeom prst="rect">
            <a:avLst/>
          </a:prstGeom>
          <a:noFill/>
        </p:spPr>
        <p:txBody>
          <a:bodyPr wrap="none" rtlCol="0">
            <a:spAutoFit/>
          </a:bodyPr>
          <a:lstStyle/>
          <a:p>
            <a:pPr algn="ctr"/>
            <a:r>
              <a:rPr lang="fr-FR" sz="1200" dirty="0" smtClean="0"/>
              <a:t>Système</a:t>
            </a:r>
          </a:p>
          <a:p>
            <a:pPr algn="ctr"/>
            <a:r>
              <a:rPr lang="fr-FR" sz="1200" dirty="0"/>
              <a:t>d</a:t>
            </a:r>
            <a:r>
              <a:rPr lang="fr-FR" sz="1200" dirty="0" smtClean="0"/>
              <a:t>e Ptolémée</a:t>
            </a:r>
          </a:p>
        </p:txBody>
      </p:sp>
      <p:sp>
        <p:nvSpPr>
          <p:cNvPr id="14" name="ZoneTexte 13"/>
          <p:cNvSpPr txBox="1"/>
          <p:nvPr/>
        </p:nvSpPr>
        <p:spPr>
          <a:xfrm>
            <a:off x="8104831" y="3284984"/>
            <a:ext cx="931665" cy="461665"/>
          </a:xfrm>
          <a:prstGeom prst="rect">
            <a:avLst/>
          </a:prstGeom>
          <a:noFill/>
        </p:spPr>
        <p:txBody>
          <a:bodyPr wrap="none" rtlCol="0">
            <a:spAutoFit/>
          </a:bodyPr>
          <a:lstStyle/>
          <a:p>
            <a:pPr algn="ctr"/>
            <a:r>
              <a:rPr lang="fr-FR" sz="1200" dirty="0" smtClean="0"/>
              <a:t>Système</a:t>
            </a:r>
          </a:p>
          <a:p>
            <a:pPr algn="ctr"/>
            <a:r>
              <a:rPr lang="fr-FR" sz="1200" dirty="0"/>
              <a:t>d</a:t>
            </a:r>
            <a:r>
              <a:rPr lang="fr-FR" sz="1200" dirty="0" smtClean="0"/>
              <a:t>e Copernic</a:t>
            </a:r>
          </a:p>
        </p:txBody>
      </p:sp>
      <p:sp>
        <p:nvSpPr>
          <p:cNvPr id="7" name="ZoneTexte 6"/>
          <p:cNvSpPr txBox="1"/>
          <p:nvPr/>
        </p:nvSpPr>
        <p:spPr>
          <a:xfrm>
            <a:off x="683568" y="5716270"/>
            <a:ext cx="4763676" cy="369332"/>
          </a:xfrm>
          <a:prstGeom prst="rect">
            <a:avLst/>
          </a:prstGeom>
          <a:noFill/>
        </p:spPr>
        <p:txBody>
          <a:bodyPr wrap="none" rtlCol="0">
            <a:spAutoFit/>
          </a:bodyPr>
          <a:lstStyle/>
          <a:p>
            <a:r>
              <a:rPr lang="fr-FR" dirty="0" smtClean="0">
                <a:solidFill>
                  <a:srgbClr val="0000CC"/>
                </a:solidFill>
              </a:rPr>
              <a:t>Les observations « sous-déterminent » la théorie</a:t>
            </a:r>
            <a:endParaRPr lang="fr-FR" dirty="0">
              <a:solidFill>
                <a:srgbClr val="0000CC"/>
              </a:solidFill>
            </a:endParaRPr>
          </a:p>
        </p:txBody>
      </p:sp>
      <p:sp>
        <p:nvSpPr>
          <p:cNvPr id="16" name="Rectangle 15"/>
          <p:cNvSpPr/>
          <p:nvPr/>
        </p:nvSpPr>
        <p:spPr>
          <a:xfrm>
            <a:off x="683568" y="6047710"/>
            <a:ext cx="3448380" cy="261610"/>
          </a:xfrm>
          <a:prstGeom prst="rect">
            <a:avLst/>
          </a:prstGeom>
        </p:spPr>
        <p:txBody>
          <a:bodyPr wrap="none">
            <a:spAutoFit/>
          </a:bodyPr>
          <a:lstStyle/>
          <a:p>
            <a:r>
              <a:rPr lang="nl-NL" sz="1100" dirty="0" err="1"/>
              <a:t>Duhem</a:t>
            </a:r>
            <a:r>
              <a:rPr lang="nl-NL" sz="1100" dirty="0"/>
              <a:t> (1981 [1906]), Quine (1975), van </a:t>
            </a:r>
            <a:r>
              <a:rPr lang="nl-NL" sz="1100" dirty="0" err="1"/>
              <a:t>Fraassen</a:t>
            </a:r>
            <a:r>
              <a:rPr lang="nl-NL" sz="1100" dirty="0"/>
              <a:t> (1980)</a:t>
            </a:r>
            <a:endParaRPr lang="fr-FR" sz="1100" dirty="0"/>
          </a:p>
        </p:txBody>
      </p:sp>
    </p:spTree>
    <p:extLst>
      <p:ext uri="{BB962C8B-B14F-4D97-AF65-F5344CB8AC3E}">
        <p14:creationId xmlns:p14="http://schemas.microsoft.com/office/powerpoint/2010/main" val="2102834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611560" y="2729240"/>
            <a:ext cx="8233078" cy="3724096"/>
          </a:xfrm>
          <a:prstGeom prst="rect">
            <a:avLst/>
          </a:prstGeom>
          <a:noFill/>
        </p:spPr>
        <p:txBody>
          <a:bodyPr wrap="square" rtlCol="0">
            <a:spAutoFit/>
          </a:bodyPr>
          <a:lstStyle/>
          <a:p>
            <a:r>
              <a:rPr lang="fr-FR" dirty="0" smtClean="0"/>
              <a:t>Comment Galilée </a:t>
            </a:r>
            <a:r>
              <a:rPr lang="fr-FR" dirty="0" err="1" smtClean="0"/>
              <a:t>a-t-il</a:t>
            </a:r>
            <a:r>
              <a:rPr lang="fr-FR" dirty="0" smtClean="0"/>
              <a:t> présenté ses observations ? (ici : </a:t>
            </a:r>
            <a:r>
              <a:rPr lang="fr-FR" dirty="0" smtClean="0"/>
              <a:t>satellites Jupiter</a:t>
            </a:r>
            <a:r>
              <a:rPr lang="fr-FR" dirty="0" smtClean="0"/>
              <a:t>)</a:t>
            </a:r>
          </a:p>
          <a:p>
            <a:pPr>
              <a:spcBef>
                <a:spcPts val="600"/>
              </a:spcBef>
            </a:pPr>
            <a:r>
              <a:rPr lang="fr-FR" dirty="0" smtClean="0">
                <a:solidFill>
                  <a:srgbClr val="C00000"/>
                </a:solidFill>
                <a:latin typeface="High Tower Text" panose="02040502050506030303" pitchFamily="18" charset="0"/>
              </a:rPr>
              <a:t>« Voilà donc un argument solide et excellent qui dissipera les doutes de ceux qui […] sont profondément troublés par le mouvement de la Lune […] Ce n’est plus une seule Planète qui tourne autour d’une autre tandis que toutes deux parcourent une grande orbite autour du Soleil : l’expérience sensible nous montre maintenant que quatre Etoiles errantes tournent autour de Jupiter, comme la Lune autour de la Terre, et toutes ensemble […] autour du Soleil, dans une grande révolution »</a:t>
            </a:r>
          </a:p>
          <a:p>
            <a:pPr>
              <a:spcBef>
                <a:spcPts val="600"/>
              </a:spcBef>
            </a:pPr>
            <a:r>
              <a:rPr lang="fr-FR" sz="1000" dirty="0">
                <a:solidFill>
                  <a:srgbClr val="C00000"/>
                </a:solidFill>
              </a:rPr>
              <a:t>E</a:t>
            </a:r>
            <a:r>
              <a:rPr lang="fr-FR" sz="1000" dirty="0" smtClean="0">
                <a:solidFill>
                  <a:srgbClr val="C00000"/>
                </a:solidFill>
              </a:rPr>
              <a:t>xtrait du </a:t>
            </a:r>
            <a:r>
              <a:rPr lang="fr-FR" sz="1000" i="1" dirty="0">
                <a:solidFill>
                  <a:srgbClr val="C00000"/>
                </a:solidFill>
              </a:rPr>
              <a:t>M</a:t>
            </a:r>
            <a:r>
              <a:rPr lang="fr-FR" sz="1000" i="1" dirty="0" smtClean="0">
                <a:solidFill>
                  <a:srgbClr val="C00000"/>
                </a:solidFill>
              </a:rPr>
              <a:t>essager des étoiles </a:t>
            </a:r>
            <a:r>
              <a:rPr lang="fr-FR" sz="1000" dirty="0" smtClean="0">
                <a:solidFill>
                  <a:srgbClr val="C00000"/>
                </a:solidFill>
              </a:rPr>
              <a:t>(</a:t>
            </a:r>
            <a:r>
              <a:rPr lang="fr-FR" sz="1000" dirty="0" smtClean="0">
                <a:solidFill>
                  <a:srgbClr val="C00000"/>
                </a:solidFill>
              </a:rPr>
              <a:t>1610) (voir aussi : Cohen, 1993</a:t>
            </a:r>
            <a:r>
              <a:rPr lang="fr-FR" sz="1000" dirty="0" smtClean="0">
                <a:solidFill>
                  <a:srgbClr val="C00000"/>
                </a:solidFill>
              </a:rPr>
              <a:t>, pp. 87-88)</a:t>
            </a:r>
          </a:p>
          <a:p>
            <a:endParaRPr lang="fr-FR" dirty="0" smtClean="0"/>
          </a:p>
          <a:p>
            <a:r>
              <a:rPr lang="fr-FR" dirty="0" smtClean="0"/>
              <a:t>Il utilise l’observation des satellites de Jupiter comme un </a:t>
            </a:r>
            <a:r>
              <a:rPr lang="fr-FR" dirty="0" smtClean="0">
                <a:solidFill>
                  <a:srgbClr val="0000CC"/>
                </a:solidFill>
              </a:rPr>
              <a:t>argument</a:t>
            </a:r>
            <a:r>
              <a:rPr lang="fr-FR" dirty="0" smtClean="0"/>
              <a:t> pour neutraliser une objection contre le système de Copernic</a:t>
            </a:r>
          </a:p>
          <a:p>
            <a:r>
              <a:rPr lang="fr-FR" dirty="0" smtClean="0"/>
              <a:t>(l’objection : si la Terre faisait un grand mouvement autour du Soleil, pourquoi la Lune resterait autour de la Terre)</a:t>
            </a:r>
            <a:endParaRPr lang="fr-FR" dirty="0"/>
          </a:p>
        </p:txBody>
      </p:sp>
      <p:pic>
        <p:nvPicPr>
          <p:cNvPr id="1028" name="Picture 4" descr="https://cral.univ-lyon1.fr/labo/fc/ama09/images/sat_g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5314" y="332656"/>
            <a:ext cx="2343150" cy="1905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6300192" y="2246675"/>
            <a:ext cx="2592288" cy="400110"/>
          </a:xfrm>
          <a:prstGeom prst="rect">
            <a:avLst/>
          </a:prstGeom>
        </p:spPr>
        <p:txBody>
          <a:bodyPr wrap="square">
            <a:spAutoFit/>
          </a:bodyPr>
          <a:lstStyle/>
          <a:p>
            <a:pPr>
              <a:spcBef>
                <a:spcPts val="600"/>
              </a:spcBef>
            </a:pPr>
            <a:r>
              <a:rPr lang="fr-FR" sz="1000" dirty="0" smtClean="0"/>
              <a:t>Satellites de Jupiter, dessins de Galilée dans</a:t>
            </a:r>
          </a:p>
          <a:p>
            <a:r>
              <a:rPr lang="fr-FR" sz="1000" i="1" dirty="0" smtClean="0"/>
              <a:t>Le Messager des étoiles </a:t>
            </a:r>
            <a:r>
              <a:rPr lang="fr-FR" sz="1000" dirty="0" smtClean="0"/>
              <a:t>(1610)</a:t>
            </a:r>
            <a:endParaRPr lang="fr-FR" sz="1000" dirty="0"/>
          </a:p>
        </p:txBody>
      </p:sp>
      <p:sp>
        <p:nvSpPr>
          <p:cNvPr id="4" name="Rectangle 3"/>
          <p:cNvSpPr/>
          <p:nvPr/>
        </p:nvSpPr>
        <p:spPr>
          <a:xfrm>
            <a:off x="611560" y="467380"/>
            <a:ext cx="5688632" cy="2031325"/>
          </a:xfrm>
          <a:prstGeom prst="rect">
            <a:avLst/>
          </a:prstGeom>
        </p:spPr>
        <p:txBody>
          <a:bodyPr wrap="square">
            <a:spAutoFit/>
          </a:bodyPr>
          <a:lstStyle/>
          <a:p>
            <a:r>
              <a:rPr lang="fr-FR" dirty="0">
                <a:solidFill>
                  <a:srgbClr val="0000CC"/>
                </a:solidFill>
              </a:rPr>
              <a:t>Comment le système de Copernic s’est-il imposé </a:t>
            </a:r>
            <a:r>
              <a:rPr lang="fr-FR" dirty="0" smtClean="0">
                <a:solidFill>
                  <a:srgbClr val="0000CC"/>
                </a:solidFill>
              </a:rPr>
              <a:t>?</a:t>
            </a:r>
          </a:p>
          <a:p>
            <a:endParaRPr lang="fr-FR" dirty="0">
              <a:solidFill>
                <a:srgbClr val="0000CC"/>
              </a:solidFill>
            </a:endParaRPr>
          </a:p>
          <a:p>
            <a:r>
              <a:rPr lang="fr-FR" dirty="0"/>
              <a:t>Les observations de Galilée (1564-1642) avec une lunette :</a:t>
            </a:r>
          </a:p>
          <a:p>
            <a:pPr marL="285750" indent="-285750">
              <a:buFont typeface="Arial" panose="020B0604020202020204" pitchFamily="34" charset="0"/>
              <a:buChar char="•"/>
            </a:pPr>
            <a:r>
              <a:rPr lang="fr-FR" dirty="0"/>
              <a:t>les montagnes sur la Lune</a:t>
            </a:r>
          </a:p>
          <a:p>
            <a:pPr marL="285750" indent="-285750">
              <a:buFont typeface="Arial" panose="020B0604020202020204" pitchFamily="34" charset="0"/>
              <a:buChar char="•"/>
            </a:pPr>
            <a:r>
              <a:rPr lang="fr-FR" dirty="0"/>
              <a:t>les phases de Vénus</a:t>
            </a:r>
          </a:p>
          <a:p>
            <a:pPr marL="285750" indent="-285750">
              <a:buFont typeface="Arial" panose="020B0604020202020204" pitchFamily="34" charset="0"/>
              <a:buChar char="•"/>
            </a:pPr>
            <a:r>
              <a:rPr lang="fr-FR" dirty="0"/>
              <a:t>les satellites de Jupiter</a:t>
            </a:r>
          </a:p>
          <a:p>
            <a:r>
              <a:rPr lang="fr-FR" dirty="0"/>
              <a:t>      </a:t>
            </a:r>
            <a:r>
              <a:rPr lang="fr-FR" dirty="0" smtClean="0"/>
              <a:t>…</a:t>
            </a:r>
            <a:endParaRPr lang="fr-FR" dirty="0"/>
          </a:p>
        </p:txBody>
      </p:sp>
    </p:spTree>
    <p:extLst>
      <p:ext uri="{BB962C8B-B14F-4D97-AF65-F5344CB8AC3E}">
        <p14:creationId xmlns:p14="http://schemas.microsoft.com/office/powerpoint/2010/main" val="2900764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2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611560" y="424984"/>
            <a:ext cx="4968552" cy="3724096"/>
          </a:xfrm>
          <a:prstGeom prst="rect">
            <a:avLst/>
          </a:prstGeom>
          <a:noFill/>
        </p:spPr>
        <p:txBody>
          <a:bodyPr wrap="square" rtlCol="0">
            <a:spAutoFit/>
          </a:bodyPr>
          <a:lstStyle/>
          <a:p>
            <a:r>
              <a:rPr lang="fr-FR" dirty="0" smtClean="0"/>
              <a:t>Une autre objection :</a:t>
            </a:r>
          </a:p>
          <a:p>
            <a:pPr>
              <a:spcBef>
                <a:spcPts val="600"/>
              </a:spcBef>
            </a:pPr>
            <a:r>
              <a:rPr lang="fr-FR" dirty="0" smtClean="0">
                <a:solidFill>
                  <a:srgbClr val="C00000"/>
                </a:solidFill>
                <a:latin typeface="High Tower Text" panose="02040502050506030303" pitchFamily="18" charset="0"/>
              </a:rPr>
              <a:t>« [Les] corps lourds […] qui tombent de haut en bas suivent une ligne droite et perpendiculaire à la surface de la Terre. Cet argument est estimé irréfutable en faveur de l’immobilité de la Terre. Car, si celle-ci avait une rotation diurne, une tour, du sommet de laquelle on laisserait tomber une pierre, étant emportée par le tourbillon de la Terre, s’éloignerait de nombreuses centaines de coudées vers l’Orient, dans le temps qu’il faudrait à la pierre pour consommer sa chute, et frapper le sol à cette même distance de la base de la tour »</a:t>
            </a:r>
          </a:p>
          <a:p>
            <a:pPr>
              <a:spcBef>
                <a:spcPts val="600"/>
              </a:spcBef>
            </a:pPr>
            <a:r>
              <a:rPr lang="fr-FR" sz="1000" dirty="0" smtClean="0">
                <a:solidFill>
                  <a:srgbClr val="C00000"/>
                </a:solidFill>
              </a:rPr>
              <a:t>Extrait du </a:t>
            </a:r>
            <a:r>
              <a:rPr lang="fr-FR" sz="1000" i="1" dirty="0" smtClean="0">
                <a:solidFill>
                  <a:srgbClr val="C00000"/>
                </a:solidFill>
              </a:rPr>
              <a:t>Dialogue</a:t>
            </a:r>
            <a:r>
              <a:rPr lang="fr-FR" sz="1000" dirty="0" smtClean="0">
                <a:solidFill>
                  <a:srgbClr val="C00000"/>
                </a:solidFill>
              </a:rPr>
              <a:t> (</a:t>
            </a:r>
            <a:r>
              <a:rPr lang="fr-FR" sz="1000" dirty="0" smtClean="0">
                <a:solidFill>
                  <a:srgbClr val="C00000"/>
                </a:solidFill>
              </a:rPr>
              <a:t>1632) (voir aussi : Feyerabend, 1993</a:t>
            </a:r>
            <a:r>
              <a:rPr lang="fr-FR" sz="1000" dirty="0" smtClean="0">
                <a:solidFill>
                  <a:srgbClr val="C00000"/>
                </a:solidFill>
              </a:rPr>
              <a:t>, pp. 87-88)</a:t>
            </a:r>
          </a:p>
        </p:txBody>
      </p:sp>
      <p:sp>
        <p:nvSpPr>
          <p:cNvPr id="2" name="Rectangle 1"/>
          <p:cNvSpPr/>
          <p:nvPr/>
        </p:nvSpPr>
        <p:spPr>
          <a:xfrm>
            <a:off x="611560" y="4293096"/>
            <a:ext cx="7704856" cy="2385268"/>
          </a:xfrm>
          <a:prstGeom prst="rect">
            <a:avLst/>
          </a:prstGeom>
        </p:spPr>
        <p:txBody>
          <a:bodyPr wrap="square">
            <a:spAutoFit/>
          </a:bodyPr>
          <a:lstStyle/>
          <a:p>
            <a:r>
              <a:rPr lang="fr-FR" dirty="0"/>
              <a:t>Comment la neutraliser ?</a:t>
            </a:r>
          </a:p>
          <a:p>
            <a:r>
              <a:rPr lang="fr-FR" dirty="0"/>
              <a:t>- Galilée : inertie circulaire</a:t>
            </a:r>
          </a:p>
          <a:p>
            <a:r>
              <a:rPr lang="fr-FR" dirty="0"/>
              <a:t>- Newton : inertie (au sens actuel) &amp; </a:t>
            </a:r>
            <a:r>
              <a:rPr lang="fr-FR" dirty="0" smtClean="0"/>
              <a:t>force de gravitation universelle</a:t>
            </a:r>
            <a:endParaRPr lang="fr-FR" dirty="0"/>
          </a:p>
          <a:p>
            <a:endParaRPr lang="fr-FR" dirty="0"/>
          </a:p>
          <a:p>
            <a:r>
              <a:rPr lang="fr-FR" dirty="0"/>
              <a:t>Des</a:t>
            </a:r>
            <a:r>
              <a:rPr lang="fr-FR" dirty="0">
                <a:solidFill>
                  <a:srgbClr val="0000CC"/>
                </a:solidFill>
              </a:rPr>
              <a:t> problèmes </a:t>
            </a:r>
            <a:r>
              <a:rPr lang="fr-FR" dirty="0" smtClean="0"/>
              <a:t>qui ont </a:t>
            </a:r>
            <a:r>
              <a:rPr lang="fr-FR" dirty="0"/>
              <a:t>été moteurs dans le développement de nouvelles idées</a:t>
            </a:r>
          </a:p>
          <a:p>
            <a:pPr>
              <a:spcBef>
                <a:spcPts val="600"/>
              </a:spcBef>
            </a:pPr>
            <a:r>
              <a:rPr lang="fr-FR" dirty="0" smtClean="0"/>
              <a:t>Le </a:t>
            </a:r>
            <a:r>
              <a:rPr lang="fr-FR" dirty="0"/>
              <a:t>système de Copernic :</a:t>
            </a:r>
          </a:p>
          <a:p>
            <a:pPr marL="285750" indent="-198438">
              <a:buFont typeface="Arial" panose="020B0604020202020204" pitchFamily="34" charset="0"/>
              <a:buChar char="•"/>
            </a:pPr>
            <a:r>
              <a:rPr lang="fr-FR" dirty="0"/>
              <a:t>a fait l’objet d’un débat </a:t>
            </a:r>
            <a:r>
              <a:rPr lang="fr-FR" dirty="0" smtClean="0"/>
              <a:t>scientifique opposants de </a:t>
            </a:r>
            <a:r>
              <a:rPr lang="fr-FR" dirty="0" smtClean="0">
                <a:solidFill>
                  <a:srgbClr val="0000CC"/>
                </a:solidFill>
              </a:rPr>
              <a:t>multiple</a:t>
            </a:r>
            <a:r>
              <a:rPr lang="fr-FR" dirty="0" smtClean="0"/>
              <a:t> </a:t>
            </a:r>
            <a:r>
              <a:rPr lang="fr-FR" dirty="0" smtClean="0">
                <a:solidFill>
                  <a:srgbClr val="0000CC"/>
                </a:solidFill>
              </a:rPr>
              <a:t>arguments</a:t>
            </a:r>
            <a:endParaRPr lang="fr-FR" dirty="0">
              <a:solidFill>
                <a:srgbClr val="0000CC"/>
              </a:solidFill>
            </a:endParaRPr>
          </a:p>
          <a:p>
            <a:pPr marL="285750" indent="-198438">
              <a:buFont typeface="Arial" panose="020B0604020202020204" pitchFamily="34" charset="0"/>
              <a:buChar char="•"/>
            </a:pPr>
            <a:r>
              <a:rPr lang="fr-FR" dirty="0"/>
              <a:t>s’est imposé au prix </a:t>
            </a:r>
            <a:r>
              <a:rPr lang="fr-FR" dirty="0" smtClean="0"/>
              <a:t>d’un </a:t>
            </a:r>
            <a:r>
              <a:rPr lang="fr-FR" dirty="0" smtClean="0">
                <a:solidFill>
                  <a:srgbClr val="0000CC"/>
                </a:solidFill>
              </a:rPr>
              <a:t>changement de vision </a:t>
            </a:r>
            <a:r>
              <a:rPr lang="fr-FR" dirty="0" smtClean="0"/>
              <a:t>concernant le mouvement</a:t>
            </a:r>
            <a:endParaRPr lang="fr-FR" dirty="0"/>
          </a:p>
        </p:txBody>
      </p:sp>
      <p:pic>
        <p:nvPicPr>
          <p:cNvPr id="4" name="Image 3"/>
          <p:cNvPicPr>
            <a:picLocks noChangeAspect="1"/>
          </p:cNvPicPr>
          <p:nvPr/>
        </p:nvPicPr>
        <p:blipFill rotWithShape="1">
          <a:blip r:embed="rId3">
            <a:extLst>
              <a:ext uri="{28A0092B-C50C-407E-A947-70E740481C1C}">
                <a14:useLocalDpi xmlns:a14="http://schemas.microsoft.com/office/drawing/2010/main" val="0"/>
              </a:ext>
            </a:extLst>
          </a:blip>
          <a:srcRect l="27940" t="3430" r="30751"/>
          <a:stretch/>
        </p:blipFill>
        <p:spPr>
          <a:xfrm>
            <a:off x="6153540" y="832755"/>
            <a:ext cx="1730828" cy="3172309"/>
          </a:xfrm>
          <a:prstGeom prst="rect">
            <a:avLst/>
          </a:prstGeom>
        </p:spPr>
      </p:pic>
      <p:sp>
        <p:nvSpPr>
          <p:cNvPr id="5" name="Rectangle 4"/>
          <p:cNvSpPr/>
          <p:nvPr/>
        </p:nvSpPr>
        <p:spPr>
          <a:xfrm>
            <a:off x="6119395" y="4012203"/>
            <a:ext cx="2520279" cy="215444"/>
          </a:xfrm>
          <a:prstGeom prst="rect">
            <a:avLst/>
          </a:prstGeom>
        </p:spPr>
        <p:txBody>
          <a:bodyPr wrap="square">
            <a:spAutoFit/>
          </a:bodyPr>
          <a:lstStyle/>
          <a:p>
            <a:r>
              <a:rPr lang="fr-FR" sz="800" dirty="0" smtClean="0"/>
              <a:t>Schéma adapté </a:t>
            </a:r>
            <a:r>
              <a:rPr lang="fr-FR" sz="800" dirty="0"/>
              <a:t>(source : </a:t>
            </a:r>
            <a:r>
              <a:rPr lang="fr-FR" sz="800" dirty="0" smtClean="0"/>
              <a:t>galerie.coloritou.com)</a:t>
            </a:r>
          </a:p>
        </p:txBody>
      </p:sp>
    </p:spTree>
    <p:extLst>
      <p:ext uri="{BB962C8B-B14F-4D97-AF65-F5344CB8AC3E}">
        <p14:creationId xmlns:p14="http://schemas.microsoft.com/office/powerpoint/2010/main" val="938811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612439" y="1429913"/>
            <a:ext cx="8352928" cy="5170646"/>
          </a:xfrm>
          <a:prstGeom prst="rect">
            <a:avLst/>
          </a:prstGeom>
          <a:noFill/>
        </p:spPr>
        <p:txBody>
          <a:bodyPr wrap="square" rtlCol="0">
            <a:spAutoFit/>
          </a:bodyPr>
          <a:lstStyle/>
          <a:p>
            <a:r>
              <a:rPr lang="fr-FR" dirty="0" smtClean="0"/>
              <a:t>En classe ?</a:t>
            </a:r>
          </a:p>
          <a:p>
            <a:endParaRPr lang="fr-FR" dirty="0"/>
          </a:p>
          <a:p>
            <a:r>
              <a:rPr lang="fr-FR" dirty="0" smtClean="0"/>
              <a:t>Ingrédients :</a:t>
            </a:r>
          </a:p>
          <a:p>
            <a:pPr marL="285750" indent="-198438">
              <a:buFont typeface="Arial" panose="020B0604020202020204" pitchFamily="34" charset="0"/>
              <a:buChar char="•"/>
            </a:pPr>
            <a:r>
              <a:rPr lang="fr-FR" dirty="0">
                <a:solidFill>
                  <a:srgbClr val="0000CC"/>
                </a:solidFill>
              </a:rPr>
              <a:t>r</a:t>
            </a:r>
            <a:r>
              <a:rPr lang="fr-FR" dirty="0" smtClean="0">
                <a:solidFill>
                  <a:srgbClr val="0000CC"/>
                </a:solidFill>
              </a:rPr>
              <a:t>epères</a:t>
            </a:r>
            <a:r>
              <a:rPr lang="fr-FR" dirty="0" smtClean="0"/>
              <a:t> et </a:t>
            </a:r>
            <a:r>
              <a:rPr lang="fr-FR" dirty="0" smtClean="0">
                <a:solidFill>
                  <a:srgbClr val="0000CC"/>
                </a:solidFill>
              </a:rPr>
              <a:t>mise </a:t>
            </a:r>
            <a:r>
              <a:rPr lang="fr-FR" dirty="0">
                <a:solidFill>
                  <a:srgbClr val="0000CC"/>
                </a:solidFill>
              </a:rPr>
              <a:t>en contexte </a:t>
            </a:r>
            <a:r>
              <a:rPr lang="fr-FR" dirty="0" smtClean="0"/>
              <a:t>historiques</a:t>
            </a:r>
            <a:endParaRPr lang="fr-FR" dirty="0"/>
          </a:p>
          <a:p>
            <a:pPr marL="285750" indent="-198438">
              <a:buFont typeface="Arial" panose="020B0604020202020204" pitchFamily="34" charset="0"/>
              <a:buChar char="•"/>
            </a:pPr>
            <a:r>
              <a:rPr lang="fr-FR" dirty="0"/>
              <a:t>é</a:t>
            </a:r>
            <a:r>
              <a:rPr lang="fr-FR" dirty="0" smtClean="0"/>
              <a:t>tudes de </a:t>
            </a:r>
            <a:r>
              <a:rPr lang="fr-FR" dirty="0" smtClean="0">
                <a:solidFill>
                  <a:srgbClr val="0000CC"/>
                </a:solidFill>
              </a:rPr>
              <a:t>textes</a:t>
            </a:r>
            <a:r>
              <a:rPr lang="fr-FR" dirty="0" smtClean="0"/>
              <a:t> </a:t>
            </a:r>
            <a:r>
              <a:rPr lang="fr-FR" dirty="0" smtClean="0">
                <a:solidFill>
                  <a:srgbClr val="0000CC"/>
                </a:solidFill>
              </a:rPr>
              <a:t>historiques</a:t>
            </a:r>
            <a:endParaRPr lang="fr-FR" dirty="0" smtClean="0"/>
          </a:p>
          <a:p>
            <a:pPr marL="285750" indent="-198438">
              <a:buFont typeface="Arial" panose="020B0604020202020204" pitchFamily="34" charset="0"/>
              <a:buChar char="•"/>
            </a:pPr>
            <a:r>
              <a:rPr lang="fr-FR" dirty="0" smtClean="0"/>
              <a:t>études d’</a:t>
            </a:r>
            <a:r>
              <a:rPr lang="fr-FR" dirty="0" smtClean="0">
                <a:solidFill>
                  <a:srgbClr val="0000CC"/>
                </a:solidFill>
              </a:rPr>
              <a:t>observations</a:t>
            </a:r>
            <a:r>
              <a:rPr lang="fr-FR" dirty="0" smtClean="0"/>
              <a:t> ou d’</a:t>
            </a:r>
            <a:r>
              <a:rPr lang="fr-FR" dirty="0" smtClean="0">
                <a:solidFill>
                  <a:srgbClr val="0000CC"/>
                </a:solidFill>
              </a:rPr>
              <a:t>expériences historiques </a:t>
            </a:r>
          </a:p>
          <a:p>
            <a:pPr marL="285750" indent="-198438">
              <a:buFont typeface="Arial" panose="020B0604020202020204" pitchFamily="34" charset="0"/>
              <a:buChar char="•"/>
            </a:pPr>
            <a:r>
              <a:rPr lang="fr-FR" dirty="0" smtClean="0"/>
              <a:t>discussions centrées sur les </a:t>
            </a:r>
            <a:r>
              <a:rPr lang="fr-FR" dirty="0" smtClean="0">
                <a:solidFill>
                  <a:srgbClr val="0000CC"/>
                </a:solidFill>
              </a:rPr>
              <a:t>problèmes</a:t>
            </a:r>
            <a:r>
              <a:rPr lang="fr-FR" dirty="0" smtClean="0"/>
              <a:t> et les </a:t>
            </a:r>
            <a:r>
              <a:rPr lang="fr-FR" dirty="0" smtClean="0">
                <a:solidFill>
                  <a:srgbClr val="0000CC"/>
                </a:solidFill>
              </a:rPr>
              <a:t>arguments</a:t>
            </a:r>
            <a:r>
              <a:rPr lang="fr-FR" dirty="0" smtClean="0"/>
              <a:t> permettant un </a:t>
            </a:r>
            <a:r>
              <a:rPr lang="fr-FR" dirty="0" smtClean="0">
                <a:solidFill>
                  <a:srgbClr val="0000CC"/>
                </a:solidFill>
              </a:rPr>
              <a:t>questionnement épistémologique</a:t>
            </a:r>
          </a:p>
          <a:p>
            <a:endParaRPr lang="fr-FR" dirty="0" smtClean="0"/>
          </a:p>
          <a:p>
            <a:r>
              <a:rPr lang="fr-FR" dirty="0" smtClean="0"/>
              <a:t>Exemple d’u</a:t>
            </a:r>
            <a:r>
              <a:rPr lang="fr-FR" dirty="0" smtClean="0"/>
              <a:t>ne </a:t>
            </a:r>
            <a:r>
              <a:rPr lang="fr-FR" dirty="0" smtClean="0">
                <a:solidFill>
                  <a:srgbClr val="0000CC"/>
                </a:solidFill>
              </a:rPr>
              <a:t>trame possible </a:t>
            </a:r>
            <a:r>
              <a:rPr lang="fr-FR" dirty="0" smtClean="0"/>
              <a:t>sur la </a:t>
            </a:r>
            <a:r>
              <a:rPr lang="fr-FR" dirty="0" smtClean="0"/>
              <a:t>controverse </a:t>
            </a:r>
            <a:r>
              <a:rPr lang="fr-FR" dirty="0"/>
              <a:t>entre géocentrisme et héliocentrisme </a:t>
            </a:r>
            <a:r>
              <a:rPr lang="fr-FR" dirty="0" smtClean="0"/>
              <a:t>:</a:t>
            </a:r>
            <a:endParaRPr lang="fr-FR" dirty="0"/>
          </a:p>
          <a:p>
            <a:pPr>
              <a:spcBef>
                <a:spcPts val="600"/>
              </a:spcBef>
            </a:pPr>
            <a:r>
              <a:rPr lang="fr-FR" dirty="0" smtClean="0"/>
              <a:t>1. Repères sur Ptolémée, Copernic, Galilée, Newton</a:t>
            </a:r>
          </a:p>
          <a:p>
            <a:pPr>
              <a:spcBef>
                <a:spcPts val="600"/>
              </a:spcBef>
            </a:pPr>
            <a:r>
              <a:rPr lang="fr-FR" dirty="0" smtClean="0"/>
              <a:t>2</a:t>
            </a:r>
            <a:r>
              <a:rPr lang="fr-FR" dirty="0"/>
              <a:t>. </a:t>
            </a:r>
            <a:r>
              <a:rPr lang="fr-FR" dirty="0" smtClean="0"/>
              <a:t>Par groupe : étude d’une observation ou d’une expérience &amp; textes historiques</a:t>
            </a:r>
          </a:p>
          <a:p>
            <a:pPr marL="446088" indent="-271463">
              <a:buFont typeface="Wingdings" panose="05000000000000000000" pitchFamily="2" charset="2"/>
              <a:buChar char="Ø"/>
            </a:pPr>
            <a:r>
              <a:rPr lang="fr-FR" dirty="0" smtClean="0"/>
              <a:t>surface de la Lune / phases de Vénus / satellites de Jupiter</a:t>
            </a:r>
            <a:r>
              <a:rPr lang="fr-FR" dirty="0"/>
              <a:t> </a:t>
            </a:r>
            <a:r>
              <a:rPr lang="fr-FR" dirty="0" smtClean="0"/>
              <a:t>/ chute libre</a:t>
            </a:r>
          </a:p>
          <a:p>
            <a:pPr marL="174625"/>
            <a:r>
              <a:rPr lang="fr-FR" dirty="0" smtClean="0"/>
              <a:t>avec des questions pour </a:t>
            </a:r>
            <a:r>
              <a:rPr lang="fr-FR" dirty="0"/>
              <a:t>structurer </a:t>
            </a:r>
            <a:r>
              <a:rPr lang="fr-FR" dirty="0" smtClean="0"/>
              <a:t>l’étude (systèmes en jeu, problèmes, arguments)</a:t>
            </a:r>
            <a:endParaRPr lang="fr-FR" dirty="0"/>
          </a:p>
          <a:p>
            <a:pPr>
              <a:spcBef>
                <a:spcPts val="600"/>
              </a:spcBef>
            </a:pPr>
            <a:r>
              <a:rPr lang="fr-FR" dirty="0" smtClean="0"/>
              <a:t>3. </a:t>
            </a:r>
            <a:r>
              <a:rPr lang="fr-FR" dirty="0"/>
              <a:t>Par </a:t>
            </a:r>
            <a:r>
              <a:rPr lang="fr-FR" dirty="0" smtClean="0"/>
              <a:t>groupe </a:t>
            </a:r>
            <a:r>
              <a:rPr lang="fr-FR" dirty="0"/>
              <a:t>:</a:t>
            </a:r>
            <a:r>
              <a:rPr lang="fr-FR" dirty="0" smtClean="0"/>
              <a:t> production (ex : poster, vidéo)</a:t>
            </a:r>
          </a:p>
          <a:p>
            <a:pPr>
              <a:spcBef>
                <a:spcPts val="600"/>
              </a:spcBef>
            </a:pPr>
            <a:r>
              <a:rPr lang="fr-FR" dirty="0" smtClean="0"/>
              <a:t>4. Mise en commun et discussion</a:t>
            </a:r>
          </a:p>
          <a:p>
            <a:endParaRPr lang="fr-FR" sz="1100" dirty="0" smtClean="0"/>
          </a:p>
          <a:p>
            <a:r>
              <a:rPr lang="fr-FR" sz="1100" dirty="0" smtClean="0"/>
              <a:t>Guedj </a:t>
            </a:r>
            <a:r>
              <a:rPr lang="fr-FR" sz="1100" dirty="0"/>
              <a:t>(2005), Journaux (2018), </a:t>
            </a:r>
            <a:r>
              <a:rPr lang="fr-FR" sz="1100" dirty="0" err="1"/>
              <a:t>Maurines</a:t>
            </a:r>
            <a:r>
              <a:rPr lang="fr-FR" sz="1100" dirty="0"/>
              <a:t> &amp; Beaufils (2006), </a:t>
            </a:r>
            <a:r>
              <a:rPr lang="fr-FR" sz="1100" dirty="0" err="1"/>
              <a:t>Rudge</a:t>
            </a:r>
            <a:r>
              <a:rPr lang="fr-FR" sz="1100" dirty="0"/>
              <a:t> &amp; Howe (2009</a:t>
            </a:r>
            <a:r>
              <a:rPr lang="fr-FR" sz="1100" dirty="0" smtClean="0"/>
              <a:t>)</a:t>
            </a:r>
            <a:endParaRPr lang="fr-FR" sz="1100" dirty="0"/>
          </a:p>
        </p:txBody>
      </p:sp>
      <p:sp>
        <p:nvSpPr>
          <p:cNvPr id="4" name="Titre 1"/>
          <p:cNvSpPr>
            <a:spLocks noGrp="1"/>
          </p:cNvSpPr>
          <p:nvPr>
            <p:ph type="ctrTitle"/>
          </p:nvPr>
        </p:nvSpPr>
        <p:spPr>
          <a:xfrm>
            <a:off x="685800" y="476672"/>
            <a:ext cx="7772400" cy="648072"/>
          </a:xfrm>
          <a:solidFill>
            <a:srgbClr val="CC0000"/>
          </a:solidFill>
        </p:spPr>
        <p:txBody>
          <a:bodyPr>
            <a:normAutofit/>
          </a:bodyPr>
          <a:lstStyle/>
          <a:p>
            <a:r>
              <a:rPr lang="fr-FR" sz="2800" dirty="0" smtClean="0">
                <a:solidFill>
                  <a:schemeClr val="bg1"/>
                </a:solidFill>
              </a:rPr>
              <a:t>Pistes</a:t>
            </a:r>
            <a:endParaRPr lang="fr-FR" sz="2800" dirty="0">
              <a:solidFill>
                <a:schemeClr val="bg1"/>
              </a:solidFill>
            </a:endParaRPr>
          </a:p>
        </p:txBody>
      </p:sp>
    </p:spTree>
    <p:extLst>
      <p:ext uri="{BB962C8B-B14F-4D97-AF65-F5344CB8AC3E}">
        <p14:creationId xmlns:p14="http://schemas.microsoft.com/office/powerpoint/2010/main" val="878868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1" end="1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2" end="1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3" end="1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4" end="1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476672"/>
            <a:ext cx="7772400" cy="648072"/>
          </a:xfrm>
          <a:solidFill>
            <a:srgbClr val="CC0000"/>
          </a:solidFill>
        </p:spPr>
        <p:txBody>
          <a:bodyPr>
            <a:normAutofit/>
          </a:bodyPr>
          <a:lstStyle/>
          <a:p>
            <a:r>
              <a:rPr lang="fr-FR" sz="2800" dirty="0" smtClean="0">
                <a:solidFill>
                  <a:schemeClr val="bg1"/>
                </a:solidFill>
              </a:rPr>
              <a:t>Références citées</a:t>
            </a:r>
            <a:endParaRPr lang="fr-FR" sz="2800" dirty="0">
              <a:solidFill>
                <a:schemeClr val="bg1"/>
              </a:solidFill>
            </a:endParaRPr>
          </a:p>
        </p:txBody>
      </p:sp>
      <p:sp>
        <p:nvSpPr>
          <p:cNvPr id="8" name="AutoShape 10" descr="http://www.vulgarisation-scientifique.com/wiki/uploads/Chat_Schrdinger.png"/>
          <p:cNvSpPr>
            <a:spLocks noChangeAspect="1" noChangeArrowheads="1"/>
          </p:cNvSpPr>
          <p:nvPr/>
        </p:nvSpPr>
        <p:spPr bwMode="auto">
          <a:xfrm>
            <a:off x="63500" y="-136525"/>
            <a:ext cx="5715000" cy="5715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 name="AutoShape 12" descr="Image result for dead alive cat schrödinger"/>
          <p:cNvSpPr>
            <a:spLocks noChangeAspect="1" noChangeArrowheads="1"/>
          </p:cNvSpPr>
          <p:nvPr/>
        </p:nvSpPr>
        <p:spPr bwMode="auto">
          <a:xfrm>
            <a:off x="63500" y="-136525"/>
            <a:ext cx="6324600" cy="3362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0" name="AutoShape 14" descr="https://upload.wikimedia.org/wikipedia/commons/thumb/9/91/Schrodingers_cat.svg/1280px-Schrodingers_cat.svg.png"/>
          <p:cNvSpPr>
            <a:spLocks noChangeAspect="1" noChangeArrowheads="1"/>
          </p:cNvSpPr>
          <p:nvPr/>
        </p:nvSpPr>
        <p:spPr bwMode="auto">
          <a:xfrm>
            <a:off x="323527" y="-136525"/>
            <a:ext cx="8424937" cy="615781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4" name="Rectangle 13"/>
          <p:cNvSpPr/>
          <p:nvPr/>
        </p:nvSpPr>
        <p:spPr>
          <a:xfrm>
            <a:off x="665176" y="1268760"/>
            <a:ext cx="8083287" cy="5509200"/>
          </a:xfrm>
          <a:prstGeom prst="rect">
            <a:avLst/>
          </a:prstGeom>
        </p:spPr>
        <p:txBody>
          <a:bodyPr wrap="square">
            <a:spAutoFit/>
          </a:bodyPr>
          <a:lstStyle/>
          <a:p>
            <a:pPr marL="174625" indent="-174625"/>
            <a:r>
              <a:rPr lang="de-DE" sz="1100" dirty="0" err="1"/>
              <a:t>Abd-El-Khalick</a:t>
            </a:r>
            <a:r>
              <a:rPr lang="de-DE" sz="1100" dirty="0"/>
              <a:t>, F. &amp; Lederman, N. (2000). </a:t>
            </a:r>
            <a:r>
              <a:rPr lang="en-GB" sz="1100" dirty="0"/>
              <a:t>The influence of history of science courses on students' views of nature of science. </a:t>
            </a:r>
            <a:r>
              <a:rPr lang="en-GB" sz="1100" i="1" dirty="0"/>
              <a:t>Journal of Research in Science Teaching</a:t>
            </a:r>
            <a:r>
              <a:rPr lang="en-GB" sz="1100" dirty="0"/>
              <a:t>, 37(10), </a:t>
            </a:r>
            <a:r>
              <a:rPr lang="en-GB" sz="1100" dirty="0" smtClean="0"/>
              <a:t>1057-1095.</a:t>
            </a:r>
          </a:p>
          <a:p>
            <a:pPr marL="174625" indent="-174625"/>
            <a:r>
              <a:rPr lang="en-GB" sz="1100" dirty="0" smtClean="0"/>
              <a:t>Cohen, I. B. (1993 [1985]). </a:t>
            </a:r>
            <a:r>
              <a:rPr lang="en-GB" sz="1100" i="1" dirty="0" smtClean="0"/>
              <a:t>Les </a:t>
            </a:r>
            <a:r>
              <a:rPr lang="en-GB" sz="1100" i="1" dirty="0" err="1" smtClean="0"/>
              <a:t>origines</a:t>
            </a:r>
            <a:r>
              <a:rPr lang="en-GB" sz="1100" i="1" dirty="0" smtClean="0"/>
              <a:t> de la physique </a:t>
            </a:r>
            <a:r>
              <a:rPr lang="en-GB" sz="1100" i="1" dirty="0" err="1" smtClean="0"/>
              <a:t>moderne</a:t>
            </a:r>
            <a:r>
              <a:rPr lang="en-GB" sz="1100" dirty="0" smtClean="0"/>
              <a:t>. Paris : </a:t>
            </a:r>
            <a:r>
              <a:rPr lang="en-GB" sz="1100" dirty="0" err="1" smtClean="0"/>
              <a:t>Seuil</a:t>
            </a:r>
            <a:r>
              <a:rPr lang="en-GB" sz="1100" dirty="0" smtClean="0"/>
              <a:t>.</a:t>
            </a:r>
          </a:p>
          <a:p>
            <a:pPr marL="174625" indent="-174625"/>
            <a:r>
              <a:rPr lang="en-GB" sz="1100" dirty="0" smtClean="0"/>
              <a:t>Clough</a:t>
            </a:r>
            <a:r>
              <a:rPr lang="en-GB" sz="1100" dirty="0"/>
              <a:t>, M. (2011). Teaching and assessing the nature of science: How to effectively incorporate the nature of science in your classroom. </a:t>
            </a:r>
            <a:r>
              <a:rPr lang="en-GB" sz="1100" i="1" dirty="0"/>
              <a:t>The Science Teacher</a:t>
            </a:r>
            <a:r>
              <a:rPr lang="en-GB" sz="1100" dirty="0"/>
              <a:t>, 78(6), </a:t>
            </a:r>
            <a:r>
              <a:rPr lang="en-GB" sz="1100" dirty="0" smtClean="0"/>
              <a:t>56-60.</a:t>
            </a:r>
          </a:p>
          <a:p>
            <a:pPr marL="174625" indent="-174625"/>
            <a:r>
              <a:rPr lang="fr-FR" sz="1100" dirty="0"/>
              <a:t>De </a:t>
            </a:r>
            <a:r>
              <a:rPr lang="fr-FR" sz="1100" dirty="0" err="1"/>
              <a:t>Hosson</a:t>
            </a:r>
            <a:r>
              <a:rPr lang="fr-FR" sz="1100" dirty="0"/>
              <a:t>, C., (2011). </a:t>
            </a:r>
            <a:r>
              <a:rPr lang="fr-FR" sz="1100" i="1" dirty="0"/>
              <a:t>L’histoire des sciences: un laboratoire pour la recherche en didactique et l’enseignement de la physique</a:t>
            </a:r>
            <a:r>
              <a:rPr lang="fr-FR" sz="1100" dirty="0"/>
              <a:t> (note de synthèse pour une HDR). </a:t>
            </a:r>
            <a:r>
              <a:rPr lang="en-US" sz="1100" dirty="0"/>
              <a:t>University Paris-Diderot. https://tel.archives-ouvertes.fr/tel-00655594</a:t>
            </a:r>
            <a:r>
              <a:rPr lang="en-US" sz="1100" dirty="0" smtClean="0"/>
              <a:t>/</a:t>
            </a:r>
          </a:p>
          <a:p>
            <a:pPr marL="174625" indent="-174625"/>
            <a:r>
              <a:rPr lang="fr-FR" sz="1100" dirty="0"/>
              <a:t>Duhem, P. </a:t>
            </a:r>
            <a:r>
              <a:rPr lang="fr-FR" sz="1100" dirty="0" smtClean="0"/>
              <a:t>(1981 </a:t>
            </a:r>
            <a:r>
              <a:rPr lang="fr-FR" sz="1100" dirty="0"/>
              <a:t>[</a:t>
            </a:r>
            <a:r>
              <a:rPr lang="fr-FR" sz="1100" dirty="0" smtClean="0"/>
              <a:t>1906]). </a:t>
            </a:r>
            <a:r>
              <a:rPr lang="fr-FR" sz="1100" i="1" dirty="0" smtClean="0"/>
              <a:t>La </a:t>
            </a:r>
            <a:r>
              <a:rPr lang="fr-FR" sz="1100" i="1" dirty="0"/>
              <a:t>théorie physique, son objet, sa </a:t>
            </a:r>
            <a:r>
              <a:rPr lang="fr-FR" sz="1100" i="1" dirty="0" smtClean="0"/>
              <a:t>structure</a:t>
            </a:r>
            <a:r>
              <a:rPr lang="fr-FR" sz="1100" dirty="0" smtClean="0"/>
              <a:t>. Paris</a:t>
            </a:r>
            <a:r>
              <a:rPr lang="fr-FR" sz="1100" dirty="0"/>
              <a:t> : </a:t>
            </a:r>
            <a:r>
              <a:rPr lang="fr-FR" sz="1100" dirty="0" err="1" smtClean="0"/>
              <a:t>Vrin</a:t>
            </a:r>
            <a:r>
              <a:rPr lang="fr-FR" sz="1100" dirty="0" smtClean="0"/>
              <a:t>.</a:t>
            </a:r>
            <a:endParaRPr lang="fr-FR" sz="1100" dirty="0" smtClean="0"/>
          </a:p>
          <a:p>
            <a:pPr marL="174625" indent="-174625"/>
            <a:r>
              <a:rPr lang="fr-FR" sz="1100" dirty="0" smtClean="0"/>
              <a:t>Duhem, P. </a:t>
            </a:r>
            <a:r>
              <a:rPr lang="fr-FR" sz="1100" dirty="0"/>
              <a:t>(</a:t>
            </a:r>
            <a:r>
              <a:rPr lang="fr-FR" sz="1100" dirty="0" smtClean="0"/>
              <a:t>2003 [1908]). </a:t>
            </a:r>
            <a:r>
              <a:rPr lang="fr-FR" sz="1100" i="1" dirty="0"/>
              <a:t>Sauver les </a:t>
            </a:r>
            <a:r>
              <a:rPr lang="fr-FR" sz="1100" i="1" dirty="0" smtClean="0"/>
              <a:t>apparences</a:t>
            </a:r>
            <a:r>
              <a:rPr lang="fr-FR" sz="1100" dirty="0"/>
              <a:t>.</a:t>
            </a:r>
            <a:r>
              <a:rPr lang="fr-FR" sz="1100" dirty="0" smtClean="0"/>
              <a:t> </a:t>
            </a:r>
            <a:r>
              <a:rPr lang="fr-FR" sz="1100" dirty="0"/>
              <a:t>Paris : </a:t>
            </a:r>
            <a:r>
              <a:rPr lang="fr-FR" sz="1100" dirty="0" err="1" smtClean="0"/>
              <a:t>Vrin</a:t>
            </a:r>
            <a:r>
              <a:rPr lang="fr-FR" sz="1100" dirty="0" smtClean="0"/>
              <a:t>.</a:t>
            </a:r>
          </a:p>
          <a:p>
            <a:pPr marL="174625" indent="-174625"/>
            <a:r>
              <a:rPr lang="fr-FR" sz="1100" dirty="0" smtClean="0"/>
              <a:t>Feyerabend, P. (1979 [1975]). </a:t>
            </a:r>
            <a:r>
              <a:rPr lang="fr-FR" sz="1100" i="1" dirty="0" smtClean="0"/>
              <a:t>Contre la méthode : esquisse d’une théorie anarchiste de la connaissance</a:t>
            </a:r>
            <a:r>
              <a:rPr lang="fr-FR" sz="1100" dirty="0"/>
              <a:t> </a:t>
            </a:r>
            <a:r>
              <a:rPr lang="fr-FR" sz="1100" dirty="0" smtClean="0"/>
              <a:t>(tr. </a:t>
            </a:r>
            <a:r>
              <a:rPr lang="fr-FR" sz="1100" dirty="0" err="1" smtClean="0"/>
              <a:t>fr.</a:t>
            </a:r>
            <a:r>
              <a:rPr lang="fr-FR" sz="1100" dirty="0" smtClean="0"/>
              <a:t>). Paris : Seuil.</a:t>
            </a:r>
          </a:p>
          <a:p>
            <a:pPr marL="174625" indent="-174625"/>
            <a:r>
              <a:rPr lang="fr-FR" sz="1100" dirty="0" smtClean="0"/>
              <a:t>Galilée (1992 [1910]). </a:t>
            </a:r>
            <a:r>
              <a:rPr lang="fr-FR" sz="1100" i="1" dirty="0" smtClean="0"/>
              <a:t>Le messager des étoiles</a:t>
            </a:r>
            <a:r>
              <a:rPr lang="fr-FR" sz="1100" dirty="0" smtClean="0"/>
              <a:t> (tr. </a:t>
            </a:r>
            <a:r>
              <a:rPr lang="fr-FR" sz="1100" dirty="0" err="1" smtClean="0"/>
              <a:t>fr.</a:t>
            </a:r>
            <a:r>
              <a:rPr lang="fr-FR" sz="1100" dirty="0" smtClean="0"/>
              <a:t>). Paris : Seuil.</a:t>
            </a:r>
          </a:p>
          <a:p>
            <a:pPr marL="174625" indent="-174625"/>
            <a:r>
              <a:rPr lang="fr-FR" sz="1100" dirty="0" smtClean="0"/>
              <a:t>Galilée (1992 [1632]). </a:t>
            </a:r>
            <a:r>
              <a:rPr lang="fr-FR" sz="1100" i="1" dirty="0" smtClean="0"/>
              <a:t>Dialogue sur les deux grands systèmes du monde</a:t>
            </a:r>
            <a:r>
              <a:rPr lang="fr-FR" sz="1100" dirty="0"/>
              <a:t> </a:t>
            </a:r>
            <a:r>
              <a:rPr lang="fr-FR" sz="1100" dirty="0" smtClean="0"/>
              <a:t>(tr. </a:t>
            </a:r>
            <a:r>
              <a:rPr lang="fr-FR" sz="1100" dirty="0" err="1" smtClean="0"/>
              <a:t>fr.</a:t>
            </a:r>
            <a:r>
              <a:rPr lang="fr-FR" sz="1100" dirty="0" smtClean="0"/>
              <a:t>). Paris : Seuil.</a:t>
            </a:r>
            <a:endParaRPr lang="de-DE" sz="1100" dirty="0"/>
          </a:p>
          <a:p>
            <a:pPr marL="174625" indent="-174625"/>
            <a:r>
              <a:rPr lang="de-DE" sz="1100" dirty="0" err="1" smtClean="0"/>
              <a:t>Guedj</a:t>
            </a:r>
            <a:r>
              <a:rPr lang="de-DE" sz="1100" dirty="0" smtClean="0"/>
              <a:t>, M. (2005). </a:t>
            </a:r>
            <a:r>
              <a:rPr lang="fr-FR" sz="1100" dirty="0"/>
              <a:t>Utiliser des textes </a:t>
            </a:r>
            <a:r>
              <a:rPr lang="fr-FR" sz="1100" dirty="0" smtClean="0"/>
              <a:t>historiques dans </a:t>
            </a:r>
            <a:r>
              <a:rPr lang="fr-FR" sz="1100" dirty="0"/>
              <a:t>l’enseignement des </a:t>
            </a:r>
            <a:r>
              <a:rPr lang="fr-FR" sz="1100" dirty="0" smtClean="0"/>
              <a:t>sciences physiques </a:t>
            </a:r>
            <a:r>
              <a:rPr lang="fr-FR" sz="1100" dirty="0"/>
              <a:t>en classe de </a:t>
            </a:r>
            <a:r>
              <a:rPr lang="fr-FR" sz="1100" dirty="0" smtClean="0"/>
              <a:t>seconde des </a:t>
            </a:r>
            <a:r>
              <a:rPr lang="fr-FR" sz="1100" dirty="0"/>
              <a:t>lycées français </a:t>
            </a:r>
            <a:r>
              <a:rPr lang="fr-FR" sz="1100" dirty="0" smtClean="0"/>
              <a:t>: compte </a:t>
            </a:r>
            <a:r>
              <a:rPr lang="fr-FR" sz="1100" dirty="0"/>
              <a:t>rendu </a:t>
            </a:r>
            <a:r>
              <a:rPr lang="fr-FR" sz="1100" dirty="0" smtClean="0"/>
              <a:t>d’innovation. </a:t>
            </a:r>
            <a:r>
              <a:rPr lang="fr-FR" sz="1100" i="1" dirty="0" err="1" smtClean="0"/>
              <a:t>Didaskalia</a:t>
            </a:r>
            <a:r>
              <a:rPr lang="fr-FR" sz="1100" dirty="0" smtClean="0"/>
              <a:t>, 26, 75-95.</a:t>
            </a:r>
            <a:endParaRPr lang="de-DE" sz="1100" dirty="0" smtClean="0"/>
          </a:p>
          <a:p>
            <a:pPr marL="174625" indent="-174625"/>
            <a:r>
              <a:rPr lang="de-DE" sz="1100" dirty="0" err="1" smtClean="0"/>
              <a:t>Hazelkorn</a:t>
            </a:r>
            <a:r>
              <a:rPr lang="de-DE" sz="1100" dirty="0"/>
              <a:t>, E. et al. (2015). </a:t>
            </a:r>
            <a:r>
              <a:rPr lang="de-DE" sz="1100" i="1" dirty="0"/>
              <a:t>Science </a:t>
            </a:r>
            <a:r>
              <a:rPr lang="de-DE" sz="1100" i="1" dirty="0" err="1"/>
              <a:t>education</a:t>
            </a:r>
            <a:r>
              <a:rPr lang="de-DE" sz="1100" i="1" dirty="0"/>
              <a:t> </a:t>
            </a:r>
            <a:r>
              <a:rPr lang="de-DE" sz="1100" i="1" dirty="0" err="1"/>
              <a:t>for</a:t>
            </a:r>
            <a:r>
              <a:rPr lang="de-DE" sz="1100" i="1" dirty="0"/>
              <a:t> </a:t>
            </a:r>
            <a:r>
              <a:rPr lang="de-DE" sz="1100" i="1" dirty="0" err="1"/>
              <a:t>responsible</a:t>
            </a:r>
            <a:r>
              <a:rPr lang="de-DE" sz="1100" i="1" dirty="0"/>
              <a:t> </a:t>
            </a:r>
            <a:r>
              <a:rPr lang="de-DE" sz="1100" i="1" dirty="0" err="1"/>
              <a:t>citizenship</a:t>
            </a:r>
            <a:r>
              <a:rPr lang="de-DE" sz="1100" i="1" dirty="0"/>
              <a:t>. </a:t>
            </a:r>
            <a:r>
              <a:rPr lang="de-DE" sz="1100" dirty="0"/>
              <a:t>Report </a:t>
            </a:r>
            <a:r>
              <a:rPr lang="de-DE" sz="1100" dirty="0" err="1"/>
              <a:t>to</a:t>
            </a:r>
            <a:r>
              <a:rPr lang="de-DE" sz="1100" dirty="0"/>
              <a:t> </a:t>
            </a:r>
            <a:r>
              <a:rPr lang="de-DE" sz="1100" dirty="0" err="1"/>
              <a:t>the</a:t>
            </a:r>
            <a:r>
              <a:rPr lang="de-DE" sz="1100" dirty="0"/>
              <a:t> European </a:t>
            </a:r>
            <a:r>
              <a:rPr lang="de-DE" sz="1100" dirty="0" err="1"/>
              <a:t>Commission</a:t>
            </a:r>
            <a:r>
              <a:rPr lang="de-DE" sz="1100" dirty="0"/>
              <a:t> </a:t>
            </a:r>
            <a:r>
              <a:rPr lang="de-DE" sz="1100" dirty="0" err="1"/>
              <a:t>of</a:t>
            </a:r>
            <a:r>
              <a:rPr lang="de-DE" sz="1100" dirty="0"/>
              <a:t> </a:t>
            </a:r>
            <a:r>
              <a:rPr lang="de-DE" sz="1100" dirty="0" err="1"/>
              <a:t>the</a:t>
            </a:r>
            <a:r>
              <a:rPr lang="de-DE" sz="1100" dirty="0"/>
              <a:t> expert </a:t>
            </a:r>
            <a:r>
              <a:rPr lang="de-DE" sz="1100" dirty="0" err="1"/>
              <a:t>group</a:t>
            </a:r>
            <a:r>
              <a:rPr lang="de-DE" sz="1100" dirty="0"/>
              <a:t> on </a:t>
            </a:r>
            <a:r>
              <a:rPr lang="de-DE" sz="1100" dirty="0" err="1"/>
              <a:t>science</a:t>
            </a:r>
            <a:r>
              <a:rPr lang="de-DE" sz="1100" dirty="0"/>
              <a:t> </a:t>
            </a:r>
            <a:r>
              <a:rPr lang="de-DE" sz="1100" dirty="0" err="1"/>
              <a:t>education</a:t>
            </a:r>
            <a:r>
              <a:rPr lang="de-DE" sz="1100" dirty="0"/>
              <a:t>. European </a:t>
            </a:r>
            <a:r>
              <a:rPr lang="de-DE" sz="1100" dirty="0" smtClean="0"/>
              <a:t>Union.</a:t>
            </a:r>
          </a:p>
          <a:p>
            <a:pPr marL="174625" indent="-174625"/>
            <a:r>
              <a:rPr lang="en-US" sz="1100" dirty="0" err="1" smtClean="0"/>
              <a:t>Hodson</a:t>
            </a:r>
            <a:r>
              <a:rPr lang="en-US" sz="1100" dirty="0"/>
              <a:t>, D. (2014). Nature of science in the science </a:t>
            </a:r>
            <a:r>
              <a:rPr lang="en-US" sz="1100" dirty="0" err="1"/>
              <a:t>curricu</a:t>
            </a:r>
            <a:r>
              <a:rPr lang="en-GB" sz="1100" dirty="0" err="1"/>
              <a:t>lum</a:t>
            </a:r>
            <a:r>
              <a:rPr lang="en-GB" sz="1100" dirty="0"/>
              <a:t>: origin, development, implications and shifting emphases. In M. Matthews (ed.), </a:t>
            </a:r>
            <a:r>
              <a:rPr lang="en-GB" sz="1100" i="1" dirty="0"/>
              <a:t>International handbook of research in history, philosophy and science teaching</a:t>
            </a:r>
            <a:r>
              <a:rPr lang="en-GB" sz="1100" dirty="0"/>
              <a:t> (p. 911-970). </a:t>
            </a:r>
            <a:r>
              <a:rPr lang="en-US" sz="1100" dirty="0"/>
              <a:t>Berlin, Heidelberg: Springer</a:t>
            </a:r>
            <a:r>
              <a:rPr lang="en-US" sz="1100" dirty="0" smtClean="0"/>
              <a:t>.</a:t>
            </a:r>
          </a:p>
          <a:p>
            <a:pPr marL="174625" indent="-174625"/>
            <a:r>
              <a:rPr lang="en-US" sz="1100" dirty="0" err="1"/>
              <a:t>Höttecke</a:t>
            </a:r>
            <a:r>
              <a:rPr lang="en-US" sz="1100" dirty="0"/>
              <a:t>, D. &amp; Silva, C. (2011). Why Implementing History and Philosophy in School Science Education is a Challenge: An Analysis of Obstacles. </a:t>
            </a:r>
            <a:r>
              <a:rPr lang="fr-FR" sz="1100" i="1" dirty="0"/>
              <a:t>Science &amp; Education</a:t>
            </a:r>
            <a:r>
              <a:rPr lang="fr-FR" sz="1100" dirty="0"/>
              <a:t>, 20, </a:t>
            </a:r>
            <a:r>
              <a:rPr lang="fr-FR" sz="1100" dirty="0" smtClean="0"/>
              <a:t>293-316.</a:t>
            </a:r>
            <a:endParaRPr lang="en-US" sz="1100" dirty="0" smtClean="0"/>
          </a:p>
          <a:p>
            <a:pPr marL="174625" indent="-174625"/>
            <a:r>
              <a:rPr lang="en-US" sz="1100" dirty="0" err="1" smtClean="0"/>
              <a:t>Journaux</a:t>
            </a:r>
            <a:r>
              <a:rPr lang="en-US" sz="1100" dirty="0" smtClean="0"/>
              <a:t>, N. (2018). </a:t>
            </a:r>
            <a:r>
              <a:rPr lang="fr-FR" sz="1100" dirty="0" smtClean="0"/>
              <a:t> </a:t>
            </a:r>
            <a:r>
              <a:rPr lang="fr-FR" sz="1100" dirty="0"/>
              <a:t>Le physicien, l’observation et ses présupposés, au travers de l’histoire des modèles d’univers : représentations d’élèves de terminale </a:t>
            </a:r>
            <a:r>
              <a:rPr lang="fr-FR" sz="1100" dirty="0" smtClean="0"/>
              <a:t>S. Thèse  de </a:t>
            </a:r>
            <a:r>
              <a:rPr lang="fr-FR" sz="1100" dirty="0"/>
              <a:t>doctorat de l’Université </a:t>
            </a:r>
            <a:r>
              <a:rPr lang="fr-FR" sz="1100" dirty="0" smtClean="0"/>
              <a:t>Paris-Saclay.</a:t>
            </a:r>
            <a:endParaRPr lang="en-US" sz="1100" dirty="0" smtClean="0"/>
          </a:p>
          <a:p>
            <a:pPr marL="174625" indent="-174625"/>
            <a:r>
              <a:rPr lang="en-US" sz="1100" dirty="0" smtClean="0"/>
              <a:t>Lederman</a:t>
            </a:r>
            <a:r>
              <a:rPr lang="en-US" sz="1100" dirty="0"/>
              <a:t>, N. (2007). </a:t>
            </a:r>
            <a:r>
              <a:rPr lang="en-GB" sz="1100" dirty="0"/>
              <a:t>Nature of science: past, present, and future. In S. </a:t>
            </a:r>
            <a:r>
              <a:rPr lang="en-GB" sz="1100" dirty="0" err="1"/>
              <a:t>Abell</a:t>
            </a:r>
            <a:r>
              <a:rPr lang="en-GB" sz="1100" dirty="0"/>
              <a:t> &amp; N. Lederman (eds.), </a:t>
            </a:r>
            <a:r>
              <a:rPr lang="en-GB" sz="1100" i="1" dirty="0"/>
              <a:t>Handbook of research on science education</a:t>
            </a:r>
            <a:r>
              <a:rPr lang="en-GB" sz="1100" dirty="0"/>
              <a:t> (p. 831-879). </a:t>
            </a:r>
            <a:r>
              <a:rPr lang="en-US" sz="1100" dirty="0"/>
              <a:t>Mahwah, NJ: Lawrence Erlbaum </a:t>
            </a:r>
            <a:r>
              <a:rPr lang="en-US" sz="1100" dirty="0" smtClean="0"/>
              <a:t>Associates.</a:t>
            </a:r>
          </a:p>
          <a:p>
            <a:pPr marL="174625" indent="-174625"/>
            <a:r>
              <a:rPr lang="fr-FR" sz="1100" dirty="0" err="1" smtClean="0"/>
              <a:t>Maurines</a:t>
            </a:r>
            <a:r>
              <a:rPr lang="fr-FR" sz="1100" dirty="0" smtClean="0"/>
              <a:t> , L. &amp; Beaufils, D. </a:t>
            </a:r>
            <a:r>
              <a:rPr lang="fr-FR" sz="1100" dirty="0"/>
              <a:t>(2006 </a:t>
            </a:r>
            <a:r>
              <a:rPr lang="fr-FR" sz="1100" dirty="0" smtClean="0"/>
              <a:t>). </a:t>
            </a:r>
            <a:r>
              <a:rPr lang="en-US" sz="1100" dirty="0" smtClean="0"/>
              <a:t>Teaching </a:t>
            </a:r>
            <a:r>
              <a:rPr lang="en-US" sz="1100" dirty="0"/>
              <a:t>the </a:t>
            </a:r>
            <a:r>
              <a:rPr lang="en-US" sz="1100" dirty="0" smtClean="0"/>
              <a:t>nature </a:t>
            </a:r>
            <a:r>
              <a:rPr lang="en-US" sz="1100" dirty="0"/>
              <a:t>of </a:t>
            </a:r>
            <a:r>
              <a:rPr lang="en-US" sz="1100" dirty="0" smtClean="0"/>
              <a:t>science </a:t>
            </a:r>
            <a:r>
              <a:rPr lang="en-US" sz="1100" dirty="0"/>
              <a:t>in </a:t>
            </a:r>
            <a:r>
              <a:rPr lang="en-US" sz="1100" dirty="0" smtClean="0"/>
              <a:t>physics courses: the </a:t>
            </a:r>
            <a:r>
              <a:rPr lang="en-US" sz="1100" dirty="0"/>
              <a:t>c</a:t>
            </a:r>
            <a:r>
              <a:rPr lang="en-US" sz="1100" dirty="0" smtClean="0"/>
              <a:t>ontribution </a:t>
            </a:r>
            <a:r>
              <a:rPr lang="en-US" sz="1100" dirty="0"/>
              <a:t>of </a:t>
            </a:r>
            <a:r>
              <a:rPr lang="en-US" sz="1100" dirty="0" smtClean="0"/>
              <a:t>classroom </a:t>
            </a:r>
            <a:r>
              <a:rPr lang="en-US" sz="1100" dirty="0"/>
              <a:t>h</a:t>
            </a:r>
            <a:r>
              <a:rPr lang="en-US" sz="1100" dirty="0" smtClean="0"/>
              <a:t>istorical inquiries. </a:t>
            </a:r>
            <a:r>
              <a:rPr lang="fr-FR" sz="1100" i="1" dirty="0" smtClean="0"/>
              <a:t>Science </a:t>
            </a:r>
            <a:r>
              <a:rPr lang="fr-FR" sz="1100" i="1" dirty="0"/>
              <a:t>&amp; </a:t>
            </a:r>
            <a:r>
              <a:rPr lang="fr-FR" sz="1100" i="1" dirty="0" smtClean="0"/>
              <a:t>Education</a:t>
            </a:r>
            <a:r>
              <a:rPr lang="fr-FR" sz="1100" dirty="0" smtClean="0"/>
              <a:t>, 22, 1443–1465.</a:t>
            </a:r>
            <a:endParaRPr lang="en-US" sz="1100" dirty="0" smtClean="0"/>
          </a:p>
          <a:p>
            <a:pPr marL="174625" indent="-174625"/>
            <a:r>
              <a:rPr lang="en-GB" sz="1100" dirty="0"/>
              <a:t>Matthews, M. (2012). Changing the focus: from nature of science (NOS) to features of science (FOS). In M. </a:t>
            </a:r>
            <a:r>
              <a:rPr lang="en-GB" sz="1100" dirty="0" err="1"/>
              <a:t>Khine</a:t>
            </a:r>
            <a:r>
              <a:rPr lang="en-GB" sz="1100" dirty="0"/>
              <a:t> (ed.), </a:t>
            </a:r>
            <a:r>
              <a:rPr lang="en-GB" sz="1100" i="1" dirty="0"/>
              <a:t>Advances in nature of science research: concepts and methodologies </a:t>
            </a:r>
            <a:r>
              <a:rPr lang="en-GB" sz="1100" dirty="0"/>
              <a:t>(p. 3-26). </a:t>
            </a:r>
            <a:r>
              <a:rPr lang="en-US" sz="1100" dirty="0"/>
              <a:t>Dordrecht: Springer</a:t>
            </a:r>
            <a:r>
              <a:rPr lang="en-US" sz="1100" dirty="0" smtClean="0"/>
              <a:t>.</a:t>
            </a:r>
          </a:p>
          <a:p>
            <a:pPr marL="174625" indent="-174625"/>
            <a:r>
              <a:rPr lang="en-US" sz="1100" dirty="0"/>
              <a:t>Quine, W. (1975). On Empirically Equivalent Systems of the World. </a:t>
            </a:r>
            <a:r>
              <a:rPr lang="de-DE" sz="1100" i="1" dirty="0"/>
              <a:t>Erkenntnis</a:t>
            </a:r>
            <a:r>
              <a:rPr lang="de-DE" sz="1100" dirty="0"/>
              <a:t>, 9(3), 313-328.</a:t>
            </a:r>
            <a:endParaRPr lang="en-US" sz="1100" dirty="0" smtClean="0"/>
          </a:p>
          <a:p>
            <a:pPr marL="174625" indent="-174625"/>
            <a:r>
              <a:rPr lang="en-US" sz="1100" dirty="0"/>
              <a:t>Rudge, D. &amp; Howe, E. (2009). An explicit and reflective approach to the use of history to promote understanding of the nature of science. </a:t>
            </a:r>
            <a:r>
              <a:rPr lang="en-US" sz="1100" i="1" dirty="0"/>
              <a:t>Science &amp; Education</a:t>
            </a:r>
            <a:r>
              <a:rPr lang="en-US" sz="1100" dirty="0"/>
              <a:t>, 18(5), 561-580</a:t>
            </a:r>
            <a:r>
              <a:rPr lang="en-US" sz="1100" dirty="0" smtClean="0"/>
              <a:t>.</a:t>
            </a:r>
          </a:p>
          <a:p>
            <a:pPr marL="174625" indent="-174625"/>
            <a:r>
              <a:rPr lang="en-GB" sz="1100" dirty="0"/>
              <a:t>Van </a:t>
            </a:r>
            <a:r>
              <a:rPr lang="en-GB" sz="1100" dirty="0" err="1"/>
              <a:t>Fraassen</a:t>
            </a:r>
            <a:r>
              <a:rPr lang="en-GB" sz="1100" dirty="0"/>
              <a:t>, B. (1980). </a:t>
            </a:r>
            <a:r>
              <a:rPr lang="en-GB" sz="1100" i="1" dirty="0"/>
              <a:t>The Scientific Image</a:t>
            </a:r>
            <a:r>
              <a:rPr lang="en-GB" sz="1100" dirty="0"/>
              <a:t>. Oxford: Oxford University Press.</a:t>
            </a:r>
            <a:endParaRPr lang="fr-FR" sz="1100" dirty="0"/>
          </a:p>
        </p:txBody>
      </p:sp>
    </p:spTree>
    <p:extLst>
      <p:ext uri="{BB962C8B-B14F-4D97-AF65-F5344CB8AC3E}">
        <p14:creationId xmlns:p14="http://schemas.microsoft.com/office/powerpoint/2010/main" val="23902167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476672"/>
            <a:ext cx="7772400" cy="648072"/>
          </a:xfrm>
          <a:solidFill>
            <a:srgbClr val="CC0000"/>
          </a:solidFill>
        </p:spPr>
        <p:txBody>
          <a:bodyPr>
            <a:normAutofit/>
          </a:bodyPr>
          <a:lstStyle/>
          <a:p>
            <a:r>
              <a:rPr lang="fr-FR" sz="2800" dirty="0" smtClean="0">
                <a:solidFill>
                  <a:schemeClr val="bg1"/>
                </a:solidFill>
              </a:rPr>
              <a:t>Plan</a:t>
            </a:r>
            <a:endParaRPr lang="fr-FR" sz="2800" dirty="0">
              <a:solidFill>
                <a:schemeClr val="bg1"/>
              </a:solidFill>
            </a:endParaRPr>
          </a:p>
        </p:txBody>
      </p:sp>
      <p:sp>
        <p:nvSpPr>
          <p:cNvPr id="3" name="ZoneTexte 2"/>
          <p:cNvSpPr txBox="1"/>
          <p:nvPr/>
        </p:nvSpPr>
        <p:spPr>
          <a:xfrm>
            <a:off x="683568" y="2564904"/>
            <a:ext cx="7632848" cy="2031325"/>
          </a:xfrm>
          <a:prstGeom prst="rect">
            <a:avLst/>
          </a:prstGeom>
          <a:noFill/>
        </p:spPr>
        <p:txBody>
          <a:bodyPr wrap="square" rtlCol="0">
            <a:spAutoFit/>
          </a:bodyPr>
          <a:lstStyle/>
          <a:p>
            <a:pPr marL="285750" indent="-198438">
              <a:buFont typeface="Arial" panose="020B0604020202020204" pitchFamily="34" charset="0"/>
              <a:buChar char="•"/>
            </a:pPr>
            <a:r>
              <a:rPr lang="fr-FR" dirty="0" smtClean="0"/>
              <a:t>L’éducation à la nature des sciences : quels objectifs ? quelles stratégies ?</a:t>
            </a:r>
          </a:p>
          <a:p>
            <a:pPr marL="285750" indent="-198438">
              <a:buFont typeface="Arial" panose="020B0604020202020204" pitchFamily="34" charset="0"/>
              <a:buChar char="•"/>
            </a:pPr>
            <a:endParaRPr lang="fr-FR" dirty="0"/>
          </a:p>
          <a:p>
            <a:pPr marL="285750" indent="-198438">
              <a:buFont typeface="Arial" panose="020B0604020202020204" pitchFamily="34" charset="0"/>
              <a:buChar char="•"/>
            </a:pPr>
            <a:r>
              <a:rPr lang="fr-FR" dirty="0" smtClean="0"/>
              <a:t>Sur l’apport possible de l’histoire des sciences</a:t>
            </a:r>
          </a:p>
          <a:p>
            <a:pPr marL="285750" indent="-198438">
              <a:buFont typeface="Arial" panose="020B0604020202020204" pitchFamily="34" charset="0"/>
              <a:buChar char="•"/>
            </a:pPr>
            <a:endParaRPr lang="fr-FR" dirty="0" smtClean="0"/>
          </a:p>
          <a:p>
            <a:pPr marL="285750" indent="-198438">
              <a:buFont typeface="Arial" panose="020B0604020202020204" pitchFamily="34" charset="0"/>
              <a:buChar char="•"/>
            </a:pPr>
            <a:r>
              <a:rPr lang="fr-FR" dirty="0" smtClean="0"/>
              <a:t>Une illustration : </a:t>
            </a:r>
            <a:r>
              <a:rPr lang="fr-FR" dirty="0"/>
              <a:t>la controverse entre géocentrisme et </a:t>
            </a:r>
            <a:r>
              <a:rPr lang="fr-FR" dirty="0" smtClean="0"/>
              <a:t>héliocentrisme</a:t>
            </a:r>
          </a:p>
          <a:p>
            <a:pPr marL="285750" indent="-198438">
              <a:buFont typeface="Arial" panose="020B0604020202020204" pitchFamily="34" charset="0"/>
              <a:buChar char="•"/>
            </a:pPr>
            <a:endParaRPr lang="fr-FR" dirty="0"/>
          </a:p>
          <a:p>
            <a:pPr marL="285750" indent="-198438">
              <a:buFont typeface="Arial" panose="020B0604020202020204" pitchFamily="34" charset="0"/>
              <a:buChar char="•"/>
            </a:pPr>
            <a:r>
              <a:rPr lang="fr-FR" dirty="0" smtClean="0"/>
              <a:t>Pistes pour la classe</a:t>
            </a:r>
          </a:p>
        </p:txBody>
      </p:sp>
      <p:sp>
        <p:nvSpPr>
          <p:cNvPr id="8" name="AutoShape 10" descr="http://www.vulgarisation-scientifique.com/wiki/uploads/Chat_Schrdinger.png"/>
          <p:cNvSpPr>
            <a:spLocks noChangeAspect="1" noChangeArrowheads="1"/>
          </p:cNvSpPr>
          <p:nvPr/>
        </p:nvSpPr>
        <p:spPr bwMode="auto">
          <a:xfrm>
            <a:off x="63500" y="-136525"/>
            <a:ext cx="5715000" cy="5715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 name="AutoShape 12" descr="Image result for dead alive cat schrödinger"/>
          <p:cNvSpPr>
            <a:spLocks noChangeAspect="1" noChangeArrowheads="1"/>
          </p:cNvSpPr>
          <p:nvPr/>
        </p:nvSpPr>
        <p:spPr bwMode="auto">
          <a:xfrm>
            <a:off x="63500" y="-136525"/>
            <a:ext cx="6324600" cy="3362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0" name="AutoShape 14" descr="https://upload.wikimedia.org/wikipedia/commons/thumb/9/91/Schrodingers_cat.svg/1280px-Schrodingers_cat.svg.png"/>
          <p:cNvSpPr>
            <a:spLocks noChangeAspect="1" noChangeArrowheads="1"/>
          </p:cNvSpPr>
          <p:nvPr/>
        </p:nvSpPr>
        <p:spPr bwMode="auto">
          <a:xfrm>
            <a:off x="63500" y="-136525"/>
            <a:ext cx="9610725" cy="50958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1" name="ZoneTexte 10"/>
          <p:cNvSpPr txBox="1"/>
          <p:nvPr/>
        </p:nvSpPr>
        <p:spPr>
          <a:xfrm>
            <a:off x="8100392" y="6381328"/>
            <a:ext cx="250390" cy="246221"/>
          </a:xfrm>
          <a:prstGeom prst="rect">
            <a:avLst/>
          </a:prstGeom>
          <a:noFill/>
        </p:spPr>
        <p:txBody>
          <a:bodyPr wrap="none" rtlCol="0">
            <a:spAutoFit/>
          </a:bodyPr>
          <a:lstStyle/>
          <a:p>
            <a:r>
              <a:rPr lang="fr-FR" sz="1000" dirty="0"/>
              <a:t>4</a:t>
            </a:r>
          </a:p>
        </p:txBody>
      </p:sp>
      <p:sp>
        <p:nvSpPr>
          <p:cNvPr id="17" name="ZoneTexte 16"/>
          <p:cNvSpPr txBox="1"/>
          <p:nvPr/>
        </p:nvSpPr>
        <p:spPr>
          <a:xfrm>
            <a:off x="8210042" y="6381328"/>
            <a:ext cx="394660" cy="246221"/>
          </a:xfrm>
          <a:prstGeom prst="rect">
            <a:avLst/>
          </a:prstGeom>
          <a:noFill/>
        </p:spPr>
        <p:txBody>
          <a:bodyPr wrap="none" rtlCol="0">
            <a:spAutoFit/>
          </a:bodyPr>
          <a:lstStyle/>
          <a:p>
            <a:r>
              <a:rPr lang="fr-FR" sz="1000" dirty="0" smtClean="0"/>
              <a:t>/ 31</a:t>
            </a:r>
            <a:endParaRPr lang="fr-FR" sz="1000" dirty="0"/>
          </a:p>
        </p:txBody>
      </p:sp>
    </p:spTree>
    <p:extLst>
      <p:ext uri="{BB962C8B-B14F-4D97-AF65-F5344CB8AC3E}">
        <p14:creationId xmlns:p14="http://schemas.microsoft.com/office/powerpoint/2010/main" val="23225017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476672"/>
            <a:ext cx="7772400" cy="648072"/>
          </a:xfrm>
          <a:solidFill>
            <a:srgbClr val="CC0000"/>
          </a:solidFill>
        </p:spPr>
        <p:txBody>
          <a:bodyPr>
            <a:normAutofit/>
          </a:bodyPr>
          <a:lstStyle/>
          <a:p>
            <a:r>
              <a:rPr lang="fr-FR" sz="2800" dirty="0">
                <a:solidFill>
                  <a:schemeClr val="bg1"/>
                </a:solidFill>
              </a:rPr>
              <a:t>L’éducation à la nature des sciences</a:t>
            </a:r>
          </a:p>
        </p:txBody>
      </p:sp>
      <p:sp>
        <p:nvSpPr>
          <p:cNvPr id="3" name="ZoneTexte 2"/>
          <p:cNvSpPr txBox="1"/>
          <p:nvPr/>
        </p:nvSpPr>
        <p:spPr>
          <a:xfrm>
            <a:off x="683568" y="2348880"/>
            <a:ext cx="7632848" cy="2585323"/>
          </a:xfrm>
          <a:prstGeom prst="rect">
            <a:avLst/>
          </a:prstGeom>
          <a:noFill/>
        </p:spPr>
        <p:txBody>
          <a:bodyPr wrap="square" rtlCol="0">
            <a:spAutoFit/>
          </a:bodyPr>
          <a:lstStyle/>
          <a:p>
            <a:r>
              <a:rPr lang="fr-FR" dirty="0" smtClean="0"/>
              <a:t>Programme d’enseignement scientifique de première générale (2019)</a:t>
            </a:r>
          </a:p>
          <a:p>
            <a:r>
              <a:rPr lang="fr-FR" dirty="0" smtClean="0"/>
              <a:t>Objectif général n°1 :</a:t>
            </a:r>
          </a:p>
          <a:p>
            <a:r>
              <a:rPr lang="fr-FR" dirty="0" smtClean="0"/>
              <a:t>«</a:t>
            </a:r>
            <a:r>
              <a:rPr lang="fr-FR" dirty="0"/>
              <a:t> comprendre la nature du savoir scientifique et ses méthodes d’élaboration </a:t>
            </a:r>
            <a:r>
              <a:rPr lang="fr-FR" dirty="0" smtClean="0"/>
              <a:t>»</a:t>
            </a:r>
          </a:p>
          <a:p>
            <a:endParaRPr lang="fr-FR" dirty="0"/>
          </a:p>
          <a:p>
            <a:r>
              <a:rPr lang="fr-FR" dirty="0" smtClean="0"/>
              <a:t>Enjeu : </a:t>
            </a:r>
            <a:r>
              <a:rPr lang="fr-FR" dirty="0" smtClean="0">
                <a:solidFill>
                  <a:srgbClr val="0000CC"/>
                </a:solidFill>
              </a:rPr>
              <a:t>éducation à la nature des sciences </a:t>
            </a:r>
            <a:r>
              <a:rPr lang="fr-FR" dirty="0" smtClean="0"/>
              <a:t>(à l’épistémologie)</a:t>
            </a:r>
          </a:p>
          <a:p>
            <a:endParaRPr lang="fr-FR" dirty="0"/>
          </a:p>
          <a:p>
            <a:r>
              <a:rPr lang="fr-FR" dirty="0" smtClean="0"/>
              <a:t>Deux objets d’étude de l’épistémologie :</a:t>
            </a:r>
          </a:p>
          <a:p>
            <a:r>
              <a:rPr lang="fr-FR" dirty="0" smtClean="0"/>
              <a:t>1. Les caractéristiques des </a:t>
            </a:r>
            <a:r>
              <a:rPr lang="fr-FR" dirty="0"/>
              <a:t>connaissances scientifiques </a:t>
            </a:r>
            <a:r>
              <a:rPr lang="fr-FR" dirty="0" smtClean="0"/>
              <a:t>déjà stabilisées</a:t>
            </a:r>
          </a:p>
          <a:p>
            <a:r>
              <a:rPr lang="fr-FR" dirty="0" smtClean="0"/>
              <a:t>2. Les </a:t>
            </a:r>
            <a:r>
              <a:rPr lang="fr-FR" dirty="0"/>
              <a:t>méthodes d’élaboration des </a:t>
            </a:r>
            <a:r>
              <a:rPr lang="fr-FR" dirty="0" smtClean="0"/>
              <a:t>connaissances</a:t>
            </a:r>
          </a:p>
        </p:txBody>
      </p:sp>
      <p:sp>
        <p:nvSpPr>
          <p:cNvPr id="8" name="AutoShape 10" descr="http://www.vulgarisation-scientifique.com/wiki/uploads/Chat_Schrdinger.png"/>
          <p:cNvSpPr>
            <a:spLocks noChangeAspect="1" noChangeArrowheads="1"/>
          </p:cNvSpPr>
          <p:nvPr/>
        </p:nvSpPr>
        <p:spPr bwMode="auto">
          <a:xfrm>
            <a:off x="63500" y="-136525"/>
            <a:ext cx="5715000" cy="5715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 name="AutoShape 12" descr="Image result for dead alive cat schrödinger"/>
          <p:cNvSpPr>
            <a:spLocks noChangeAspect="1" noChangeArrowheads="1"/>
          </p:cNvSpPr>
          <p:nvPr/>
        </p:nvSpPr>
        <p:spPr bwMode="auto">
          <a:xfrm>
            <a:off x="63500" y="-136525"/>
            <a:ext cx="6324600" cy="3362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0" name="AutoShape 14" descr="https://upload.wikimedia.org/wikipedia/commons/thumb/9/91/Schrodingers_cat.svg/1280px-Schrodingers_cat.svg.png"/>
          <p:cNvSpPr>
            <a:spLocks noChangeAspect="1" noChangeArrowheads="1"/>
          </p:cNvSpPr>
          <p:nvPr/>
        </p:nvSpPr>
        <p:spPr bwMode="auto">
          <a:xfrm>
            <a:off x="63500" y="-136525"/>
            <a:ext cx="9610725" cy="50958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26928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683568" y="1196752"/>
            <a:ext cx="7632848" cy="369332"/>
          </a:xfrm>
          <a:prstGeom prst="rect">
            <a:avLst/>
          </a:prstGeom>
          <a:noFill/>
        </p:spPr>
        <p:txBody>
          <a:bodyPr wrap="square" rtlCol="0">
            <a:spAutoFit/>
          </a:bodyPr>
          <a:lstStyle/>
          <a:p>
            <a:r>
              <a:rPr lang="fr-FR" dirty="0" smtClean="0"/>
              <a:t>Quel </a:t>
            </a:r>
            <a:r>
              <a:rPr lang="fr-FR" dirty="0"/>
              <a:t>est l’</a:t>
            </a:r>
            <a:r>
              <a:rPr lang="fr-FR" dirty="0">
                <a:solidFill>
                  <a:srgbClr val="0000CC"/>
                </a:solidFill>
              </a:rPr>
              <a:t>objectif</a:t>
            </a:r>
            <a:r>
              <a:rPr lang="fr-FR" dirty="0"/>
              <a:t> de l’éducation à la nature des sciences </a:t>
            </a:r>
            <a:r>
              <a:rPr lang="fr-FR" dirty="0" smtClean="0"/>
              <a:t>?</a:t>
            </a:r>
          </a:p>
        </p:txBody>
      </p:sp>
      <p:sp>
        <p:nvSpPr>
          <p:cNvPr id="8" name="AutoShape 10" descr="http://www.vulgarisation-scientifique.com/wiki/uploads/Chat_Schrdinger.png"/>
          <p:cNvSpPr>
            <a:spLocks noChangeAspect="1" noChangeArrowheads="1"/>
          </p:cNvSpPr>
          <p:nvPr/>
        </p:nvSpPr>
        <p:spPr bwMode="auto">
          <a:xfrm>
            <a:off x="63500" y="-136525"/>
            <a:ext cx="5715000" cy="5715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 name="AutoShape 12" descr="Image result for dead alive cat schrödinger"/>
          <p:cNvSpPr>
            <a:spLocks noChangeAspect="1" noChangeArrowheads="1"/>
          </p:cNvSpPr>
          <p:nvPr/>
        </p:nvSpPr>
        <p:spPr bwMode="auto">
          <a:xfrm>
            <a:off x="63500" y="-136525"/>
            <a:ext cx="6324600" cy="3362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0" name="AutoShape 14" descr="https://upload.wikimedia.org/wikipedia/commons/thumb/9/91/Schrodingers_cat.svg/1280px-Schrodingers_cat.svg.png"/>
          <p:cNvSpPr>
            <a:spLocks noChangeAspect="1" noChangeArrowheads="1"/>
          </p:cNvSpPr>
          <p:nvPr/>
        </p:nvSpPr>
        <p:spPr bwMode="auto">
          <a:xfrm>
            <a:off x="63500" y="-136525"/>
            <a:ext cx="9610725" cy="615781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 name="Rectangle 4"/>
          <p:cNvSpPr/>
          <p:nvPr/>
        </p:nvSpPr>
        <p:spPr>
          <a:xfrm>
            <a:off x="251520" y="1916832"/>
            <a:ext cx="4032448" cy="3647152"/>
          </a:xfrm>
          <a:prstGeom prst="rect">
            <a:avLst/>
          </a:prstGeom>
          <a:solidFill>
            <a:schemeClr val="bg1"/>
          </a:solidFill>
        </p:spPr>
        <p:txBody>
          <a:bodyPr wrap="square">
            <a:spAutoFit/>
          </a:bodyPr>
          <a:lstStyle/>
          <a:p>
            <a:pPr>
              <a:spcAft>
                <a:spcPts val="600"/>
              </a:spcAft>
            </a:pPr>
            <a:r>
              <a:rPr lang="fr-FR" dirty="0">
                <a:solidFill>
                  <a:srgbClr val="0000CC"/>
                </a:solidFill>
              </a:rPr>
              <a:t>1. Comprendre un ensemble de points </a:t>
            </a:r>
            <a:r>
              <a:rPr lang="fr-FR" dirty="0" smtClean="0">
                <a:solidFill>
                  <a:srgbClr val="0000CC"/>
                </a:solidFill>
              </a:rPr>
              <a:t>d’épistémologie</a:t>
            </a:r>
            <a:endParaRPr lang="fr-FR" dirty="0"/>
          </a:p>
          <a:p>
            <a:pPr marL="111125" indent="-111125">
              <a:spcBef>
                <a:spcPts val="300"/>
              </a:spcBef>
              <a:buFont typeface="Arial" panose="020B0604020202020204" pitchFamily="34" charset="0"/>
              <a:buChar char="•"/>
            </a:pPr>
            <a:r>
              <a:rPr lang="fr-FR" dirty="0"/>
              <a:t>La construction et la validation des connaissances scientifiques s’appuient sur </a:t>
            </a:r>
            <a:r>
              <a:rPr lang="fr-FR" dirty="0" smtClean="0"/>
              <a:t>des observations et des expériences</a:t>
            </a:r>
          </a:p>
          <a:p>
            <a:pPr marL="111125" indent="-111125">
              <a:spcBef>
                <a:spcPts val="300"/>
              </a:spcBef>
              <a:buFont typeface="Arial" panose="020B0604020202020204" pitchFamily="34" charset="0"/>
              <a:buChar char="•"/>
            </a:pPr>
            <a:r>
              <a:rPr lang="fr-FR" dirty="0" smtClean="0"/>
              <a:t>Les </a:t>
            </a:r>
            <a:r>
              <a:rPr lang="fr-FR" dirty="0"/>
              <a:t>connaissances scientifiques actuelles sont susceptibles d’évoluer dans le </a:t>
            </a:r>
            <a:r>
              <a:rPr lang="fr-FR" dirty="0" smtClean="0"/>
              <a:t>futur</a:t>
            </a:r>
          </a:p>
          <a:p>
            <a:pPr marL="111125" indent="-111125">
              <a:spcBef>
                <a:spcPts val="300"/>
              </a:spcBef>
              <a:buFont typeface="Arial" panose="020B0604020202020204" pitchFamily="34" charset="0"/>
              <a:buChar char="•"/>
            </a:pPr>
            <a:r>
              <a:rPr lang="fr-FR" dirty="0" smtClean="0"/>
              <a:t>Le </a:t>
            </a:r>
            <a:r>
              <a:rPr lang="fr-FR" dirty="0"/>
              <a:t>contexte socio-économique et culturel a une influence sur le développement des </a:t>
            </a:r>
            <a:r>
              <a:rPr lang="fr-FR" dirty="0" smtClean="0"/>
              <a:t>sciences</a:t>
            </a:r>
          </a:p>
          <a:p>
            <a:pPr marL="111125" indent="-111125">
              <a:spcBef>
                <a:spcPts val="300"/>
              </a:spcBef>
              <a:buFont typeface="Arial" panose="020B0604020202020204" pitchFamily="34" charset="0"/>
              <a:buChar char="•"/>
            </a:pPr>
            <a:r>
              <a:rPr lang="fr-FR" dirty="0" smtClean="0"/>
              <a:t> …</a:t>
            </a:r>
            <a:endParaRPr lang="fr-FR" dirty="0"/>
          </a:p>
        </p:txBody>
      </p:sp>
      <p:sp>
        <p:nvSpPr>
          <p:cNvPr id="12" name="Rectangle 11"/>
          <p:cNvSpPr/>
          <p:nvPr/>
        </p:nvSpPr>
        <p:spPr>
          <a:xfrm>
            <a:off x="4860032" y="1916832"/>
            <a:ext cx="4032448" cy="3685624"/>
          </a:xfrm>
          <a:prstGeom prst="rect">
            <a:avLst/>
          </a:prstGeom>
          <a:solidFill>
            <a:schemeClr val="bg1"/>
          </a:solidFill>
        </p:spPr>
        <p:txBody>
          <a:bodyPr wrap="square">
            <a:spAutoFit/>
          </a:bodyPr>
          <a:lstStyle/>
          <a:p>
            <a:pPr>
              <a:spcAft>
                <a:spcPts val="600"/>
              </a:spcAft>
            </a:pPr>
            <a:r>
              <a:rPr lang="fr-FR" dirty="0">
                <a:solidFill>
                  <a:srgbClr val="0000CC"/>
                </a:solidFill>
              </a:rPr>
              <a:t>2. Développer une posture réflexive et critique sur les sciences</a:t>
            </a:r>
          </a:p>
          <a:p>
            <a:pPr marL="111125" indent="-111125">
              <a:spcBef>
                <a:spcPts val="300"/>
              </a:spcBef>
              <a:buFont typeface="Arial" panose="020B0604020202020204" pitchFamily="34" charset="0"/>
              <a:buChar char="•"/>
            </a:pPr>
            <a:r>
              <a:rPr lang="fr-FR" dirty="0" smtClean="0"/>
              <a:t>Une expérience </a:t>
            </a:r>
            <a:r>
              <a:rPr lang="fr-FR" dirty="0"/>
              <a:t>permet-elle de vérifier de façon </a:t>
            </a:r>
            <a:r>
              <a:rPr lang="fr-FR" dirty="0" smtClean="0"/>
              <a:t>certaine une </a:t>
            </a:r>
            <a:r>
              <a:rPr lang="fr-FR" dirty="0"/>
              <a:t>théorie </a:t>
            </a:r>
            <a:r>
              <a:rPr lang="fr-FR" dirty="0" smtClean="0"/>
              <a:t>?</a:t>
            </a:r>
          </a:p>
          <a:p>
            <a:pPr marL="111125" indent="-111125">
              <a:buFont typeface="Arial" panose="020B0604020202020204" pitchFamily="34" charset="0"/>
              <a:buChar char="•"/>
            </a:pPr>
            <a:endParaRPr lang="fr-FR" dirty="0" smtClean="0"/>
          </a:p>
          <a:p>
            <a:pPr marL="111125" indent="-111125">
              <a:spcBef>
                <a:spcPts val="300"/>
              </a:spcBef>
              <a:buFont typeface="Arial" panose="020B0604020202020204" pitchFamily="34" charset="0"/>
              <a:buChar char="•"/>
            </a:pPr>
            <a:r>
              <a:rPr lang="fr-FR" dirty="0" smtClean="0"/>
              <a:t>Y </a:t>
            </a:r>
            <a:r>
              <a:rPr lang="fr-FR" dirty="0" err="1" smtClean="0"/>
              <a:t>a-t-il</a:t>
            </a:r>
            <a:r>
              <a:rPr lang="fr-FR" dirty="0" smtClean="0"/>
              <a:t> des </a:t>
            </a:r>
            <a:r>
              <a:rPr lang="fr-FR" dirty="0"/>
              <a:t>éléments des </a:t>
            </a:r>
            <a:r>
              <a:rPr lang="fr-FR" dirty="0" smtClean="0"/>
              <a:t>théories </a:t>
            </a:r>
            <a:r>
              <a:rPr lang="fr-FR" dirty="0"/>
              <a:t>acceptées aujourd’hui qui </a:t>
            </a:r>
            <a:r>
              <a:rPr lang="fr-FR" dirty="0" smtClean="0"/>
              <a:t>sont stables ?</a:t>
            </a:r>
          </a:p>
          <a:p>
            <a:pPr marL="111125" indent="-111125">
              <a:buFont typeface="Arial" panose="020B0604020202020204" pitchFamily="34" charset="0"/>
              <a:buChar char="•"/>
            </a:pPr>
            <a:endParaRPr lang="fr-FR" dirty="0" smtClean="0"/>
          </a:p>
          <a:p>
            <a:pPr marL="111125" indent="-111125">
              <a:spcBef>
                <a:spcPts val="300"/>
              </a:spcBef>
              <a:buFont typeface="Arial" panose="020B0604020202020204" pitchFamily="34" charset="0"/>
              <a:buChar char="•"/>
            </a:pPr>
            <a:r>
              <a:rPr lang="fr-FR" dirty="0" smtClean="0"/>
              <a:t>Quelle est la nature et l’ampleur de cette influence ?</a:t>
            </a:r>
          </a:p>
          <a:p>
            <a:pPr marL="111125" indent="-111125">
              <a:buFont typeface="Arial" panose="020B0604020202020204" pitchFamily="34" charset="0"/>
              <a:buChar char="•"/>
            </a:pPr>
            <a:endParaRPr lang="fr-FR" dirty="0" smtClean="0"/>
          </a:p>
          <a:p>
            <a:pPr marL="111125" indent="-111125">
              <a:buFont typeface="Arial" panose="020B0604020202020204" pitchFamily="34" charset="0"/>
              <a:buChar char="•"/>
            </a:pPr>
            <a:r>
              <a:rPr lang="fr-FR" dirty="0"/>
              <a:t> </a:t>
            </a:r>
            <a:r>
              <a:rPr lang="fr-FR" dirty="0" smtClean="0"/>
              <a:t>…</a:t>
            </a:r>
            <a:endParaRPr lang="fr-FR" dirty="0"/>
          </a:p>
        </p:txBody>
      </p:sp>
      <p:cxnSp>
        <p:nvCxnSpPr>
          <p:cNvPr id="7" name="Connecteur droit avec flèche 6"/>
          <p:cNvCxnSpPr/>
          <p:nvPr/>
        </p:nvCxnSpPr>
        <p:spPr>
          <a:xfrm>
            <a:off x="4283968" y="2894752"/>
            <a:ext cx="576064" cy="0"/>
          </a:xfrm>
          <a:prstGeom prst="straightConnector1">
            <a:avLst/>
          </a:prstGeom>
          <a:ln w="19050">
            <a:solidFill>
              <a:srgbClr val="0000CC"/>
            </a:solidFill>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a:off x="4283968" y="3758848"/>
            <a:ext cx="576064" cy="0"/>
          </a:xfrm>
          <a:prstGeom prst="straightConnector1">
            <a:avLst/>
          </a:prstGeom>
          <a:ln w="19050">
            <a:solidFill>
              <a:srgbClr val="0000CC"/>
            </a:solidFill>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4283968" y="4622944"/>
            <a:ext cx="576064" cy="0"/>
          </a:xfrm>
          <a:prstGeom prst="straightConnector1">
            <a:avLst/>
          </a:prstGeom>
          <a:ln w="19050">
            <a:solidFill>
              <a:srgbClr val="0000CC"/>
            </a:solidFill>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4860032" y="5610146"/>
            <a:ext cx="2952328" cy="267126"/>
          </a:xfrm>
          <a:prstGeom prst="rect">
            <a:avLst/>
          </a:prstGeom>
        </p:spPr>
        <p:txBody>
          <a:bodyPr wrap="square">
            <a:spAutoFit/>
          </a:bodyPr>
          <a:lstStyle/>
          <a:p>
            <a:r>
              <a:rPr lang="en-GB" sz="1100" dirty="0" smtClean="0"/>
              <a:t>Clough (2011), </a:t>
            </a:r>
            <a:r>
              <a:rPr lang="en-US" sz="1100" dirty="0" err="1" smtClean="0"/>
              <a:t>Hodson</a:t>
            </a:r>
            <a:r>
              <a:rPr lang="en-US" sz="1100" dirty="0" smtClean="0"/>
              <a:t> </a:t>
            </a:r>
            <a:r>
              <a:rPr lang="en-US" sz="1100" dirty="0"/>
              <a:t>(2014</a:t>
            </a:r>
            <a:r>
              <a:rPr lang="en-US" sz="1100" dirty="0" smtClean="0"/>
              <a:t>), </a:t>
            </a:r>
            <a:r>
              <a:rPr lang="en-GB" sz="1100" dirty="0" smtClean="0"/>
              <a:t>Matthews (2012)</a:t>
            </a:r>
            <a:endParaRPr lang="fr-FR" sz="1100" dirty="0"/>
          </a:p>
        </p:txBody>
      </p:sp>
      <p:sp>
        <p:nvSpPr>
          <p:cNvPr id="6" name="Rectangle 5"/>
          <p:cNvSpPr/>
          <p:nvPr/>
        </p:nvSpPr>
        <p:spPr>
          <a:xfrm>
            <a:off x="251520" y="5543654"/>
            <a:ext cx="1236236" cy="261610"/>
          </a:xfrm>
          <a:prstGeom prst="rect">
            <a:avLst/>
          </a:prstGeom>
        </p:spPr>
        <p:txBody>
          <a:bodyPr wrap="none">
            <a:spAutoFit/>
          </a:bodyPr>
          <a:lstStyle/>
          <a:p>
            <a:r>
              <a:rPr lang="en-US" sz="1100" dirty="0" smtClean="0"/>
              <a:t>Lederman (2007) </a:t>
            </a:r>
            <a:endParaRPr lang="fr-FR" sz="1100" dirty="0"/>
          </a:p>
        </p:txBody>
      </p:sp>
    </p:spTree>
    <p:extLst>
      <p:ext uri="{BB962C8B-B14F-4D97-AF65-F5344CB8AC3E}">
        <p14:creationId xmlns:p14="http://schemas.microsoft.com/office/powerpoint/2010/main" val="1385521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2" grpId="0" animBg="1"/>
      <p:bldP spid="14"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10" descr="http://www.vulgarisation-scientifique.com/wiki/uploads/Chat_Schrdinger.png"/>
          <p:cNvSpPr>
            <a:spLocks noChangeAspect="1" noChangeArrowheads="1"/>
          </p:cNvSpPr>
          <p:nvPr/>
        </p:nvSpPr>
        <p:spPr bwMode="auto">
          <a:xfrm>
            <a:off x="63500" y="-136525"/>
            <a:ext cx="5715000" cy="5715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 name="AutoShape 12" descr="Image result for dead alive cat schrödinger"/>
          <p:cNvSpPr>
            <a:spLocks noChangeAspect="1" noChangeArrowheads="1"/>
          </p:cNvSpPr>
          <p:nvPr/>
        </p:nvSpPr>
        <p:spPr bwMode="auto">
          <a:xfrm>
            <a:off x="63500" y="-136525"/>
            <a:ext cx="6324600" cy="3362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0" name="AutoShape 14" descr="https://upload.wikimedia.org/wikipedia/commons/thumb/9/91/Schrodingers_cat.svg/1280px-Schrodingers_cat.svg.png"/>
          <p:cNvSpPr>
            <a:spLocks noChangeAspect="1" noChangeArrowheads="1"/>
          </p:cNvSpPr>
          <p:nvPr/>
        </p:nvSpPr>
        <p:spPr bwMode="auto">
          <a:xfrm>
            <a:off x="63500" y="-136525"/>
            <a:ext cx="9610725" cy="615781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4" name="Rectangle 13"/>
          <p:cNvSpPr/>
          <p:nvPr/>
        </p:nvSpPr>
        <p:spPr>
          <a:xfrm>
            <a:off x="573664" y="2204864"/>
            <a:ext cx="8031038" cy="2185214"/>
          </a:xfrm>
          <a:prstGeom prst="rect">
            <a:avLst/>
          </a:prstGeom>
        </p:spPr>
        <p:txBody>
          <a:bodyPr wrap="square">
            <a:spAutoFit/>
          </a:bodyPr>
          <a:lstStyle/>
          <a:p>
            <a:r>
              <a:rPr lang="fr-FR" dirty="0" smtClean="0">
                <a:solidFill>
                  <a:srgbClr val="0000CC"/>
                </a:solidFill>
              </a:rPr>
              <a:t>Visée générale :</a:t>
            </a:r>
          </a:p>
          <a:p>
            <a:pPr>
              <a:spcBef>
                <a:spcPts val="600"/>
              </a:spcBef>
              <a:spcAft>
                <a:spcPts val="600"/>
              </a:spcAft>
            </a:pPr>
            <a:r>
              <a:rPr lang="fr-FR" dirty="0" smtClean="0"/>
              <a:t>Amener les </a:t>
            </a:r>
            <a:r>
              <a:rPr lang="fr-FR" dirty="0"/>
              <a:t>élèves </a:t>
            </a:r>
            <a:r>
              <a:rPr lang="fr-FR" dirty="0" smtClean="0"/>
              <a:t>à devenir des </a:t>
            </a:r>
            <a:r>
              <a:rPr lang="fr-FR" dirty="0"/>
              <a:t>« </a:t>
            </a:r>
            <a:r>
              <a:rPr lang="fr-FR" dirty="0">
                <a:solidFill>
                  <a:srgbClr val="0000CC"/>
                </a:solidFill>
              </a:rPr>
              <a:t>citoyens responsables</a:t>
            </a:r>
            <a:r>
              <a:rPr lang="fr-FR" dirty="0"/>
              <a:t> </a:t>
            </a:r>
            <a:r>
              <a:rPr lang="fr-FR" dirty="0" smtClean="0"/>
              <a:t>»</a:t>
            </a:r>
          </a:p>
          <a:p>
            <a:r>
              <a:rPr lang="fr-FR" dirty="0"/>
              <a:t>L</a:t>
            </a:r>
            <a:r>
              <a:rPr lang="fr-FR" dirty="0" smtClean="0"/>
              <a:t>es </a:t>
            </a:r>
            <a:r>
              <a:rPr lang="fr-FR" dirty="0"/>
              <a:t>former pour qu’ils puissent </a:t>
            </a:r>
            <a:r>
              <a:rPr lang="fr-FR" dirty="0" smtClean="0"/>
              <a:t>:</a:t>
            </a:r>
          </a:p>
          <a:p>
            <a:pPr marL="285750" indent="-198438">
              <a:buFont typeface="Arial" panose="020B0604020202020204" pitchFamily="34" charset="0"/>
              <a:buChar char="•"/>
            </a:pPr>
            <a:r>
              <a:rPr lang="fr-FR" dirty="0" smtClean="0"/>
              <a:t>participer </a:t>
            </a:r>
            <a:r>
              <a:rPr lang="fr-FR" dirty="0"/>
              <a:t>de façon éclairée aux débats et prises de décisions sur des questions de société qui mettent en jeu les </a:t>
            </a:r>
            <a:r>
              <a:rPr lang="fr-FR" dirty="0" smtClean="0"/>
              <a:t>sciences</a:t>
            </a:r>
          </a:p>
          <a:p>
            <a:pPr marL="285750" indent="-198438">
              <a:buFont typeface="Arial" panose="020B0604020202020204" pitchFamily="34" charset="0"/>
              <a:buChar char="•"/>
            </a:pPr>
            <a:r>
              <a:rPr lang="fr-FR" dirty="0"/>
              <a:t>p</a:t>
            </a:r>
            <a:r>
              <a:rPr lang="fr-FR" dirty="0" smtClean="0"/>
              <a:t>articiper aux choix concernant les développements scientifiques et technologiques (« Recherche </a:t>
            </a:r>
            <a:r>
              <a:rPr lang="fr-FR" dirty="0"/>
              <a:t>et </a:t>
            </a:r>
            <a:r>
              <a:rPr lang="fr-FR" dirty="0" smtClean="0"/>
              <a:t>Innovation Responsable », </a:t>
            </a:r>
            <a:r>
              <a:rPr lang="fr-FR" dirty="0"/>
              <a:t>Union Européenne</a:t>
            </a:r>
            <a:r>
              <a:rPr lang="fr-FR" dirty="0" smtClean="0"/>
              <a:t>)</a:t>
            </a:r>
            <a:endParaRPr lang="fr-FR" dirty="0"/>
          </a:p>
        </p:txBody>
      </p:sp>
      <p:sp>
        <p:nvSpPr>
          <p:cNvPr id="6" name="Rectangle 5"/>
          <p:cNvSpPr/>
          <p:nvPr/>
        </p:nvSpPr>
        <p:spPr>
          <a:xfrm>
            <a:off x="856654" y="4390078"/>
            <a:ext cx="1483098" cy="261610"/>
          </a:xfrm>
          <a:prstGeom prst="rect">
            <a:avLst/>
          </a:prstGeom>
        </p:spPr>
        <p:txBody>
          <a:bodyPr wrap="none">
            <a:spAutoFit/>
          </a:bodyPr>
          <a:lstStyle/>
          <a:p>
            <a:r>
              <a:rPr lang="de-DE" sz="1100" dirty="0" err="1" smtClean="0"/>
              <a:t>Hazelkorn</a:t>
            </a:r>
            <a:r>
              <a:rPr lang="de-DE" sz="1100" dirty="0" smtClean="0"/>
              <a:t> </a:t>
            </a:r>
            <a:r>
              <a:rPr lang="de-DE" sz="1100" dirty="0"/>
              <a:t>et al. (</a:t>
            </a:r>
            <a:r>
              <a:rPr lang="de-DE" sz="1100" dirty="0" smtClean="0"/>
              <a:t>2015)</a:t>
            </a:r>
            <a:endParaRPr lang="fr-FR" sz="1100" dirty="0"/>
          </a:p>
        </p:txBody>
      </p:sp>
    </p:spTree>
    <p:extLst>
      <p:ext uri="{BB962C8B-B14F-4D97-AF65-F5344CB8AC3E}">
        <p14:creationId xmlns:p14="http://schemas.microsoft.com/office/powerpoint/2010/main" val="5570746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683568" y="1484784"/>
            <a:ext cx="7632848" cy="2108269"/>
          </a:xfrm>
          <a:prstGeom prst="rect">
            <a:avLst/>
          </a:prstGeom>
          <a:noFill/>
        </p:spPr>
        <p:txBody>
          <a:bodyPr wrap="square" rtlCol="0">
            <a:spAutoFit/>
          </a:bodyPr>
          <a:lstStyle/>
          <a:p>
            <a:r>
              <a:rPr lang="fr-FR" dirty="0" smtClean="0"/>
              <a:t>Quelles </a:t>
            </a:r>
            <a:r>
              <a:rPr lang="fr-FR" dirty="0" smtClean="0">
                <a:solidFill>
                  <a:srgbClr val="0000CC"/>
                </a:solidFill>
              </a:rPr>
              <a:t>stratégies</a:t>
            </a:r>
            <a:r>
              <a:rPr lang="fr-FR" dirty="0" smtClean="0"/>
              <a:t> </a:t>
            </a:r>
            <a:r>
              <a:rPr lang="fr-FR" dirty="0">
                <a:solidFill>
                  <a:srgbClr val="0000CC"/>
                </a:solidFill>
              </a:rPr>
              <a:t>d’enseignement</a:t>
            </a:r>
            <a:r>
              <a:rPr lang="fr-FR" dirty="0"/>
              <a:t> mettre en œuvre </a:t>
            </a:r>
            <a:r>
              <a:rPr lang="fr-FR" dirty="0" smtClean="0"/>
              <a:t>?</a:t>
            </a:r>
          </a:p>
          <a:p>
            <a:endParaRPr lang="fr-FR" dirty="0"/>
          </a:p>
          <a:p>
            <a:pPr>
              <a:spcAft>
                <a:spcPts val="600"/>
              </a:spcAft>
            </a:pPr>
            <a:r>
              <a:rPr lang="fr-FR" dirty="0" smtClean="0"/>
              <a:t>Suivant le nouveau programme de première :</a:t>
            </a:r>
          </a:p>
          <a:p>
            <a:r>
              <a:rPr lang="fr-FR" dirty="0" smtClean="0">
                <a:solidFill>
                  <a:srgbClr val="0000CC"/>
                </a:solidFill>
              </a:rPr>
              <a:t>1</a:t>
            </a:r>
            <a:r>
              <a:rPr lang="fr-FR" dirty="0">
                <a:solidFill>
                  <a:srgbClr val="0000CC"/>
                </a:solidFill>
              </a:rPr>
              <a:t>. Faire pratiquer aux élèves des démarches scientifiques</a:t>
            </a:r>
          </a:p>
          <a:p>
            <a:r>
              <a:rPr lang="fr-FR" dirty="0"/>
              <a:t>« l’élève se livre lui-même à la confrontation entre faits et idées et comprend, en la pratiquant, la construction du savoir scientifique » (p. 4</a:t>
            </a:r>
            <a:r>
              <a:rPr lang="fr-FR" dirty="0" smtClean="0"/>
              <a:t>)</a:t>
            </a:r>
          </a:p>
          <a:p>
            <a:r>
              <a:rPr lang="fr-FR" dirty="0" smtClean="0"/>
              <a:t>= approche « implicite »</a:t>
            </a:r>
            <a:endParaRPr lang="fr-FR" dirty="0"/>
          </a:p>
        </p:txBody>
      </p:sp>
      <p:sp>
        <p:nvSpPr>
          <p:cNvPr id="8" name="AutoShape 10" descr="http://www.vulgarisation-scientifique.com/wiki/uploads/Chat_Schrdinger.png"/>
          <p:cNvSpPr>
            <a:spLocks noChangeAspect="1" noChangeArrowheads="1"/>
          </p:cNvSpPr>
          <p:nvPr/>
        </p:nvSpPr>
        <p:spPr bwMode="auto">
          <a:xfrm>
            <a:off x="63500" y="-136525"/>
            <a:ext cx="5715000" cy="5715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 name="AutoShape 12" descr="Image result for dead alive cat schrödinger"/>
          <p:cNvSpPr>
            <a:spLocks noChangeAspect="1" noChangeArrowheads="1"/>
          </p:cNvSpPr>
          <p:nvPr/>
        </p:nvSpPr>
        <p:spPr bwMode="auto">
          <a:xfrm>
            <a:off x="63500" y="-136525"/>
            <a:ext cx="6324600" cy="3362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0" name="AutoShape 14" descr="https://upload.wikimedia.org/wikipedia/commons/thumb/9/91/Schrodingers_cat.svg/1280px-Schrodingers_cat.svg.png"/>
          <p:cNvSpPr>
            <a:spLocks noChangeAspect="1" noChangeArrowheads="1"/>
          </p:cNvSpPr>
          <p:nvPr/>
        </p:nvSpPr>
        <p:spPr bwMode="auto">
          <a:xfrm>
            <a:off x="63500" y="-136525"/>
            <a:ext cx="9610725" cy="50958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 name="Rectangle 1"/>
          <p:cNvSpPr/>
          <p:nvPr/>
        </p:nvSpPr>
        <p:spPr>
          <a:xfrm>
            <a:off x="683568" y="3861048"/>
            <a:ext cx="7632848" cy="1815882"/>
          </a:xfrm>
          <a:prstGeom prst="rect">
            <a:avLst/>
          </a:prstGeom>
        </p:spPr>
        <p:txBody>
          <a:bodyPr wrap="square">
            <a:spAutoFit/>
          </a:bodyPr>
          <a:lstStyle/>
          <a:p>
            <a:r>
              <a:rPr lang="fr-FR" dirty="0"/>
              <a:t>Or, d’après plusieurs études :</a:t>
            </a:r>
          </a:p>
          <a:p>
            <a:r>
              <a:rPr lang="fr-FR" dirty="0"/>
              <a:t>Ce n’est pas suffisant pour que les élèves prennent conscience de certains aspects du fonctionnement des sciences</a:t>
            </a:r>
          </a:p>
          <a:p>
            <a:r>
              <a:rPr lang="fr-FR" dirty="0"/>
              <a:t>Il est nécessaire qu’ils aient l’occasion de discuter de ces aspects.</a:t>
            </a:r>
          </a:p>
          <a:p>
            <a:r>
              <a:rPr lang="fr-FR" dirty="0"/>
              <a:t>= </a:t>
            </a:r>
            <a:r>
              <a:rPr lang="fr-FR" dirty="0">
                <a:solidFill>
                  <a:srgbClr val="0000CC"/>
                </a:solidFill>
              </a:rPr>
              <a:t>approche « explicite </a:t>
            </a:r>
            <a:r>
              <a:rPr lang="fr-FR" dirty="0" smtClean="0">
                <a:solidFill>
                  <a:srgbClr val="0000CC"/>
                </a:solidFill>
              </a:rPr>
              <a:t>»</a:t>
            </a:r>
          </a:p>
          <a:p>
            <a:endParaRPr lang="fr-FR" sz="1100" dirty="0" smtClean="0"/>
          </a:p>
          <a:p>
            <a:r>
              <a:rPr lang="fr-FR" sz="1100" dirty="0" err="1" smtClean="0"/>
              <a:t>Akerson</a:t>
            </a:r>
            <a:r>
              <a:rPr lang="fr-FR" sz="1100" dirty="0" smtClean="0"/>
              <a:t> </a:t>
            </a:r>
            <a:r>
              <a:rPr lang="fr-FR" sz="1100" dirty="0"/>
              <a:t>&amp; </a:t>
            </a:r>
            <a:r>
              <a:rPr lang="fr-FR" sz="1100" dirty="0" err="1"/>
              <a:t>Volrich</a:t>
            </a:r>
            <a:r>
              <a:rPr lang="fr-FR" sz="1100" dirty="0"/>
              <a:t> (2006), </a:t>
            </a:r>
            <a:r>
              <a:rPr lang="fr-FR" sz="1100" dirty="0" err="1"/>
              <a:t>Khishfe</a:t>
            </a:r>
            <a:r>
              <a:rPr lang="fr-FR" sz="1100" dirty="0"/>
              <a:t> &amp; </a:t>
            </a:r>
            <a:r>
              <a:rPr lang="fr-FR" sz="1100" dirty="0" err="1"/>
              <a:t>Abd</a:t>
            </a:r>
            <a:r>
              <a:rPr lang="fr-FR" sz="1100" dirty="0"/>
              <a:t>-El-</a:t>
            </a:r>
            <a:r>
              <a:rPr lang="fr-FR" sz="1100" dirty="0" err="1"/>
              <a:t>Khalick</a:t>
            </a:r>
            <a:r>
              <a:rPr lang="fr-FR" sz="1100" dirty="0"/>
              <a:t> (2002</a:t>
            </a:r>
            <a:r>
              <a:rPr lang="fr-FR" sz="1100" dirty="0" smtClean="0"/>
              <a:t>)</a:t>
            </a:r>
            <a:endParaRPr lang="fr-FR" sz="1100" dirty="0"/>
          </a:p>
        </p:txBody>
      </p:sp>
    </p:spTree>
    <p:extLst>
      <p:ext uri="{BB962C8B-B14F-4D97-AF65-F5344CB8AC3E}">
        <p14:creationId xmlns:p14="http://schemas.microsoft.com/office/powerpoint/2010/main" val="26928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476672"/>
            <a:ext cx="7772400" cy="648072"/>
          </a:xfrm>
          <a:solidFill>
            <a:srgbClr val="CC0000"/>
          </a:solidFill>
        </p:spPr>
        <p:txBody>
          <a:bodyPr>
            <a:normAutofit/>
          </a:bodyPr>
          <a:lstStyle/>
          <a:p>
            <a:r>
              <a:rPr lang="fr-FR" sz="2800" dirty="0">
                <a:solidFill>
                  <a:schemeClr val="bg1"/>
                </a:solidFill>
              </a:rPr>
              <a:t>Sur l’apport possible de l’histoire des sciences</a:t>
            </a:r>
          </a:p>
        </p:txBody>
      </p:sp>
      <p:sp>
        <p:nvSpPr>
          <p:cNvPr id="3" name="ZoneTexte 2"/>
          <p:cNvSpPr txBox="1"/>
          <p:nvPr/>
        </p:nvSpPr>
        <p:spPr>
          <a:xfrm>
            <a:off x="683568" y="1844824"/>
            <a:ext cx="7848872" cy="4370427"/>
          </a:xfrm>
          <a:prstGeom prst="rect">
            <a:avLst/>
          </a:prstGeom>
          <a:noFill/>
        </p:spPr>
        <p:txBody>
          <a:bodyPr wrap="square" rtlCol="0">
            <a:spAutoFit/>
          </a:bodyPr>
          <a:lstStyle/>
          <a:p>
            <a:r>
              <a:rPr lang="fr-FR" dirty="0" smtClean="0">
                <a:solidFill>
                  <a:srgbClr val="0000CC"/>
                </a:solidFill>
              </a:rPr>
              <a:t>2</a:t>
            </a:r>
            <a:r>
              <a:rPr lang="fr-FR" dirty="0">
                <a:solidFill>
                  <a:srgbClr val="0000CC"/>
                </a:solidFill>
              </a:rPr>
              <a:t>. </a:t>
            </a:r>
            <a:r>
              <a:rPr lang="fr-CH" cap="all" dirty="0">
                <a:solidFill>
                  <a:srgbClr val="0000CC"/>
                </a:solidFill>
              </a:rPr>
              <a:t>é</a:t>
            </a:r>
            <a:r>
              <a:rPr lang="fr-CH" dirty="0">
                <a:solidFill>
                  <a:srgbClr val="0000CC"/>
                </a:solidFill>
              </a:rPr>
              <a:t>tudier</a:t>
            </a:r>
            <a:r>
              <a:rPr lang="fr-FR" dirty="0">
                <a:solidFill>
                  <a:srgbClr val="0000CC"/>
                </a:solidFill>
              </a:rPr>
              <a:t> des épisodes de l’histoire des </a:t>
            </a:r>
            <a:r>
              <a:rPr lang="fr-FR" dirty="0" smtClean="0">
                <a:solidFill>
                  <a:srgbClr val="0000CC"/>
                </a:solidFill>
              </a:rPr>
              <a:t>sciences</a:t>
            </a:r>
          </a:p>
          <a:p>
            <a:r>
              <a:rPr lang="fr-FR" dirty="0" smtClean="0"/>
              <a:t>«</a:t>
            </a:r>
            <a:r>
              <a:rPr lang="fr-FR" dirty="0"/>
              <a:t> </a:t>
            </a:r>
            <a:r>
              <a:rPr lang="fr-FR" dirty="0" smtClean="0"/>
              <a:t>L’une des manières de comprendre comment se construit le savoir scientifique est de retracer le cheminement effectif de sa construction au cours de l’histoire des sciences</a:t>
            </a:r>
            <a:r>
              <a:rPr lang="fr-FR" dirty="0"/>
              <a:t> » (p. 4</a:t>
            </a:r>
            <a:r>
              <a:rPr lang="fr-FR" dirty="0" smtClean="0"/>
              <a:t>)</a:t>
            </a:r>
          </a:p>
          <a:p>
            <a:endParaRPr lang="fr-FR" dirty="0" smtClean="0"/>
          </a:p>
          <a:p>
            <a:r>
              <a:rPr lang="fr-FR" dirty="0" smtClean="0"/>
              <a:t>Le recours en classe à l’histoire </a:t>
            </a:r>
            <a:r>
              <a:rPr lang="fr-FR" dirty="0"/>
              <a:t>des sciences permet </a:t>
            </a:r>
            <a:r>
              <a:rPr lang="fr-FR" dirty="0" smtClean="0"/>
              <a:t>de</a:t>
            </a:r>
          </a:p>
          <a:p>
            <a:pPr marL="285750" indent="-198438">
              <a:buFont typeface="Arial" panose="020B0604020202020204" pitchFamily="34" charset="0"/>
              <a:buChar char="•"/>
            </a:pPr>
            <a:r>
              <a:rPr lang="fr-FR" dirty="0" smtClean="0"/>
              <a:t>présenter </a:t>
            </a:r>
            <a:r>
              <a:rPr lang="fr-FR" dirty="0"/>
              <a:t>les sciences comme un </a:t>
            </a:r>
            <a:r>
              <a:rPr lang="fr-FR" dirty="0" smtClean="0">
                <a:solidFill>
                  <a:srgbClr val="0000CC"/>
                </a:solidFill>
              </a:rPr>
              <a:t>processus</a:t>
            </a:r>
            <a:endParaRPr lang="fr-FR" dirty="0">
              <a:solidFill>
                <a:srgbClr val="0000CC"/>
              </a:solidFill>
            </a:endParaRPr>
          </a:p>
          <a:p>
            <a:pPr marL="285750" indent="-198438">
              <a:buFont typeface="Arial" panose="020B0604020202020204" pitchFamily="34" charset="0"/>
              <a:buChar char="•"/>
            </a:pPr>
            <a:r>
              <a:rPr lang="fr-FR" dirty="0" smtClean="0">
                <a:solidFill>
                  <a:srgbClr val="0000CC"/>
                </a:solidFill>
              </a:rPr>
              <a:t>discuter</a:t>
            </a:r>
            <a:r>
              <a:rPr lang="fr-FR" dirty="0" smtClean="0"/>
              <a:t> des questions épistémologiques (</a:t>
            </a:r>
            <a:r>
              <a:rPr lang="fr-FR" dirty="0" smtClean="0">
                <a:solidFill>
                  <a:srgbClr val="0000CC"/>
                </a:solidFill>
              </a:rPr>
              <a:t>approche explicite</a:t>
            </a:r>
            <a:r>
              <a:rPr lang="fr-FR" dirty="0" smtClean="0"/>
              <a:t>)</a:t>
            </a:r>
          </a:p>
          <a:p>
            <a:endParaRPr lang="fr-FR" sz="1100" dirty="0" smtClean="0"/>
          </a:p>
          <a:p>
            <a:r>
              <a:rPr lang="fr-FR" sz="1100" dirty="0" err="1" smtClean="0"/>
              <a:t>Abd</a:t>
            </a:r>
            <a:r>
              <a:rPr lang="fr-FR" sz="1100" dirty="0" smtClean="0"/>
              <a:t>-El-</a:t>
            </a:r>
            <a:r>
              <a:rPr lang="fr-FR" sz="1100" dirty="0" err="1" smtClean="0"/>
              <a:t>Khalick</a:t>
            </a:r>
            <a:r>
              <a:rPr lang="fr-FR" sz="1100" dirty="0" smtClean="0"/>
              <a:t> </a:t>
            </a:r>
            <a:r>
              <a:rPr lang="fr-FR" sz="1100" dirty="0"/>
              <a:t>&amp; </a:t>
            </a:r>
            <a:r>
              <a:rPr lang="fr-FR" sz="1100" dirty="0" err="1"/>
              <a:t>Lederman</a:t>
            </a:r>
            <a:r>
              <a:rPr lang="fr-FR" sz="1100" dirty="0"/>
              <a:t> (2000), </a:t>
            </a:r>
            <a:r>
              <a:rPr lang="fr-FR" sz="1100" dirty="0" err="1"/>
              <a:t>Rudge</a:t>
            </a:r>
            <a:r>
              <a:rPr lang="fr-FR" sz="1100" dirty="0"/>
              <a:t> &amp; Howe (2009)</a:t>
            </a:r>
          </a:p>
          <a:p>
            <a:endParaRPr lang="fr-FR" dirty="0" smtClean="0"/>
          </a:p>
          <a:p>
            <a:r>
              <a:rPr lang="fr-FR" dirty="0" smtClean="0"/>
              <a:t>Obstacles pour les enseignants :</a:t>
            </a:r>
          </a:p>
          <a:p>
            <a:pPr marL="285750" lvl="0" indent="-198438">
              <a:buFont typeface="Arial" panose="020B0604020202020204" pitchFamily="34" charset="0"/>
              <a:buChar char="•"/>
            </a:pPr>
            <a:r>
              <a:rPr lang="fr-FR" dirty="0" smtClean="0"/>
              <a:t>présentation dans </a:t>
            </a:r>
            <a:r>
              <a:rPr lang="fr-FR" dirty="0"/>
              <a:t>les manuels scolaires </a:t>
            </a:r>
            <a:r>
              <a:rPr lang="fr-FR" dirty="0" smtClean="0"/>
              <a:t>souvent réductrice</a:t>
            </a:r>
          </a:p>
          <a:p>
            <a:pPr marL="285750" lvl="0" indent="-198438">
              <a:buFont typeface="Arial" panose="020B0604020202020204" pitchFamily="34" charset="0"/>
              <a:buChar char="•"/>
            </a:pPr>
            <a:r>
              <a:rPr lang="fr-FR" dirty="0" smtClean="0"/>
              <a:t>peu </a:t>
            </a:r>
            <a:r>
              <a:rPr lang="fr-FR" dirty="0"/>
              <a:t>de </a:t>
            </a:r>
            <a:r>
              <a:rPr lang="fr-FR" dirty="0" smtClean="0"/>
              <a:t>ressources</a:t>
            </a:r>
            <a:endParaRPr lang="fr-FR" dirty="0"/>
          </a:p>
          <a:p>
            <a:pPr marL="285750" lvl="0" indent="-198438">
              <a:buFont typeface="Arial" panose="020B0604020202020204" pitchFamily="34" charset="0"/>
              <a:buChar char="•"/>
            </a:pPr>
            <a:r>
              <a:rPr lang="fr-FR" dirty="0"/>
              <a:t>p</a:t>
            </a:r>
            <a:r>
              <a:rPr lang="fr-FR" dirty="0" smtClean="0"/>
              <a:t>eu de formations</a:t>
            </a:r>
          </a:p>
          <a:p>
            <a:pPr lvl="0"/>
            <a:endParaRPr lang="fr-FR" sz="1100" dirty="0" smtClean="0"/>
          </a:p>
          <a:p>
            <a:pPr lvl="0"/>
            <a:r>
              <a:rPr lang="fr-FR" sz="1100" dirty="0" smtClean="0"/>
              <a:t>de </a:t>
            </a:r>
            <a:r>
              <a:rPr lang="fr-FR" sz="1100" dirty="0" err="1"/>
              <a:t>Hosson</a:t>
            </a:r>
            <a:r>
              <a:rPr lang="fr-FR" sz="1100" dirty="0"/>
              <a:t> (2011), </a:t>
            </a:r>
            <a:r>
              <a:rPr lang="fr-FR" sz="1100" dirty="0" err="1"/>
              <a:t>Höttecke</a:t>
            </a:r>
            <a:r>
              <a:rPr lang="fr-FR" sz="1100" dirty="0"/>
              <a:t> &amp; Silva (2011</a:t>
            </a:r>
            <a:r>
              <a:rPr lang="fr-FR" sz="1100" dirty="0" smtClean="0"/>
              <a:t>)</a:t>
            </a:r>
            <a:endParaRPr lang="fr-FR" sz="1100" dirty="0"/>
          </a:p>
        </p:txBody>
      </p:sp>
      <p:sp>
        <p:nvSpPr>
          <p:cNvPr id="8" name="AutoShape 10" descr="http://www.vulgarisation-scientifique.com/wiki/uploads/Chat_Schrdinger.png"/>
          <p:cNvSpPr>
            <a:spLocks noChangeAspect="1" noChangeArrowheads="1"/>
          </p:cNvSpPr>
          <p:nvPr/>
        </p:nvSpPr>
        <p:spPr bwMode="auto">
          <a:xfrm>
            <a:off x="63500" y="-136525"/>
            <a:ext cx="5715000" cy="5715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 name="AutoShape 12" descr="Image result for dead alive cat schrödinger"/>
          <p:cNvSpPr>
            <a:spLocks noChangeAspect="1" noChangeArrowheads="1"/>
          </p:cNvSpPr>
          <p:nvPr/>
        </p:nvSpPr>
        <p:spPr bwMode="auto">
          <a:xfrm>
            <a:off x="63500" y="-136525"/>
            <a:ext cx="6324600" cy="3362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0" name="AutoShape 14" descr="https://upload.wikimedia.org/wikipedia/commons/thumb/9/91/Schrodingers_cat.svg/1280px-Schrodingers_cat.svg.png"/>
          <p:cNvSpPr>
            <a:spLocks noChangeAspect="1" noChangeArrowheads="1"/>
          </p:cNvSpPr>
          <p:nvPr/>
        </p:nvSpPr>
        <p:spPr bwMode="auto">
          <a:xfrm>
            <a:off x="63500" y="-136525"/>
            <a:ext cx="9610725" cy="50958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616698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2" end="1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476672"/>
            <a:ext cx="7772400" cy="648072"/>
          </a:xfrm>
          <a:solidFill>
            <a:srgbClr val="CC0000"/>
          </a:solidFill>
        </p:spPr>
        <p:txBody>
          <a:bodyPr>
            <a:normAutofit/>
          </a:bodyPr>
          <a:lstStyle/>
          <a:p>
            <a:r>
              <a:rPr lang="fr-FR" sz="2800" dirty="0" smtClean="0">
                <a:solidFill>
                  <a:schemeClr val="bg1"/>
                </a:solidFill>
              </a:rPr>
              <a:t>Illustration : </a:t>
            </a:r>
            <a:r>
              <a:rPr lang="fr-FR" sz="2800" dirty="0">
                <a:solidFill>
                  <a:schemeClr val="bg1"/>
                </a:solidFill>
              </a:rPr>
              <a:t>géocentrisme et héliocentrisme</a:t>
            </a:r>
          </a:p>
        </p:txBody>
      </p:sp>
      <p:sp>
        <p:nvSpPr>
          <p:cNvPr id="3" name="ZoneTexte 2"/>
          <p:cNvSpPr txBox="1"/>
          <p:nvPr/>
        </p:nvSpPr>
        <p:spPr>
          <a:xfrm>
            <a:off x="683568" y="2787893"/>
            <a:ext cx="7667214" cy="1354217"/>
          </a:xfrm>
          <a:prstGeom prst="rect">
            <a:avLst/>
          </a:prstGeom>
          <a:noFill/>
        </p:spPr>
        <p:txBody>
          <a:bodyPr wrap="square" rtlCol="0">
            <a:spAutoFit/>
          </a:bodyPr>
          <a:lstStyle/>
          <a:p>
            <a:r>
              <a:rPr lang="fr-FR" dirty="0" smtClean="0"/>
              <a:t>La </a:t>
            </a:r>
            <a:r>
              <a:rPr lang="fr-FR" dirty="0">
                <a:solidFill>
                  <a:srgbClr val="0000CC"/>
                </a:solidFill>
              </a:rPr>
              <a:t>controverse entre géocentrisme et </a:t>
            </a:r>
            <a:r>
              <a:rPr lang="fr-FR" dirty="0" smtClean="0">
                <a:solidFill>
                  <a:srgbClr val="0000CC"/>
                </a:solidFill>
              </a:rPr>
              <a:t>héliocentrisme </a:t>
            </a:r>
            <a:r>
              <a:rPr lang="fr-FR" dirty="0" smtClean="0"/>
              <a:t>(cf. nouveau programme, partie </a:t>
            </a:r>
            <a:r>
              <a:rPr lang="fr-FR" dirty="0"/>
              <a:t>3.3), un support très riche pour </a:t>
            </a:r>
            <a:r>
              <a:rPr lang="fr-FR" dirty="0" smtClean="0"/>
              <a:t>:</a:t>
            </a:r>
          </a:p>
          <a:p>
            <a:pPr marL="285750" indent="-198438">
              <a:spcBef>
                <a:spcPts val="600"/>
              </a:spcBef>
              <a:buFont typeface="Arial" panose="020B0604020202020204" pitchFamily="34" charset="0"/>
              <a:buChar char="•"/>
            </a:pPr>
            <a:r>
              <a:rPr lang="fr-FR" dirty="0" smtClean="0"/>
              <a:t>faire émerger et discuter des questions épistémologiques</a:t>
            </a:r>
          </a:p>
          <a:p>
            <a:pPr marL="285750" indent="-198438">
              <a:spcBef>
                <a:spcPts val="600"/>
              </a:spcBef>
              <a:buFont typeface="Arial" panose="020B0604020202020204" pitchFamily="34" charset="0"/>
              <a:buChar char="•"/>
            </a:pPr>
            <a:r>
              <a:rPr lang="fr-FR" dirty="0"/>
              <a:t>faire prendre conscience </a:t>
            </a:r>
            <a:r>
              <a:rPr lang="fr-FR" dirty="0" smtClean="0"/>
              <a:t>de </a:t>
            </a:r>
            <a:r>
              <a:rPr lang="fr-FR" dirty="0"/>
              <a:t>certains </a:t>
            </a:r>
            <a:r>
              <a:rPr lang="fr-FR" dirty="0" smtClean="0"/>
              <a:t>aspects du fonctionnement </a:t>
            </a:r>
            <a:r>
              <a:rPr lang="fr-FR" dirty="0"/>
              <a:t>des </a:t>
            </a:r>
            <a:r>
              <a:rPr lang="fr-FR" dirty="0" smtClean="0"/>
              <a:t>sciences</a:t>
            </a:r>
          </a:p>
        </p:txBody>
      </p:sp>
      <p:sp>
        <p:nvSpPr>
          <p:cNvPr id="8" name="AutoShape 10" descr="http://www.vulgarisation-scientifique.com/wiki/uploads/Chat_Schrdinger.png"/>
          <p:cNvSpPr>
            <a:spLocks noChangeAspect="1" noChangeArrowheads="1"/>
          </p:cNvSpPr>
          <p:nvPr/>
        </p:nvSpPr>
        <p:spPr bwMode="auto">
          <a:xfrm>
            <a:off x="63500" y="-136525"/>
            <a:ext cx="5715000" cy="5715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 name="AutoShape 12" descr="Image result for dead alive cat schrödinger"/>
          <p:cNvSpPr>
            <a:spLocks noChangeAspect="1" noChangeArrowheads="1"/>
          </p:cNvSpPr>
          <p:nvPr/>
        </p:nvSpPr>
        <p:spPr bwMode="auto">
          <a:xfrm>
            <a:off x="63500" y="-136525"/>
            <a:ext cx="6324600" cy="3362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0" name="AutoShape 14" descr="https://upload.wikimedia.org/wikipedia/commons/thumb/9/91/Schrodingers_cat.svg/1280px-Schrodingers_cat.svg.png"/>
          <p:cNvSpPr>
            <a:spLocks noChangeAspect="1" noChangeArrowheads="1"/>
          </p:cNvSpPr>
          <p:nvPr/>
        </p:nvSpPr>
        <p:spPr bwMode="auto">
          <a:xfrm>
            <a:off x="63500" y="-136525"/>
            <a:ext cx="9610725" cy="50958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1464419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683567" y="3868013"/>
            <a:ext cx="7723805" cy="2585323"/>
          </a:xfrm>
          <a:prstGeom prst="rect">
            <a:avLst/>
          </a:prstGeom>
          <a:noFill/>
        </p:spPr>
        <p:txBody>
          <a:bodyPr wrap="square" rtlCol="0">
            <a:spAutoFit/>
          </a:bodyPr>
          <a:lstStyle/>
          <a:p>
            <a:r>
              <a:rPr lang="fr-FR" dirty="0" smtClean="0"/>
              <a:t>Une histoire des sciences « commune » :</a:t>
            </a:r>
          </a:p>
          <a:p>
            <a:pPr marL="285750" indent="-198438">
              <a:buFont typeface="Arial" panose="020B0604020202020204" pitchFamily="34" charset="0"/>
              <a:buChar char="•"/>
            </a:pPr>
            <a:r>
              <a:rPr lang="fr-FR" dirty="0"/>
              <a:t>d</a:t>
            </a:r>
            <a:r>
              <a:rPr lang="fr-FR" dirty="0" smtClean="0"/>
              <a:t>ans l’Antiquité et au Moyen Âge, on pensait que les astres tournaient autour de la Terre</a:t>
            </a:r>
          </a:p>
          <a:p>
            <a:pPr marL="285750" indent="-198438">
              <a:buFont typeface="Arial" panose="020B0604020202020204" pitchFamily="34" charset="0"/>
              <a:buChar char="•"/>
            </a:pPr>
            <a:r>
              <a:rPr lang="fr-FR" dirty="0"/>
              <a:t>a</a:t>
            </a:r>
            <a:r>
              <a:rPr lang="fr-FR" dirty="0" smtClean="0"/>
              <a:t>vec les observations de Copernic et Galilée, on a pris conscience que la Terre tourne autour du Soleil</a:t>
            </a:r>
          </a:p>
          <a:p>
            <a:endParaRPr lang="fr-FR" dirty="0" smtClean="0"/>
          </a:p>
          <a:p>
            <a:r>
              <a:rPr lang="fr-FR" dirty="0" smtClean="0"/>
              <a:t>Les observations ont apparemment </a:t>
            </a:r>
            <a:r>
              <a:rPr lang="fr-FR" dirty="0"/>
              <a:t>eu </a:t>
            </a:r>
            <a:r>
              <a:rPr lang="fr-FR" dirty="0" smtClean="0"/>
              <a:t>un rôle crucial</a:t>
            </a:r>
          </a:p>
          <a:p>
            <a:endParaRPr lang="fr-FR" dirty="0"/>
          </a:p>
          <a:p>
            <a:r>
              <a:rPr lang="fr-FR" dirty="0">
                <a:solidFill>
                  <a:srgbClr val="0000CC"/>
                </a:solidFill>
              </a:rPr>
              <a:t>L</a:t>
            </a:r>
            <a:r>
              <a:rPr lang="fr-FR" dirty="0" smtClean="0">
                <a:solidFill>
                  <a:srgbClr val="0000CC"/>
                </a:solidFill>
              </a:rPr>
              <a:t>es observations permettent-elles </a:t>
            </a:r>
            <a:r>
              <a:rPr lang="fr-FR" dirty="0">
                <a:solidFill>
                  <a:srgbClr val="0000CC"/>
                </a:solidFill>
              </a:rPr>
              <a:t>de vérifier de façon </a:t>
            </a:r>
            <a:r>
              <a:rPr lang="fr-FR" dirty="0" smtClean="0">
                <a:solidFill>
                  <a:srgbClr val="0000CC"/>
                </a:solidFill>
              </a:rPr>
              <a:t>certaine une </a:t>
            </a:r>
            <a:r>
              <a:rPr lang="fr-FR" dirty="0">
                <a:solidFill>
                  <a:srgbClr val="0000CC"/>
                </a:solidFill>
              </a:rPr>
              <a:t>théorie </a:t>
            </a:r>
            <a:r>
              <a:rPr lang="fr-FR" dirty="0" smtClean="0">
                <a:solidFill>
                  <a:srgbClr val="0000CC"/>
                </a:solidFill>
              </a:rPr>
              <a:t>?</a:t>
            </a:r>
            <a:endParaRPr lang="fr-FR" dirty="0">
              <a:solidFill>
                <a:srgbClr val="0000CC"/>
              </a:solidFill>
            </a:endParaRPr>
          </a:p>
        </p:txBody>
      </p:sp>
      <p:sp>
        <p:nvSpPr>
          <p:cNvPr id="9" name="AutoShape 12" descr="Image result for dead alive cat schrödinger"/>
          <p:cNvSpPr>
            <a:spLocks noChangeAspect="1" noChangeArrowheads="1"/>
          </p:cNvSpPr>
          <p:nvPr/>
        </p:nvSpPr>
        <p:spPr bwMode="auto">
          <a:xfrm>
            <a:off x="63500" y="-136525"/>
            <a:ext cx="6324600" cy="3362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0" name="AutoShape 14" descr="https://upload.wikimedia.org/wikipedia/commons/thumb/9/91/Schrodingers_cat.svg/1280px-Schrodingers_cat.svg.png"/>
          <p:cNvSpPr>
            <a:spLocks noChangeAspect="1" noChangeArrowheads="1"/>
          </p:cNvSpPr>
          <p:nvPr/>
        </p:nvSpPr>
        <p:spPr bwMode="auto">
          <a:xfrm>
            <a:off x="63500" y="-136525"/>
            <a:ext cx="9610725" cy="50958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2" name="Image 11"/>
          <p:cNvPicPr/>
          <p:nvPr/>
        </p:nvPicPr>
        <p:blipFill>
          <a:blip r:embed="rId3"/>
          <a:stretch>
            <a:fillRect/>
          </a:stretch>
        </p:blipFill>
        <p:spPr>
          <a:xfrm>
            <a:off x="2148813" y="980728"/>
            <a:ext cx="4410710" cy="2480945"/>
          </a:xfrm>
          <a:prstGeom prst="rect">
            <a:avLst/>
          </a:prstGeom>
        </p:spPr>
      </p:pic>
      <p:sp>
        <p:nvSpPr>
          <p:cNvPr id="13" name="Rectangle 12"/>
          <p:cNvSpPr/>
          <p:nvPr/>
        </p:nvSpPr>
        <p:spPr>
          <a:xfrm>
            <a:off x="2150351" y="3461673"/>
            <a:ext cx="2520279" cy="215444"/>
          </a:xfrm>
          <a:prstGeom prst="rect">
            <a:avLst/>
          </a:prstGeom>
        </p:spPr>
        <p:txBody>
          <a:bodyPr wrap="square">
            <a:spAutoFit/>
          </a:bodyPr>
          <a:lstStyle/>
          <a:p>
            <a:r>
              <a:rPr lang="fr-FR" sz="800" dirty="0" smtClean="0"/>
              <a:t>Source: logiciel </a:t>
            </a:r>
            <a:r>
              <a:rPr lang="fr-FR" sz="800" dirty="0" err="1" smtClean="0"/>
              <a:t>Stellarium</a:t>
            </a:r>
            <a:endParaRPr lang="fr-FR" sz="800" dirty="0"/>
          </a:p>
        </p:txBody>
      </p:sp>
    </p:spTree>
    <p:extLst>
      <p:ext uri="{BB962C8B-B14F-4D97-AF65-F5344CB8AC3E}">
        <p14:creationId xmlns:p14="http://schemas.microsoft.com/office/powerpoint/2010/main" val="3049803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11659</TotalTime>
  <Words>913</Words>
  <Application>Microsoft Office PowerPoint</Application>
  <PresentationFormat>Affichage à l'écran (4:3)</PresentationFormat>
  <Paragraphs>189</Paragraphs>
  <Slides>15</Slides>
  <Notes>15</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Sur l’apport possible de l’histoire des sciences dans l’éducation à la nature des sciences</vt:lpstr>
      <vt:lpstr>Plan</vt:lpstr>
      <vt:lpstr>L’éducation à la nature des sciences</vt:lpstr>
      <vt:lpstr>Présentation PowerPoint</vt:lpstr>
      <vt:lpstr>Présentation PowerPoint</vt:lpstr>
      <vt:lpstr>Présentation PowerPoint</vt:lpstr>
      <vt:lpstr>Sur l’apport possible de l’histoire des sciences</vt:lpstr>
      <vt:lpstr>Illustration : géocentrisme et héliocentrisme</vt:lpstr>
      <vt:lpstr>Présentation PowerPoint</vt:lpstr>
      <vt:lpstr>Présentation PowerPoint</vt:lpstr>
      <vt:lpstr>Présentation PowerPoint</vt:lpstr>
      <vt:lpstr>Présentation PowerPoint</vt:lpstr>
      <vt:lpstr>Présentation PowerPoint</vt:lpstr>
      <vt:lpstr>Pistes</vt:lpstr>
      <vt:lpstr>Références citées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teaching at high school  based on history and philosophy of science</dc:title>
  <dc:creator>m.bachtold</dc:creator>
  <cp:lastModifiedBy>Manuel Bächtold</cp:lastModifiedBy>
  <cp:revision>345</cp:revision>
  <cp:lastPrinted>2018-10-01T09:12:40Z</cp:lastPrinted>
  <dcterms:created xsi:type="dcterms:W3CDTF">2017-07-17T08:31:04Z</dcterms:created>
  <dcterms:modified xsi:type="dcterms:W3CDTF">2019-05-14T15:22:05Z</dcterms:modified>
</cp:coreProperties>
</file>