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1" r:id="rId2"/>
  </p:sldMasterIdLst>
  <p:notesMasterIdLst>
    <p:notesMasterId r:id="rId27"/>
  </p:notesMasterIdLst>
  <p:sldIdLst>
    <p:sldId id="256" r:id="rId3"/>
    <p:sldId id="257" r:id="rId4"/>
    <p:sldId id="455" r:id="rId5"/>
    <p:sldId id="258" r:id="rId6"/>
    <p:sldId id="261" r:id="rId7"/>
    <p:sldId id="259" r:id="rId8"/>
    <p:sldId id="457" r:id="rId9"/>
    <p:sldId id="319" r:id="rId10"/>
    <p:sldId id="456" r:id="rId11"/>
    <p:sldId id="399" r:id="rId12"/>
    <p:sldId id="458" r:id="rId13"/>
    <p:sldId id="459" r:id="rId14"/>
    <p:sldId id="340" r:id="rId15"/>
    <p:sldId id="342" r:id="rId16"/>
    <p:sldId id="343" r:id="rId17"/>
    <p:sldId id="344" r:id="rId18"/>
    <p:sldId id="345" r:id="rId19"/>
    <p:sldId id="346" r:id="rId20"/>
    <p:sldId id="349" r:id="rId21"/>
    <p:sldId id="347" r:id="rId22"/>
    <p:sldId id="348" r:id="rId23"/>
    <p:sldId id="350" r:id="rId24"/>
    <p:sldId id="267" r:id="rId25"/>
    <p:sldId id="26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2"/>
    <p:restoredTop sz="94574"/>
  </p:normalViewPr>
  <p:slideViewPr>
    <p:cSldViewPr snapToGrid="0" snapToObjects="1">
      <p:cViewPr varScale="1">
        <p:scale>
          <a:sx n="69" d="100"/>
          <a:sy n="69"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7D9E8-985A-44E9-B939-6FDD27181AD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5577BDC-DB94-4AE5-913D-C1A373B95FEE}">
      <dgm:prSet custT="1"/>
      <dgm:spPr/>
      <dgm:t>
        <a:bodyPr/>
        <a:lstStyle/>
        <a:p>
          <a:r>
            <a:rPr lang="fr-FR" sz="2000" dirty="0"/>
            <a:t>Les épreuves d’E3C d’ES : celle du troisième trimestre de première (retour des vacances de printemps?) : on est dans une étape du cycle terminal, la progression et la remédiation se poursuivent jusque fin juin, par le ou les professeurs de la classe ; si on veut faire profiter l’élève de ce suivi l’année suivante, il faut transférer les données au ou aux professeur (s) de terminale …</a:t>
          </a:r>
          <a:endParaRPr lang="en-US" sz="2000" dirty="0"/>
        </a:p>
      </dgm:t>
    </dgm:pt>
    <dgm:pt modelId="{7280812D-08B9-454A-9817-CEC6373766DC}" type="parTrans" cxnId="{CFAAC51F-0B09-43D9-A6E3-2F8C95663268}">
      <dgm:prSet/>
      <dgm:spPr/>
      <dgm:t>
        <a:bodyPr/>
        <a:lstStyle/>
        <a:p>
          <a:endParaRPr lang="en-US"/>
        </a:p>
      </dgm:t>
    </dgm:pt>
    <dgm:pt modelId="{17027D9B-1DBE-4CE7-BFDE-80613686967C}" type="sibTrans" cxnId="{CFAAC51F-0B09-43D9-A6E3-2F8C95663268}">
      <dgm:prSet/>
      <dgm:spPr/>
      <dgm:t>
        <a:bodyPr/>
        <a:lstStyle/>
        <a:p>
          <a:endParaRPr lang="en-US"/>
        </a:p>
      </dgm:t>
    </dgm:pt>
    <dgm:pt modelId="{DDD880A9-F06B-46E5-B063-86AC79CCBD44}">
      <dgm:prSet custT="1"/>
      <dgm:spPr/>
      <dgm:t>
        <a:bodyPr/>
        <a:lstStyle/>
        <a:p>
          <a:r>
            <a:rPr lang="fr-FR" sz="2400" dirty="0"/>
            <a:t>Et la deuxième épreuve, celle du deuxième trimestre de l’année de terminale. Un point sur les acquisitions de cet ES pour le lien avec le supérieur puisque derrière il n’y a pas d’épreuve terminale. </a:t>
          </a:r>
          <a:endParaRPr lang="en-US" sz="2400" dirty="0"/>
        </a:p>
      </dgm:t>
    </dgm:pt>
    <dgm:pt modelId="{C18B261E-5E51-4123-905E-19CDB36AD260}" type="parTrans" cxnId="{C873B1D3-36DB-4BB4-B5E5-992D4B463247}">
      <dgm:prSet/>
      <dgm:spPr/>
      <dgm:t>
        <a:bodyPr/>
        <a:lstStyle/>
        <a:p>
          <a:endParaRPr lang="en-US"/>
        </a:p>
      </dgm:t>
    </dgm:pt>
    <dgm:pt modelId="{D295DC81-6850-44D1-A570-A2917C00E210}" type="sibTrans" cxnId="{C873B1D3-36DB-4BB4-B5E5-992D4B463247}">
      <dgm:prSet/>
      <dgm:spPr/>
      <dgm:t>
        <a:bodyPr/>
        <a:lstStyle/>
        <a:p>
          <a:endParaRPr lang="en-US"/>
        </a:p>
      </dgm:t>
    </dgm:pt>
    <dgm:pt modelId="{55D5DD59-F372-CE43-8D58-A33B3F2F8E70}" type="pres">
      <dgm:prSet presAssocID="{6157D9E8-985A-44E9-B939-6FDD27181AD5}" presName="linear" presStyleCnt="0">
        <dgm:presLayoutVars>
          <dgm:animLvl val="lvl"/>
          <dgm:resizeHandles val="exact"/>
        </dgm:presLayoutVars>
      </dgm:prSet>
      <dgm:spPr/>
    </dgm:pt>
    <dgm:pt modelId="{6204BBD1-37CA-274E-9E51-C4FF0D486E60}" type="pres">
      <dgm:prSet presAssocID="{55577BDC-DB94-4AE5-913D-C1A373B95FEE}" presName="parentText" presStyleLbl="node1" presStyleIdx="0" presStyleCnt="2" custScaleY="118755">
        <dgm:presLayoutVars>
          <dgm:chMax val="0"/>
          <dgm:bulletEnabled val="1"/>
        </dgm:presLayoutVars>
      </dgm:prSet>
      <dgm:spPr/>
    </dgm:pt>
    <dgm:pt modelId="{504A68F9-8196-4945-AD49-1BF2813DF980}" type="pres">
      <dgm:prSet presAssocID="{17027D9B-1DBE-4CE7-BFDE-80613686967C}" presName="spacer" presStyleCnt="0"/>
      <dgm:spPr/>
    </dgm:pt>
    <dgm:pt modelId="{9FCF8483-382B-9840-B6DE-D38E09E69641}" type="pres">
      <dgm:prSet presAssocID="{DDD880A9-F06B-46E5-B063-86AC79CCBD44}" presName="parentText" presStyleLbl="node1" presStyleIdx="1" presStyleCnt="2" custLinFactY="9693" custLinFactNeighborY="100000">
        <dgm:presLayoutVars>
          <dgm:chMax val="0"/>
          <dgm:bulletEnabled val="1"/>
        </dgm:presLayoutVars>
      </dgm:prSet>
      <dgm:spPr/>
    </dgm:pt>
  </dgm:ptLst>
  <dgm:cxnLst>
    <dgm:cxn modelId="{CFAAC51F-0B09-43D9-A6E3-2F8C95663268}" srcId="{6157D9E8-985A-44E9-B939-6FDD27181AD5}" destId="{55577BDC-DB94-4AE5-913D-C1A373B95FEE}" srcOrd="0" destOrd="0" parTransId="{7280812D-08B9-454A-9817-CEC6373766DC}" sibTransId="{17027D9B-1DBE-4CE7-BFDE-80613686967C}"/>
    <dgm:cxn modelId="{EDF8C592-6E52-CB46-A076-9AD3D47B5E9B}" type="presOf" srcId="{DDD880A9-F06B-46E5-B063-86AC79CCBD44}" destId="{9FCF8483-382B-9840-B6DE-D38E09E69641}" srcOrd="0" destOrd="0" presId="urn:microsoft.com/office/officeart/2005/8/layout/vList2"/>
    <dgm:cxn modelId="{FAEA1DD2-CECF-FF49-9D4A-2AA0CB6D26DA}" type="presOf" srcId="{6157D9E8-985A-44E9-B939-6FDD27181AD5}" destId="{55D5DD59-F372-CE43-8D58-A33B3F2F8E70}" srcOrd="0" destOrd="0" presId="urn:microsoft.com/office/officeart/2005/8/layout/vList2"/>
    <dgm:cxn modelId="{C873B1D3-36DB-4BB4-B5E5-992D4B463247}" srcId="{6157D9E8-985A-44E9-B939-6FDD27181AD5}" destId="{DDD880A9-F06B-46E5-B063-86AC79CCBD44}" srcOrd="1" destOrd="0" parTransId="{C18B261E-5E51-4123-905E-19CDB36AD260}" sibTransId="{D295DC81-6850-44D1-A570-A2917C00E210}"/>
    <dgm:cxn modelId="{F5127DEB-681F-3A41-A561-63B864A2EE04}" type="presOf" srcId="{55577BDC-DB94-4AE5-913D-C1A373B95FEE}" destId="{6204BBD1-37CA-274E-9E51-C4FF0D486E60}" srcOrd="0" destOrd="0" presId="urn:microsoft.com/office/officeart/2005/8/layout/vList2"/>
    <dgm:cxn modelId="{DDCDFE98-B371-5749-869D-A7B5F0C3E3CB}" type="presParOf" srcId="{55D5DD59-F372-CE43-8D58-A33B3F2F8E70}" destId="{6204BBD1-37CA-274E-9E51-C4FF0D486E60}" srcOrd="0" destOrd="0" presId="urn:microsoft.com/office/officeart/2005/8/layout/vList2"/>
    <dgm:cxn modelId="{4838634D-D5E2-7F4D-AC85-0633519A6F48}" type="presParOf" srcId="{55D5DD59-F372-CE43-8D58-A33B3F2F8E70}" destId="{504A68F9-8196-4945-AD49-1BF2813DF980}" srcOrd="1" destOrd="0" presId="urn:microsoft.com/office/officeart/2005/8/layout/vList2"/>
    <dgm:cxn modelId="{55910F66-4393-D44F-B9BB-2175C3E9E5A3}" type="presParOf" srcId="{55D5DD59-F372-CE43-8D58-A33B3F2F8E70}" destId="{9FCF8483-382B-9840-B6DE-D38E09E6964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4BBD1-37CA-274E-9E51-C4FF0D486E60}">
      <dsp:nvSpPr>
        <dsp:cNvPr id="0" name=""/>
        <dsp:cNvSpPr/>
      </dsp:nvSpPr>
      <dsp:spPr>
        <a:xfrm>
          <a:off x="0" y="2205"/>
          <a:ext cx="5906181" cy="28309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Les épreuves d’E3C d’ES : celle du troisième trimestre de première (retour des vacances de printemps?) : on est dans une étape du cycle terminal, la progression et la remédiation se poursuivent jusque fin juin, par le ou les professeurs de la classe ; si on veut faire profiter l’élève de ce suivi l’année suivante, il faut transférer les données au ou aux professeur (s) de terminale …</a:t>
          </a:r>
          <a:endParaRPr lang="en-US" sz="2000" kern="1200" dirty="0"/>
        </a:p>
      </dsp:txBody>
      <dsp:txXfrm>
        <a:off x="138197" y="140402"/>
        <a:ext cx="5629787" cy="2554576"/>
      </dsp:txXfrm>
    </dsp:sp>
    <dsp:sp modelId="{9FCF8483-382B-9840-B6DE-D38E09E69641}">
      <dsp:nvSpPr>
        <dsp:cNvPr id="0" name=""/>
        <dsp:cNvSpPr/>
      </dsp:nvSpPr>
      <dsp:spPr>
        <a:xfrm>
          <a:off x="0" y="2846843"/>
          <a:ext cx="5906181" cy="23838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Et la deuxième épreuve, celle du deuxième trimestre de l’année de terminale. Un point sur les acquisitions de cet ES pour le lien avec le supérieur puisque derrière il n’y a pas d’épreuve terminale. </a:t>
          </a:r>
          <a:endParaRPr lang="en-US" sz="2400" kern="1200" dirty="0"/>
        </a:p>
      </dsp:txBody>
      <dsp:txXfrm>
        <a:off x="116371" y="2963214"/>
        <a:ext cx="5673439" cy="2151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FB586-F357-4621-8061-E86FE4905C8F}" type="datetimeFigureOut">
              <a:rPr lang="fr-FR" smtClean="0"/>
              <a:t>21/05/2019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16ECC-63EC-4E5A-9000-09E0856160C4}" type="slidenum">
              <a:rPr lang="fr-FR" smtClean="0"/>
              <a:t>‹N°›</a:t>
            </a:fld>
            <a:endParaRPr lang="fr-FR"/>
          </a:p>
        </p:txBody>
      </p:sp>
    </p:spTree>
    <p:extLst>
      <p:ext uri="{BB962C8B-B14F-4D97-AF65-F5344CB8AC3E}">
        <p14:creationId xmlns:p14="http://schemas.microsoft.com/office/powerpoint/2010/main" val="65563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C76BCE9-6DB9-D448-A087-A0B7108D7E69}"/>
              </a:ext>
            </a:extLst>
          </p:cNvPr>
          <p:cNvSpPr>
            <a:spLocks noGrp="1"/>
          </p:cNvSpPr>
          <p:nvPr>
            <p:ph type="dt" sz="half" idx="10"/>
          </p:nvPr>
        </p:nvSpPr>
        <p:spPr/>
        <p:txBody>
          <a:bodyPr/>
          <a:lstStyle>
            <a:lvl1pPr>
              <a:defRPr/>
            </a:lvl1pPr>
          </a:lstStyle>
          <a:p>
            <a:pPr>
              <a:defRPr/>
            </a:pPr>
            <a:fld id="{A54E4F7F-CA09-DA49-87B4-B0C8654021EE}"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5A4B4AA6-4ED3-1A4B-9396-E7EE96CBFD1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CD990C6-6FC4-3F41-B2D3-B14BFCCA3B30}"/>
              </a:ext>
            </a:extLst>
          </p:cNvPr>
          <p:cNvSpPr>
            <a:spLocks noGrp="1"/>
          </p:cNvSpPr>
          <p:nvPr>
            <p:ph type="sldNum" sz="quarter" idx="12"/>
          </p:nvPr>
        </p:nvSpPr>
        <p:spPr/>
        <p:txBody>
          <a:bodyPr/>
          <a:lstStyle>
            <a:lvl1pPr>
              <a:defRPr/>
            </a:lvl1pPr>
          </a:lstStyle>
          <a:p>
            <a:pPr>
              <a:defRPr/>
            </a:pPr>
            <a:fld id="{F7EDCBE5-C008-C74C-8624-645EF04B8C56}" type="slidenum">
              <a:rPr lang="fr-FR" altLang="fr-FR"/>
              <a:pPr>
                <a:defRPr/>
              </a:pPr>
              <a:t>‹N°›</a:t>
            </a:fld>
            <a:endParaRPr lang="fr-FR" altLang="fr-FR"/>
          </a:p>
        </p:txBody>
      </p:sp>
    </p:spTree>
    <p:extLst>
      <p:ext uri="{BB962C8B-B14F-4D97-AF65-F5344CB8AC3E}">
        <p14:creationId xmlns:p14="http://schemas.microsoft.com/office/powerpoint/2010/main" val="112154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E57C17-B44C-3B4C-A809-9ADF3D0F083C}"/>
              </a:ext>
            </a:extLst>
          </p:cNvPr>
          <p:cNvSpPr>
            <a:spLocks noGrp="1"/>
          </p:cNvSpPr>
          <p:nvPr>
            <p:ph type="dt" sz="half" idx="10"/>
          </p:nvPr>
        </p:nvSpPr>
        <p:spPr/>
        <p:txBody>
          <a:bodyPr/>
          <a:lstStyle>
            <a:lvl1pPr>
              <a:defRPr/>
            </a:lvl1pPr>
          </a:lstStyle>
          <a:p>
            <a:pPr>
              <a:defRPr/>
            </a:pPr>
            <a:fld id="{F850D9C5-61B2-A147-8791-B2192FD1E8D5}"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4A18827F-A9BB-8C4C-8BF0-5211EE5A5E2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4D94194-46C5-0C41-B0B8-038A2DFD19E2}"/>
              </a:ext>
            </a:extLst>
          </p:cNvPr>
          <p:cNvSpPr>
            <a:spLocks noGrp="1"/>
          </p:cNvSpPr>
          <p:nvPr>
            <p:ph type="sldNum" sz="quarter" idx="12"/>
          </p:nvPr>
        </p:nvSpPr>
        <p:spPr/>
        <p:txBody>
          <a:bodyPr/>
          <a:lstStyle>
            <a:lvl1pPr>
              <a:defRPr/>
            </a:lvl1pPr>
          </a:lstStyle>
          <a:p>
            <a:pPr>
              <a:defRPr/>
            </a:pPr>
            <a:fld id="{890A8E29-0C82-D344-BFE3-42B8F4ED08C8}" type="slidenum">
              <a:rPr lang="fr-FR" altLang="fr-FR"/>
              <a:pPr>
                <a:defRPr/>
              </a:pPr>
              <a:t>‹N°›</a:t>
            </a:fld>
            <a:endParaRPr lang="fr-FR" altLang="fr-FR"/>
          </a:p>
        </p:txBody>
      </p:sp>
    </p:spTree>
    <p:extLst>
      <p:ext uri="{BB962C8B-B14F-4D97-AF65-F5344CB8AC3E}">
        <p14:creationId xmlns:p14="http://schemas.microsoft.com/office/powerpoint/2010/main" val="165150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063CF2-599B-6F4E-B330-3448CCBE8E2B}"/>
              </a:ext>
            </a:extLst>
          </p:cNvPr>
          <p:cNvSpPr>
            <a:spLocks noGrp="1"/>
          </p:cNvSpPr>
          <p:nvPr>
            <p:ph type="dt" sz="half" idx="10"/>
          </p:nvPr>
        </p:nvSpPr>
        <p:spPr/>
        <p:txBody>
          <a:bodyPr/>
          <a:lstStyle>
            <a:lvl1pPr>
              <a:defRPr/>
            </a:lvl1pPr>
          </a:lstStyle>
          <a:p>
            <a:pPr>
              <a:defRPr/>
            </a:pPr>
            <a:fld id="{B8D1A722-576D-1741-9BFC-10AC36D15088}"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D1C8765B-F549-F44C-ADAB-18B53CFEB09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1E93454-5B0D-1B48-AA33-AB1670D1E7B6}"/>
              </a:ext>
            </a:extLst>
          </p:cNvPr>
          <p:cNvSpPr>
            <a:spLocks noGrp="1"/>
          </p:cNvSpPr>
          <p:nvPr>
            <p:ph type="sldNum" sz="quarter" idx="12"/>
          </p:nvPr>
        </p:nvSpPr>
        <p:spPr/>
        <p:txBody>
          <a:bodyPr/>
          <a:lstStyle>
            <a:lvl1pPr>
              <a:defRPr/>
            </a:lvl1pPr>
          </a:lstStyle>
          <a:p>
            <a:pPr>
              <a:defRPr/>
            </a:pPr>
            <a:fld id="{E7088D1C-B8BD-5E4D-8173-DCFEB96FEA59}" type="slidenum">
              <a:rPr lang="fr-FR" altLang="fr-FR"/>
              <a:pPr>
                <a:defRPr/>
              </a:pPr>
              <a:t>‹N°›</a:t>
            </a:fld>
            <a:endParaRPr lang="fr-FR" altLang="fr-FR"/>
          </a:p>
        </p:txBody>
      </p:sp>
    </p:spTree>
    <p:extLst>
      <p:ext uri="{BB962C8B-B14F-4D97-AF65-F5344CB8AC3E}">
        <p14:creationId xmlns:p14="http://schemas.microsoft.com/office/powerpoint/2010/main" val="75699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3" y="1471083"/>
            <a:ext cx="10509249" cy="4598988"/>
          </a:xfrm>
        </p:spPr>
        <p:txBody>
          <a:bodyPr/>
          <a:lstStyle>
            <a:lvl1pPr marL="133350" marR="0" indent="-133350" algn="l" defTabSz="3429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470297" marR="0" indent="-127397" algn="l" defTabSz="342900" rtl="0" eaLnBrk="1" fontAlgn="auto" latinLnBrk="0" hangingPunct="1">
              <a:lnSpc>
                <a:spcPct val="100000"/>
              </a:lnSpc>
              <a:spcBef>
                <a:spcPct val="20000"/>
              </a:spcBef>
              <a:spcAft>
                <a:spcPts val="0"/>
              </a:spcAft>
              <a:buClr>
                <a:srgbClr val="683086"/>
              </a:buClr>
              <a:buSzTx/>
              <a:buFont typeface="Arial Italic"/>
              <a:buChar char="■"/>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683086"/>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5686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a:defRPr/>
            </a:pPr>
            <a:fld id="{A54E4F7F-CA09-DA49-87B4-B0C8654021EE}" type="datetimeFigureOut">
              <a:rPr lang="fr-FR" altLang="fr-FR" smtClean="0"/>
              <a:pPr>
                <a:defRPr/>
              </a:pPr>
              <a:t>21/05/2019</a:t>
            </a:fld>
            <a:endParaRPr lang="fr-FR" altLang="fr-F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a:defRPr/>
            </a:pPr>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a:defRPr/>
            </a:pPr>
            <a:fld id="{F7EDCBE5-C008-C74C-8624-645EF04B8C56}" type="slidenum">
              <a:rPr lang="fr-FR" altLang="fr-FR" smtClean="0"/>
              <a:pPr>
                <a:defRPr/>
              </a:pPr>
              <a:t>‹N°›</a:t>
            </a:fld>
            <a:endParaRPr lang="fr-FR" altLang="fr-FR"/>
          </a:p>
        </p:txBody>
      </p:sp>
    </p:spTree>
    <p:extLst>
      <p:ext uri="{BB962C8B-B14F-4D97-AF65-F5344CB8AC3E}">
        <p14:creationId xmlns:p14="http://schemas.microsoft.com/office/powerpoint/2010/main" val="39530918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0DE234A7-1FD4-A446-8BA9-6A954D5E93ED}" type="datetimeFigureOut">
              <a:rPr lang="fr-FR" altLang="fr-FR" smtClean="0"/>
              <a:pPr>
                <a:defRPr/>
              </a:pPr>
              <a:t>21/05/2019</a:t>
            </a:fld>
            <a:endParaRPr lang="fr-FR" alt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92FF190-80E7-8943-88AC-04DCD2764E69}" type="slidenum">
              <a:rPr lang="fr-FR" altLang="fr-FR" smtClean="0"/>
              <a:pPr>
                <a:defRPr/>
              </a:pPr>
              <a:t>‹N°›</a:t>
            </a:fld>
            <a:endParaRPr lang="fr-FR" altLang="fr-FR"/>
          </a:p>
        </p:txBody>
      </p:sp>
    </p:spTree>
    <p:extLst>
      <p:ext uri="{BB962C8B-B14F-4D97-AF65-F5344CB8AC3E}">
        <p14:creationId xmlns:p14="http://schemas.microsoft.com/office/powerpoint/2010/main" val="23416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a:defRPr/>
            </a:pPr>
            <a:fld id="{AE7FA567-56E7-2347-AB08-8659F1E13B7C}" type="datetimeFigureOut">
              <a:rPr lang="fr-FR" altLang="fr-FR" smtClean="0"/>
              <a:pPr>
                <a:defRPr/>
              </a:pPr>
              <a:t>21/05/2019</a:t>
            </a:fld>
            <a:endParaRPr lang="fr-FR" altLang="fr-F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a:defRPr/>
            </a:pPr>
            <a:endParaRPr lang="fr-FR"/>
          </a:p>
        </p:txBody>
      </p:sp>
      <p:sp>
        <p:nvSpPr>
          <p:cNvPr id="6" name="Slide Number Placeholder 5"/>
          <p:cNvSpPr>
            <a:spLocks noGrp="1"/>
          </p:cNvSpPr>
          <p:nvPr>
            <p:ph type="sldNum" sz="quarter" idx="12"/>
          </p:nvPr>
        </p:nvSpPr>
        <p:spPr>
          <a:xfrm>
            <a:off x="8604504" y="5211060"/>
            <a:ext cx="2112264" cy="228600"/>
          </a:xfrm>
        </p:spPr>
        <p:txBody>
          <a:bodyPr/>
          <a:lstStyle/>
          <a:p>
            <a:pPr>
              <a:defRPr/>
            </a:pPr>
            <a:fld id="{D5CC78B1-1403-B24E-B9B4-2CC14138603B}" type="slidenum">
              <a:rPr lang="fr-FR" altLang="fr-FR" smtClean="0"/>
              <a:pPr>
                <a:defRPr/>
              </a:pPr>
              <a:t>‹N°›</a:t>
            </a:fld>
            <a:endParaRPr lang="fr-FR" altLang="fr-FR"/>
          </a:p>
        </p:txBody>
      </p:sp>
    </p:spTree>
    <p:extLst>
      <p:ext uri="{BB962C8B-B14F-4D97-AF65-F5344CB8AC3E}">
        <p14:creationId xmlns:p14="http://schemas.microsoft.com/office/powerpoint/2010/main" val="29075910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C51FC212-3091-DF49-A71D-094D78368171}" type="datetimeFigureOut">
              <a:rPr lang="fr-FR" altLang="fr-FR" smtClean="0"/>
              <a:pPr>
                <a:defRPr/>
              </a:pPr>
              <a:t>21/05/2019</a:t>
            </a:fld>
            <a:endParaRPr lang="fr-FR" alt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EFDC725B-659B-F14B-A9B6-3C1697DD0B07}" type="slidenum">
              <a:rPr lang="fr-FR" altLang="fr-FR" smtClean="0"/>
              <a:pPr>
                <a:defRPr/>
              </a:pPr>
              <a:t>‹N°›</a:t>
            </a:fld>
            <a:endParaRPr lang="fr-FR" altLang="fr-FR"/>
          </a:p>
        </p:txBody>
      </p:sp>
    </p:spTree>
    <p:extLst>
      <p:ext uri="{BB962C8B-B14F-4D97-AF65-F5344CB8AC3E}">
        <p14:creationId xmlns:p14="http://schemas.microsoft.com/office/powerpoint/2010/main" val="69068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485B3DBE-DB34-8F49-A459-97DF9B8654AE}" type="datetimeFigureOut">
              <a:rPr lang="fr-FR" altLang="fr-FR" smtClean="0"/>
              <a:pPr>
                <a:defRPr/>
              </a:pPr>
              <a:t>21/05/2019</a:t>
            </a:fld>
            <a:endParaRPr lang="fr-FR" alt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B08180C4-91F9-B04D-AC4C-D2F29CAC1EE8}" type="slidenum">
              <a:rPr lang="fr-FR" altLang="fr-FR" smtClean="0"/>
              <a:pPr>
                <a:defRPr/>
              </a:pPr>
              <a:t>‹N°›</a:t>
            </a:fld>
            <a:endParaRPr lang="fr-FR" altLang="fr-FR"/>
          </a:p>
        </p:txBody>
      </p:sp>
    </p:spTree>
    <p:extLst>
      <p:ext uri="{BB962C8B-B14F-4D97-AF65-F5344CB8AC3E}">
        <p14:creationId xmlns:p14="http://schemas.microsoft.com/office/powerpoint/2010/main" val="80398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C58D0287-9F98-AD45-9463-75182A3D8AE8}" type="datetimeFigureOut">
              <a:rPr lang="fr-FR" altLang="fr-FR" smtClean="0"/>
              <a:pPr>
                <a:defRPr/>
              </a:pPr>
              <a:t>21/05/2019</a:t>
            </a:fld>
            <a:endParaRPr lang="fr-FR" alt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B8D79A4F-6804-8A46-8FC1-4BEA89CDD8FB}" type="slidenum">
              <a:rPr lang="fr-FR" altLang="fr-FR" smtClean="0"/>
              <a:pPr>
                <a:defRPr/>
              </a:pPr>
              <a:t>‹N°›</a:t>
            </a:fld>
            <a:endParaRPr lang="fr-FR" altLang="fr-FR"/>
          </a:p>
        </p:txBody>
      </p:sp>
    </p:spTree>
    <p:extLst>
      <p:ext uri="{BB962C8B-B14F-4D97-AF65-F5344CB8AC3E}">
        <p14:creationId xmlns:p14="http://schemas.microsoft.com/office/powerpoint/2010/main" val="313058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4A2643-A561-BB47-9C4C-24E8540F4C39}" type="datetimeFigureOut">
              <a:rPr lang="fr-FR" altLang="fr-FR" smtClean="0"/>
              <a:pPr>
                <a:defRPr/>
              </a:pPr>
              <a:t>21/05/2019</a:t>
            </a:fld>
            <a:endParaRPr lang="fr-FR" alt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579239A4-6B9C-D44F-8E5A-D6F091B3F91F}" type="slidenum">
              <a:rPr lang="fr-FR" altLang="fr-FR" smtClean="0"/>
              <a:pPr>
                <a:defRPr/>
              </a:pPr>
              <a:t>‹N°›</a:t>
            </a:fld>
            <a:endParaRPr lang="fr-FR" altLang="fr-FR"/>
          </a:p>
        </p:txBody>
      </p:sp>
    </p:spTree>
    <p:extLst>
      <p:ext uri="{BB962C8B-B14F-4D97-AF65-F5344CB8AC3E}">
        <p14:creationId xmlns:p14="http://schemas.microsoft.com/office/powerpoint/2010/main" val="148675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13962F-5984-E344-9936-6EE6ABD82317}"/>
              </a:ext>
            </a:extLst>
          </p:cNvPr>
          <p:cNvSpPr>
            <a:spLocks noGrp="1"/>
          </p:cNvSpPr>
          <p:nvPr>
            <p:ph type="dt" sz="half" idx="10"/>
          </p:nvPr>
        </p:nvSpPr>
        <p:spPr/>
        <p:txBody>
          <a:bodyPr/>
          <a:lstStyle>
            <a:lvl1pPr>
              <a:defRPr/>
            </a:lvl1pPr>
          </a:lstStyle>
          <a:p>
            <a:pPr>
              <a:defRPr/>
            </a:pPr>
            <a:fld id="{0DE234A7-1FD4-A446-8BA9-6A954D5E93ED}"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8782BFA9-188A-434F-BD8E-730E665B431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F4C595A-1F25-974E-97F1-D6A8FC8A8276}"/>
              </a:ext>
            </a:extLst>
          </p:cNvPr>
          <p:cNvSpPr>
            <a:spLocks noGrp="1"/>
          </p:cNvSpPr>
          <p:nvPr>
            <p:ph type="sldNum" sz="quarter" idx="12"/>
          </p:nvPr>
        </p:nvSpPr>
        <p:spPr/>
        <p:txBody>
          <a:bodyPr/>
          <a:lstStyle>
            <a:lvl1pPr>
              <a:defRPr/>
            </a:lvl1pPr>
          </a:lstStyle>
          <a:p>
            <a:pPr>
              <a:defRPr/>
            </a:pPr>
            <a:fld id="{E92FF190-80E7-8943-88AC-04DCD2764E69}" type="slidenum">
              <a:rPr lang="fr-FR" altLang="fr-FR"/>
              <a:pPr>
                <a:defRPr/>
              </a:pPr>
              <a:t>‹N°›</a:t>
            </a:fld>
            <a:endParaRPr lang="fr-FR" altLang="fr-FR"/>
          </a:p>
        </p:txBody>
      </p:sp>
    </p:spTree>
    <p:extLst>
      <p:ext uri="{BB962C8B-B14F-4D97-AF65-F5344CB8AC3E}">
        <p14:creationId xmlns:p14="http://schemas.microsoft.com/office/powerpoint/2010/main" val="2239335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pPr>
              <a:defRPr/>
            </a:pPr>
            <a:fld id="{928052CB-76AD-0E4F-A232-A240B77B1862}" type="datetimeFigureOut">
              <a:rPr lang="fr-FR" altLang="fr-FR" smtClean="0"/>
              <a:pPr>
                <a:defRPr/>
              </a:pPr>
              <a:t>21/05/2019</a:t>
            </a:fld>
            <a:endParaRPr lang="fr-FR" altLang="fr-FR"/>
          </a:p>
        </p:txBody>
      </p:sp>
      <p:sp>
        <p:nvSpPr>
          <p:cNvPr id="9" name="Footer Placeholder 8"/>
          <p:cNvSpPr>
            <a:spLocks noGrp="1"/>
          </p:cNvSpPr>
          <p:nvPr>
            <p:ph type="ftr" sz="quarter" idx="11"/>
          </p:nvPr>
        </p:nvSpPr>
        <p:spPr/>
        <p:txBody>
          <a:bodyPr/>
          <a:lstStyle>
            <a:lvl1pPr algn="r">
              <a:defRPr/>
            </a:lvl1pPr>
          </a:lstStyle>
          <a:p>
            <a:pPr>
              <a:defRPr/>
            </a:pPr>
            <a:endParaRPr lang="fr-F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a:defRPr/>
            </a:pPr>
            <a:fld id="{47C53BC8-4B79-F64E-8D97-369F9FC620AE}" type="slidenum">
              <a:rPr lang="fr-FR" altLang="fr-FR" smtClean="0"/>
              <a:pPr>
                <a:defRPr/>
              </a:pPr>
              <a:t>‹N°›</a:t>
            </a:fld>
            <a:endParaRPr lang="fr-FR" altLang="fr-F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8976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5FD3A04B-6CCE-0544-A267-1D836CF1462A}" type="datetimeFigureOut">
              <a:rPr lang="fr-FR" altLang="fr-FR" smtClean="0"/>
              <a:pPr>
                <a:defRPr/>
              </a:pPr>
              <a:t>21/05/2019</a:t>
            </a:fld>
            <a:endParaRPr lang="fr-FR" alt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fr-F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a:defRPr/>
            </a:pPr>
            <a:fld id="{D729A97D-5856-A048-8900-E03C225860D0}" type="slidenum">
              <a:rPr lang="fr-FR" altLang="fr-FR" smtClean="0"/>
              <a:pPr>
                <a:defRPr/>
              </a:pPr>
              <a:t>‹N°›</a:t>
            </a:fld>
            <a:endParaRPr lang="fr-FR" altLang="fr-F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78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F850D9C5-61B2-A147-8791-B2192FD1E8D5}" type="datetimeFigureOut">
              <a:rPr lang="fr-FR" altLang="fr-FR" smtClean="0"/>
              <a:pPr>
                <a:defRPr/>
              </a:pPr>
              <a:t>21/05/2019</a:t>
            </a:fld>
            <a:endParaRPr lang="fr-FR" alt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90A8E29-0C82-D344-BFE3-42B8F4ED08C8}" type="slidenum">
              <a:rPr lang="fr-FR" altLang="fr-FR" smtClean="0"/>
              <a:pPr>
                <a:defRPr/>
              </a:pPr>
              <a:t>‹N°›</a:t>
            </a:fld>
            <a:endParaRPr lang="fr-FR" altLang="fr-FR"/>
          </a:p>
        </p:txBody>
      </p:sp>
    </p:spTree>
    <p:extLst>
      <p:ext uri="{BB962C8B-B14F-4D97-AF65-F5344CB8AC3E}">
        <p14:creationId xmlns:p14="http://schemas.microsoft.com/office/powerpoint/2010/main" val="290115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B8D1A722-576D-1741-9BFC-10AC36D15088}" type="datetimeFigureOut">
              <a:rPr lang="fr-FR" altLang="fr-FR" smtClean="0"/>
              <a:pPr>
                <a:defRPr/>
              </a:pPr>
              <a:t>21/05/2019</a:t>
            </a:fld>
            <a:endParaRPr lang="fr-FR" alt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7088D1C-B8BD-5E4D-8173-DCFEB96FEA59}" type="slidenum">
              <a:rPr lang="fr-FR" altLang="fr-FR" smtClean="0"/>
              <a:pPr>
                <a:defRPr/>
              </a:pPr>
              <a:t>‹N°›</a:t>
            </a:fld>
            <a:endParaRPr lang="fr-FR" altLang="fr-FR"/>
          </a:p>
        </p:txBody>
      </p:sp>
    </p:spTree>
    <p:extLst>
      <p:ext uri="{BB962C8B-B14F-4D97-AF65-F5344CB8AC3E}">
        <p14:creationId xmlns:p14="http://schemas.microsoft.com/office/powerpoint/2010/main" val="15313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Shape 20"/>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1" name="Shape 21"/>
          <p:cNvSpPr/>
          <p:nvPr/>
        </p:nvSpPr>
        <p:spPr>
          <a:xfrm>
            <a:off x="1" y="58834"/>
            <a:ext cx="5751500" cy="5865833"/>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67" y="0"/>
            <a:ext cx="5755867" cy="58608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25" name="Shape 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105318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1AF112EC-323E-CF4C-B65B-B26FC1254DA3}"/>
              </a:ext>
            </a:extLst>
          </p:cNvPr>
          <p:cNvSpPr>
            <a:spLocks noGrp="1"/>
          </p:cNvSpPr>
          <p:nvPr>
            <p:ph type="dt" sz="half" idx="10"/>
          </p:nvPr>
        </p:nvSpPr>
        <p:spPr/>
        <p:txBody>
          <a:bodyPr/>
          <a:lstStyle>
            <a:lvl1pPr>
              <a:defRPr/>
            </a:lvl1pPr>
          </a:lstStyle>
          <a:p>
            <a:pPr>
              <a:defRPr/>
            </a:pPr>
            <a:fld id="{AE7FA567-56E7-2347-AB08-8659F1E13B7C}"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02BA5FA5-4F1D-C94C-89AF-5F37D42E853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DB3C16C-3192-3B42-BF34-5E122873204D}"/>
              </a:ext>
            </a:extLst>
          </p:cNvPr>
          <p:cNvSpPr>
            <a:spLocks noGrp="1"/>
          </p:cNvSpPr>
          <p:nvPr>
            <p:ph type="sldNum" sz="quarter" idx="12"/>
          </p:nvPr>
        </p:nvSpPr>
        <p:spPr/>
        <p:txBody>
          <a:bodyPr/>
          <a:lstStyle>
            <a:lvl1pPr>
              <a:defRPr/>
            </a:lvl1pPr>
          </a:lstStyle>
          <a:p>
            <a:pPr>
              <a:defRPr/>
            </a:pPr>
            <a:fld id="{D5CC78B1-1403-B24E-B9B4-2CC14138603B}" type="slidenum">
              <a:rPr lang="fr-FR" altLang="fr-FR"/>
              <a:pPr>
                <a:defRPr/>
              </a:pPr>
              <a:t>‹N°›</a:t>
            </a:fld>
            <a:endParaRPr lang="fr-FR" altLang="fr-FR"/>
          </a:p>
        </p:txBody>
      </p:sp>
    </p:spTree>
    <p:extLst>
      <p:ext uri="{BB962C8B-B14F-4D97-AF65-F5344CB8AC3E}">
        <p14:creationId xmlns:p14="http://schemas.microsoft.com/office/powerpoint/2010/main" val="393397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8D987BE8-88ED-F04E-B155-F9A4DFD58AE8}"/>
              </a:ext>
            </a:extLst>
          </p:cNvPr>
          <p:cNvSpPr>
            <a:spLocks noGrp="1"/>
          </p:cNvSpPr>
          <p:nvPr>
            <p:ph type="dt" sz="half" idx="10"/>
          </p:nvPr>
        </p:nvSpPr>
        <p:spPr/>
        <p:txBody>
          <a:bodyPr/>
          <a:lstStyle>
            <a:lvl1pPr>
              <a:defRPr/>
            </a:lvl1pPr>
          </a:lstStyle>
          <a:p>
            <a:pPr>
              <a:defRPr/>
            </a:pPr>
            <a:fld id="{C51FC212-3091-DF49-A71D-094D78368171}" type="datetimeFigureOut">
              <a:rPr lang="fr-FR" altLang="fr-FR"/>
              <a:pPr>
                <a:defRPr/>
              </a:pPr>
              <a:t>21/05/2019</a:t>
            </a:fld>
            <a:endParaRPr lang="fr-FR" altLang="fr-FR"/>
          </a:p>
        </p:txBody>
      </p:sp>
      <p:sp>
        <p:nvSpPr>
          <p:cNvPr id="6" name="Espace réservé du pied de page 4">
            <a:extLst>
              <a:ext uri="{FF2B5EF4-FFF2-40B4-BE49-F238E27FC236}">
                <a16:creationId xmlns:a16="http://schemas.microsoft.com/office/drawing/2014/main" id="{B447F2D9-CC38-E145-92A8-E981A961A79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A00F075-D501-414F-8935-F42271D8DF77}"/>
              </a:ext>
            </a:extLst>
          </p:cNvPr>
          <p:cNvSpPr>
            <a:spLocks noGrp="1"/>
          </p:cNvSpPr>
          <p:nvPr>
            <p:ph type="sldNum" sz="quarter" idx="12"/>
          </p:nvPr>
        </p:nvSpPr>
        <p:spPr/>
        <p:txBody>
          <a:bodyPr/>
          <a:lstStyle>
            <a:lvl1pPr>
              <a:defRPr/>
            </a:lvl1pPr>
          </a:lstStyle>
          <a:p>
            <a:pPr>
              <a:defRPr/>
            </a:pPr>
            <a:fld id="{EFDC725B-659B-F14B-A9B6-3C1697DD0B07}" type="slidenum">
              <a:rPr lang="fr-FR" altLang="fr-FR"/>
              <a:pPr>
                <a:defRPr/>
              </a:pPr>
              <a:t>‹N°›</a:t>
            </a:fld>
            <a:endParaRPr lang="fr-FR" altLang="fr-FR"/>
          </a:p>
        </p:txBody>
      </p:sp>
    </p:spTree>
    <p:extLst>
      <p:ext uri="{BB962C8B-B14F-4D97-AF65-F5344CB8AC3E}">
        <p14:creationId xmlns:p14="http://schemas.microsoft.com/office/powerpoint/2010/main" val="110550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6815A65-578E-A74A-845E-B3E40F34BD6C}"/>
              </a:ext>
            </a:extLst>
          </p:cNvPr>
          <p:cNvSpPr>
            <a:spLocks noGrp="1"/>
          </p:cNvSpPr>
          <p:nvPr>
            <p:ph type="dt" sz="half" idx="10"/>
          </p:nvPr>
        </p:nvSpPr>
        <p:spPr/>
        <p:txBody>
          <a:bodyPr/>
          <a:lstStyle>
            <a:lvl1pPr>
              <a:defRPr/>
            </a:lvl1pPr>
          </a:lstStyle>
          <a:p>
            <a:pPr>
              <a:defRPr/>
            </a:pPr>
            <a:fld id="{485B3DBE-DB34-8F49-A459-97DF9B8654AE}" type="datetimeFigureOut">
              <a:rPr lang="fr-FR" altLang="fr-FR"/>
              <a:pPr>
                <a:defRPr/>
              </a:pPr>
              <a:t>21/05/2019</a:t>
            </a:fld>
            <a:endParaRPr lang="fr-FR" altLang="fr-FR"/>
          </a:p>
        </p:txBody>
      </p:sp>
      <p:sp>
        <p:nvSpPr>
          <p:cNvPr id="8" name="Espace réservé du pied de page 4">
            <a:extLst>
              <a:ext uri="{FF2B5EF4-FFF2-40B4-BE49-F238E27FC236}">
                <a16:creationId xmlns:a16="http://schemas.microsoft.com/office/drawing/2014/main" id="{F4E00F08-CB3C-344B-8F0E-D17DBAB37196}"/>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BCD1C0E6-C3C2-8E40-B4E1-F14385CE4DB1}"/>
              </a:ext>
            </a:extLst>
          </p:cNvPr>
          <p:cNvSpPr>
            <a:spLocks noGrp="1"/>
          </p:cNvSpPr>
          <p:nvPr>
            <p:ph type="sldNum" sz="quarter" idx="12"/>
          </p:nvPr>
        </p:nvSpPr>
        <p:spPr/>
        <p:txBody>
          <a:bodyPr/>
          <a:lstStyle>
            <a:lvl1pPr>
              <a:defRPr/>
            </a:lvl1pPr>
          </a:lstStyle>
          <a:p>
            <a:pPr>
              <a:defRPr/>
            </a:pPr>
            <a:fld id="{B08180C4-91F9-B04D-AC4C-D2F29CAC1EE8}" type="slidenum">
              <a:rPr lang="fr-FR" altLang="fr-FR"/>
              <a:pPr>
                <a:defRPr/>
              </a:pPr>
              <a:t>‹N°›</a:t>
            </a:fld>
            <a:endParaRPr lang="fr-FR" altLang="fr-FR"/>
          </a:p>
        </p:txBody>
      </p:sp>
    </p:spTree>
    <p:extLst>
      <p:ext uri="{BB962C8B-B14F-4D97-AF65-F5344CB8AC3E}">
        <p14:creationId xmlns:p14="http://schemas.microsoft.com/office/powerpoint/2010/main" val="323304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2EBADCD7-685D-3044-B84B-DA5995129362}"/>
              </a:ext>
            </a:extLst>
          </p:cNvPr>
          <p:cNvSpPr>
            <a:spLocks noGrp="1"/>
          </p:cNvSpPr>
          <p:nvPr>
            <p:ph type="dt" sz="half" idx="10"/>
          </p:nvPr>
        </p:nvSpPr>
        <p:spPr/>
        <p:txBody>
          <a:bodyPr/>
          <a:lstStyle>
            <a:lvl1pPr>
              <a:defRPr/>
            </a:lvl1pPr>
          </a:lstStyle>
          <a:p>
            <a:pPr>
              <a:defRPr/>
            </a:pPr>
            <a:fld id="{C58D0287-9F98-AD45-9463-75182A3D8AE8}" type="datetimeFigureOut">
              <a:rPr lang="fr-FR" altLang="fr-FR"/>
              <a:pPr>
                <a:defRPr/>
              </a:pPr>
              <a:t>21/05/2019</a:t>
            </a:fld>
            <a:endParaRPr lang="fr-FR" altLang="fr-FR"/>
          </a:p>
        </p:txBody>
      </p:sp>
      <p:sp>
        <p:nvSpPr>
          <p:cNvPr id="4" name="Espace réservé du pied de page 4">
            <a:extLst>
              <a:ext uri="{FF2B5EF4-FFF2-40B4-BE49-F238E27FC236}">
                <a16:creationId xmlns:a16="http://schemas.microsoft.com/office/drawing/2014/main" id="{28B2B085-69EF-744C-99F0-C13665BB8625}"/>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AF2C4CF7-1988-EE49-8D8B-0C2DC4846AAD}"/>
              </a:ext>
            </a:extLst>
          </p:cNvPr>
          <p:cNvSpPr>
            <a:spLocks noGrp="1"/>
          </p:cNvSpPr>
          <p:nvPr>
            <p:ph type="sldNum" sz="quarter" idx="12"/>
          </p:nvPr>
        </p:nvSpPr>
        <p:spPr/>
        <p:txBody>
          <a:bodyPr/>
          <a:lstStyle>
            <a:lvl1pPr>
              <a:defRPr/>
            </a:lvl1pPr>
          </a:lstStyle>
          <a:p>
            <a:pPr>
              <a:defRPr/>
            </a:pPr>
            <a:fld id="{B8D79A4F-6804-8A46-8FC1-4BEA89CDD8FB}" type="slidenum">
              <a:rPr lang="fr-FR" altLang="fr-FR"/>
              <a:pPr>
                <a:defRPr/>
              </a:pPr>
              <a:t>‹N°›</a:t>
            </a:fld>
            <a:endParaRPr lang="fr-FR" altLang="fr-FR"/>
          </a:p>
        </p:txBody>
      </p:sp>
    </p:spTree>
    <p:extLst>
      <p:ext uri="{BB962C8B-B14F-4D97-AF65-F5344CB8AC3E}">
        <p14:creationId xmlns:p14="http://schemas.microsoft.com/office/powerpoint/2010/main" val="131814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7512533-0FAA-5C47-B9D3-04220BFB657C}"/>
              </a:ext>
            </a:extLst>
          </p:cNvPr>
          <p:cNvSpPr>
            <a:spLocks noGrp="1"/>
          </p:cNvSpPr>
          <p:nvPr>
            <p:ph type="dt" sz="half" idx="10"/>
          </p:nvPr>
        </p:nvSpPr>
        <p:spPr/>
        <p:txBody>
          <a:bodyPr/>
          <a:lstStyle>
            <a:lvl1pPr>
              <a:defRPr/>
            </a:lvl1pPr>
          </a:lstStyle>
          <a:p>
            <a:pPr>
              <a:defRPr/>
            </a:pPr>
            <a:fld id="{0B4A2643-A561-BB47-9C4C-24E8540F4C39}" type="datetimeFigureOut">
              <a:rPr lang="fr-FR" altLang="fr-FR"/>
              <a:pPr>
                <a:defRPr/>
              </a:pPr>
              <a:t>21/05/2019</a:t>
            </a:fld>
            <a:endParaRPr lang="fr-FR" altLang="fr-FR"/>
          </a:p>
        </p:txBody>
      </p:sp>
      <p:sp>
        <p:nvSpPr>
          <p:cNvPr id="3" name="Espace réservé du pied de page 4">
            <a:extLst>
              <a:ext uri="{FF2B5EF4-FFF2-40B4-BE49-F238E27FC236}">
                <a16:creationId xmlns:a16="http://schemas.microsoft.com/office/drawing/2014/main" id="{8254B387-03B3-8A4A-99F5-9328C264E200}"/>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46A74B31-07AB-5B4A-8692-826CABE7B4C4}"/>
              </a:ext>
            </a:extLst>
          </p:cNvPr>
          <p:cNvSpPr>
            <a:spLocks noGrp="1"/>
          </p:cNvSpPr>
          <p:nvPr>
            <p:ph type="sldNum" sz="quarter" idx="12"/>
          </p:nvPr>
        </p:nvSpPr>
        <p:spPr/>
        <p:txBody>
          <a:bodyPr/>
          <a:lstStyle>
            <a:lvl1pPr>
              <a:defRPr/>
            </a:lvl1pPr>
          </a:lstStyle>
          <a:p>
            <a:pPr>
              <a:defRPr/>
            </a:pPr>
            <a:fld id="{579239A4-6B9C-D44F-8E5A-D6F091B3F91F}" type="slidenum">
              <a:rPr lang="fr-FR" altLang="fr-FR"/>
              <a:pPr>
                <a:defRPr/>
              </a:pPr>
              <a:t>‹N°›</a:t>
            </a:fld>
            <a:endParaRPr lang="fr-FR" altLang="fr-FR"/>
          </a:p>
        </p:txBody>
      </p:sp>
    </p:spTree>
    <p:extLst>
      <p:ext uri="{BB962C8B-B14F-4D97-AF65-F5344CB8AC3E}">
        <p14:creationId xmlns:p14="http://schemas.microsoft.com/office/powerpoint/2010/main" val="22511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87028B8-DE86-5D4A-AB8D-2B79995CAEBB}"/>
              </a:ext>
            </a:extLst>
          </p:cNvPr>
          <p:cNvSpPr>
            <a:spLocks noGrp="1"/>
          </p:cNvSpPr>
          <p:nvPr>
            <p:ph type="dt" sz="half" idx="10"/>
          </p:nvPr>
        </p:nvSpPr>
        <p:spPr/>
        <p:txBody>
          <a:bodyPr/>
          <a:lstStyle>
            <a:lvl1pPr>
              <a:defRPr/>
            </a:lvl1pPr>
          </a:lstStyle>
          <a:p>
            <a:pPr>
              <a:defRPr/>
            </a:pPr>
            <a:fld id="{928052CB-76AD-0E4F-A232-A240B77B1862}" type="datetimeFigureOut">
              <a:rPr lang="fr-FR" altLang="fr-FR"/>
              <a:pPr>
                <a:defRPr/>
              </a:pPr>
              <a:t>21/05/2019</a:t>
            </a:fld>
            <a:endParaRPr lang="fr-FR" altLang="fr-FR"/>
          </a:p>
        </p:txBody>
      </p:sp>
      <p:sp>
        <p:nvSpPr>
          <p:cNvPr id="6" name="Espace réservé du pied de page 4">
            <a:extLst>
              <a:ext uri="{FF2B5EF4-FFF2-40B4-BE49-F238E27FC236}">
                <a16:creationId xmlns:a16="http://schemas.microsoft.com/office/drawing/2014/main" id="{539FE9C0-17A9-1247-ADCD-853A7F60D77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AE58339-52BA-BD48-92C4-8B7B1AF0ECDE}"/>
              </a:ext>
            </a:extLst>
          </p:cNvPr>
          <p:cNvSpPr>
            <a:spLocks noGrp="1"/>
          </p:cNvSpPr>
          <p:nvPr>
            <p:ph type="sldNum" sz="quarter" idx="12"/>
          </p:nvPr>
        </p:nvSpPr>
        <p:spPr/>
        <p:txBody>
          <a:bodyPr/>
          <a:lstStyle>
            <a:lvl1pPr>
              <a:defRPr/>
            </a:lvl1pPr>
          </a:lstStyle>
          <a:p>
            <a:pPr>
              <a:defRPr/>
            </a:pPr>
            <a:fld id="{47C53BC8-4B79-F64E-8D97-369F9FC620AE}" type="slidenum">
              <a:rPr lang="fr-FR" altLang="fr-FR"/>
              <a:pPr>
                <a:defRPr/>
              </a:pPr>
              <a:t>‹N°›</a:t>
            </a:fld>
            <a:endParaRPr lang="fr-FR" altLang="fr-FR"/>
          </a:p>
        </p:txBody>
      </p:sp>
    </p:spTree>
    <p:extLst>
      <p:ext uri="{BB962C8B-B14F-4D97-AF65-F5344CB8AC3E}">
        <p14:creationId xmlns:p14="http://schemas.microsoft.com/office/powerpoint/2010/main" val="375937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1649D847-C5A6-434B-9001-029545958D7B}"/>
              </a:ext>
            </a:extLst>
          </p:cNvPr>
          <p:cNvSpPr>
            <a:spLocks noGrp="1"/>
          </p:cNvSpPr>
          <p:nvPr>
            <p:ph type="dt" sz="half" idx="10"/>
          </p:nvPr>
        </p:nvSpPr>
        <p:spPr/>
        <p:txBody>
          <a:bodyPr/>
          <a:lstStyle>
            <a:lvl1pPr>
              <a:defRPr/>
            </a:lvl1pPr>
          </a:lstStyle>
          <a:p>
            <a:pPr>
              <a:defRPr/>
            </a:pPr>
            <a:fld id="{5FD3A04B-6CCE-0544-A267-1D836CF1462A}" type="datetimeFigureOut">
              <a:rPr lang="fr-FR" altLang="fr-FR"/>
              <a:pPr>
                <a:defRPr/>
              </a:pPr>
              <a:t>21/05/2019</a:t>
            </a:fld>
            <a:endParaRPr lang="fr-FR" altLang="fr-FR"/>
          </a:p>
        </p:txBody>
      </p:sp>
      <p:sp>
        <p:nvSpPr>
          <p:cNvPr id="6" name="Espace réservé du pied de page 4">
            <a:extLst>
              <a:ext uri="{FF2B5EF4-FFF2-40B4-BE49-F238E27FC236}">
                <a16:creationId xmlns:a16="http://schemas.microsoft.com/office/drawing/2014/main" id="{A7140E31-F8DA-C348-8BC9-0B68E7EA18F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992B7BB-CE30-B341-85D0-890F77C5A16C}"/>
              </a:ext>
            </a:extLst>
          </p:cNvPr>
          <p:cNvSpPr>
            <a:spLocks noGrp="1"/>
          </p:cNvSpPr>
          <p:nvPr>
            <p:ph type="sldNum" sz="quarter" idx="12"/>
          </p:nvPr>
        </p:nvSpPr>
        <p:spPr/>
        <p:txBody>
          <a:bodyPr/>
          <a:lstStyle>
            <a:lvl1pPr>
              <a:defRPr/>
            </a:lvl1pPr>
          </a:lstStyle>
          <a:p>
            <a:pPr>
              <a:defRPr/>
            </a:pPr>
            <a:fld id="{D729A97D-5856-A048-8900-E03C225860D0}" type="slidenum">
              <a:rPr lang="fr-FR" altLang="fr-FR"/>
              <a:pPr>
                <a:defRPr/>
              </a:pPr>
              <a:t>‹N°›</a:t>
            </a:fld>
            <a:endParaRPr lang="fr-FR" altLang="fr-FR"/>
          </a:p>
        </p:txBody>
      </p:sp>
    </p:spTree>
    <p:extLst>
      <p:ext uri="{BB962C8B-B14F-4D97-AF65-F5344CB8AC3E}">
        <p14:creationId xmlns:p14="http://schemas.microsoft.com/office/powerpoint/2010/main" val="40934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F8078F7B-83DA-8C49-9539-33EE86CA56F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64D9A725-0B37-894F-9DD9-7C4304CB993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64DC3C1-F9E3-9A4F-BF61-B2E2BAEBA21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ＭＳ Ｐゴシック" pitchFamily="-84" charset="-128"/>
              </a:defRPr>
            </a:lvl1pPr>
          </a:lstStyle>
          <a:p>
            <a:pPr>
              <a:defRPr/>
            </a:pPr>
            <a:fld id="{023873DA-1C59-DF4B-9EED-9ED147BD240D}" type="datetimeFigureOut">
              <a:rPr lang="fr-FR" altLang="fr-FR"/>
              <a:pPr>
                <a:defRPr/>
              </a:pPr>
              <a:t>21/05/2019</a:t>
            </a:fld>
            <a:endParaRPr lang="fr-FR" altLang="fr-FR"/>
          </a:p>
        </p:txBody>
      </p:sp>
      <p:sp>
        <p:nvSpPr>
          <p:cNvPr id="5" name="Espace réservé du pied de page 4">
            <a:extLst>
              <a:ext uri="{FF2B5EF4-FFF2-40B4-BE49-F238E27FC236}">
                <a16:creationId xmlns:a16="http://schemas.microsoft.com/office/drawing/2014/main" id="{20F100FD-B2FA-6347-8993-77877B8E01A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C3D8ADBD-64F5-784E-82B1-C1EC24C3E7C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16F64BC-2662-0E41-8C11-F4544C2F08A3}" type="slidenum">
              <a:rPr lang="fr-FR" altLang="fr-FR"/>
              <a:pPr>
                <a:defRPr/>
              </a:pPr>
              <a:t>‹N°›</a:t>
            </a:fld>
            <a:endParaRPr lang="fr-FR" altLang="fr-FR"/>
          </a:p>
        </p:txBody>
      </p:sp>
    </p:spTree>
    <p:extLst>
      <p:ext uri="{BB962C8B-B14F-4D97-AF65-F5344CB8AC3E}">
        <p14:creationId xmlns:p14="http://schemas.microsoft.com/office/powerpoint/2010/main" val="40693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C4D6A95-F2C7-8C4E-94DD-0CE40D35B3C1}" type="datetimeFigureOut">
              <a:rPr lang="fr-FR" smtClean="0"/>
              <a:t>21/05/2019</a:t>
            </a:fld>
            <a:endParaRPr lang="fr-F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F00DADA-4C67-ED40-B0F1-7885BDA8AF08}" type="slidenum">
              <a:rPr lang="fr-FR" smtClean="0"/>
              <a:t>‹N°›</a:t>
            </a:fld>
            <a:endParaRPr lang="fr-FR"/>
          </a:p>
        </p:txBody>
      </p:sp>
    </p:spTree>
    <p:extLst>
      <p:ext uri="{BB962C8B-B14F-4D97-AF65-F5344CB8AC3E}">
        <p14:creationId xmlns:p14="http://schemas.microsoft.com/office/powerpoint/2010/main" val="37795414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C3322D-C62B-B14B-8E79-A0ACE6FECA73}"/>
              </a:ext>
            </a:extLst>
          </p:cNvPr>
          <p:cNvSpPr>
            <a:spLocks noGrp="1"/>
          </p:cNvSpPr>
          <p:nvPr>
            <p:ph type="ctrTitle" idx="4294967295"/>
          </p:nvPr>
        </p:nvSpPr>
        <p:spPr>
          <a:xfrm>
            <a:off x="1968500" y="1216978"/>
            <a:ext cx="9067800" cy="2590800"/>
          </a:xfrm>
        </p:spPr>
        <p:txBody>
          <a:bodyPr>
            <a:normAutofit/>
          </a:bodyPr>
          <a:lstStyle/>
          <a:p>
            <a:r>
              <a:rPr lang="fr-FR" dirty="0"/>
              <a:t>Atelier 5 « </a:t>
            </a:r>
            <a:r>
              <a:rPr lang="fr-FR" dirty="0">
                <a:solidFill>
                  <a:schemeClr val="dk1"/>
                </a:solidFill>
              </a:rPr>
              <a:t>Organisation pédagogique et évaluation »</a:t>
            </a:r>
            <a:endParaRPr lang="fr-FR" dirty="0"/>
          </a:p>
        </p:txBody>
      </p:sp>
      <p:sp>
        <p:nvSpPr>
          <p:cNvPr id="3" name="Sous-titre 2">
            <a:extLst>
              <a:ext uri="{FF2B5EF4-FFF2-40B4-BE49-F238E27FC236}">
                <a16:creationId xmlns:a16="http://schemas.microsoft.com/office/drawing/2014/main" id="{7BA9CC5F-7D1F-424B-BB33-2B43E19BF0BE}"/>
              </a:ext>
            </a:extLst>
          </p:cNvPr>
          <p:cNvSpPr>
            <a:spLocks noGrp="1"/>
          </p:cNvSpPr>
          <p:nvPr>
            <p:ph type="subTitle" idx="4294967295"/>
          </p:nvPr>
        </p:nvSpPr>
        <p:spPr>
          <a:xfrm>
            <a:off x="1968500" y="4138613"/>
            <a:ext cx="10223500" cy="1655762"/>
          </a:xfrm>
        </p:spPr>
        <p:txBody>
          <a:bodyPr>
            <a:normAutofit/>
          </a:bodyPr>
          <a:lstStyle/>
          <a:p>
            <a:r>
              <a:rPr lang="fr-FR" dirty="0">
                <a:solidFill>
                  <a:schemeClr val="dk1"/>
                </a:solidFill>
              </a:rPr>
              <a:t>Cécile Cathala, Sophie Marcus, Nathalie </a:t>
            </a:r>
            <a:r>
              <a:rPr lang="fr-FR" dirty="0" err="1">
                <a:solidFill>
                  <a:schemeClr val="dk1"/>
                </a:solidFill>
              </a:rPr>
              <a:t>Reix</a:t>
            </a:r>
            <a:r>
              <a:rPr lang="fr-FR" dirty="0">
                <a:solidFill>
                  <a:schemeClr val="dk1"/>
                </a:solidFill>
              </a:rPr>
              <a:t> (Professeures membres du GEPP ES)</a:t>
            </a:r>
          </a:p>
          <a:p>
            <a:r>
              <a:rPr lang="fr-FR" dirty="0">
                <a:solidFill>
                  <a:schemeClr val="dk1"/>
                </a:solidFill>
              </a:rPr>
              <a:t>Robin Bosdeveix, Aristide Cavaillès, Brigitte Hazard (IGEN)</a:t>
            </a:r>
            <a:endParaRPr lang="fr-FR" dirty="0"/>
          </a:p>
          <a:p>
            <a:endParaRPr lang="fr-FR" dirty="0"/>
          </a:p>
        </p:txBody>
      </p:sp>
    </p:spTree>
    <p:extLst>
      <p:ext uri="{BB962C8B-B14F-4D97-AF65-F5344CB8AC3E}">
        <p14:creationId xmlns:p14="http://schemas.microsoft.com/office/powerpoint/2010/main" val="331417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5" name="Rectangle 74">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119809" name="Titre 1">
            <a:extLst>
              <a:ext uri="{FF2B5EF4-FFF2-40B4-BE49-F238E27FC236}">
                <a16:creationId xmlns:a16="http://schemas.microsoft.com/office/drawing/2014/main" id="{0E917934-D0E4-3842-98C9-97F9575171B6}"/>
              </a:ext>
            </a:extLst>
          </p:cNvPr>
          <p:cNvSpPr>
            <a:spLocks noGrp="1" noChangeArrowheads="1"/>
          </p:cNvSpPr>
          <p:nvPr>
            <p:ph type="title"/>
          </p:nvPr>
        </p:nvSpPr>
        <p:spPr>
          <a:xfrm>
            <a:off x="1175512" y="870132"/>
            <a:ext cx="9792208" cy="1527078"/>
          </a:xfrm>
        </p:spPr>
        <p:txBody>
          <a:bodyPr>
            <a:normAutofit/>
          </a:bodyPr>
          <a:lstStyle/>
          <a:p>
            <a:br>
              <a:rPr lang="fr-FR" altLang="fr-FR" sz="3400" b="1" dirty="0">
                <a:latin typeface="Calibri" panose="020F0502020204030204" pitchFamily="34" charset="0"/>
                <a:cs typeface="Calibri" panose="020F0502020204030204" pitchFamily="34" charset="0"/>
              </a:rPr>
            </a:br>
            <a:r>
              <a:rPr lang="fr-FR" altLang="fr-FR" sz="3400" b="1" dirty="0">
                <a:latin typeface="Calibri" panose="020F0502020204030204" pitchFamily="34" charset="0"/>
                <a:cs typeface="Calibri" panose="020F0502020204030204" pitchFamily="34" charset="0"/>
              </a:rPr>
              <a:t>L’enseignement scientifique : les épreuves (écrites) communes de contrôle de première et de terminale</a:t>
            </a:r>
          </a:p>
        </p:txBody>
      </p:sp>
      <p:sp>
        <p:nvSpPr>
          <p:cNvPr id="16387" name="Espace réservé du contenu 2">
            <a:extLst>
              <a:ext uri="{FF2B5EF4-FFF2-40B4-BE49-F238E27FC236}">
                <a16:creationId xmlns:a16="http://schemas.microsoft.com/office/drawing/2014/main" id="{D6784D26-035B-F44C-A4A0-43FB01A1D753}"/>
              </a:ext>
            </a:extLst>
          </p:cNvPr>
          <p:cNvSpPr>
            <a:spLocks noGrp="1"/>
          </p:cNvSpPr>
          <p:nvPr>
            <p:ph idx="1"/>
          </p:nvPr>
        </p:nvSpPr>
        <p:spPr>
          <a:xfrm>
            <a:off x="1175512" y="2557849"/>
            <a:ext cx="9792208" cy="3407862"/>
          </a:xfrm>
        </p:spPr>
        <p:txBody>
          <a:bodyPr>
            <a:normAutofit/>
          </a:bodyPr>
          <a:lstStyle/>
          <a:p>
            <a:r>
              <a:rPr lang="fr-FR" b="1" dirty="0"/>
              <a:t>Evaluer les connaissances et les compétences figurant au programme de l’enseignement scientifique pour les classes de première et de terminale, en lien avec ses trois objectifs généraux de formation :  </a:t>
            </a:r>
          </a:p>
          <a:p>
            <a:pPr lvl="1"/>
            <a:r>
              <a:rPr lang="fr-FR" dirty="0"/>
              <a:t>comprendre la nature du savoir scientifique et ses méthodes d’élaboration ;</a:t>
            </a:r>
          </a:p>
          <a:p>
            <a:pPr lvl="1"/>
            <a:r>
              <a:rPr lang="fr-FR" dirty="0"/>
              <a:t>identifier et mettre en œuvre des pratiques scientifiques, notamment à travers l’utilisation de savoirs et des savoir-faire mathématiques ;</a:t>
            </a:r>
          </a:p>
          <a:p>
            <a:pPr lvl="1"/>
            <a:r>
              <a:rPr lang="fr-FR" dirty="0"/>
              <a:t>identifier et comprendre les effets de la science sur les sociétés et sur l’environnement. </a:t>
            </a:r>
          </a:p>
          <a:p>
            <a:pPr>
              <a:defRPr/>
            </a:pPr>
            <a:r>
              <a:rPr lang="fr-FR" dirty="0"/>
              <a:t>Le sujet évalue les compétences suivantes : </a:t>
            </a:r>
            <a:r>
              <a:rPr lang="fr-FR" b="1" dirty="0"/>
              <a:t>exploiter des documents ; organiser, effectuer et contrôler des calculs ; rédiger une argumentation scientifique.  </a:t>
            </a:r>
          </a:p>
          <a:p>
            <a:pPr marL="0" indent="0">
              <a:buNone/>
              <a:defRPr/>
            </a:pPr>
            <a:r>
              <a:rPr lang="fr-FR" b="1" dirty="0"/>
              <a:t>Chaque exercice évalue plus particulièrement une ou deux de ces compétences. </a:t>
            </a:r>
            <a:endParaRPr lang="fr-FR" altLang="fr-FR" b="1" dirty="0">
              <a:latin typeface="Calibri" panose="020F0502020204030204" pitchFamily="34" charset="0"/>
              <a:cs typeface="Calibri" panose="020F0502020204030204" pitchFamily="34" charset="0"/>
            </a:endParaRPr>
          </a:p>
          <a:p>
            <a:pPr lvl="1">
              <a:defRPr/>
            </a:pPr>
            <a:endParaRPr lang="fr-FR" dirty="0"/>
          </a:p>
          <a:p>
            <a:pPr lvl="1">
              <a:defRPr/>
            </a:pPr>
            <a:endParaRPr lang="fr-FR" altLang="fr-FR" dirty="0">
              <a:latin typeface="Calibri" panose="020F0502020204030204" pitchFamily="34" charset="0"/>
              <a:cs typeface="Calibri" panose="020F0502020204030204" pitchFamily="34" charset="0"/>
            </a:endParaRPr>
          </a:p>
          <a:p>
            <a:pPr lvl="1">
              <a:defRPr/>
            </a:pPr>
            <a:endParaRPr lang="fr-FR" altLang="fr-FR" dirty="0">
              <a:latin typeface="Calibri" panose="020F0502020204030204" pitchFamily="34" charset="0"/>
              <a:cs typeface="Calibri" panose="020F0502020204030204" pitchFamily="34" charset="0"/>
            </a:endParaRPr>
          </a:p>
          <a:p>
            <a:pPr marL="252413" lvl="1" indent="0">
              <a:buNone/>
              <a:defRPr/>
            </a:pPr>
            <a:endParaRPr lang="fr-FR" altLang="fr-FR" dirty="0">
              <a:latin typeface="Calibri" panose="020F0502020204030204" pitchFamily="34" charset="0"/>
              <a:cs typeface="Calibri" panose="020F0502020204030204" pitchFamily="34" charset="0"/>
            </a:endParaRPr>
          </a:p>
        </p:txBody>
      </p:sp>
      <p:sp>
        <p:nvSpPr>
          <p:cNvPr id="119811" name="Espace réservé du pied de page 4">
            <a:extLst>
              <a:ext uri="{FF2B5EF4-FFF2-40B4-BE49-F238E27FC236}">
                <a16:creationId xmlns:a16="http://schemas.microsoft.com/office/drawing/2014/main" id="{6393F478-5E5B-EF42-9457-379CB2CEEF06}"/>
              </a:ext>
            </a:extLst>
          </p:cNvPr>
          <p:cNvSpPr>
            <a:spLocks noGrp="1"/>
          </p:cNvSpPr>
          <p:nvPr>
            <p:ph type="ftr" sz="quarter" idx="11"/>
          </p:nvPr>
        </p:nvSpPr>
        <p:spPr bwMode="auto">
          <a:xfrm>
            <a:off x="1175512" y="6221173"/>
            <a:ext cx="5212080"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0000" lnSpcReduction="20000"/>
          </a:bodyPr>
          <a:lstStyle>
            <a:lvl1pPr>
              <a:spcBef>
                <a:spcPct val="60000"/>
              </a:spcBef>
              <a:spcAft>
                <a:spcPct val="40000"/>
              </a:spcAft>
              <a:buClr>
                <a:schemeClr val="hlink"/>
              </a:buClr>
              <a:buFont typeface="Wingdings" pitchFamily="2" charset="2"/>
              <a:buChar char="n"/>
              <a:defRPr sz="2000">
                <a:solidFill>
                  <a:schemeClr val="accent1"/>
                </a:solidFill>
                <a:latin typeface="Calibri" panose="020F0502020204030204" pitchFamily="34" charset="0"/>
                <a:ea typeface="Arial" panose="020B0604020202020204" pitchFamily="34" charset="0"/>
                <a:cs typeface="Calibri" panose="020F0502020204030204" pitchFamily="34" charset="0"/>
              </a:defRPr>
            </a:lvl1pPr>
            <a:lvl2pPr marL="742950" indent="-285750">
              <a:spcBef>
                <a:spcPct val="20000"/>
              </a:spcBef>
              <a:buClr>
                <a:schemeClr val="accent1"/>
              </a:buClr>
              <a:buFont typeface="Wingdings" pitchFamily="2" charset="2"/>
              <a:buChar char=""/>
              <a:defRPr sz="1500">
                <a:solidFill>
                  <a:schemeClr val="tx1"/>
                </a:solidFill>
                <a:latin typeface="Calibri" panose="020F0502020204030204" pitchFamily="34" charset="0"/>
                <a:ea typeface="Arial" panose="020B0604020202020204" pitchFamily="34" charset="0"/>
                <a:cs typeface="Calibri" panose="020F0502020204030204" pitchFamily="34" charset="0"/>
              </a:defRPr>
            </a:lvl2pPr>
            <a:lvl3pPr marL="1143000" indent="-228600">
              <a:spcBef>
                <a:spcPct val="20000"/>
              </a:spcBef>
              <a:defRPr sz="1500">
                <a:solidFill>
                  <a:schemeClr val="tx1"/>
                </a:solidFill>
                <a:latin typeface="Calibri" panose="020F0502020204030204" pitchFamily="34" charset="0"/>
                <a:ea typeface="Arial" panose="020B0604020202020204" pitchFamily="34" charset="0"/>
                <a:cs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sz="1100">
                <a:solidFill>
                  <a:schemeClr val="tx1"/>
                </a:solidFill>
                <a:latin typeface="Calibri" panose="020F0502020204030204" pitchFamily="34" charset="0"/>
                <a:ea typeface="Arial" panose="020B0604020202020204" pitchFamily="34" charset="0"/>
                <a:cs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ea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9pPr>
          </a:lstStyle>
          <a:p>
            <a:pPr algn="l">
              <a:spcBef>
                <a:spcPct val="0"/>
              </a:spcBef>
              <a:spcAft>
                <a:spcPct val="0"/>
              </a:spcAft>
              <a:buClrTx/>
              <a:buFontTx/>
              <a:buNone/>
            </a:pPr>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44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re 1">
            <a:extLst>
              <a:ext uri="{FF2B5EF4-FFF2-40B4-BE49-F238E27FC236}">
                <a16:creationId xmlns:a16="http://schemas.microsoft.com/office/drawing/2014/main" id="{4426AD14-F006-A641-A853-7DEB5E55A594}"/>
              </a:ext>
            </a:extLst>
          </p:cNvPr>
          <p:cNvSpPr>
            <a:spLocks noGrp="1"/>
          </p:cNvSpPr>
          <p:nvPr>
            <p:ph type="title"/>
          </p:nvPr>
        </p:nvSpPr>
        <p:spPr>
          <a:xfrm>
            <a:off x="1175512" y="870132"/>
            <a:ext cx="9792208" cy="1527078"/>
          </a:xfrm>
        </p:spPr>
        <p:txBody>
          <a:bodyPr>
            <a:normAutofit/>
          </a:bodyPr>
          <a:lstStyle/>
          <a:p>
            <a:r>
              <a:rPr lang="fr-FR" altLang="fr-FR" sz="3400" b="1" dirty="0">
                <a:latin typeface="Calibri" panose="020F0502020204030204" pitchFamily="34" charset="0"/>
                <a:cs typeface="Calibri" panose="020F0502020204030204" pitchFamily="34" charset="0"/>
              </a:rPr>
              <a:t>L’enseignement scientifique : les épreuves (écrites) communes de contrôle de première et de terminale</a:t>
            </a:r>
            <a:endParaRPr lang="fr-FR" sz="3400" dirty="0"/>
          </a:p>
        </p:txBody>
      </p:sp>
      <p:sp>
        <p:nvSpPr>
          <p:cNvPr id="3" name="Espace réservé du contenu 2">
            <a:extLst>
              <a:ext uri="{FF2B5EF4-FFF2-40B4-BE49-F238E27FC236}">
                <a16:creationId xmlns:a16="http://schemas.microsoft.com/office/drawing/2014/main" id="{CD4F0EA9-6631-6A45-81D1-EE49100D875A}"/>
              </a:ext>
            </a:extLst>
          </p:cNvPr>
          <p:cNvSpPr>
            <a:spLocks noGrp="1"/>
          </p:cNvSpPr>
          <p:nvPr>
            <p:ph idx="1"/>
          </p:nvPr>
        </p:nvSpPr>
        <p:spPr>
          <a:xfrm>
            <a:off x="1175512" y="2557849"/>
            <a:ext cx="9792208" cy="3407862"/>
          </a:xfrm>
        </p:spPr>
        <p:txBody>
          <a:bodyPr>
            <a:normAutofit/>
          </a:bodyPr>
          <a:lstStyle/>
          <a:p>
            <a:pPr>
              <a:defRPr/>
            </a:pPr>
            <a:r>
              <a:rPr lang="fr-FR" sz="2000" dirty="0"/>
              <a:t>Deux exercices interdisciplinaires (2X10 points) :</a:t>
            </a:r>
          </a:p>
          <a:p>
            <a:pPr lvl="1">
              <a:defRPr/>
            </a:pPr>
            <a:r>
              <a:rPr lang="fr-FR" sz="2000" dirty="0"/>
              <a:t>Chaque exercice présente une cohérence thématique et porte sur un ou deux thèmes du programme</a:t>
            </a:r>
          </a:p>
          <a:p>
            <a:pPr lvl="1">
              <a:defRPr/>
            </a:pPr>
            <a:r>
              <a:rPr lang="fr-FR" sz="2000" dirty="0"/>
              <a:t>De la question ouverte jusqu’au questionnaire à choix multiples.</a:t>
            </a:r>
          </a:p>
        </p:txBody>
      </p:sp>
    </p:spTree>
    <p:extLst>
      <p:ext uri="{BB962C8B-B14F-4D97-AF65-F5344CB8AC3E}">
        <p14:creationId xmlns:p14="http://schemas.microsoft.com/office/powerpoint/2010/main" val="265920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67DD95-42B7-4C98-A5A2-1A3EFBF30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5E6BD12-7FA8-44C6-9D03-5CB0EB86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DB46EEA0-5755-4E1A-9D0F-30A8E1286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B74CE269-ED4E-405A-B10F-A7E8B3902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20B5899B-9417-4F17-86B4-E533FB9566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737CDB1C-BBC9-4959-87C1-D046BF3044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FE4EA4-109C-47C4-8AAF-7C36F6F9FB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F8DD39-B811-4288-971A-5BE0949AE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BBCD84E-241A-425D-82BC-84761F66C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1BF120A0-7FBD-354A-A509-E2BCF1B1D994}"/>
              </a:ext>
            </a:extLst>
          </p:cNvPr>
          <p:cNvSpPr txBox="1"/>
          <p:nvPr/>
        </p:nvSpPr>
        <p:spPr>
          <a:xfrm>
            <a:off x="8560024" y="1442916"/>
            <a:ext cx="3238829" cy="3252231"/>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3700" cap="all" spc="-100">
                <a:solidFill>
                  <a:srgbClr val="FFFFFF"/>
                </a:solidFill>
                <a:latin typeface="+mj-lt"/>
              </a:rPr>
              <a:t>Croisement objectifs généraux et thématiques du programme</a:t>
            </a:r>
          </a:p>
        </p:txBody>
      </p:sp>
      <p:sp>
        <p:nvSpPr>
          <p:cNvPr id="24" name="Rectangle 23">
            <a:extLst>
              <a:ext uri="{FF2B5EF4-FFF2-40B4-BE49-F238E27FC236}">
                <a16:creationId xmlns:a16="http://schemas.microsoft.com/office/drawing/2014/main" id="{3E0046BD-DA50-4715-9EFD-B436ABA55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AF58832-B25D-4D1A-B3A4-A77CD128A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393EE0D0-46F2-4828-B92D-C04463262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sp>
      <p:sp>
        <p:nvSpPr>
          <p:cNvPr id="30" name="Rectangle 29">
            <a:extLst>
              <a:ext uri="{FF2B5EF4-FFF2-40B4-BE49-F238E27FC236}">
                <a16:creationId xmlns:a16="http://schemas.microsoft.com/office/drawing/2014/main" id="{F50C7232-F50D-43A5-9387-22FDFE170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8A7E6F64-9CA3-417B-918B-FF2DB147B8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F4694F-C48D-4D23-A645-996620FEB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204D10-45D0-460E-8012-993ED94FBF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C153591D-9E78-4B42-8BBB-30142C3EE221}"/>
              </a:ext>
            </a:extLst>
          </p:cNvPr>
          <p:cNvPicPr>
            <a:picLocks noChangeAspect="1"/>
          </p:cNvPicPr>
          <p:nvPr/>
        </p:nvPicPr>
        <p:blipFill>
          <a:blip r:embed="rId3"/>
          <a:stretch>
            <a:fillRect/>
          </a:stretch>
        </p:blipFill>
        <p:spPr>
          <a:xfrm>
            <a:off x="637163" y="32233"/>
            <a:ext cx="7350624" cy="4392000"/>
          </a:xfrm>
          <a:prstGeom prst="rect">
            <a:avLst/>
          </a:prstGeom>
        </p:spPr>
      </p:pic>
      <p:pic>
        <p:nvPicPr>
          <p:cNvPr id="2" name="Image 1">
            <a:extLst>
              <a:ext uri="{FF2B5EF4-FFF2-40B4-BE49-F238E27FC236}">
                <a16:creationId xmlns:a16="http://schemas.microsoft.com/office/drawing/2014/main" id="{FC2159A8-E8B3-4B41-8FEA-E04019DADDC9}"/>
              </a:ext>
            </a:extLst>
          </p:cNvPr>
          <p:cNvPicPr>
            <a:picLocks noChangeAspect="1"/>
          </p:cNvPicPr>
          <p:nvPr/>
        </p:nvPicPr>
        <p:blipFill>
          <a:blip r:embed="rId4"/>
          <a:stretch>
            <a:fillRect/>
          </a:stretch>
        </p:blipFill>
        <p:spPr>
          <a:xfrm>
            <a:off x="547873" y="4384297"/>
            <a:ext cx="7408705" cy="2556000"/>
          </a:xfrm>
          <a:prstGeom prst="rect">
            <a:avLst/>
          </a:prstGeom>
        </p:spPr>
      </p:pic>
    </p:spTree>
    <p:extLst>
      <p:ext uri="{BB962C8B-B14F-4D97-AF65-F5344CB8AC3E}">
        <p14:creationId xmlns:p14="http://schemas.microsoft.com/office/powerpoint/2010/main" val="395271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re 1">
            <a:extLst>
              <a:ext uri="{FF2B5EF4-FFF2-40B4-BE49-F238E27FC236}">
                <a16:creationId xmlns:a16="http://schemas.microsoft.com/office/drawing/2014/main" id="{925C6F2B-CDE5-45D4-A165-233C228A9E26}"/>
              </a:ext>
            </a:extLst>
          </p:cNvPr>
          <p:cNvSpPr>
            <a:spLocks noGrp="1"/>
          </p:cNvSpPr>
          <p:nvPr>
            <p:ph type="title"/>
          </p:nvPr>
        </p:nvSpPr>
        <p:spPr>
          <a:xfrm>
            <a:off x="369799" y="367831"/>
            <a:ext cx="11360800" cy="889637"/>
          </a:xfrm>
        </p:spPr>
        <p:txBody>
          <a:bodyPr>
            <a:normAutofit fontScale="90000"/>
          </a:bodyPr>
          <a:lstStyle/>
          <a:p>
            <a:r>
              <a:rPr lang="fr-FR" dirty="0"/>
              <a:t>Structure des épreuves E3C</a:t>
            </a:r>
            <a:br>
              <a:rPr lang="fr-FR" dirty="0"/>
            </a:br>
            <a:r>
              <a:rPr lang="fr-FR" dirty="0"/>
              <a:t> </a:t>
            </a:r>
          </a:p>
        </p:txBody>
      </p:sp>
      <p:sp>
        <p:nvSpPr>
          <p:cNvPr id="3" name="ZoneTexte 2"/>
          <p:cNvSpPr txBox="1"/>
          <p:nvPr/>
        </p:nvSpPr>
        <p:spPr>
          <a:xfrm>
            <a:off x="713679" y="2155904"/>
            <a:ext cx="11240428" cy="461665"/>
          </a:xfrm>
          <a:prstGeom prst="rect">
            <a:avLst/>
          </a:prstGeom>
          <a:noFill/>
        </p:spPr>
        <p:txBody>
          <a:bodyPr wrap="square" rtlCol="0">
            <a:spAutoFit/>
          </a:bodyPr>
          <a:lstStyle/>
          <a:p>
            <a:endParaRPr lang="fr-FR" sz="2400" dirty="0"/>
          </a:p>
        </p:txBody>
      </p:sp>
      <p:sp>
        <p:nvSpPr>
          <p:cNvPr id="4" name="ZoneTexte 3"/>
          <p:cNvSpPr txBox="1"/>
          <p:nvPr/>
        </p:nvSpPr>
        <p:spPr>
          <a:xfrm>
            <a:off x="183335" y="812649"/>
            <a:ext cx="11898657" cy="8628068"/>
          </a:xfrm>
          <a:prstGeom prst="rect">
            <a:avLst/>
          </a:prstGeom>
          <a:noFill/>
        </p:spPr>
        <p:txBody>
          <a:bodyPr wrap="square" rtlCol="0">
            <a:spAutoFit/>
          </a:bodyPr>
          <a:lstStyle/>
          <a:p>
            <a:r>
              <a:rPr lang="fr-FR" sz="2133" b="1" i="1" dirty="0"/>
              <a:t>Exercice  : Différentes méthodes de datation au service de la géologie</a:t>
            </a:r>
          </a:p>
          <a:p>
            <a:endParaRPr lang="fr-FR" sz="1067" b="1" dirty="0"/>
          </a:p>
          <a:p>
            <a:r>
              <a:rPr lang="fr-FR" sz="2400" b="1" dirty="0"/>
              <a:t>Deux disciplines : SVT/ sciences physiques </a:t>
            </a:r>
          </a:p>
          <a:p>
            <a:endParaRPr lang="fr-FR" sz="1067" b="1" dirty="0"/>
          </a:p>
          <a:p>
            <a:r>
              <a:rPr lang="fr-FR" sz="2400" b="1" dirty="0"/>
              <a:t>Thème du programme : Une longue histoire de la matière / La Terre un astre singulier</a:t>
            </a:r>
          </a:p>
          <a:p>
            <a:endParaRPr lang="fr-FR" sz="800" b="1" dirty="0"/>
          </a:p>
          <a:p>
            <a:r>
              <a:rPr lang="fr-FR" sz="2400" b="1" dirty="0"/>
              <a:t>Savoir / savoir-faire du programme :</a:t>
            </a:r>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r>
              <a:rPr lang="fr-FR" sz="2400" b="1" dirty="0"/>
              <a:t> </a:t>
            </a:r>
            <a:endParaRPr lang="fr-FR" sz="2400" dirty="0"/>
          </a:p>
        </p:txBody>
      </p:sp>
      <p:graphicFrame>
        <p:nvGraphicFramePr>
          <p:cNvPr id="5" name="Tableau 4"/>
          <p:cNvGraphicFramePr>
            <a:graphicFrameLocks noGrp="1"/>
          </p:cNvGraphicFramePr>
          <p:nvPr>
            <p:extLst>
              <p:ext uri="{D42A27DB-BD31-4B8C-83A1-F6EECF244321}">
                <p14:modId xmlns:p14="http://schemas.microsoft.com/office/powerpoint/2010/main" val="2729829591"/>
              </p:ext>
            </p:extLst>
          </p:nvPr>
        </p:nvGraphicFramePr>
        <p:xfrm>
          <a:off x="183335" y="3078480"/>
          <a:ext cx="11641988" cy="3779520"/>
        </p:xfrm>
        <a:graphic>
          <a:graphicData uri="http://schemas.openxmlformats.org/drawingml/2006/table">
            <a:tbl>
              <a:tblPr firstRow="1" bandRow="1"/>
              <a:tblGrid>
                <a:gridCol w="7095197">
                  <a:extLst>
                    <a:ext uri="{9D8B030D-6E8A-4147-A177-3AD203B41FA5}">
                      <a16:colId xmlns:a16="http://schemas.microsoft.com/office/drawing/2014/main" val="20000"/>
                    </a:ext>
                  </a:extLst>
                </a:gridCol>
                <a:gridCol w="4546791">
                  <a:extLst>
                    <a:ext uri="{9D8B030D-6E8A-4147-A177-3AD203B41FA5}">
                      <a16:colId xmlns:a16="http://schemas.microsoft.com/office/drawing/2014/main" val="20001"/>
                    </a:ext>
                  </a:extLst>
                </a:gridCol>
              </a:tblGrid>
              <a:tr h="3779520">
                <a:tc>
                  <a:txBody>
                    <a:bodyPr/>
                    <a:lstStyle/>
                    <a:p>
                      <a:pPr algn="just"/>
                      <a:r>
                        <a:rPr lang="fr-FR" sz="1600" dirty="0">
                          <a:latin typeface="Arial"/>
                        </a:rPr>
                        <a:t>Certains noyaux sont instables et se désintègrent (radioactivité).L’instant de désintégration d’un noyau radioactif individuel est aléatoire. La demi-vie d’un noyau radioactif est la durée nécessaire pour que la moitié des noyaux initialement présents dans un échantillon macroscopique se soit désintégrée. Cette demi-vie est caractéristique du noyau radioactif.</a:t>
                      </a:r>
                    </a:p>
                    <a:p>
                      <a:pPr algn="just"/>
                      <a:endParaRPr lang="fr-FR" sz="1600" dirty="0">
                        <a:latin typeface="Arial"/>
                      </a:endParaRPr>
                    </a:p>
                    <a:p>
                      <a:pPr algn="just"/>
                      <a:r>
                        <a:rPr lang="fr-FR" sz="1600" dirty="0">
                          <a:latin typeface="Arial"/>
                        </a:rPr>
                        <a:t>Au cours de l’histoire des sciences, plusieurs arguments ont été utilisés pour aboutir à la connaissance actuelle de l’âge de la Terre: temps de refroidissement, empilements sédimentaires, évolution biologique, radioactivité.</a:t>
                      </a:r>
                    </a:p>
                    <a:p>
                      <a:pPr algn="just"/>
                      <a:endParaRPr lang="fr-FR" sz="1600" dirty="0">
                        <a:latin typeface="Arial"/>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latin typeface="Arial"/>
                        </a:rPr>
                        <a:t>Une partie du rayonnement solaire absorbé par les végétaux verts permet la synthèse de matière organique à partir d'eau, de sels minéraux et de dioxyde de carbone (photosynthèse). </a:t>
                      </a:r>
                    </a:p>
                    <a:p>
                      <a:pPr algn="just"/>
                      <a:endParaRPr lang="fr-FR" sz="1600" dirty="0"/>
                    </a:p>
                  </a:txBody>
                  <a:tcPr marL="121920" marR="121920" marT="60960" marB="60960"/>
                </a:tc>
                <a:tc>
                  <a:txBody>
                    <a:bodyPr/>
                    <a:lstStyle/>
                    <a:p>
                      <a:r>
                        <a:rPr lang="fr-FR" sz="1600" dirty="0">
                          <a:latin typeface="Arial"/>
                        </a:rPr>
                        <a:t>Utiliser une représentation graphique pour déterminer une demi-vie.</a:t>
                      </a:r>
                    </a:p>
                    <a:p>
                      <a:r>
                        <a:rPr lang="fr-FR" sz="1600" dirty="0">
                          <a:latin typeface="Arial"/>
                        </a:rPr>
                        <a:t>Utiliser une décroissance radioactive pour une datation (exemple du carbone14).</a:t>
                      </a:r>
                    </a:p>
                    <a:p>
                      <a:endParaRPr lang="fr-FR" sz="1600" dirty="0">
                        <a:latin typeface="Arial"/>
                      </a:endParaRPr>
                    </a:p>
                    <a:p>
                      <a:endParaRPr lang="fr-FR" sz="1600" dirty="0">
                        <a:latin typeface="Arial"/>
                      </a:endParaRPr>
                    </a:p>
                    <a:p>
                      <a:r>
                        <a:rPr lang="fr-FR" sz="1600" dirty="0">
                          <a:latin typeface="Arial"/>
                        </a:rPr>
                        <a:t>Interpréter des documents présentant des arguments historiques utilisés pour comprendre l’âge de la Terre.</a:t>
                      </a:r>
                    </a:p>
                    <a:p>
                      <a:r>
                        <a:rPr lang="fr-FR" sz="1600" dirty="0">
                          <a:latin typeface="Arial"/>
                        </a:rPr>
                        <a:t>Identifier diverses théories impliquées dans la controverse scientifique de l’âge de la Terre.</a:t>
                      </a:r>
                      <a:endParaRPr lang="fr-FR" sz="1600" dirty="0"/>
                    </a:p>
                  </a:txBody>
                  <a:tcPr marL="121920" marR="121920" marT="60960" marB="60960"/>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re 1">
            <a:extLst>
              <a:ext uri="{FF2B5EF4-FFF2-40B4-BE49-F238E27FC236}">
                <a16:creationId xmlns:a16="http://schemas.microsoft.com/office/drawing/2014/main" id="{925C6F2B-CDE5-45D4-A165-233C228A9E26}"/>
              </a:ext>
            </a:extLst>
          </p:cNvPr>
          <p:cNvSpPr>
            <a:spLocks noGrp="1"/>
          </p:cNvSpPr>
          <p:nvPr>
            <p:ph type="title"/>
          </p:nvPr>
        </p:nvSpPr>
        <p:spPr>
          <a:xfrm>
            <a:off x="369799" y="586238"/>
            <a:ext cx="11360800" cy="889637"/>
          </a:xfrm>
        </p:spPr>
        <p:txBody>
          <a:bodyPr>
            <a:normAutofit fontScale="90000"/>
          </a:bodyPr>
          <a:lstStyle/>
          <a:p>
            <a:r>
              <a:rPr lang="fr-FR" dirty="0"/>
              <a:t>Structure des épreuves E3C</a:t>
            </a:r>
            <a:br>
              <a:rPr lang="fr-FR" dirty="0"/>
            </a:br>
            <a:r>
              <a:rPr lang="fr-FR" dirty="0"/>
              <a:t> </a:t>
            </a:r>
            <a:br>
              <a:rPr lang="fr-FR" dirty="0"/>
            </a:br>
            <a:r>
              <a:rPr lang="fr-FR" dirty="0"/>
              <a:t> </a:t>
            </a:r>
          </a:p>
        </p:txBody>
      </p:sp>
      <p:sp>
        <p:nvSpPr>
          <p:cNvPr id="3" name="ZoneTexte 2"/>
          <p:cNvSpPr txBox="1"/>
          <p:nvPr/>
        </p:nvSpPr>
        <p:spPr>
          <a:xfrm>
            <a:off x="713679" y="2155904"/>
            <a:ext cx="11240428" cy="461665"/>
          </a:xfrm>
          <a:prstGeom prst="rect">
            <a:avLst/>
          </a:prstGeom>
          <a:noFill/>
        </p:spPr>
        <p:txBody>
          <a:bodyPr wrap="square" rtlCol="0">
            <a:spAutoFit/>
          </a:bodyPr>
          <a:lstStyle/>
          <a:p>
            <a:endParaRPr lang="fr-FR" sz="2400" dirty="0"/>
          </a:p>
        </p:txBody>
      </p:sp>
      <p:sp>
        <p:nvSpPr>
          <p:cNvPr id="4" name="ZoneTexte 3"/>
          <p:cNvSpPr txBox="1"/>
          <p:nvPr/>
        </p:nvSpPr>
        <p:spPr>
          <a:xfrm>
            <a:off x="146676" y="690384"/>
            <a:ext cx="11898657" cy="8669168"/>
          </a:xfrm>
          <a:prstGeom prst="rect">
            <a:avLst/>
          </a:prstGeom>
          <a:noFill/>
        </p:spPr>
        <p:txBody>
          <a:bodyPr wrap="square" rtlCol="0">
            <a:spAutoFit/>
          </a:bodyPr>
          <a:lstStyle/>
          <a:p>
            <a:r>
              <a:rPr lang="fr-FR" sz="2133" b="1" i="1" dirty="0"/>
              <a:t>Exercice  :La sphéricité de la Terre </a:t>
            </a:r>
          </a:p>
          <a:p>
            <a:endParaRPr lang="fr-FR" sz="1067" b="1" dirty="0"/>
          </a:p>
          <a:p>
            <a:r>
              <a:rPr lang="fr-FR" sz="2400" b="1" dirty="0"/>
              <a:t>Deux disciplines : Mathématiques / SVT</a:t>
            </a:r>
          </a:p>
          <a:p>
            <a:endParaRPr lang="fr-FR" sz="1067" b="1" dirty="0"/>
          </a:p>
          <a:p>
            <a:r>
              <a:rPr lang="fr-FR" sz="2400" b="1" dirty="0"/>
              <a:t>Thème du programme : La Terre un astre singulier / Notre soleil source d’énergie</a:t>
            </a:r>
          </a:p>
          <a:p>
            <a:endParaRPr lang="fr-FR" sz="1067" b="1" dirty="0"/>
          </a:p>
          <a:p>
            <a:r>
              <a:rPr lang="fr-FR" sz="2400" b="1" dirty="0"/>
              <a:t>Savoir / savoir-faire du programme :</a:t>
            </a:r>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r>
              <a:rPr lang="fr-FR" sz="2400" b="1" dirty="0"/>
              <a:t> </a:t>
            </a:r>
            <a:endParaRPr lang="fr-FR" sz="2400" dirty="0"/>
          </a:p>
        </p:txBody>
      </p:sp>
      <p:graphicFrame>
        <p:nvGraphicFramePr>
          <p:cNvPr id="5" name="Tableau 4"/>
          <p:cNvGraphicFramePr>
            <a:graphicFrameLocks noGrp="1"/>
          </p:cNvGraphicFramePr>
          <p:nvPr>
            <p:extLst>
              <p:ext uri="{D42A27DB-BD31-4B8C-83A1-F6EECF244321}">
                <p14:modId xmlns:p14="http://schemas.microsoft.com/office/powerpoint/2010/main" val="2840878113"/>
              </p:ext>
            </p:extLst>
          </p:nvPr>
        </p:nvGraphicFramePr>
        <p:xfrm>
          <a:off x="165717" y="3136176"/>
          <a:ext cx="11641988" cy="3429000"/>
        </p:xfrm>
        <a:graphic>
          <a:graphicData uri="http://schemas.openxmlformats.org/drawingml/2006/table">
            <a:tbl>
              <a:tblPr firstRow="1" bandRow="1"/>
              <a:tblGrid>
                <a:gridCol w="6508515">
                  <a:extLst>
                    <a:ext uri="{9D8B030D-6E8A-4147-A177-3AD203B41FA5}">
                      <a16:colId xmlns:a16="http://schemas.microsoft.com/office/drawing/2014/main" val="20000"/>
                    </a:ext>
                  </a:extLst>
                </a:gridCol>
                <a:gridCol w="5133473">
                  <a:extLst>
                    <a:ext uri="{9D8B030D-6E8A-4147-A177-3AD203B41FA5}">
                      <a16:colId xmlns:a16="http://schemas.microsoft.com/office/drawing/2014/main" val="20001"/>
                    </a:ext>
                  </a:extLst>
                </a:gridCol>
              </a:tblGrid>
              <a:tr h="3413760">
                <a:tc>
                  <a:txBody>
                    <a:bodyPr/>
                    <a:lstStyle/>
                    <a:p>
                      <a:r>
                        <a:rPr lang="fr-FR" sz="1600" dirty="0">
                          <a:latin typeface="Arial"/>
                        </a:rPr>
                        <a:t>On repère un point à la surface de la Terre par deux coordonnées angulaires, sa latitude et sa longitude. Le plus court chemin entre deux points à la surface de la Terre est l’arc du grand cercle qui les relie.</a:t>
                      </a:r>
                    </a:p>
                    <a:p>
                      <a:endParaRPr lang="fr-FR" sz="1600" dirty="0">
                        <a:latin typeface="Arial"/>
                      </a:endParaRPr>
                    </a:p>
                    <a:p>
                      <a:r>
                        <a:rPr lang="fr-FR" sz="1600" dirty="0">
                          <a:latin typeface="Arial"/>
                        </a:rPr>
                        <a:t>La puissance radiative reçue du Soleil par une surface plane est proportionnelle à l’aire de la surface et dépend de l’angle entre la normale à la surface et la direction du Soleil. De ce fait, la puissance solaire reçue par unité de surface terrestre dépend:</a:t>
                      </a:r>
                    </a:p>
                    <a:p>
                      <a:r>
                        <a:rPr lang="fr-FR" sz="1900" b="0" i="0" u="none" strike="noStrike" cap="none" dirty="0">
                          <a:solidFill>
                            <a:srgbClr val="000000"/>
                          </a:solidFill>
                          <a:latin typeface="Arial"/>
                          <a:ea typeface="Arial"/>
                          <a:cs typeface="Arial"/>
                          <a:sym typeface="Arial"/>
                        </a:rPr>
                        <a:t>-</a:t>
                      </a:r>
                      <a:r>
                        <a:rPr lang="fr-FR" sz="1600" dirty="0">
                          <a:latin typeface="Arial"/>
                        </a:rPr>
                        <a:t>de l’heure (variation diurne);</a:t>
                      </a:r>
                    </a:p>
                    <a:p>
                      <a:r>
                        <a:rPr lang="fr-FR" sz="1900" b="0" i="0" u="none" strike="noStrike" cap="none" dirty="0">
                          <a:solidFill>
                            <a:srgbClr val="000000"/>
                          </a:solidFill>
                          <a:latin typeface="Arial"/>
                          <a:ea typeface="Arial"/>
                          <a:cs typeface="Arial"/>
                          <a:sym typeface="Arial"/>
                        </a:rPr>
                        <a:t>-</a:t>
                      </a:r>
                      <a:r>
                        <a:rPr lang="fr-FR" sz="1600" dirty="0">
                          <a:latin typeface="Arial"/>
                        </a:rPr>
                        <a:t>du moment de l’année (variation saisonnière);</a:t>
                      </a:r>
                    </a:p>
                    <a:p>
                      <a:r>
                        <a:rPr lang="fr-FR" sz="1900" b="0" i="0" u="none" strike="noStrike" cap="none" dirty="0">
                          <a:solidFill>
                            <a:srgbClr val="000000"/>
                          </a:solidFill>
                          <a:latin typeface="Arial"/>
                          <a:ea typeface="Arial"/>
                          <a:cs typeface="Arial"/>
                          <a:sym typeface="Arial"/>
                        </a:rPr>
                        <a:t>-</a:t>
                      </a:r>
                      <a:r>
                        <a:rPr lang="fr-FR" sz="1600" dirty="0">
                          <a:latin typeface="Arial"/>
                        </a:rPr>
                        <a:t>de la latitude (</a:t>
                      </a:r>
                      <a:r>
                        <a:rPr lang="fr-FR" sz="1600" dirty="0" err="1">
                          <a:latin typeface="Arial"/>
                        </a:rPr>
                        <a:t>zonation</a:t>
                      </a:r>
                      <a:r>
                        <a:rPr lang="fr-FR" sz="1600" dirty="0">
                          <a:latin typeface="Arial"/>
                        </a:rPr>
                        <a:t> climatique).</a:t>
                      </a:r>
                    </a:p>
                    <a:p>
                      <a:endParaRPr lang="fr-FR" sz="1600" dirty="0">
                        <a:latin typeface="Arial"/>
                      </a:endParaRPr>
                    </a:p>
                  </a:txBody>
                  <a:tcPr marL="121920" marR="121920" marT="60960" marB="60960"/>
                </a:tc>
                <a:tc>
                  <a:txBody>
                    <a:bodyPr/>
                    <a:lstStyle/>
                    <a:p>
                      <a:r>
                        <a:rPr lang="fr-FR" sz="1600" dirty="0">
                          <a:latin typeface="Arial"/>
                        </a:rPr>
                        <a:t>Calculer la longueur d’un arc de méridien et d’un arc de parallèle.</a:t>
                      </a:r>
                    </a:p>
                    <a:p>
                      <a:endParaRPr lang="fr-FR" sz="1600" dirty="0">
                        <a:latin typeface="Arial"/>
                      </a:endParaRPr>
                    </a:p>
                    <a:p>
                      <a:endParaRPr lang="fr-FR" sz="1600" dirty="0">
                        <a:latin typeface="Arial"/>
                      </a:endParaRPr>
                    </a:p>
                    <a:p>
                      <a:endParaRPr lang="fr-FR" sz="1600" dirty="0">
                        <a:latin typeface="Arial"/>
                      </a:endParaRPr>
                    </a:p>
                    <a:p>
                      <a:r>
                        <a:rPr lang="fr-FR" sz="1600" dirty="0">
                          <a:latin typeface="Arial"/>
                        </a:rPr>
                        <a:t>Sur un schéma, identifier les configurations pour lesquelles la puissance reçue par une surface est maximale ou minimale.</a:t>
                      </a:r>
                      <a:endParaRPr lang="fr-FR" sz="1600" dirty="0"/>
                    </a:p>
                  </a:txBody>
                  <a:tcPr marL="121920" marR="121920" marT="60960" marB="60960"/>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899"/>
            <a:ext cx="4942000" cy="4612244"/>
          </a:xfrm>
          <a:prstGeom prst="rect">
            <a:avLst/>
          </a:prstGeom>
        </p:spPr>
        <p:txBody>
          <a:bodyPr spcFirstLastPara="1" vert="horz" wrap="square" lIns="121900" tIns="121900" rIns="121900" bIns="121900" rtlCol="0" anchor="t" anchorCtr="0">
            <a:noAutofit/>
          </a:bodyPr>
          <a:lstStyle/>
          <a:p>
            <a:r>
              <a:rPr lang="fr-FR" dirty="0">
                <a:latin typeface="Roboto"/>
                <a:ea typeface="Roboto"/>
                <a:cs typeface="Roboto"/>
                <a:sym typeface="Roboto"/>
              </a:rPr>
              <a:t>Comprendre la nature du </a:t>
            </a:r>
            <a:r>
              <a:rPr lang="fr-FR" b="1" dirty="0">
                <a:latin typeface="Roboto"/>
                <a:ea typeface="Roboto"/>
                <a:cs typeface="Roboto"/>
                <a:sym typeface="Roboto"/>
              </a:rPr>
              <a:t>savoir scientifique </a:t>
            </a:r>
            <a:r>
              <a:rPr lang="fr-FR" dirty="0">
                <a:latin typeface="Roboto"/>
                <a:ea typeface="Roboto"/>
                <a:cs typeface="Roboto"/>
                <a:sym typeface="Roboto"/>
              </a:rPr>
              <a:t>et ses méthodes d’élaboration </a:t>
            </a:r>
            <a:r>
              <a:rPr lang="fr-FR" dirty="0">
                <a:latin typeface="Roboto"/>
                <a:ea typeface="Roboto"/>
              </a:rPr>
              <a:t> </a:t>
            </a:r>
            <a:br>
              <a:rPr lang="fr-FR" dirty="0">
                <a:latin typeface="Roboto"/>
                <a:ea typeface="Roboto"/>
              </a:rPr>
            </a:br>
            <a:br>
              <a:rPr lang="fr-FR" dirty="0">
                <a:latin typeface="Roboto"/>
                <a:ea typeface="Roboto"/>
              </a:rPr>
            </a:br>
            <a:r>
              <a:rPr lang="fr-FR" dirty="0">
                <a:latin typeface="Roboto"/>
                <a:ea typeface="Roboto"/>
              </a:rPr>
              <a:t>dimension historique </a:t>
            </a:r>
            <a:br>
              <a:rPr lang="fr-FR" dirty="0">
                <a:latin typeface="Roboto"/>
                <a:ea typeface="Roboto"/>
                <a:cs typeface="Roboto"/>
                <a:sym typeface="Roboto"/>
              </a:rPr>
            </a:br>
            <a:endParaRPr i="1" dirty="0"/>
          </a:p>
        </p:txBody>
      </p:sp>
      <p:sp>
        <p:nvSpPr>
          <p:cNvPr id="3" name="ZoneTexte 2"/>
          <p:cNvSpPr txBox="1"/>
          <p:nvPr/>
        </p:nvSpPr>
        <p:spPr>
          <a:xfrm>
            <a:off x="5903495" y="32085"/>
            <a:ext cx="6050164" cy="12998302"/>
          </a:xfrm>
          <a:prstGeom prst="rect">
            <a:avLst/>
          </a:prstGeom>
          <a:noFill/>
        </p:spPr>
        <p:txBody>
          <a:bodyPr wrap="square" rtlCol="0">
            <a:spAutoFit/>
          </a:bodyPr>
          <a:lstStyle/>
          <a:p>
            <a:pPr algn="just"/>
            <a:r>
              <a:rPr lang="fr-FR" sz="2133" b="1" i="1" dirty="0"/>
              <a:t>Exercice : Différentes méthodes de datation au service de la géologie</a:t>
            </a:r>
          </a:p>
          <a:p>
            <a:pPr algn="just"/>
            <a:endParaRPr lang="fr-FR" sz="2400" b="1" dirty="0"/>
          </a:p>
          <a:p>
            <a:r>
              <a:rPr lang="fr-FR" sz="2400" b="1" u="sng" dirty="0"/>
              <a:t>Partie 1 : L’histoire de la détermination de l’âge de la Terre </a:t>
            </a:r>
            <a:endParaRPr lang="fr-FR" sz="2400" dirty="0"/>
          </a:p>
          <a:p>
            <a:r>
              <a:rPr lang="fr-FR" sz="2400" b="1" u="sng" dirty="0"/>
              <a:t>Document 1 : l’âge de la Terre</a:t>
            </a:r>
            <a:endParaRPr lang="fr-FR" sz="2400" dirty="0"/>
          </a:p>
          <a:p>
            <a:r>
              <a:rPr lang="fr-FR" sz="2000" b="1" dirty="0"/>
              <a:t>1- </a:t>
            </a:r>
            <a:r>
              <a:rPr lang="fr-FR" sz="2000" dirty="0"/>
              <a:t>En plus des méthodes présentées dans le texte du document 1, citez, à partir de vos connaissances, un autre argument géologique ou biologique qui permette d’invalider l’estimation de l’âge de la Terre proposée par Buffon.</a:t>
            </a:r>
          </a:p>
          <a:p>
            <a:r>
              <a:rPr lang="fr-FR" sz="2000" dirty="0"/>
              <a:t> </a:t>
            </a:r>
          </a:p>
          <a:p>
            <a:r>
              <a:rPr lang="fr-FR" sz="2000" b="1" dirty="0"/>
              <a:t>2- </a:t>
            </a:r>
            <a:r>
              <a:rPr lang="fr-FR" sz="2000" dirty="0"/>
              <a:t>Selon Buffon, la Terre devrait cesser d’être habitable après un certain temps. À partir du document 1, expliquer ce qui, dans ses hypothèses, a pu l’amener à cette conclusion.</a:t>
            </a:r>
          </a:p>
          <a:p>
            <a:pPr algn="just"/>
            <a:r>
              <a:rPr lang="fr-FR" sz="2400" b="1" dirty="0"/>
              <a:t> </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899"/>
            <a:ext cx="4942000" cy="4612244"/>
          </a:xfrm>
          <a:prstGeom prst="rect">
            <a:avLst/>
          </a:prstGeom>
        </p:spPr>
        <p:txBody>
          <a:bodyPr spcFirstLastPara="1" vert="horz" wrap="square" lIns="121900" tIns="121900" rIns="121900" bIns="121900" rtlCol="0" anchor="t" anchorCtr="0">
            <a:noAutofit/>
          </a:bodyPr>
          <a:lstStyle/>
          <a:p>
            <a:r>
              <a:rPr lang="fr-FR" dirty="0">
                <a:latin typeface="Roboto"/>
                <a:ea typeface="Roboto"/>
                <a:cs typeface="Roboto"/>
                <a:sym typeface="Roboto"/>
              </a:rPr>
              <a:t>Comprendre la nature du </a:t>
            </a:r>
            <a:r>
              <a:rPr lang="fr-FR" b="1" dirty="0">
                <a:latin typeface="Roboto"/>
                <a:ea typeface="Roboto"/>
                <a:cs typeface="Roboto"/>
                <a:sym typeface="Roboto"/>
              </a:rPr>
              <a:t>savoir scientifique </a:t>
            </a:r>
            <a:r>
              <a:rPr lang="fr-FR" dirty="0">
                <a:latin typeface="Roboto"/>
                <a:ea typeface="Roboto"/>
                <a:cs typeface="Roboto"/>
                <a:sym typeface="Roboto"/>
              </a:rPr>
              <a:t>et ses méthodes d’élaboration </a:t>
            </a:r>
            <a:r>
              <a:rPr lang="fr-FR" dirty="0">
                <a:latin typeface="Roboto"/>
                <a:ea typeface="Roboto"/>
              </a:rPr>
              <a:t> </a:t>
            </a:r>
            <a:br>
              <a:rPr lang="fr-FR" dirty="0">
                <a:latin typeface="Roboto"/>
                <a:ea typeface="Roboto"/>
              </a:rPr>
            </a:br>
            <a:br>
              <a:rPr lang="fr-FR" dirty="0">
                <a:latin typeface="Roboto"/>
                <a:ea typeface="Roboto"/>
              </a:rPr>
            </a:br>
            <a:br>
              <a:rPr lang="fr-FR" dirty="0">
                <a:latin typeface="Roboto"/>
                <a:ea typeface="Roboto"/>
                <a:cs typeface="Roboto"/>
                <a:sym typeface="Roboto"/>
              </a:rPr>
            </a:br>
            <a:endParaRPr i="1" dirty="0"/>
          </a:p>
        </p:txBody>
      </p:sp>
      <p:sp>
        <p:nvSpPr>
          <p:cNvPr id="3" name="ZoneTexte 2"/>
          <p:cNvSpPr txBox="1"/>
          <p:nvPr/>
        </p:nvSpPr>
        <p:spPr>
          <a:xfrm>
            <a:off x="5885161" y="540849"/>
            <a:ext cx="6050164" cy="12854737"/>
          </a:xfrm>
          <a:prstGeom prst="rect">
            <a:avLst/>
          </a:prstGeom>
          <a:noFill/>
        </p:spPr>
        <p:txBody>
          <a:bodyPr wrap="square" rtlCol="0">
            <a:spAutoFit/>
          </a:bodyPr>
          <a:lstStyle/>
          <a:p>
            <a:pPr algn="just"/>
            <a:r>
              <a:rPr lang="fr-FR" sz="2133" b="1" i="1" dirty="0"/>
              <a:t>Exercice : La sphéricité de la Terre </a:t>
            </a:r>
            <a:endParaRPr lang="fr-FR" sz="2400" b="1" dirty="0"/>
          </a:p>
          <a:p>
            <a:pPr algn="just"/>
            <a:r>
              <a:rPr lang="fr-FR" sz="2400" b="1" u="sng" dirty="0"/>
              <a:t>Partie 2 : les différents climats de la Terre</a:t>
            </a:r>
            <a:endParaRPr lang="fr-FR" sz="2400" b="1" dirty="0"/>
          </a:p>
          <a:p>
            <a:r>
              <a:rPr lang="fr-FR" sz="2000" dirty="0"/>
              <a:t>Afin d’expliquer ces différences climatiques, un élève a proposé comme hypothèse :</a:t>
            </a:r>
          </a:p>
          <a:p>
            <a:r>
              <a:rPr lang="fr-FR" sz="2000" dirty="0"/>
              <a:t> </a:t>
            </a:r>
            <a:r>
              <a:rPr lang="fr-FR" sz="2000" i="1" dirty="0"/>
              <a:t>« Il fait plus chaud à l’équateur qu’aux pôles parce que La Terre est plus proche du Soleil à l’équateur qu’aux pôles ».</a:t>
            </a:r>
            <a:endParaRPr lang="fr-FR" sz="2000" dirty="0"/>
          </a:p>
          <a:p>
            <a:pPr algn="just"/>
            <a:endParaRPr lang="fr-FR" sz="2000" b="1" dirty="0"/>
          </a:p>
          <a:p>
            <a:r>
              <a:rPr lang="fr-FR" sz="2000" b="1" dirty="0"/>
              <a:t>6-</a:t>
            </a:r>
            <a:r>
              <a:rPr lang="fr-FR" sz="2000" dirty="0"/>
              <a:t> À partir des connaissances acquises et des informations issues des documents 3 et 4, rédiger un paragraphe argumenté permettant à la fois d’expliquer qu’il fait plus chaud à l’équateur qu’aux pôles et d’invalider l’hypothèse émise par cet élève. </a:t>
            </a:r>
          </a:p>
          <a:p>
            <a:r>
              <a:rPr lang="fr-FR" sz="2000" i="1" dirty="0"/>
              <a:t>La justification des arguments pourra s’appuyer sur des schémas explicatifs. </a:t>
            </a:r>
            <a:endParaRPr lang="fr-FR" sz="2000" dirty="0"/>
          </a:p>
          <a:p>
            <a:pPr algn="just"/>
            <a:endParaRPr lang="fr-FR" sz="2400" b="1" dirty="0"/>
          </a:p>
          <a:p>
            <a:pPr algn="just"/>
            <a:endParaRPr lang="fr-FR" sz="2400" b="1"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899"/>
            <a:ext cx="5349728" cy="4685580"/>
          </a:xfrm>
          <a:prstGeom prst="rect">
            <a:avLst/>
          </a:prstGeom>
        </p:spPr>
        <p:txBody>
          <a:bodyPr spcFirstLastPara="1" vert="horz" wrap="square" lIns="121900" tIns="121900" rIns="121900" bIns="121900" rtlCol="0" anchor="t" anchorCtr="0">
            <a:noAutofit/>
          </a:bodyPr>
          <a:lstStyle/>
          <a:p>
            <a:r>
              <a:rPr lang="fr-FR" dirty="0">
                <a:latin typeface="Roboto"/>
                <a:ea typeface="Roboto"/>
                <a:cs typeface="Roboto"/>
                <a:sym typeface="Roboto"/>
              </a:rPr>
              <a:t>Identifier et mettre en œuvre des </a:t>
            </a:r>
            <a:r>
              <a:rPr lang="fr-FR" b="1" dirty="0">
                <a:latin typeface="Roboto"/>
                <a:ea typeface="Roboto"/>
                <a:cs typeface="Roboto"/>
                <a:sym typeface="Roboto"/>
              </a:rPr>
              <a:t>pratiques scientifiques</a:t>
            </a:r>
            <a:r>
              <a:rPr lang="fr-FR" dirty="0">
                <a:latin typeface="Roboto"/>
                <a:ea typeface="Roboto"/>
                <a:cs typeface="Roboto"/>
                <a:sym typeface="Roboto"/>
              </a:rPr>
              <a:t>, notamment à travers l’utilisation de </a:t>
            </a:r>
            <a:r>
              <a:rPr lang="fr-FR" b="1" dirty="0">
                <a:latin typeface="Roboto"/>
                <a:ea typeface="Roboto"/>
                <a:cs typeface="Roboto"/>
                <a:sym typeface="Roboto"/>
              </a:rPr>
              <a:t>savoirs </a:t>
            </a:r>
            <a:r>
              <a:rPr lang="fr-FR" dirty="0">
                <a:latin typeface="Roboto"/>
                <a:ea typeface="Roboto"/>
                <a:cs typeface="Roboto"/>
                <a:sym typeface="Roboto"/>
              </a:rPr>
              <a:t>et des </a:t>
            </a:r>
            <a:r>
              <a:rPr lang="fr-FR" b="1" dirty="0">
                <a:latin typeface="Roboto"/>
                <a:ea typeface="Roboto"/>
                <a:cs typeface="Roboto"/>
                <a:sym typeface="Roboto"/>
              </a:rPr>
              <a:t>savoir-faire mathématiques</a:t>
            </a:r>
            <a:br>
              <a:rPr lang="fr-FR" b="1" dirty="0">
                <a:latin typeface="Roboto"/>
                <a:ea typeface="Roboto"/>
                <a:cs typeface="Roboto"/>
                <a:sym typeface="Roboto"/>
              </a:rPr>
            </a:br>
            <a:endParaRPr i="1" dirty="0"/>
          </a:p>
        </p:txBody>
      </p:sp>
      <p:sp>
        <p:nvSpPr>
          <p:cNvPr id="3" name="ZoneTexte 2"/>
          <p:cNvSpPr txBox="1"/>
          <p:nvPr/>
        </p:nvSpPr>
        <p:spPr>
          <a:xfrm>
            <a:off x="6096000" y="131510"/>
            <a:ext cx="5680367" cy="18698305"/>
          </a:xfrm>
          <a:prstGeom prst="rect">
            <a:avLst/>
          </a:prstGeom>
          <a:noFill/>
        </p:spPr>
        <p:txBody>
          <a:bodyPr wrap="square" rtlCol="0">
            <a:spAutoFit/>
          </a:bodyPr>
          <a:lstStyle/>
          <a:p>
            <a:r>
              <a:rPr lang="fr-FR" sz="2133" b="1" i="1" dirty="0"/>
              <a:t>Exercice  : La sphéricité de la Terre</a:t>
            </a:r>
            <a:endParaRPr lang="fr-FR" sz="2400" b="1" dirty="0"/>
          </a:p>
          <a:p>
            <a:r>
              <a:rPr lang="fr-FR" sz="2400" b="1" u="sng" dirty="0"/>
              <a:t>Partie 1. Repérage sur la sphère terrestre </a:t>
            </a:r>
          </a:p>
          <a:p>
            <a:r>
              <a:rPr lang="fr-FR" sz="2000" b="1" dirty="0"/>
              <a:t>Savoir :</a:t>
            </a:r>
            <a:r>
              <a:rPr lang="fr-FR" sz="2000" dirty="0"/>
              <a:t>Le plus court chemin entre deux points à la surface de la Terre est l’arc du grand cercle qui les relie. </a:t>
            </a:r>
          </a:p>
          <a:p>
            <a:r>
              <a:rPr lang="fr-FR" sz="2000" b="1" dirty="0"/>
              <a:t>Savoir-faire: </a:t>
            </a:r>
          </a:p>
          <a:p>
            <a:r>
              <a:rPr lang="fr-FR" sz="2000" dirty="0"/>
              <a:t>Se repérer à la surface de la Terre (latitude, longitude)</a:t>
            </a:r>
          </a:p>
          <a:p>
            <a:r>
              <a:rPr lang="fr-FR" sz="2000" dirty="0"/>
              <a:t>Calculer la longueur d’un arc de méridien, d’un arc de parallèle. </a:t>
            </a:r>
            <a:endParaRPr lang="fr-FR" sz="2400" b="1" dirty="0"/>
          </a:p>
          <a:p>
            <a:r>
              <a:rPr lang="fr-FR" sz="2133" b="1" i="1" dirty="0"/>
              <a:t>Exercice : Différentes méthodes de datation au service de la géologie</a:t>
            </a:r>
            <a:endParaRPr lang="fr-FR" sz="2400" b="1" dirty="0"/>
          </a:p>
          <a:p>
            <a:r>
              <a:rPr lang="fr-FR" sz="2400" b="1" u="sng" dirty="0"/>
              <a:t>Partie 2 : La datation des peintures rupestres de la grotte Chauvet par le carbone 14 (</a:t>
            </a:r>
            <a:r>
              <a:rPr lang="fr-FR" sz="2400" b="1" u="sng" baseline="30000" dirty="0"/>
              <a:t>14</a:t>
            </a:r>
            <a:r>
              <a:rPr lang="fr-FR" sz="2400" b="1" u="sng" dirty="0"/>
              <a:t>C)</a:t>
            </a:r>
          </a:p>
          <a:p>
            <a:r>
              <a:rPr lang="fr-FR" sz="2400" b="1" u="sng" dirty="0"/>
              <a:t>Savoir - faire: </a:t>
            </a:r>
            <a:r>
              <a:rPr lang="fr-FR" sz="2000" dirty="0"/>
              <a:t>Estimer la durée nécessaire pour obtenir une certaine proportion de noyaux restants. Utiliser une représentation graphique pour déterminer une demi-vie</a:t>
            </a:r>
            <a:endParaRPr lang="fr-FR" sz="2000" b="1" u="sng" dirty="0"/>
          </a:p>
          <a:p>
            <a:endParaRPr lang="fr-FR" sz="2400" b="1" u="sng" dirty="0"/>
          </a:p>
          <a:p>
            <a:endParaRPr lang="fr-FR" sz="2400" b="1" u="sng" dirty="0"/>
          </a:p>
          <a:p>
            <a:endParaRPr lang="fr-FR" sz="2400" b="1" u="sng" dirty="0"/>
          </a:p>
          <a:p>
            <a:endParaRPr lang="fr-FR" sz="2400"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r>
              <a:rPr lang="fr-FR" sz="2400" b="1" dirty="0"/>
              <a:t> </a:t>
            </a:r>
            <a:endParaRPr lang="fr-FR" sz="2400" dirty="0"/>
          </a:p>
        </p:txBody>
      </p:sp>
      <p:sp>
        <p:nvSpPr>
          <p:cNvPr id="52225" name="Rectangle 1"/>
          <p:cNvSpPr>
            <a:spLocks noChangeArrowheads="1"/>
          </p:cNvSpPr>
          <p:nvPr/>
        </p:nvSpPr>
        <p:spPr bwMode="auto">
          <a:xfrm>
            <a:off x="0" y="130361"/>
            <a:ext cx="5765361" cy="348878"/>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r>
              <a:rPr lang="fr-FR" sz="1467" b="1" u="sng" dirty="0">
                <a:latin typeface="Arial" pitchFamily="34" charset="0"/>
                <a:ea typeface="Times New Roman" pitchFamily="18" charset="0"/>
                <a:cs typeface="Times New Roman" pitchFamily="18" charset="0"/>
              </a:rPr>
              <a:t>Partie 2 : La datation des peintures rupestres de la grotte </a:t>
            </a:r>
            <a:r>
              <a:rPr lang="fr-FR" sz="1467" b="1" u="sng" dirty="0" err="1">
                <a:latin typeface="Arial" pitchFamily="34" charset="0"/>
                <a:ea typeface="Times New Roman" pitchFamily="18" charset="0"/>
                <a:cs typeface="Times New Roman" pitchFamily="18" charset="0"/>
              </a:rPr>
              <a:t>Cha</a:t>
            </a:r>
            <a:endParaRPr lang="fr-FR" sz="2400" dirty="0">
              <a:latin typeface="Arial" pitchFamily="34" charset="0"/>
              <a:cs typeface="Arial" pitchFamily="34" charset="0"/>
            </a:endParaRPr>
          </a:p>
        </p:txBody>
      </p:sp>
      <p:sp>
        <p:nvSpPr>
          <p:cNvPr id="52226" name="Rectangle 2"/>
          <p:cNvSpPr>
            <a:spLocks noChangeArrowheads="1"/>
          </p:cNvSpPr>
          <p:nvPr/>
        </p:nvSpPr>
        <p:spPr bwMode="auto">
          <a:xfrm>
            <a:off x="1" y="130361"/>
            <a:ext cx="5409494" cy="348878"/>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r>
              <a:rPr lang="fr-FR" sz="1467" b="1" u="sng" dirty="0">
                <a:latin typeface="Arial" pitchFamily="34" charset="0"/>
                <a:ea typeface="Times New Roman" pitchFamily="18" charset="0"/>
                <a:cs typeface="Times New Roman" pitchFamily="18" charset="0"/>
              </a:rPr>
              <a:t>Partie 2 : La datation des peintures rupestres de la grotte </a:t>
            </a:r>
            <a:endParaRPr lang="fr-FR" sz="24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900"/>
            <a:ext cx="4942000" cy="3345200"/>
          </a:xfrm>
          <a:prstGeom prst="rect">
            <a:avLst/>
          </a:prstGeom>
        </p:spPr>
        <p:txBody>
          <a:bodyPr spcFirstLastPara="1" vert="horz" wrap="square" lIns="121900" tIns="121900" rIns="121900" bIns="121900" rtlCol="0" anchor="t" anchorCtr="0">
            <a:noAutofit/>
          </a:bodyPr>
          <a:lstStyle/>
          <a:p>
            <a:r>
              <a:rPr lang="fr-FR" b="1" dirty="0"/>
              <a:t>Exploiter des documents </a:t>
            </a:r>
            <a:br>
              <a:rPr lang="fr-FR" b="1" dirty="0"/>
            </a:br>
            <a:endParaRPr i="1" dirty="0"/>
          </a:p>
        </p:txBody>
      </p:sp>
      <p:sp>
        <p:nvSpPr>
          <p:cNvPr id="4" name="ZoneTexte 3"/>
          <p:cNvSpPr txBox="1"/>
          <p:nvPr/>
        </p:nvSpPr>
        <p:spPr>
          <a:xfrm>
            <a:off x="5715000" y="479239"/>
            <a:ext cx="6191249" cy="9858981"/>
          </a:xfrm>
          <a:prstGeom prst="rect">
            <a:avLst/>
          </a:prstGeom>
          <a:noFill/>
        </p:spPr>
        <p:txBody>
          <a:bodyPr wrap="square" rtlCol="0">
            <a:spAutoFit/>
          </a:bodyPr>
          <a:lstStyle/>
          <a:p>
            <a:r>
              <a:rPr lang="fr-FR" sz="2133" b="1" i="1" dirty="0"/>
              <a:t>Exercice : Différentes méthodes de datation au service de la géologie</a:t>
            </a:r>
          </a:p>
          <a:p>
            <a:endParaRPr lang="fr-FR" sz="2400" dirty="0"/>
          </a:p>
          <a:p>
            <a:r>
              <a:rPr lang="fr-FR" sz="2000" b="1" dirty="0"/>
              <a:t>Documents de natures variées : </a:t>
            </a:r>
          </a:p>
          <a:p>
            <a:r>
              <a:rPr lang="fr-FR" sz="2000" b="1" dirty="0"/>
              <a:t>- Un texte extrait de revu scientifique: </a:t>
            </a:r>
          </a:p>
          <a:p>
            <a:r>
              <a:rPr lang="fr-FR" sz="2000" b="1" u="sng" dirty="0"/>
              <a:t>Document 1 : </a:t>
            </a:r>
            <a:r>
              <a:rPr lang="fr-FR" sz="2000" b="1" dirty="0"/>
              <a:t>l’âge de la Terre </a:t>
            </a:r>
          </a:p>
          <a:p>
            <a:endParaRPr lang="fr-FR" sz="2000" b="1" dirty="0"/>
          </a:p>
          <a:p>
            <a:r>
              <a:rPr lang="fr-FR" sz="2000" b="1" dirty="0"/>
              <a:t>-  texte illustré   : </a:t>
            </a:r>
          </a:p>
          <a:p>
            <a:r>
              <a:rPr lang="fr-FR" sz="2000" b="1" u="sng" dirty="0"/>
              <a:t>Document 2</a:t>
            </a:r>
            <a:r>
              <a:rPr lang="fr-FR" sz="2000" b="1" dirty="0"/>
              <a:t> : Deux rhinocéros qui s’affrontent représentés sur le panneau des chevaux dans la salle Saint-Hilaire de la grotte Chauvet</a:t>
            </a:r>
          </a:p>
          <a:p>
            <a:r>
              <a:rPr lang="fr-FR" sz="2000" b="1" u="sng" dirty="0"/>
              <a:t>Document 3</a:t>
            </a:r>
            <a:r>
              <a:rPr lang="fr-FR" sz="2000" b="1" dirty="0"/>
              <a:t> : Les constituants du bois</a:t>
            </a:r>
          </a:p>
          <a:p>
            <a:endParaRPr lang="fr-FR" sz="2000" dirty="0"/>
          </a:p>
          <a:p>
            <a:pPr>
              <a:buFontTx/>
              <a:buChar char="-"/>
            </a:pPr>
            <a:r>
              <a:rPr lang="fr-FR" sz="2000" b="1" dirty="0"/>
              <a:t>Graphique à exploiter en annexe :</a:t>
            </a:r>
          </a:p>
          <a:p>
            <a:r>
              <a:rPr lang="fr-FR" sz="2000" b="1" u="sng" dirty="0"/>
              <a:t>Figure 1</a:t>
            </a:r>
            <a:r>
              <a:rPr lang="fr-FR" sz="2000" b="1" dirty="0"/>
              <a:t> : Rapport P/P0 du nombre d’atomes </a:t>
            </a:r>
            <a:r>
              <a:rPr lang="fr-FR" sz="2000" b="1" baseline="30000" dirty="0"/>
              <a:t>14</a:t>
            </a:r>
            <a:r>
              <a:rPr lang="fr-FR" sz="2000" b="1" dirty="0"/>
              <a:t>C résiduel sur le nombre d’atomes </a:t>
            </a:r>
            <a:r>
              <a:rPr lang="fr-FR" sz="2000" b="1" baseline="30000" dirty="0"/>
              <a:t>14</a:t>
            </a:r>
            <a:r>
              <a:rPr lang="fr-FR" sz="2000" b="1" dirty="0"/>
              <a:t>C présent au moment de la mort en fonction du temps</a:t>
            </a:r>
          </a:p>
          <a:p>
            <a:r>
              <a:rPr lang="fr-FR" sz="2400" b="1" dirty="0"/>
              <a:t> </a:t>
            </a:r>
          </a:p>
          <a:p>
            <a:endParaRPr lang="fr-FR" sz="2400" b="1"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900"/>
            <a:ext cx="4942000" cy="3345200"/>
          </a:xfrm>
          <a:prstGeom prst="rect">
            <a:avLst/>
          </a:prstGeom>
        </p:spPr>
        <p:txBody>
          <a:bodyPr spcFirstLastPara="1" vert="horz" wrap="square" lIns="121900" tIns="121900" rIns="121900" bIns="121900" rtlCol="0" anchor="t" anchorCtr="0">
            <a:noAutofit/>
          </a:bodyPr>
          <a:lstStyle/>
          <a:p>
            <a:pPr marL="457189" indent="-457189"/>
            <a:r>
              <a:rPr lang="fr-FR" b="1" dirty="0"/>
              <a:t>Exploiter des documents</a:t>
            </a:r>
          </a:p>
        </p:txBody>
      </p:sp>
      <p:sp>
        <p:nvSpPr>
          <p:cNvPr id="3" name="ZoneTexte 2"/>
          <p:cNvSpPr txBox="1"/>
          <p:nvPr/>
        </p:nvSpPr>
        <p:spPr>
          <a:xfrm>
            <a:off x="6274420" y="242772"/>
            <a:ext cx="5669930" cy="6022098"/>
          </a:xfrm>
          <a:prstGeom prst="rect">
            <a:avLst/>
          </a:prstGeom>
          <a:noFill/>
        </p:spPr>
        <p:txBody>
          <a:bodyPr wrap="square" rtlCol="0">
            <a:spAutoFit/>
          </a:bodyPr>
          <a:lstStyle/>
          <a:p>
            <a:r>
              <a:rPr lang="fr-FR" sz="2133" b="1" i="1" dirty="0"/>
              <a:t>Exercice : La sphéricité de la Terre </a:t>
            </a:r>
          </a:p>
          <a:p>
            <a:endParaRPr lang="fr-FR" sz="2400" dirty="0"/>
          </a:p>
          <a:p>
            <a:r>
              <a:rPr lang="fr-FR" sz="2000" b="1" dirty="0"/>
              <a:t>Documents de natures variées : </a:t>
            </a:r>
          </a:p>
          <a:p>
            <a:r>
              <a:rPr lang="fr-FR" sz="2000" b="1" dirty="0"/>
              <a:t>-  schémas : </a:t>
            </a:r>
          </a:p>
          <a:p>
            <a:r>
              <a:rPr lang="fr-FR" sz="2000" b="1" u="sng" dirty="0"/>
              <a:t>Document 1 :</a:t>
            </a:r>
            <a:r>
              <a:rPr lang="fr-FR" sz="2000" b="1" dirty="0"/>
              <a:t> Représentations graphiques permettant un repérage spatial sur la sphère</a:t>
            </a:r>
          </a:p>
          <a:p>
            <a:endParaRPr lang="fr-FR" sz="2000" b="1" dirty="0"/>
          </a:p>
          <a:p>
            <a:r>
              <a:rPr lang="fr-FR" sz="2000" b="1" dirty="0"/>
              <a:t>- Une carte : </a:t>
            </a:r>
          </a:p>
          <a:p>
            <a:r>
              <a:rPr lang="fr-FR" sz="2000" b="1" u="sng" dirty="0"/>
              <a:t>Document 2: </a:t>
            </a:r>
            <a:r>
              <a:rPr lang="fr-FR" sz="2000" b="1" dirty="0"/>
              <a:t>Les zones climatiques à la surface de la Terre</a:t>
            </a:r>
          </a:p>
          <a:p>
            <a:endParaRPr lang="fr-FR" sz="2000" b="1" dirty="0"/>
          </a:p>
          <a:p>
            <a:r>
              <a:rPr lang="fr-FR" sz="2000" b="1" dirty="0"/>
              <a:t>Un graphique :</a:t>
            </a:r>
          </a:p>
          <a:p>
            <a:r>
              <a:rPr lang="fr-FR" sz="2000" b="1" u="sng" dirty="0"/>
              <a:t>Document 3</a:t>
            </a:r>
            <a:r>
              <a:rPr lang="fr-FR" sz="2000" b="1" dirty="0"/>
              <a:t> : Puissance solaire reçue en fonction de la distance au Soleil (en unités astronomiques </a:t>
            </a:r>
            <a:r>
              <a:rPr lang="fr-FR" sz="2000" b="1" dirty="0" err="1"/>
              <a:t>u.a</a:t>
            </a:r>
            <a:r>
              <a:rPr lang="fr-FR" sz="2000" b="1" dirty="0"/>
              <a:t>. 1u.a. = 1,5×10</a:t>
            </a:r>
            <a:r>
              <a:rPr lang="fr-FR" sz="2000" b="1" baseline="30000" dirty="0"/>
              <a:t>8 </a:t>
            </a:r>
            <a:r>
              <a:rPr lang="fr-FR" sz="2000" b="1" dirty="0"/>
              <a:t>km)</a:t>
            </a:r>
          </a:p>
          <a:p>
            <a:endParaRPr lang="fr-FR" sz="2000" dirty="0"/>
          </a:p>
          <a:p>
            <a:pPr>
              <a:buFontTx/>
              <a:buChar char="-"/>
            </a:pPr>
            <a:r>
              <a:rPr lang="fr-FR" sz="2000" b="1" dirty="0"/>
              <a:t>Une photographie et un tableau:</a:t>
            </a:r>
          </a:p>
          <a:p>
            <a:pPr>
              <a:buFontTx/>
              <a:buChar char="-"/>
            </a:pPr>
            <a:r>
              <a:rPr lang="fr-FR" sz="2000" b="1" u="sng" dirty="0"/>
              <a:t>Document4 </a:t>
            </a:r>
            <a:r>
              <a:rPr lang="fr-FR" sz="2000" b="1" dirty="0"/>
              <a:t>: Puissance solaire reçue par unité de surface en fonction de la latitude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2FB94-FFC3-EA46-9F36-991BA621BC63}"/>
              </a:ext>
            </a:extLst>
          </p:cNvPr>
          <p:cNvSpPr>
            <a:spLocks noGrp="1"/>
          </p:cNvSpPr>
          <p:nvPr>
            <p:ph type="title"/>
          </p:nvPr>
        </p:nvSpPr>
        <p:spPr/>
        <p:txBody>
          <a:bodyPr/>
          <a:lstStyle/>
          <a:p>
            <a:r>
              <a:rPr lang="fr-FR" dirty="0"/>
              <a:t>Organisation de l’atelier</a:t>
            </a:r>
          </a:p>
        </p:txBody>
      </p:sp>
      <p:sp>
        <p:nvSpPr>
          <p:cNvPr id="3" name="Espace réservé du contenu 2">
            <a:extLst>
              <a:ext uri="{FF2B5EF4-FFF2-40B4-BE49-F238E27FC236}">
                <a16:creationId xmlns:a16="http://schemas.microsoft.com/office/drawing/2014/main" id="{6D726800-6F8B-A34F-AD4F-D3BA46769EAB}"/>
              </a:ext>
            </a:extLst>
          </p:cNvPr>
          <p:cNvSpPr>
            <a:spLocks noGrp="1"/>
          </p:cNvSpPr>
          <p:nvPr>
            <p:ph idx="1"/>
          </p:nvPr>
        </p:nvSpPr>
        <p:spPr/>
        <p:txBody>
          <a:bodyPr>
            <a:normAutofit lnSpcReduction="10000"/>
          </a:bodyPr>
          <a:lstStyle/>
          <a:p>
            <a:r>
              <a:rPr lang="fr-FR" b="1" dirty="0"/>
              <a:t>1. ORGANISATION DES ENSEIGNEMENTS (30min)</a:t>
            </a:r>
          </a:p>
          <a:p>
            <a:r>
              <a:rPr lang="fr-FR" dirty="0"/>
              <a:t>Les différentes modalités envisagées dans les lycées</a:t>
            </a:r>
          </a:p>
          <a:p>
            <a:r>
              <a:rPr lang="fr-FR" dirty="0"/>
              <a:t>Le projet expérimental et numérique : organisation dans l’année du projet (filée ou massée)</a:t>
            </a:r>
          </a:p>
          <a:p>
            <a:r>
              <a:rPr lang="fr-FR" dirty="0"/>
              <a:t>Les pratiques scientifiques, le travail expérimental et numérique (en dehors du projet)</a:t>
            </a:r>
          </a:p>
          <a:p>
            <a:r>
              <a:rPr lang="fr-FR" dirty="0"/>
              <a:t>Les profils des élèves en ES et la constitution des groupes classe. </a:t>
            </a:r>
          </a:p>
          <a:p>
            <a:r>
              <a:rPr lang="fr-FR" b="1" dirty="0"/>
              <a:t>2. ÉVALUATION (1h)</a:t>
            </a:r>
          </a:p>
          <a:p>
            <a:r>
              <a:rPr lang="fr-FR" dirty="0"/>
              <a:t>Les différentes formes d’évaluation dans l’année : 15min</a:t>
            </a:r>
          </a:p>
          <a:p>
            <a:r>
              <a:rPr lang="fr-FR" dirty="0"/>
              <a:t>Présentation de deux exercices zéro d’E3C (Sophie Marcus, Nathalie </a:t>
            </a:r>
            <a:r>
              <a:rPr lang="fr-FR" dirty="0" err="1"/>
              <a:t>Reix</a:t>
            </a:r>
            <a:r>
              <a:rPr lang="fr-FR" dirty="0"/>
              <a:t>, Cécile Cathala) : 25min</a:t>
            </a:r>
          </a:p>
          <a:p>
            <a:r>
              <a:rPr lang="fr-FR" dirty="0"/>
              <a:t>Discussion autour des exercices d’E3C présentés : 20 min</a:t>
            </a:r>
          </a:p>
          <a:p>
            <a:endParaRPr lang="fr-FR" b="1" dirty="0"/>
          </a:p>
        </p:txBody>
      </p:sp>
    </p:spTree>
    <p:extLst>
      <p:ext uri="{BB962C8B-B14F-4D97-AF65-F5344CB8AC3E}">
        <p14:creationId xmlns:p14="http://schemas.microsoft.com/office/powerpoint/2010/main" val="268516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900"/>
            <a:ext cx="4942000" cy="3345200"/>
          </a:xfrm>
          <a:prstGeom prst="rect">
            <a:avLst/>
          </a:prstGeom>
        </p:spPr>
        <p:txBody>
          <a:bodyPr spcFirstLastPara="1" vert="horz" wrap="square" lIns="121900" tIns="121900" rIns="121900" bIns="121900" rtlCol="0" anchor="t" anchorCtr="0">
            <a:noAutofit/>
          </a:bodyPr>
          <a:lstStyle/>
          <a:p>
            <a:pPr marL="457189" indent="-457189"/>
            <a:r>
              <a:rPr lang="fr-FR" b="1" dirty="0"/>
              <a:t>Rédiger une argumentation scientifique</a:t>
            </a:r>
          </a:p>
        </p:txBody>
      </p:sp>
      <p:sp>
        <p:nvSpPr>
          <p:cNvPr id="3" name="ZoneTexte 2"/>
          <p:cNvSpPr txBox="1"/>
          <p:nvPr/>
        </p:nvSpPr>
        <p:spPr>
          <a:xfrm>
            <a:off x="6021659" y="341971"/>
            <a:ext cx="6170341" cy="7478970"/>
          </a:xfrm>
          <a:prstGeom prst="rect">
            <a:avLst/>
          </a:prstGeom>
          <a:noFill/>
        </p:spPr>
        <p:txBody>
          <a:bodyPr wrap="square" rtlCol="0">
            <a:spAutoFit/>
          </a:bodyPr>
          <a:lstStyle/>
          <a:p>
            <a:r>
              <a:rPr lang="fr-FR" sz="2400" b="1" dirty="0"/>
              <a:t>Exercice : La sphéricité de la Terre</a:t>
            </a:r>
          </a:p>
          <a:p>
            <a:endParaRPr lang="fr-FR" sz="2400" b="1" dirty="0"/>
          </a:p>
          <a:p>
            <a:endParaRPr lang="fr-FR" sz="2400" b="1" dirty="0"/>
          </a:p>
          <a:p>
            <a:r>
              <a:rPr lang="fr-FR" sz="2400" dirty="0"/>
              <a:t>À partir des connaissances acquises et des informations issues des documents 3 et 4, rédiger un paragraphe argumenté permettant à la fois d’expliquer qu’il fait plus chaud à l’équateur qu’aux pôles et d’invalider l’hypothèse émise par cet élève. </a:t>
            </a:r>
          </a:p>
          <a:p>
            <a:r>
              <a:rPr lang="fr-FR" sz="2400" i="1" dirty="0"/>
              <a:t>La justification des arguments pourra s’appuyer sur des schémas explicatifs. </a:t>
            </a:r>
            <a:endParaRPr lang="fr-FR" sz="2400" dirty="0"/>
          </a:p>
          <a:p>
            <a:br>
              <a:rPr lang="fr-FR" sz="2400" b="1" dirty="0"/>
            </a:br>
            <a:r>
              <a:rPr lang="fr-FR" sz="2400" b="1" dirty="0"/>
              <a:t> </a:t>
            </a:r>
            <a:endParaRPr lang="fr-FR" sz="2400" dirty="0"/>
          </a:p>
          <a:p>
            <a:endParaRPr lang="fr-FR" sz="2400" b="1" dirty="0"/>
          </a:p>
          <a:p>
            <a:endParaRPr lang="fr-FR" sz="2400" b="1" dirty="0"/>
          </a:p>
          <a:p>
            <a:r>
              <a:rPr lang="fr-FR" sz="2400" b="1" dirty="0"/>
              <a:t> </a:t>
            </a:r>
          </a:p>
          <a:p>
            <a:endParaRPr lang="fr-FR" sz="2400" dirty="0"/>
          </a:p>
          <a:p>
            <a:endParaRPr lang="fr-FR" sz="2400" dirty="0"/>
          </a:p>
          <a:p>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2" y="667899"/>
            <a:ext cx="5204117" cy="4190567"/>
          </a:xfrm>
          <a:prstGeom prst="rect">
            <a:avLst/>
          </a:prstGeom>
        </p:spPr>
        <p:txBody>
          <a:bodyPr spcFirstLastPara="1" vert="horz" wrap="square" lIns="121900" tIns="121900" rIns="121900" bIns="121900" rtlCol="0" anchor="t" anchorCtr="0">
            <a:noAutofit/>
          </a:bodyPr>
          <a:lstStyle/>
          <a:p>
            <a:pPr marL="457189" indent="-457189"/>
            <a:r>
              <a:rPr lang="fr-FR" b="1" dirty="0"/>
              <a:t>Organiser, effectuer et contrôler des calculs, réaliser une représentation graphique</a:t>
            </a:r>
          </a:p>
        </p:txBody>
      </p:sp>
      <p:sp>
        <p:nvSpPr>
          <p:cNvPr id="3" name="ZoneTexte 2"/>
          <p:cNvSpPr txBox="1"/>
          <p:nvPr/>
        </p:nvSpPr>
        <p:spPr>
          <a:xfrm>
            <a:off x="6705601" y="728547"/>
            <a:ext cx="5278244" cy="16260157"/>
          </a:xfrm>
          <a:prstGeom prst="rect">
            <a:avLst/>
          </a:prstGeom>
          <a:noFill/>
        </p:spPr>
        <p:txBody>
          <a:bodyPr wrap="square" rtlCol="0">
            <a:spAutoFit/>
          </a:bodyPr>
          <a:lstStyle/>
          <a:p>
            <a:pPr>
              <a:buFontTx/>
              <a:buChar char="-"/>
            </a:pPr>
            <a:endParaRPr lang="fr-FR" sz="2400" b="1" dirty="0"/>
          </a:p>
          <a:p>
            <a:pPr>
              <a:buFontTx/>
              <a:buChar char="-"/>
            </a:pPr>
            <a:endParaRPr lang="fr-FR" sz="2400" b="1" dirty="0"/>
          </a:p>
          <a:p>
            <a:pPr>
              <a:buFontTx/>
              <a:buChar char="-"/>
            </a:pPr>
            <a:endParaRPr lang="fr-FR" sz="2400" b="1" dirty="0"/>
          </a:p>
          <a:p>
            <a:r>
              <a:rPr lang="fr-FR" sz="2400" b="1" dirty="0"/>
              <a:t> </a:t>
            </a:r>
            <a:r>
              <a:rPr lang="fr-FR" sz="2133" b="1" i="1" dirty="0"/>
              <a:t>Exercice  : La sphéricité de la Terre</a:t>
            </a:r>
          </a:p>
          <a:p>
            <a:endParaRPr lang="fr-FR" sz="2133" b="1" i="1" dirty="0"/>
          </a:p>
          <a:p>
            <a:pPr>
              <a:buFontTx/>
              <a:buChar char="-"/>
            </a:pPr>
            <a:r>
              <a:rPr lang="fr-FR" sz="2133" dirty="0"/>
              <a:t>calculs d’angles et de longueur (trigonométrie)</a:t>
            </a:r>
          </a:p>
          <a:p>
            <a:pPr>
              <a:buFontTx/>
              <a:buChar char="-"/>
            </a:pPr>
            <a:r>
              <a:rPr lang="fr-FR" sz="2133" dirty="0"/>
              <a:t>proportionnalité</a:t>
            </a:r>
          </a:p>
          <a:p>
            <a:pPr>
              <a:buFontTx/>
              <a:buChar char="-"/>
            </a:pPr>
            <a:r>
              <a:rPr lang="fr-FR" sz="2133" dirty="0"/>
              <a:t>comparaison calculs/mesures</a:t>
            </a:r>
          </a:p>
          <a:p>
            <a:pPr>
              <a:buFontTx/>
              <a:buChar char="-"/>
            </a:pPr>
            <a:r>
              <a:rPr lang="fr-FR" sz="2133" dirty="0"/>
              <a:t>représentation: construction/exploitation</a:t>
            </a:r>
          </a:p>
          <a:p>
            <a:pPr>
              <a:buFontTx/>
              <a:buChar char="-"/>
            </a:pPr>
            <a:endParaRPr lang="fr-FR" sz="2133" dirty="0"/>
          </a:p>
          <a:p>
            <a:pPr>
              <a:buFontTx/>
              <a:buChar char="-"/>
            </a:pPr>
            <a:endParaRPr lang="fr-FR" sz="2133" dirty="0"/>
          </a:p>
          <a:p>
            <a:pPr>
              <a:buFontTx/>
              <a:buChar char="-"/>
            </a:pPr>
            <a:endParaRPr lang="fr-FR" sz="2133" dirty="0"/>
          </a:p>
          <a:p>
            <a:pPr>
              <a:buFontTx/>
              <a:buChar char="-"/>
            </a:pPr>
            <a:endParaRPr lang="fr-FR" sz="2133" dirty="0"/>
          </a:p>
          <a:p>
            <a:endParaRPr lang="fr-FR" sz="2400" b="1" dirty="0"/>
          </a:p>
          <a:p>
            <a:endParaRPr lang="fr-FR" sz="2400"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dirty="0"/>
          </a:p>
          <a:p>
            <a:r>
              <a:rPr lang="fr-FR" sz="2400" dirty="0"/>
              <a:t> </a:t>
            </a:r>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re 1">
            <a:extLst>
              <a:ext uri="{FF2B5EF4-FFF2-40B4-BE49-F238E27FC236}">
                <a16:creationId xmlns:a16="http://schemas.microsoft.com/office/drawing/2014/main" id="{925C6F2B-CDE5-45D4-A165-233C228A9E26}"/>
              </a:ext>
            </a:extLst>
          </p:cNvPr>
          <p:cNvSpPr>
            <a:spLocks noGrp="1"/>
          </p:cNvSpPr>
          <p:nvPr>
            <p:ph type="title"/>
          </p:nvPr>
        </p:nvSpPr>
        <p:spPr>
          <a:xfrm>
            <a:off x="397300" y="292056"/>
            <a:ext cx="11360800" cy="1312155"/>
          </a:xfrm>
        </p:spPr>
        <p:txBody>
          <a:bodyPr>
            <a:normAutofit fontScale="90000"/>
          </a:bodyPr>
          <a:lstStyle/>
          <a:p>
            <a:pPr algn="ctr"/>
            <a:r>
              <a:rPr lang="fr-FR" dirty="0"/>
              <a:t>Facteurs à prendre en compte pour la réalisation E3C</a:t>
            </a:r>
          </a:p>
        </p:txBody>
      </p:sp>
      <p:sp>
        <p:nvSpPr>
          <p:cNvPr id="3" name="ZoneTexte 2"/>
          <p:cNvSpPr txBox="1"/>
          <p:nvPr/>
        </p:nvSpPr>
        <p:spPr>
          <a:xfrm>
            <a:off x="394177" y="2190894"/>
            <a:ext cx="10771128" cy="4852354"/>
          </a:xfrm>
          <a:prstGeom prst="rect">
            <a:avLst/>
          </a:prstGeom>
          <a:noFill/>
        </p:spPr>
        <p:txBody>
          <a:bodyPr wrap="square" rtlCol="0">
            <a:spAutoFit/>
          </a:bodyPr>
          <a:lstStyle/>
          <a:p>
            <a:r>
              <a:rPr lang="fr-FR" sz="2400" b="1" dirty="0">
                <a:latin typeface="Roboto"/>
                <a:ea typeface="Roboto"/>
                <a:cs typeface="Roboto"/>
                <a:sym typeface="Roboto"/>
              </a:rPr>
              <a:t>-  </a:t>
            </a:r>
            <a:r>
              <a:rPr lang="fr-FR" sz="2933" b="1" dirty="0">
                <a:latin typeface="Roboto"/>
                <a:ea typeface="Roboto"/>
                <a:cs typeface="Roboto"/>
                <a:sym typeface="Roboto"/>
              </a:rPr>
              <a:t>Elèves de niveau  très hétérogènes </a:t>
            </a:r>
          </a:p>
          <a:p>
            <a:r>
              <a:rPr lang="fr-FR" sz="2933" b="1" dirty="0">
                <a:latin typeface="Roboto"/>
                <a:ea typeface="Roboto"/>
                <a:cs typeface="Roboto"/>
                <a:sym typeface="Roboto"/>
              </a:rPr>
              <a:t> Avec spécialité scientifique ou non </a:t>
            </a:r>
          </a:p>
          <a:p>
            <a:endParaRPr lang="fr-FR" sz="2400" b="1" dirty="0">
              <a:latin typeface="Roboto"/>
              <a:ea typeface="Roboto"/>
              <a:cs typeface="Roboto"/>
              <a:sym typeface="Roboto"/>
            </a:endParaRPr>
          </a:p>
          <a:p>
            <a:endParaRPr lang="fr-FR" sz="2400" b="1" dirty="0">
              <a:latin typeface="Roboto"/>
              <a:ea typeface="Roboto"/>
              <a:cs typeface="Roboto"/>
              <a:sym typeface="Roboto"/>
            </a:endParaRPr>
          </a:p>
          <a:p>
            <a:endParaRPr lang="fr-FR" sz="2400" b="1" dirty="0">
              <a:latin typeface="Roboto"/>
              <a:ea typeface="Roboto"/>
              <a:cs typeface="Roboto"/>
              <a:sym typeface="Roboto"/>
            </a:endParaRPr>
          </a:p>
          <a:p>
            <a:r>
              <a:rPr lang="fr-FR" sz="2400" b="1" dirty="0">
                <a:latin typeface="Roboto"/>
                <a:ea typeface="Roboto"/>
                <a:cs typeface="Roboto"/>
                <a:sym typeface="Roboto"/>
              </a:rPr>
              <a:t> </a:t>
            </a:r>
            <a:r>
              <a:rPr lang="fr-FR" sz="2933" b="1" dirty="0">
                <a:latin typeface="Roboto"/>
                <a:ea typeface="Roboto"/>
                <a:cs typeface="Roboto"/>
                <a:sym typeface="Roboto"/>
              </a:rPr>
              <a:t>- Diversité des professeurs engagés dans l’enseignement scientifique</a:t>
            </a:r>
          </a:p>
          <a:p>
            <a:endParaRPr lang="fr-FR" sz="2400" b="1" dirty="0">
              <a:latin typeface="Roboto"/>
              <a:ea typeface="Roboto"/>
              <a:cs typeface="Roboto"/>
              <a:sym typeface="Roboto"/>
            </a:endParaRPr>
          </a:p>
          <a:p>
            <a:endParaRPr lang="fr-FR" sz="2400" b="1" dirty="0">
              <a:latin typeface="Roboto"/>
              <a:ea typeface="Roboto"/>
              <a:cs typeface="Roboto"/>
              <a:sym typeface="Roboto"/>
            </a:endParaRPr>
          </a:p>
          <a:p>
            <a:endParaRPr lang="fr-FR" sz="2400" b="1" dirty="0">
              <a:latin typeface="Roboto"/>
              <a:ea typeface="Roboto"/>
              <a:cs typeface="Roboto"/>
              <a:sym typeface="Roboto"/>
            </a:endParaRPr>
          </a:p>
          <a:p>
            <a:endParaRPr lang="fr-FR" sz="2400" b="1" dirty="0">
              <a:latin typeface="Roboto"/>
              <a:ea typeface="Roboto"/>
              <a:cs typeface="Roboto"/>
              <a:sym typeface="Roboto"/>
            </a:endParaRPr>
          </a:p>
          <a:p>
            <a:endParaRPr lang="fr-FR" sz="2400" b="1" dirty="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49792" y="292056"/>
            <a:ext cx="11360800" cy="1257152"/>
          </a:xfrm>
          <a:prstGeom prst="rect">
            <a:avLst/>
          </a:prstGeom>
        </p:spPr>
        <p:txBody>
          <a:bodyPr spcFirstLastPara="1" vert="horz" wrap="square" lIns="121900" tIns="121900" rIns="121900" bIns="121900" rtlCol="0" anchor="t" anchorCtr="0">
            <a:noAutofit/>
          </a:bodyPr>
          <a:lstStyle/>
          <a:p>
            <a:pPr algn="ctr">
              <a:spcBef>
                <a:spcPts val="0"/>
              </a:spcBef>
            </a:pPr>
            <a:r>
              <a:rPr lang="en-GB" dirty="0"/>
              <a:t>Comment </a:t>
            </a:r>
            <a:r>
              <a:rPr lang="en-GB" dirty="0" err="1"/>
              <a:t>l’évaluation</a:t>
            </a:r>
            <a:r>
              <a:rPr lang="en-GB" dirty="0"/>
              <a:t> </a:t>
            </a:r>
            <a:r>
              <a:rPr lang="en-GB" dirty="0" err="1"/>
              <a:t>peut</a:t>
            </a:r>
            <a:r>
              <a:rPr lang="en-GB" dirty="0"/>
              <a:t> </a:t>
            </a:r>
            <a:r>
              <a:rPr lang="en-GB" dirty="0" err="1"/>
              <a:t>tenir</a:t>
            </a:r>
            <a:r>
              <a:rPr lang="en-GB" dirty="0"/>
              <a:t> </a:t>
            </a:r>
            <a:r>
              <a:rPr lang="en-GB" dirty="0" err="1"/>
              <a:t>compte</a:t>
            </a:r>
            <a:r>
              <a:rPr lang="en-GB" dirty="0"/>
              <a:t> de </a:t>
            </a:r>
            <a:r>
              <a:rPr lang="en-GB" dirty="0" err="1"/>
              <a:t>ces</a:t>
            </a:r>
            <a:r>
              <a:rPr lang="en-GB" dirty="0"/>
              <a:t> </a:t>
            </a:r>
            <a:r>
              <a:rPr lang="en-GB" dirty="0" err="1"/>
              <a:t>facteurs</a:t>
            </a:r>
            <a:r>
              <a:rPr lang="en-GB" dirty="0"/>
              <a:t> ?</a:t>
            </a:r>
            <a:endParaRPr dirty="0"/>
          </a:p>
        </p:txBody>
      </p:sp>
      <p:sp>
        <p:nvSpPr>
          <p:cNvPr id="159" name="Shape 159"/>
          <p:cNvSpPr txBox="1"/>
          <p:nvPr/>
        </p:nvSpPr>
        <p:spPr>
          <a:xfrm>
            <a:off x="239933" y="1859533"/>
            <a:ext cx="11892000" cy="4858800"/>
          </a:xfrm>
          <a:prstGeom prst="rect">
            <a:avLst/>
          </a:prstGeom>
          <a:noFill/>
          <a:ln>
            <a:noFill/>
          </a:ln>
        </p:spPr>
        <p:txBody>
          <a:bodyPr spcFirstLastPara="1" wrap="square" lIns="121900" tIns="121900" rIns="121900" bIns="121900" anchor="t" anchorCtr="0">
            <a:noAutofit/>
          </a:bodyPr>
          <a:lstStyle/>
          <a:p>
            <a:pPr marL="609585" indent="-609585">
              <a:lnSpc>
                <a:spcPct val="115000"/>
              </a:lnSpc>
              <a:buFontTx/>
              <a:buChar char="-"/>
            </a:pPr>
            <a:r>
              <a:rPr lang="fr-FR" sz="3467" b="1" dirty="0">
                <a:latin typeface="Roboto"/>
                <a:ea typeface="Roboto"/>
                <a:cs typeface="Roboto"/>
                <a:sym typeface="Roboto"/>
              </a:rPr>
              <a:t>Des connaissances restituées ciblées et modestes</a:t>
            </a:r>
          </a:p>
          <a:p>
            <a:pPr marL="609585" indent="-609585">
              <a:lnSpc>
                <a:spcPct val="115000"/>
              </a:lnSpc>
              <a:buFontTx/>
              <a:buChar char="-"/>
            </a:pPr>
            <a:r>
              <a:rPr lang="fr-FR" sz="3467" b="1" dirty="0">
                <a:latin typeface="Roboto"/>
                <a:ea typeface="Roboto"/>
                <a:cs typeface="Roboto"/>
                <a:sym typeface="Roboto"/>
              </a:rPr>
              <a:t>Une variétés de questions et de supports : de la question ouverte au QCM, en passant par la rédaction, l’argumentation, la schématisation</a:t>
            </a:r>
          </a:p>
          <a:p>
            <a:pPr marL="609585" indent="-609585">
              <a:lnSpc>
                <a:spcPct val="115000"/>
              </a:lnSpc>
              <a:buFontTx/>
              <a:buChar char="-"/>
            </a:pPr>
            <a:r>
              <a:rPr lang="fr-FR" sz="3467" b="1" dirty="0">
                <a:latin typeface="Roboto"/>
                <a:ea typeface="Roboto"/>
                <a:cs typeface="Roboto"/>
                <a:sym typeface="Roboto"/>
              </a:rPr>
              <a:t>10 minutes maximum pour l’appropriation de tous les documents</a:t>
            </a:r>
            <a:endParaRPr sz="3467" b="1" dirty="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15633" y="667900"/>
            <a:ext cx="4942000" cy="3345200"/>
          </a:xfrm>
          <a:prstGeom prst="rect">
            <a:avLst/>
          </a:prstGeom>
        </p:spPr>
        <p:txBody>
          <a:bodyPr spcFirstLastPara="1" vert="horz" wrap="square" lIns="121900" tIns="121900" rIns="121900" bIns="121900" rtlCol="0" anchor="t" anchorCtr="0">
            <a:noAutofit/>
          </a:bodyPr>
          <a:lstStyle/>
          <a:p>
            <a:r>
              <a:rPr lang="fr-FR" b="1" dirty="0">
                <a:latin typeface="Roboto"/>
                <a:ea typeface="Roboto"/>
                <a:cs typeface="Roboto"/>
                <a:sym typeface="Roboto"/>
              </a:rPr>
              <a:t>Une variétés de questions : de la question ouverte au QCM</a:t>
            </a:r>
            <a:br>
              <a:rPr lang="fr-FR" b="1" dirty="0">
                <a:latin typeface="Roboto"/>
                <a:ea typeface="Roboto"/>
                <a:cs typeface="Roboto"/>
                <a:sym typeface="Roboto"/>
              </a:rPr>
            </a:br>
            <a:endParaRPr i="1" dirty="0"/>
          </a:p>
        </p:txBody>
      </p:sp>
      <p:sp>
        <p:nvSpPr>
          <p:cNvPr id="3" name="ZoneTexte 2"/>
          <p:cNvSpPr txBox="1"/>
          <p:nvPr/>
        </p:nvSpPr>
        <p:spPr>
          <a:xfrm>
            <a:off x="6096001" y="192506"/>
            <a:ext cx="5564319" cy="6370975"/>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
        <p:nvSpPr>
          <p:cNvPr id="4" name="ZoneTexte 3"/>
          <p:cNvSpPr txBox="1"/>
          <p:nvPr/>
        </p:nvSpPr>
        <p:spPr>
          <a:xfrm>
            <a:off x="5765990" y="146671"/>
            <a:ext cx="6426009" cy="12341648"/>
          </a:xfrm>
          <a:prstGeom prst="rect">
            <a:avLst/>
          </a:prstGeom>
          <a:noFill/>
        </p:spPr>
        <p:txBody>
          <a:bodyPr wrap="square" rtlCol="0">
            <a:spAutoFit/>
          </a:bodyPr>
          <a:lstStyle/>
          <a:p>
            <a:pPr algn="just"/>
            <a:r>
              <a:rPr lang="fr-FR" sz="2133" b="1" i="1" dirty="0"/>
              <a:t>Exercice : La sphéricité de la Terre</a:t>
            </a:r>
          </a:p>
          <a:p>
            <a:r>
              <a:rPr lang="fr-FR" sz="2400" b="1" dirty="0"/>
              <a:t>6-</a:t>
            </a:r>
            <a:r>
              <a:rPr lang="fr-FR" sz="2400" dirty="0"/>
              <a:t> </a:t>
            </a:r>
            <a:r>
              <a:rPr lang="fr-FR" sz="2000" dirty="0"/>
              <a:t>À partir des connaissances acquises et des informations issues des documents 3 et 4, rédiger un paragraphe argumenté permettant à la fois d’expliquer qu’il fait plus chaud à l’équateur qu’aux pôles et d’invalider l’hypothèse émise par cet élève. </a:t>
            </a:r>
          </a:p>
          <a:p>
            <a:r>
              <a:rPr lang="fr-FR" sz="2000" i="1" dirty="0"/>
              <a:t>La justification des arguments pourra s’appuyer sur des schémas explicatifs.</a:t>
            </a:r>
          </a:p>
          <a:p>
            <a:endParaRPr lang="fr-FR" sz="800" i="1" dirty="0"/>
          </a:p>
          <a:p>
            <a:r>
              <a:rPr lang="fr-FR" sz="2133" b="1" i="1" dirty="0"/>
              <a:t>Exercice</a:t>
            </a:r>
            <a:r>
              <a:rPr lang="fr-FR" sz="2133" i="1" dirty="0"/>
              <a:t> : </a:t>
            </a:r>
            <a:r>
              <a:rPr lang="fr-FR" sz="2133" b="1" i="1" dirty="0"/>
              <a:t>Différentes méthodes de datation au service de la géologie</a:t>
            </a:r>
            <a:endParaRPr lang="fr-FR" sz="2133"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r>
              <a:rPr lang="fr-FR" sz="2400" i="1" dirty="0"/>
              <a:t> </a:t>
            </a:r>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i="1" dirty="0"/>
          </a:p>
          <a:p>
            <a:endParaRPr lang="fr-FR" sz="2400" dirty="0"/>
          </a:p>
        </p:txBody>
      </p:sp>
      <p:pic>
        <p:nvPicPr>
          <p:cNvPr id="22530" name="Picture 2"/>
          <p:cNvPicPr>
            <a:picLocks noChangeAspect="1" noChangeArrowheads="1"/>
          </p:cNvPicPr>
          <p:nvPr/>
        </p:nvPicPr>
        <p:blipFill>
          <a:blip r:embed="rId3"/>
          <a:srcRect/>
          <a:stretch>
            <a:fillRect/>
          </a:stretch>
        </p:blipFill>
        <p:spPr bwMode="auto">
          <a:xfrm>
            <a:off x="5909962" y="3788052"/>
            <a:ext cx="5866405" cy="287629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8" name="Rectangle 137">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98305" name="Titre 1">
            <a:extLst>
              <a:ext uri="{FF2B5EF4-FFF2-40B4-BE49-F238E27FC236}">
                <a16:creationId xmlns:a16="http://schemas.microsoft.com/office/drawing/2014/main" id="{089A09DB-43CF-5945-AF0B-AE754929ED60}"/>
              </a:ext>
            </a:extLst>
          </p:cNvPr>
          <p:cNvSpPr>
            <a:spLocks noGrp="1" noChangeArrowheads="1"/>
          </p:cNvSpPr>
          <p:nvPr>
            <p:ph type="title"/>
          </p:nvPr>
        </p:nvSpPr>
        <p:spPr>
          <a:xfrm>
            <a:off x="1491488" y="-22158"/>
            <a:ext cx="9792208" cy="1527078"/>
          </a:xfrm>
        </p:spPr>
        <p:txBody>
          <a:bodyPr>
            <a:normAutofit/>
          </a:bodyPr>
          <a:lstStyle/>
          <a:p>
            <a:pPr eaLnBrk="1" hangingPunct="1"/>
            <a:r>
              <a:rPr lang="fr-FR" altLang="fr-FR" dirty="0">
                <a:latin typeface="Calibri" panose="020F0502020204030204" pitchFamily="34" charset="0"/>
                <a:cs typeface="Calibri" panose="020F0502020204030204" pitchFamily="34" charset="0"/>
              </a:rPr>
              <a:t>Le baccalauréat change</a:t>
            </a:r>
          </a:p>
        </p:txBody>
      </p:sp>
      <p:sp>
        <p:nvSpPr>
          <p:cNvPr id="98306" name="Espace réservé du contenu 2">
            <a:extLst>
              <a:ext uri="{FF2B5EF4-FFF2-40B4-BE49-F238E27FC236}">
                <a16:creationId xmlns:a16="http://schemas.microsoft.com/office/drawing/2014/main" id="{3CE063CA-6C4A-F545-83C2-5CB61F452671}"/>
              </a:ext>
            </a:extLst>
          </p:cNvPr>
          <p:cNvSpPr>
            <a:spLocks noGrp="1" noChangeArrowheads="1"/>
          </p:cNvSpPr>
          <p:nvPr>
            <p:ph idx="1"/>
          </p:nvPr>
        </p:nvSpPr>
        <p:spPr>
          <a:xfrm>
            <a:off x="1175512" y="1264596"/>
            <a:ext cx="9792208" cy="5344581"/>
          </a:xfrm>
        </p:spPr>
        <p:txBody>
          <a:bodyPr>
            <a:normAutofit lnSpcReduction="10000"/>
          </a:bodyPr>
          <a:lstStyle/>
          <a:p>
            <a:pPr>
              <a:lnSpc>
                <a:spcPct val="90000"/>
              </a:lnSpc>
            </a:pPr>
            <a:r>
              <a:rPr lang="fr-FR" altLang="fr-FR" sz="2400" dirty="0">
                <a:latin typeface="Calibri" panose="020F0502020204030204" pitchFamily="34" charset="0"/>
                <a:cs typeface="Calibri" panose="020F0502020204030204" pitchFamily="34" charset="0"/>
              </a:rPr>
              <a:t>Il change en architecture pour une nouvelle ambition, celle de valoriser le choix effectué par l’élève d’un parcours personnalisé tourné vers l’avenir ;</a:t>
            </a:r>
          </a:p>
          <a:p>
            <a:pPr>
              <a:lnSpc>
                <a:spcPct val="90000"/>
              </a:lnSpc>
            </a:pPr>
            <a:r>
              <a:rPr lang="fr-FR" altLang="fr-FR" sz="2400" dirty="0">
                <a:latin typeface="Calibri" panose="020F0502020204030204" pitchFamily="34" charset="0"/>
                <a:cs typeface="Calibri" panose="020F0502020204030204" pitchFamily="34" charset="0"/>
              </a:rPr>
              <a:t>Il propose une nouvelle épreuve modestement scolaire, terminale et orale ;</a:t>
            </a:r>
          </a:p>
          <a:p>
            <a:pPr>
              <a:lnSpc>
                <a:spcPct val="90000"/>
              </a:lnSpc>
            </a:pPr>
            <a:r>
              <a:rPr lang="fr-FR" altLang="fr-FR" sz="2400" dirty="0">
                <a:latin typeface="Calibri" panose="020F0502020204030204" pitchFamily="34" charset="0"/>
                <a:cs typeface="Calibri" panose="020F0502020204030204" pitchFamily="34" charset="0"/>
              </a:rPr>
              <a:t>Il évite le bachotage et ménage les progressions par du contrôle continu en cours de formation :</a:t>
            </a:r>
          </a:p>
          <a:p>
            <a:pPr marL="0" indent="0">
              <a:lnSpc>
                <a:spcPct val="90000"/>
              </a:lnSpc>
              <a:buNone/>
            </a:pPr>
            <a:endParaRPr lang="fr-FR" altLang="fr-FR" sz="2400" i="1" dirty="0">
              <a:latin typeface="Calibri" panose="020F0502020204030204" pitchFamily="34" charset="0"/>
              <a:cs typeface="Calibri" panose="020F0502020204030204" pitchFamily="34" charset="0"/>
            </a:endParaRPr>
          </a:p>
          <a:p>
            <a:pPr marL="0" indent="0">
              <a:lnSpc>
                <a:spcPct val="90000"/>
              </a:lnSpc>
              <a:buNone/>
            </a:pPr>
            <a:r>
              <a:rPr lang="fr-FR" altLang="fr-FR" sz="2400" i="1" dirty="0">
                <a:latin typeface="Calibri" panose="020F0502020204030204" pitchFamily="34" charset="0"/>
                <a:cs typeface="Calibri" panose="020F0502020204030204" pitchFamily="34" charset="0"/>
              </a:rPr>
              <a:t>il s’agit de desserrer l’étau d’épreuves qui influencent les pratiques de classe et le choix restreint des exercices. Ces épreuves communes sont au service des acquisitions des élèves, n’entament pas leur motivation et accompagnent leur progression. Il faut donc veiller à la qualité de leur accompagnement et à la remédiation. Il importe que les professeurs ne soient pas contraints de construire leur enseignement à partir du choix de ces sujets et de préparer de manière exclusive et mécanique les élèves à différentes échéances successives. La progression doit s’attacher à impulser une dynamique d’apprentissage dans laquelle s’engagent les élèves, et non pas à tenir compte d’un terme formel qui conditionnerait totalement la réflexion didactique.</a:t>
            </a:r>
          </a:p>
          <a:p>
            <a:pPr>
              <a:lnSpc>
                <a:spcPct val="90000"/>
              </a:lnSpc>
            </a:pPr>
            <a:endParaRPr lang="fr-FR" altLang="fr-FR" sz="2400" dirty="0">
              <a:latin typeface="Calibri" panose="020F0502020204030204" pitchFamily="34" charset="0"/>
              <a:cs typeface="Calibri" panose="020F0502020204030204" pitchFamily="34" charset="0"/>
            </a:endParaRPr>
          </a:p>
          <a:p>
            <a:pPr>
              <a:lnSpc>
                <a:spcPct val="90000"/>
              </a:lnSpc>
            </a:pPr>
            <a:endParaRPr lang="fr-FR" altLang="fr-FR" sz="2400" dirty="0">
              <a:latin typeface="Calibri" panose="020F0502020204030204" pitchFamily="34" charset="0"/>
              <a:cs typeface="Calibri" panose="020F0502020204030204" pitchFamily="34" charset="0"/>
            </a:endParaRPr>
          </a:p>
        </p:txBody>
      </p:sp>
      <p:sp>
        <p:nvSpPr>
          <p:cNvPr id="98307" name="Espace réservé du pied de page 4">
            <a:extLst>
              <a:ext uri="{FF2B5EF4-FFF2-40B4-BE49-F238E27FC236}">
                <a16:creationId xmlns:a16="http://schemas.microsoft.com/office/drawing/2014/main" id="{419123CD-C822-9441-9C7F-E4D16ECC501E}"/>
              </a:ext>
            </a:extLst>
          </p:cNvPr>
          <p:cNvSpPr>
            <a:spLocks noGrp="1"/>
          </p:cNvSpPr>
          <p:nvPr>
            <p:ph type="ftr" sz="quarter" idx="11"/>
          </p:nvPr>
        </p:nvSpPr>
        <p:spPr bwMode="auto">
          <a:xfrm>
            <a:off x="1175512" y="6221173"/>
            <a:ext cx="5212080"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0000" lnSpcReduction="20000"/>
          </a:bodyPr>
          <a:lstStyle>
            <a:lvl1pPr>
              <a:spcBef>
                <a:spcPct val="60000"/>
              </a:spcBef>
              <a:spcAft>
                <a:spcPct val="40000"/>
              </a:spcAft>
              <a:buClr>
                <a:schemeClr val="hlink"/>
              </a:buClr>
              <a:buFont typeface="Wingdings" pitchFamily="2" charset="2"/>
              <a:buChar char="n"/>
              <a:defRPr sz="2000">
                <a:solidFill>
                  <a:schemeClr val="accent1"/>
                </a:solidFill>
                <a:latin typeface="Calibri" panose="020F0502020204030204" pitchFamily="34" charset="0"/>
                <a:ea typeface="Arial" panose="020B0604020202020204" pitchFamily="34" charset="0"/>
                <a:cs typeface="Calibri" panose="020F0502020204030204" pitchFamily="34" charset="0"/>
              </a:defRPr>
            </a:lvl1pPr>
            <a:lvl2pPr marL="742950" indent="-285750">
              <a:spcBef>
                <a:spcPct val="20000"/>
              </a:spcBef>
              <a:buClr>
                <a:schemeClr val="accent1"/>
              </a:buClr>
              <a:buFont typeface="Wingdings" pitchFamily="2" charset="2"/>
              <a:buChar char=""/>
              <a:defRPr sz="1500">
                <a:solidFill>
                  <a:schemeClr val="tx1"/>
                </a:solidFill>
                <a:latin typeface="Calibri" panose="020F0502020204030204" pitchFamily="34" charset="0"/>
                <a:ea typeface="Arial" panose="020B0604020202020204" pitchFamily="34" charset="0"/>
                <a:cs typeface="Calibri" panose="020F0502020204030204" pitchFamily="34" charset="0"/>
              </a:defRPr>
            </a:lvl2pPr>
            <a:lvl3pPr marL="1143000" indent="-228600">
              <a:spcBef>
                <a:spcPct val="20000"/>
              </a:spcBef>
              <a:defRPr sz="1500">
                <a:solidFill>
                  <a:schemeClr val="tx1"/>
                </a:solidFill>
                <a:latin typeface="Calibri" panose="020F0502020204030204" pitchFamily="34" charset="0"/>
                <a:ea typeface="Arial" panose="020B0604020202020204" pitchFamily="34" charset="0"/>
                <a:cs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sz="1100">
                <a:solidFill>
                  <a:schemeClr val="tx1"/>
                </a:solidFill>
                <a:latin typeface="Calibri" panose="020F0502020204030204" pitchFamily="34" charset="0"/>
                <a:ea typeface="Arial" panose="020B0604020202020204" pitchFamily="34" charset="0"/>
                <a:cs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ea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9pPr>
          </a:lstStyle>
          <a:p>
            <a:pPr algn="l" fontAlgn="base">
              <a:spcBef>
                <a:spcPct val="0"/>
              </a:spcBef>
              <a:spcAft>
                <a:spcPct val="0"/>
              </a:spcAft>
              <a:buClrTx/>
              <a:buNone/>
            </a:pPr>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588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B470B-DB90-5D4E-9FE7-9E9ECC181E38}"/>
              </a:ext>
            </a:extLst>
          </p:cNvPr>
          <p:cNvSpPr>
            <a:spLocks noGrp="1"/>
          </p:cNvSpPr>
          <p:nvPr>
            <p:ph type="title"/>
          </p:nvPr>
        </p:nvSpPr>
        <p:spPr/>
        <p:txBody>
          <a:bodyPr>
            <a:normAutofit fontScale="90000"/>
          </a:bodyPr>
          <a:lstStyle/>
          <a:p>
            <a:r>
              <a:rPr lang="fr-FR" b="1" dirty="0"/>
              <a:t>1. Organisation pratique de l’enseignement scientifique</a:t>
            </a:r>
          </a:p>
        </p:txBody>
      </p:sp>
      <p:sp>
        <p:nvSpPr>
          <p:cNvPr id="3" name="Espace réservé du contenu 2">
            <a:extLst>
              <a:ext uri="{FF2B5EF4-FFF2-40B4-BE49-F238E27FC236}">
                <a16:creationId xmlns:a16="http://schemas.microsoft.com/office/drawing/2014/main" id="{7253579C-84C3-074B-8994-83968E96D471}"/>
              </a:ext>
            </a:extLst>
          </p:cNvPr>
          <p:cNvSpPr>
            <a:spLocks noGrp="1"/>
          </p:cNvSpPr>
          <p:nvPr>
            <p:ph idx="1"/>
          </p:nvPr>
        </p:nvSpPr>
        <p:spPr/>
        <p:txBody>
          <a:bodyPr/>
          <a:lstStyle/>
          <a:p>
            <a:r>
              <a:rPr lang="fr-FR" dirty="0"/>
              <a:t>Nombre de professeurs impliqués : diversité des cas de figure</a:t>
            </a:r>
          </a:p>
          <a:p>
            <a:pPr lvl="1"/>
            <a:r>
              <a:rPr lang="fr-FR" dirty="0"/>
              <a:t>Un seul professeur ?</a:t>
            </a:r>
          </a:p>
          <a:p>
            <a:pPr lvl="1"/>
            <a:r>
              <a:rPr lang="fr-FR" dirty="0"/>
              <a:t>Deux professeurs ?</a:t>
            </a:r>
          </a:p>
          <a:p>
            <a:pPr lvl="1"/>
            <a:r>
              <a:rPr lang="fr-FR" dirty="0"/>
              <a:t>Trois professeurs ?</a:t>
            </a:r>
          </a:p>
          <a:p>
            <a:r>
              <a:rPr lang="fr-FR" dirty="0"/>
              <a:t>Quelles conditions de la réussite de l’enseignement scientifique dans les trois situations ?</a:t>
            </a:r>
          </a:p>
        </p:txBody>
      </p:sp>
      <p:sp>
        <p:nvSpPr>
          <p:cNvPr id="4" name="ZoneTexte 3">
            <a:extLst>
              <a:ext uri="{FF2B5EF4-FFF2-40B4-BE49-F238E27FC236}">
                <a16:creationId xmlns:a16="http://schemas.microsoft.com/office/drawing/2014/main" id="{3CE5BC88-AB61-B44F-A5FC-43F86687A726}"/>
              </a:ext>
            </a:extLst>
          </p:cNvPr>
          <p:cNvSpPr txBox="1"/>
          <p:nvPr/>
        </p:nvSpPr>
        <p:spPr>
          <a:xfrm>
            <a:off x="6511636" y="2715491"/>
            <a:ext cx="3117273" cy="369332"/>
          </a:xfrm>
          <a:prstGeom prst="rect">
            <a:avLst/>
          </a:prstGeom>
          <a:noFill/>
        </p:spPr>
        <p:txBody>
          <a:bodyPr wrap="square" rtlCol="0">
            <a:spAutoFit/>
          </a:bodyPr>
          <a:lstStyle/>
          <a:p>
            <a:r>
              <a:rPr lang="fr-FR" dirty="0">
                <a:solidFill>
                  <a:srgbClr val="FF0000"/>
                </a:solidFill>
              </a:rPr>
              <a:t>Sondage à main levée</a:t>
            </a:r>
          </a:p>
        </p:txBody>
      </p:sp>
    </p:spTree>
    <p:extLst>
      <p:ext uri="{BB962C8B-B14F-4D97-AF65-F5344CB8AC3E}">
        <p14:creationId xmlns:p14="http://schemas.microsoft.com/office/powerpoint/2010/main" val="374884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89B9A-1E9D-E140-8171-8D495002B6C0}"/>
              </a:ext>
            </a:extLst>
          </p:cNvPr>
          <p:cNvSpPr>
            <a:spLocks noGrp="1"/>
          </p:cNvSpPr>
          <p:nvPr>
            <p:ph type="title"/>
          </p:nvPr>
        </p:nvSpPr>
        <p:spPr/>
        <p:txBody>
          <a:bodyPr>
            <a:normAutofit fontScale="90000"/>
          </a:bodyPr>
          <a:lstStyle/>
          <a:p>
            <a:r>
              <a:rPr lang="fr-FR" dirty="0"/>
              <a:t>Les modalités permettant une pratique scientifique : différentes situations</a:t>
            </a:r>
          </a:p>
        </p:txBody>
      </p:sp>
      <p:sp>
        <p:nvSpPr>
          <p:cNvPr id="3" name="Espace réservé du contenu 2">
            <a:extLst>
              <a:ext uri="{FF2B5EF4-FFF2-40B4-BE49-F238E27FC236}">
                <a16:creationId xmlns:a16="http://schemas.microsoft.com/office/drawing/2014/main" id="{BDC5FF2D-B633-B742-B0FE-50736A7254EA}"/>
              </a:ext>
            </a:extLst>
          </p:cNvPr>
          <p:cNvSpPr>
            <a:spLocks noGrp="1"/>
          </p:cNvSpPr>
          <p:nvPr>
            <p:ph idx="1"/>
          </p:nvPr>
        </p:nvSpPr>
        <p:spPr/>
        <p:txBody>
          <a:bodyPr>
            <a:normAutofit/>
          </a:bodyPr>
          <a:lstStyle/>
          <a:p>
            <a:r>
              <a:rPr lang="fr-FR" dirty="0"/>
              <a:t>Classe à 35 élèves toute l’année : situation s’opposant à toute pratique expérimentale contraire au BO : « pratique expérimentale </a:t>
            </a:r>
            <a:r>
              <a:rPr lang="fr-FR" dirty="0">
                <a:solidFill>
                  <a:srgbClr val="FF0000"/>
                </a:solidFill>
              </a:rPr>
              <a:t>dans les conditions adaptées</a:t>
            </a:r>
            <a:r>
              <a:rPr lang="fr-FR" dirty="0"/>
              <a:t> » (notamment pour la sécurité au laboratoire)</a:t>
            </a:r>
          </a:p>
          <a:p>
            <a:r>
              <a:rPr lang="fr-FR" dirty="0"/>
              <a:t>Groupe à 24 élèves toute l’année : situation offrant de la souplesse pédagogique</a:t>
            </a:r>
          </a:p>
          <a:p>
            <a:r>
              <a:rPr lang="fr-FR" dirty="0"/>
              <a:t>Classe à 35 élèves et groupes à effectif réduit (par ex. 18) pour certaines séances</a:t>
            </a:r>
          </a:p>
          <a:p>
            <a:pPr lvl="1"/>
            <a:r>
              <a:rPr lang="fr-FR" dirty="0"/>
              <a:t>Toutes les semaines</a:t>
            </a:r>
          </a:p>
          <a:p>
            <a:pPr lvl="1"/>
            <a:r>
              <a:rPr lang="fr-FR" dirty="0"/>
              <a:t>Une semaine sur 2 ou 3 ou 4</a:t>
            </a:r>
          </a:p>
          <a:p>
            <a:pPr lvl="1"/>
            <a:r>
              <a:rPr lang="fr-FR" dirty="0"/>
              <a:t>Ou séances à effectif réduit regroupées pendant une période (par exemple pour une mise en œuvre d’un projet massé)</a:t>
            </a:r>
          </a:p>
        </p:txBody>
      </p:sp>
    </p:spTree>
    <p:extLst>
      <p:ext uri="{BB962C8B-B14F-4D97-AF65-F5344CB8AC3E}">
        <p14:creationId xmlns:p14="http://schemas.microsoft.com/office/powerpoint/2010/main" val="344347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25FF3-D4AC-AD49-9376-FC6D8CEF70D7}"/>
              </a:ext>
            </a:extLst>
          </p:cNvPr>
          <p:cNvSpPr>
            <a:spLocks noGrp="1"/>
          </p:cNvSpPr>
          <p:nvPr>
            <p:ph type="title"/>
          </p:nvPr>
        </p:nvSpPr>
        <p:spPr/>
        <p:txBody>
          <a:bodyPr>
            <a:normAutofit fontScale="90000"/>
          </a:bodyPr>
          <a:lstStyle/>
          <a:p>
            <a:r>
              <a:rPr lang="fr-FR" dirty="0"/>
              <a:t>Les activités pratiques en enseignement scientifique</a:t>
            </a:r>
          </a:p>
        </p:txBody>
      </p:sp>
      <p:sp>
        <p:nvSpPr>
          <p:cNvPr id="3" name="Espace réservé du contenu 2">
            <a:extLst>
              <a:ext uri="{FF2B5EF4-FFF2-40B4-BE49-F238E27FC236}">
                <a16:creationId xmlns:a16="http://schemas.microsoft.com/office/drawing/2014/main" id="{32F09C1E-FBE6-0447-8111-C66BDEE18468}"/>
              </a:ext>
            </a:extLst>
          </p:cNvPr>
          <p:cNvSpPr>
            <a:spLocks noGrp="1"/>
          </p:cNvSpPr>
          <p:nvPr>
            <p:ph idx="1"/>
          </p:nvPr>
        </p:nvSpPr>
        <p:spPr/>
        <p:txBody>
          <a:bodyPr/>
          <a:lstStyle/>
          <a:p>
            <a:r>
              <a:rPr lang="fr-FR" dirty="0"/>
              <a:t>Le programme annoté</a:t>
            </a:r>
          </a:p>
          <a:p>
            <a:pPr lvl="1"/>
            <a:r>
              <a:rPr lang="fr-FR" dirty="0"/>
              <a:t>Observations</a:t>
            </a:r>
          </a:p>
          <a:p>
            <a:pPr lvl="1"/>
            <a:r>
              <a:rPr lang="fr-FR" dirty="0"/>
              <a:t>Expériences</a:t>
            </a:r>
          </a:p>
          <a:p>
            <a:pPr lvl="1"/>
            <a:r>
              <a:rPr lang="fr-FR" dirty="0"/>
              <a:t>Simulation / expérimentation numérique</a:t>
            </a:r>
          </a:p>
        </p:txBody>
      </p:sp>
    </p:spTree>
    <p:extLst>
      <p:ext uri="{BB962C8B-B14F-4D97-AF65-F5344CB8AC3E}">
        <p14:creationId xmlns:p14="http://schemas.microsoft.com/office/powerpoint/2010/main" val="258815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re 1">
            <a:extLst>
              <a:ext uri="{FF2B5EF4-FFF2-40B4-BE49-F238E27FC236}">
                <a16:creationId xmlns:a16="http://schemas.microsoft.com/office/drawing/2014/main" id="{EE180D1A-FC9F-1D4C-B3AD-4FA7DC1BAA52}"/>
              </a:ext>
            </a:extLst>
          </p:cNvPr>
          <p:cNvSpPr>
            <a:spLocks noGrp="1"/>
          </p:cNvSpPr>
          <p:nvPr>
            <p:ph type="title"/>
          </p:nvPr>
        </p:nvSpPr>
        <p:spPr>
          <a:xfrm>
            <a:off x="1066800" y="1089090"/>
            <a:ext cx="10058400" cy="1371600"/>
          </a:xfrm>
        </p:spPr>
        <p:txBody>
          <a:bodyPr>
            <a:normAutofit/>
          </a:bodyPr>
          <a:lstStyle/>
          <a:p>
            <a:pPr algn="ctr"/>
            <a:r>
              <a:rPr lang="fr-FR" altLang="fr-FR" sz="3400" b="1">
                <a:solidFill>
                  <a:srgbClr val="FFFFFF"/>
                </a:solidFill>
                <a:latin typeface="Calibri" panose="020F0502020204030204" pitchFamily="34" charset="0"/>
                <a:cs typeface="Calibri" panose="020F0502020204030204" pitchFamily="34" charset="0"/>
              </a:rPr>
              <a:t>L’enseignement scientifique : les épreuves (écrites) communes de contrôle de première et de terminale</a:t>
            </a:r>
            <a:endParaRPr lang="fr-FR" sz="3400">
              <a:solidFill>
                <a:srgbClr val="FFFFFF"/>
              </a:solidFill>
            </a:endParaRPr>
          </a:p>
        </p:txBody>
      </p:sp>
      <p:sp>
        <p:nvSpPr>
          <p:cNvPr id="3" name="Espace réservé du contenu 2">
            <a:extLst>
              <a:ext uri="{FF2B5EF4-FFF2-40B4-BE49-F238E27FC236}">
                <a16:creationId xmlns:a16="http://schemas.microsoft.com/office/drawing/2014/main" id="{674F1B75-0E40-BE4B-A66F-B048A14F668A}"/>
              </a:ext>
            </a:extLst>
          </p:cNvPr>
          <p:cNvSpPr>
            <a:spLocks noGrp="1"/>
          </p:cNvSpPr>
          <p:nvPr>
            <p:ph idx="1"/>
          </p:nvPr>
        </p:nvSpPr>
        <p:spPr>
          <a:xfrm>
            <a:off x="1066800" y="3263619"/>
            <a:ext cx="10058400" cy="2673765"/>
          </a:xfrm>
        </p:spPr>
        <p:txBody>
          <a:bodyPr anchor="t">
            <a:normAutofit/>
          </a:bodyPr>
          <a:lstStyle/>
          <a:p>
            <a:pPr>
              <a:lnSpc>
                <a:spcPct val="90000"/>
              </a:lnSpc>
            </a:pPr>
            <a:r>
              <a:rPr lang="fr-FR" sz="2000" b="1"/>
              <a:t>Organisation de l’évaluation :</a:t>
            </a:r>
          </a:p>
          <a:p>
            <a:pPr marL="0" indent="0">
              <a:lnSpc>
                <a:spcPct val="90000"/>
              </a:lnSpc>
              <a:buNone/>
            </a:pPr>
            <a:endParaRPr lang="fr-FR" sz="2000"/>
          </a:p>
          <a:p>
            <a:pPr lvl="1">
              <a:lnSpc>
                <a:spcPct val="90000"/>
              </a:lnSpc>
            </a:pPr>
            <a:r>
              <a:rPr lang="fr-FR" sz="2000"/>
              <a:t>une épreuve écrite passée au troisième trimestre de l’année de première (2h) portant sur l’ensemble du programme de première, en dehors du projet expérimental et numérique ;</a:t>
            </a:r>
          </a:p>
          <a:p>
            <a:pPr lvl="1">
              <a:lnSpc>
                <a:spcPct val="90000"/>
              </a:lnSpc>
            </a:pPr>
            <a:r>
              <a:rPr lang="fr-FR" sz="2000"/>
              <a:t>une épreuve écrite passée au deuxième trimestre de l’année de terminale (2h) portant sur deux des trois thèmes du programme de terminale travaillés avant l’épreuve .</a:t>
            </a:r>
          </a:p>
          <a:p>
            <a:pPr>
              <a:lnSpc>
                <a:spcPct val="90000"/>
              </a:lnSpc>
            </a:pPr>
            <a:endParaRPr lang="fr-FR" sz="2000"/>
          </a:p>
        </p:txBody>
      </p:sp>
    </p:spTree>
    <p:extLst>
      <p:ext uri="{BB962C8B-B14F-4D97-AF65-F5344CB8AC3E}">
        <p14:creationId xmlns:p14="http://schemas.microsoft.com/office/powerpoint/2010/main" val="414139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130049" name="Titre 1">
            <a:extLst>
              <a:ext uri="{FF2B5EF4-FFF2-40B4-BE49-F238E27FC236}">
                <a16:creationId xmlns:a16="http://schemas.microsoft.com/office/drawing/2014/main" id="{8A70EEDC-039F-1947-9120-3615EF546C1F}"/>
              </a:ext>
            </a:extLst>
          </p:cNvPr>
          <p:cNvSpPr>
            <a:spLocks noGrp="1" noChangeArrowheads="1"/>
          </p:cNvSpPr>
          <p:nvPr>
            <p:ph type="title"/>
          </p:nvPr>
        </p:nvSpPr>
        <p:spPr>
          <a:xfrm>
            <a:off x="573409" y="559477"/>
            <a:ext cx="3765200" cy="5709931"/>
          </a:xfrm>
        </p:spPr>
        <p:txBody>
          <a:bodyPr>
            <a:normAutofit/>
          </a:bodyPr>
          <a:lstStyle/>
          <a:p>
            <a:pPr algn="ctr"/>
            <a:r>
              <a:rPr lang="fr-FR" altLang="fr-FR">
                <a:latin typeface="Calibri" panose="020F0502020204030204" pitchFamily="34" charset="0"/>
                <a:cs typeface="Calibri" panose="020F0502020204030204" pitchFamily="34" charset="0"/>
              </a:rPr>
              <a:t>L’évaluation à venir …</a:t>
            </a:r>
          </a:p>
        </p:txBody>
      </p:sp>
      <p:sp>
        <p:nvSpPr>
          <p:cNvPr id="130051" name="Espace réservé du pied de page 4">
            <a:extLst>
              <a:ext uri="{FF2B5EF4-FFF2-40B4-BE49-F238E27FC236}">
                <a16:creationId xmlns:a16="http://schemas.microsoft.com/office/drawing/2014/main" id="{6EF9AC32-F636-E14C-A2A1-B7A37A7A7056}"/>
              </a:ext>
            </a:extLst>
          </p:cNvPr>
          <p:cNvSpPr>
            <a:spLocks noGrp="1"/>
          </p:cNvSpPr>
          <p:nvPr>
            <p:ph type="ftr" sz="quarter" idx="11"/>
          </p:nvPr>
        </p:nvSpPr>
        <p:spPr bwMode="auto">
          <a:xfrm>
            <a:off x="5478124" y="6307672"/>
            <a:ext cx="5212080"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fontScale="70000" lnSpcReduction="20000"/>
          </a:bodyPr>
          <a:lstStyle>
            <a:lvl1pPr>
              <a:spcBef>
                <a:spcPct val="60000"/>
              </a:spcBef>
              <a:spcAft>
                <a:spcPct val="40000"/>
              </a:spcAft>
              <a:buClr>
                <a:schemeClr val="hlink"/>
              </a:buClr>
              <a:buFont typeface="Wingdings" pitchFamily="2" charset="2"/>
              <a:buChar char="n"/>
              <a:defRPr sz="2000">
                <a:solidFill>
                  <a:schemeClr val="accent1"/>
                </a:solidFill>
                <a:latin typeface="Calibri" panose="020F0502020204030204" pitchFamily="34" charset="0"/>
                <a:ea typeface="Arial" panose="020B0604020202020204" pitchFamily="34" charset="0"/>
                <a:cs typeface="Calibri" panose="020F0502020204030204" pitchFamily="34" charset="0"/>
              </a:defRPr>
            </a:lvl1pPr>
            <a:lvl2pPr marL="742950" indent="-285750">
              <a:spcBef>
                <a:spcPct val="20000"/>
              </a:spcBef>
              <a:buClr>
                <a:schemeClr val="accent1"/>
              </a:buClr>
              <a:buFont typeface="Wingdings" pitchFamily="2" charset="2"/>
              <a:buChar char=""/>
              <a:defRPr sz="1500">
                <a:solidFill>
                  <a:schemeClr val="tx1"/>
                </a:solidFill>
                <a:latin typeface="Calibri" panose="020F0502020204030204" pitchFamily="34" charset="0"/>
                <a:ea typeface="Arial" panose="020B0604020202020204" pitchFamily="34" charset="0"/>
                <a:cs typeface="Calibri" panose="020F0502020204030204" pitchFamily="34" charset="0"/>
              </a:defRPr>
            </a:lvl2pPr>
            <a:lvl3pPr marL="1143000" indent="-228600">
              <a:spcBef>
                <a:spcPct val="20000"/>
              </a:spcBef>
              <a:defRPr sz="1500">
                <a:solidFill>
                  <a:schemeClr val="tx1"/>
                </a:solidFill>
                <a:latin typeface="Calibri" panose="020F0502020204030204" pitchFamily="34" charset="0"/>
                <a:ea typeface="Arial" panose="020B0604020202020204" pitchFamily="34" charset="0"/>
                <a:cs typeface="Calibri" panose="020F0502020204030204" pitchFamily="34" charset="0"/>
              </a:defRPr>
            </a:lvl3pPr>
            <a:lvl4pPr marL="1600200" indent="-228600">
              <a:spcBef>
                <a:spcPct val="20000"/>
              </a:spcBef>
              <a:buClr>
                <a:schemeClr val="accent1"/>
              </a:buClr>
              <a:buFont typeface="Arial" panose="020B0604020202020204" pitchFamily="34" charset="0"/>
              <a:buChar char="–"/>
              <a:defRPr sz="1100">
                <a:solidFill>
                  <a:schemeClr val="tx1"/>
                </a:solidFill>
                <a:latin typeface="Calibri" panose="020F0502020204030204" pitchFamily="34" charset="0"/>
                <a:ea typeface="Arial" panose="020B0604020202020204" pitchFamily="34" charset="0"/>
                <a:cs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ea typeface="Arial" panose="020B0604020202020204" pitchFamily="34" charset="0"/>
                <a:cs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ea typeface="Arial" panose="020B0604020202020204" pitchFamily="34" charset="0"/>
                <a:cs typeface="Calibri" panose="020F0502020204030204" pitchFamily="34" charset="0"/>
              </a:defRPr>
            </a:lvl9pPr>
          </a:lstStyle>
          <a:p>
            <a:pPr algn="l" fontAlgn="base">
              <a:spcBef>
                <a:spcPct val="0"/>
              </a:spcBef>
              <a:spcAft>
                <a:spcPct val="0"/>
              </a:spcAft>
              <a:buClrTx/>
              <a:buNone/>
            </a:pPr>
            <a:endParaRPr lang="fr-FR" altLang="fr-FR">
              <a:latin typeface="Arial" panose="020B0604020202020204" pitchFamily="34" charset="0"/>
              <a:ea typeface="ＭＳ Ｐゴシック" panose="020B0600070205080204" pitchFamily="34" charset="-128"/>
            </a:endParaRPr>
          </a:p>
        </p:txBody>
      </p:sp>
      <p:graphicFrame>
        <p:nvGraphicFramePr>
          <p:cNvPr id="130056" name="Espace réservé du contenu 2">
            <a:extLst>
              <a:ext uri="{FF2B5EF4-FFF2-40B4-BE49-F238E27FC236}">
                <a16:creationId xmlns:a16="http://schemas.microsoft.com/office/drawing/2014/main" id="{0B3F81C3-8763-4769-8A11-3C9627F8ACE5}"/>
              </a:ext>
            </a:extLst>
          </p:cNvPr>
          <p:cNvGraphicFramePr>
            <a:graphicFrameLocks noGrp="1"/>
          </p:cNvGraphicFramePr>
          <p:nvPr>
            <p:ph idx="1"/>
            <p:extLst>
              <p:ext uri="{D42A27DB-BD31-4B8C-83A1-F6EECF244321}">
                <p14:modId xmlns:p14="http://schemas.microsoft.com/office/powerpoint/2010/main" val="2504142483"/>
              </p:ext>
            </p:extLst>
          </p:nvPr>
        </p:nvGraphicFramePr>
        <p:xfrm>
          <a:off x="5478124" y="55947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39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re 1">
            <a:extLst>
              <a:ext uri="{FF2B5EF4-FFF2-40B4-BE49-F238E27FC236}">
                <a16:creationId xmlns:a16="http://schemas.microsoft.com/office/drawing/2014/main" id="{56127EE5-E705-4E42-917D-B8F46BDC8F8F}"/>
              </a:ext>
            </a:extLst>
          </p:cNvPr>
          <p:cNvSpPr>
            <a:spLocks noGrp="1"/>
          </p:cNvSpPr>
          <p:nvPr>
            <p:ph type="title"/>
          </p:nvPr>
        </p:nvSpPr>
        <p:spPr>
          <a:xfrm>
            <a:off x="1073912" y="535189"/>
            <a:ext cx="9792208" cy="857068"/>
          </a:xfrm>
        </p:spPr>
        <p:txBody>
          <a:bodyPr>
            <a:normAutofit/>
          </a:bodyPr>
          <a:lstStyle/>
          <a:p>
            <a:r>
              <a:rPr lang="fr-FR" sz="4000" b="1" dirty="0"/>
              <a:t>Les objectifs généraux de formation</a:t>
            </a:r>
          </a:p>
        </p:txBody>
      </p:sp>
      <p:sp>
        <p:nvSpPr>
          <p:cNvPr id="3" name="Espace réservé du contenu 2">
            <a:extLst>
              <a:ext uri="{FF2B5EF4-FFF2-40B4-BE49-F238E27FC236}">
                <a16:creationId xmlns:a16="http://schemas.microsoft.com/office/drawing/2014/main" id="{EDADECB6-066A-8948-85DC-B4C234EEC021}"/>
              </a:ext>
            </a:extLst>
          </p:cNvPr>
          <p:cNvSpPr>
            <a:spLocks noGrp="1"/>
          </p:cNvSpPr>
          <p:nvPr>
            <p:ph idx="1"/>
          </p:nvPr>
        </p:nvSpPr>
        <p:spPr>
          <a:xfrm>
            <a:off x="1175512" y="1392257"/>
            <a:ext cx="9792208" cy="4930554"/>
          </a:xfrm>
        </p:spPr>
        <p:txBody>
          <a:bodyPr>
            <a:normAutofit fontScale="85000" lnSpcReduction="20000"/>
          </a:bodyPr>
          <a:lstStyle/>
          <a:p>
            <a:pPr>
              <a:lnSpc>
                <a:spcPct val="90000"/>
              </a:lnSpc>
            </a:pPr>
            <a:r>
              <a:rPr lang="fr-FR" sz="2200" b="1" dirty="0">
                <a:highlight>
                  <a:srgbClr val="FFFF00"/>
                </a:highlight>
              </a:rPr>
              <a:t>Développer des compétences générales par la pratique de la réflexion scientifique. </a:t>
            </a:r>
          </a:p>
          <a:p>
            <a:pPr lvl="1">
              <a:lnSpc>
                <a:spcPct val="90000"/>
              </a:lnSpc>
            </a:pPr>
            <a:r>
              <a:rPr lang="fr-FR" sz="2200" b="1" dirty="0"/>
              <a:t>Comprendre la nature du savoir scientifique et ses méthodes d’élaboration </a:t>
            </a:r>
          </a:p>
          <a:p>
            <a:pPr lvl="2">
              <a:lnSpc>
                <a:spcPct val="90000"/>
              </a:lnSpc>
            </a:pPr>
            <a:r>
              <a:rPr lang="fr-FR" sz="2200" dirty="0"/>
              <a:t>Identifier comment le savoir scientifique s’appuie sur l’analyse de faits extraits de la réalité complexe ou produits au cours d’expériences.</a:t>
            </a:r>
          </a:p>
          <a:p>
            <a:pPr lvl="2">
              <a:lnSpc>
                <a:spcPct val="90000"/>
              </a:lnSpc>
            </a:pPr>
            <a:r>
              <a:rPr lang="fr-FR" sz="2200" dirty="0"/>
              <a:t>Identifier comment le savoir explique la réalité par des causes matérielles. </a:t>
            </a:r>
          </a:p>
          <a:p>
            <a:pPr lvl="2">
              <a:lnSpc>
                <a:spcPct val="90000"/>
              </a:lnSpc>
            </a:pPr>
            <a:r>
              <a:rPr lang="fr-FR" sz="2200" dirty="0"/>
              <a:t>Repérer les hypothèses et les conséquences formulées.</a:t>
            </a:r>
          </a:p>
          <a:p>
            <a:pPr lvl="2">
              <a:lnSpc>
                <a:spcPct val="90000"/>
              </a:lnSpc>
            </a:pPr>
            <a:r>
              <a:rPr lang="fr-FR" sz="2200" dirty="0"/>
              <a:t>Retracer le cheminement effectif de la construction du savoir au cours de l’histoire des sciences </a:t>
            </a:r>
          </a:p>
          <a:p>
            <a:pPr lvl="1">
              <a:lnSpc>
                <a:spcPct val="90000"/>
              </a:lnSpc>
            </a:pPr>
            <a:r>
              <a:rPr lang="fr-FR" sz="2200" b="1" dirty="0"/>
              <a:t>Identifier et mettre en œuvre des pratiques scientifiques </a:t>
            </a:r>
            <a:endParaRPr lang="fr-FR" sz="2200" dirty="0"/>
          </a:p>
          <a:p>
            <a:pPr lvl="2">
              <a:lnSpc>
                <a:spcPct val="90000"/>
              </a:lnSpc>
            </a:pPr>
            <a:r>
              <a:rPr lang="fr-FR" sz="2200" dirty="0"/>
              <a:t>Observer, décrire, mesurer, quantifier, calculer, imaginer, modéliser, simuler, raisonner, prévoir le futur ou remonter dans le passé. </a:t>
            </a:r>
          </a:p>
          <a:p>
            <a:pPr lvl="2">
              <a:lnSpc>
                <a:spcPct val="90000"/>
              </a:lnSpc>
            </a:pPr>
            <a:r>
              <a:rPr lang="fr-FR" sz="2200" dirty="0"/>
              <a:t>Exercer son esprit critique … en interrogeant les résultats d’un modèle mathématique. </a:t>
            </a:r>
          </a:p>
          <a:p>
            <a:pPr lvl="1">
              <a:lnSpc>
                <a:spcPct val="90000"/>
              </a:lnSpc>
            </a:pPr>
            <a:r>
              <a:rPr lang="fr-FR" sz="2200" b="1" dirty="0"/>
              <a:t>Identifier et comprendre les effets de la science sur les sociétés et sur l’environnement </a:t>
            </a:r>
            <a:endParaRPr lang="fr-FR" sz="2200" dirty="0"/>
          </a:p>
          <a:p>
            <a:pPr lvl="2">
              <a:lnSpc>
                <a:spcPct val="90000"/>
              </a:lnSpc>
            </a:pPr>
            <a:r>
              <a:rPr lang="fr-FR" sz="2200" dirty="0"/>
              <a:t>Identifier les applications technologiques de la science et leurs conséquences sur les sociétés modernes</a:t>
            </a:r>
          </a:p>
          <a:p>
            <a:pPr lvl="2">
              <a:lnSpc>
                <a:spcPct val="90000"/>
              </a:lnSpc>
            </a:pPr>
            <a:r>
              <a:rPr lang="fr-FR" sz="2200" dirty="0"/>
              <a:t>Montrer comment la science permet comprendre et de contrôler les effets des activités humaines sur l’environnement.</a:t>
            </a:r>
          </a:p>
          <a:p>
            <a:pPr>
              <a:lnSpc>
                <a:spcPct val="90000"/>
              </a:lnSpc>
            </a:pPr>
            <a:endParaRPr lang="fr-FR" sz="1500" dirty="0"/>
          </a:p>
        </p:txBody>
      </p:sp>
    </p:spTree>
    <p:extLst>
      <p:ext uri="{BB962C8B-B14F-4D97-AF65-F5344CB8AC3E}">
        <p14:creationId xmlns:p14="http://schemas.microsoft.com/office/powerpoint/2010/main" val="41924824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980</Words>
  <Application>Microsoft Macintosh PowerPoint</Application>
  <PresentationFormat>Grand écran</PresentationFormat>
  <Paragraphs>392</Paragraphs>
  <Slides>24</Slides>
  <Notes>12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24</vt:i4>
      </vt:variant>
    </vt:vector>
  </HeadingPairs>
  <TitlesOfParts>
    <vt:vector size="35" baseType="lpstr">
      <vt:lpstr>ＭＳ Ｐゴシック</vt:lpstr>
      <vt:lpstr>Arial</vt:lpstr>
      <vt:lpstr>Arial Italic</vt:lpstr>
      <vt:lpstr>Calibri</vt:lpstr>
      <vt:lpstr>Century Gothic</vt:lpstr>
      <vt:lpstr>Garamond</vt:lpstr>
      <vt:lpstr>Roboto</vt:lpstr>
      <vt:lpstr>Times New Roman</vt:lpstr>
      <vt:lpstr>Wingdings</vt:lpstr>
      <vt:lpstr>IGEN</vt:lpstr>
      <vt:lpstr>Savon</vt:lpstr>
      <vt:lpstr>Atelier 5 « Organisation pédagogique et évaluation »</vt:lpstr>
      <vt:lpstr>Organisation de l’atelier</vt:lpstr>
      <vt:lpstr>Le baccalauréat change</vt:lpstr>
      <vt:lpstr>1. Organisation pratique de l’enseignement scientifique</vt:lpstr>
      <vt:lpstr>Les modalités permettant une pratique scientifique : différentes situations</vt:lpstr>
      <vt:lpstr>Les activités pratiques en enseignement scientifique</vt:lpstr>
      <vt:lpstr>L’enseignement scientifique : les épreuves (écrites) communes de contrôle de première et de terminale</vt:lpstr>
      <vt:lpstr>L’évaluation à venir …</vt:lpstr>
      <vt:lpstr>Les objectifs généraux de formation</vt:lpstr>
      <vt:lpstr> L’enseignement scientifique : les épreuves (écrites) communes de contrôle de première et de terminale</vt:lpstr>
      <vt:lpstr>L’enseignement scientifique : les épreuves (écrites) communes de contrôle de première et de terminale</vt:lpstr>
      <vt:lpstr>Présentation PowerPoint</vt:lpstr>
      <vt:lpstr>Structure des épreuves E3C  </vt:lpstr>
      <vt:lpstr>Structure des épreuves E3C    </vt:lpstr>
      <vt:lpstr>Comprendre la nature du savoir scientifique et ses méthodes d’élaboration    dimension historique  </vt:lpstr>
      <vt:lpstr>Comprendre la nature du savoir scientifique et ses méthodes d’élaboration     </vt:lpstr>
      <vt:lpstr>Identifier et mettre en œuvre des pratiques scientifiques, notamment à travers l’utilisation de savoirs et des savoir-faire mathématiques </vt:lpstr>
      <vt:lpstr>Exploiter des documents  </vt:lpstr>
      <vt:lpstr>Exploiter des documents</vt:lpstr>
      <vt:lpstr>Rédiger une argumentation scientifique</vt:lpstr>
      <vt:lpstr>Organiser, effectuer et contrôler des calculs, réaliser une représentation graphique</vt:lpstr>
      <vt:lpstr>Facteurs à prendre en compte pour la réalisation E3C</vt:lpstr>
      <vt:lpstr>Comment l’évaluation peut tenir compte de ces facteurs ?</vt:lpstr>
      <vt:lpstr>Une variétés de questions : de la question ouverte au QCM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baccalauréat change</dc:title>
  <dc:creator>Brigitte HAZARD</dc:creator>
  <cp:lastModifiedBy>Robin Bosdeveix</cp:lastModifiedBy>
  <cp:revision>14</cp:revision>
  <dcterms:created xsi:type="dcterms:W3CDTF">2019-05-14T22:00:36Z</dcterms:created>
  <dcterms:modified xsi:type="dcterms:W3CDTF">2019-05-21T18:28:40Z</dcterms:modified>
</cp:coreProperties>
</file>