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71"/>
  </p:normalViewPr>
  <p:slideViewPr>
    <p:cSldViewPr snapToGrid="0" snapToObjects="1">
      <p:cViewPr varScale="1">
        <p:scale>
          <a:sx n="116" d="100"/>
          <a:sy n="116" d="100"/>
        </p:scale>
        <p:origin x="4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2aafc73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2aafc73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aafc73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52aafc73d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aafc73d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52aafc73d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2aafc73d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52aafc73d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aafc73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52aafc73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Un thème pour travailler la géométrie dans l’espace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aafc73d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52aafc73d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Un moyen de travailler la géométrie dans l’espace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aafc73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52aafc73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2aafc73d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52aafc73d2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aafc73d2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2aafc73d2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duc-Nat1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104987" y="4784279"/>
            <a:ext cx="19773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Char char="●"/>
              <a:defRPr sz="2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5796"/>
              </a:buClr>
              <a:buSzPts val="1800"/>
              <a:buFont typeface="Calibri"/>
              <a:buChar char="○"/>
              <a:defRPr sz="1800" b="1" i="0" u="none" strike="noStrike" cap="none">
                <a:solidFill>
                  <a:srgbClr val="3457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5796"/>
              </a:buClr>
              <a:buSzPts val="1800"/>
              <a:buFont typeface="Calibri"/>
              <a:buChar char="■"/>
              <a:defRPr sz="1800" b="0" i="0" u="none" strike="noStrike" cap="none">
                <a:solidFill>
                  <a:srgbClr val="3457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258" y="4682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gbm.at/gq4ewap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cver.fr/ggb-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VKLRT3jcYrRk0LvAzqZRF4isbWDGVrbEdE2hMNPxL6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rive.google.com/open?id=1VKLRT3jcYrRk0LvAzqZRF4isbWDGVrbEdE2hMNPxL6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mLbHoKYyE3YSp0UABnh7qi0rAvz7ys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311700" y="161341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L’enseignement scientifique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/>
            </a:r>
            <a:br>
              <a:rPr lang="en" sz="2400"/>
            </a:br>
            <a:r>
              <a:rPr lang="en" sz="2400"/>
              <a:t>Tronc commun du cycle terminal voie générale</a:t>
            </a:r>
            <a:endParaRPr sz="2400" baseline="30000"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311700" y="2572124"/>
            <a:ext cx="8520600" cy="18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dirty="0" smtClean="0">
                <a:solidFill>
                  <a:srgbClr val="345796"/>
                </a:solidFill>
              </a:rPr>
              <a:t>Thème 1 La radioactivité</a:t>
            </a:r>
            <a:endParaRPr lang="en" sz="3000" dirty="0">
              <a:solidFill>
                <a:srgbClr val="34579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dirty="0" smtClean="0">
                <a:solidFill>
                  <a:srgbClr val="345796"/>
                </a:solidFill>
              </a:rPr>
              <a:t>Ludovic Legry</a:t>
            </a:r>
            <a:endParaRPr lang="en" sz="3000" dirty="0">
              <a:solidFill>
                <a:srgbClr val="34579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dirty="0" smtClean="0">
                <a:solidFill>
                  <a:srgbClr val="345796"/>
                </a:solidFill>
              </a:rPr>
              <a:t>Delphine Pailler</a:t>
            </a:r>
            <a:endParaRPr sz="3000" dirty="0">
              <a:solidFill>
                <a:srgbClr val="34579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rgbClr val="34579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0"/>
            <a:ext cx="75253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La désintégration radioactive</a:t>
            </a:r>
            <a:endParaRPr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Pour aller plus loin...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550" y="2112000"/>
            <a:ext cx="4548901" cy="13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72C4"/>
                </a:solidFill>
              </a:rPr>
              <a:t>Thème 1 : une longue histoire de la matière</a:t>
            </a:r>
            <a:endParaRPr sz="3000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Travaux en cours</a:t>
            </a:r>
            <a:endParaRPr sz="1800"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dirty="0" err="1">
                <a:solidFill>
                  <a:srgbClr val="345796"/>
                </a:solidFill>
              </a:rPr>
              <a:t>Ressources</a:t>
            </a:r>
            <a:r>
              <a:rPr lang="en" dirty="0">
                <a:solidFill>
                  <a:srgbClr val="345796"/>
                </a:solidFill>
              </a:rPr>
              <a:t> </a:t>
            </a:r>
            <a:r>
              <a:rPr lang="en" dirty="0" err="1">
                <a:solidFill>
                  <a:srgbClr val="345796"/>
                </a:solidFill>
              </a:rPr>
              <a:t>mathématiques</a:t>
            </a:r>
            <a:r>
              <a:rPr lang="en" dirty="0">
                <a:solidFill>
                  <a:srgbClr val="345796"/>
                </a:solidFill>
              </a:rPr>
              <a:t> pour </a:t>
            </a:r>
            <a:r>
              <a:rPr lang="en" dirty="0" err="1">
                <a:solidFill>
                  <a:srgbClr val="345796"/>
                </a:solidFill>
              </a:rPr>
              <a:t>l’Ens</a:t>
            </a:r>
            <a:r>
              <a:rPr lang="en" dirty="0">
                <a:solidFill>
                  <a:srgbClr val="345796"/>
                </a:solidFill>
              </a:rPr>
              <a:t>. Sci.</a:t>
            </a:r>
            <a:endParaRPr dirty="0"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dirty="0" err="1">
                <a:solidFill>
                  <a:srgbClr val="345796"/>
                </a:solidFill>
              </a:rPr>
              <a:t>Ressources</a:t>
            </a:r>
            <a:r>
              <a:rPr lang="en" dirty="0">
                <a:solidFill>
                  <a:srgbClr val="345796"/>
                </a:solidFill>
              </a:rPr>
              <a:t> </a:t>
            </a:r>
            <a:r>
              <a:rPr lang="en" dirty="0" err="1">
                <a:solidFill>
                  <a:srgbClr val="345796"/>
                </a:solidFill>
              </a:rPr>
              <a:t>pluridisciplinaires</a:t>
            </a:r>
            <a:r>
              <a:rPr lang="en" dirty="0">
                <a:solidFill>
                  <a:srgbClr val="345796"/>
                </a:solidFill>
              </a:rPr>
              <a:t> </a:t>
            </a:r>
            <a:endParaRPr dirty="0"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dirty="0">
                <a:solidFill>
                  <a:srgbClr val="345796"/>
                </a:solidFill>
              </a:rPr>
              <a:t>E3C</a:t>
            </a:r>
            <a:endParaRPr dirty="0"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dirty="0">
                <a:solidFill>
                  <a:srgbClr val="345796"/>
                </a:solidFill>
              </a:rPr>
              <a:t>Identification collective des </a:t>
            </a:r>
            <a:r>
              <a:rPr lang="en" dirty="0" err="1">
                <a:solidFill>
                  <a:srgbClr val="345796"/>
                </a:solidFill>
              </a:rPr>
              <a:t>ressources</a:t>
            </a:r>
            <a:r>
              <a:rPr lang="en" dirty="0">
                <a:solidFill>
                  <a:srgbClr val="345796"/>
                </a:solidFill>
              </a:rPr>
              <a:t>.</a:t>
            </a:r>
            <a:endParaRPr dirty="0">
              <a:solidFill>
                <a:srgbClr val="345796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4579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Objectifs de formation</a:t>
            </a:r>
            <a:endParaRPr sz="1800"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sz="2600">
                <a:solidFill>
                  <a:srgbClr val="345796"/>
                </a:solidFill>
              </a:rPr>
              <a:t>Comprendre la nature du savoir scientifique </a:t>
            </a:r>
            <a:r>
              <a:rPr lang="en" sz="2500">
                <a:solidFill>
                  <a:srgbClr val="345796"/>
                </a:solidFill>
              </a:rPr>
              <a:t>et ses méthodes d’élaboration.</a:t>
            </a:r>
            <a:endParaRPr sz="2500"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sz="2500">
                <a:solidFill>
                  <a:srgbClr val="345796"/>
                </a:solidFill>
              </a:rPr>
              <a:t>Identifier et mettre en œuvre des pratiques scientifiques.</a:t>
            </a:r>
            <a:endParaRPr sz="2500"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 sz="2500">
                <a:solidFill>
                  <a:srgbClr val="345796"/>
                </a:solidFill>
              </a:rPr>
              <a:t>Identifier et comprendre les effets de la science sur les sociétés.</a:t>
            </a:r>
            <a:r>
              <a:rPr lang="en">
                <a:solidFill>
                  <a:srgbClr val="345796"/>
                </a:solidFill>
              </a:rPr>
              <a:t> </a:t>
            </a:r>
            <a:endParaRPr>
              <a:solidFill>
                <a:srgbClr val="3457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Thèmes et sous-thèmes</a:t>
            </a:r>
            <a:endParaRPr sz="1800"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7129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Thème 1 : une longue histoire de la matière</a:t>
            </a:r>
            <a:endParaRPr>
              <a:solidFill>
                <a:srgbClr val="345796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Des édifices ordonnés : les cristaux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La désintégration radioactive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Thème 2 : le Soleil, notre source d’énergie</a:t>
            </a:r>
            <a:endParaRPr>
              <a:solidFill>
                <a:srgbClr val="34579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 rayonnement solaire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Thème 3 : la Terre, un astre singulier</a:t>
            </a:r>
            <a:endParaRPr>
              <a:solidFill>
                <a:srgbClr val="345796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1800"/>
              <a:buChar char="○"/>
            </a:pPr>
            <a:r>
              <a:rPr lang="en"/>
              <a:t>La forme et la mesure de la Terre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Thème 4 : Son et musique, porteurs d’information</a:t>
            </a:r>
            <a:endParaRPr>
              <a:solidFill>
                <a:srgbClr val="345796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1800"/>
              <a:buChar char="○"/>
            </a:pPr>
            <a:r>
              <a:rPr lang="en"/>
              <a:t>La musique ou l’art de faire entendre les nombres (les gammes)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1800"/>
              <a:buChar char="○"/>
            </a:pPr>
            <a:r>
              <a:rPr lang="en"/>
              <a:t>Le son, une information à coder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Un projet expérimental et numérique</a:t>
            </a:r>
            <a:endParaRPr>
              <a:solidFill>
                <a:srgbClr val="345796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1800"/>
              <a:buChar char="○"/>
            </a:pPr>
            <a:r>
              <a:rPr lang="en"/>
              <a:t>Traitement statistique de mesures</a:t>
            </a:r>
            <a:endParaRPr>
              <a:solidFill>
                <a:srgbClr val="3457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 descr="schema-la-place-des-maths.png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314"/>
            <a:ext cx="9144000" cy="486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72C4"/>
                </a:solidFill>
              </a:rPr>
              <a:t>Thème 1 : une longue histoire de la matière</a:t>
            </a:r>
            <a:endParaRPr sz="3000">
              <a:solidFill>
                <a:srgbClr val="4472C4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Char char="●"/>
            </a:pPr>
            <a:r>
              <a:rPr lang="en">
                <a:solidFill>
                  <a:srgbClr val="9FC5E8"/>
                </a:solidFill>
              </a:rPr>
              <a:t>1.1 La désintégration radioactive</a:t>
            </a:r>
            <a:endParaRPr>
              <a:solidFill>
                <a:srgbClr val="9FC5E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1.2 Des édifices ordonnés : les cristaux</a:t>
            </a:r>
            <a:endParaRPr>
              <a:solidFill>
                <a:srgbClr val="3457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Modéliser, visualiser les mailles cristallines avec GeoGebra.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>
            <a:hlinkClick r:id="rId3"/>
          </p:cNvPr>
          <p:cNvSpPr txBox="1"/>
          <p:nvPr/>
        </p:nvSpPr>
        <p:spPr>
          <a:xfrm>
            <a:off x="913875" y="3018725"/>
            <a:ext cx="43770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Livret GeoGebra : </a:t>
            </a:r>
            <a:br>
              <a:rPr lang="en" sz="24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b="1">
                <a:solidFill>
                  <a:srgbClr val="674EA7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acver.fr/ggb-es</a:t>
            </a:r>
            <a:endParaRPr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5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8225" y="2880050"/>
            <a:ext cx="1970775" cy="19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24" y="617225"/>
            <a:ext cx="5481900" cy="43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72C4"/>
                </a:solidFill>
              </a:rPr>
              <a:t>Thème 1 : une longue histoire de la matière</a:t>
            </a:r>
            <a:endParaRPr sz="3000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1.1 La désintégration radioactive</a:t>
            </a:r>
            <a:endParaRPr>
              <a:solidFill>
                <a:srgbClr val="34579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Char char="●"/>
            </a:pPr>
            <a:r>
              <a:rPr lang="en">
                <a:solidFill>
                  <a:srgbClr val="9FC5E8"/>
                </a:solidFill>
              </a:rPr>
              <a:t>1.2 Des édifices ordonnés : les cristaux</a:t>
            </a:r>
            <a:endParaRPr>
              <a:solidFill>
                <a:srgbClr val="9FC5E8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579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Simulation au </a:t>
            </a:r>
            <a:r>
              <a:rPr lang="en" u="sng">
                <a:solidFill>
                  <a:schemeClr val="hlink"/>
                </a:solidFill>
                <a:hlinkClick r:id="rId3"/>
              </a:rPr>
              <a:t>tableur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Simulation Python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Visualiser la demi-vie  avec GeoGebra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45796"/>
                </a:solidFill>
              </a:rPr>
              <a:t>Thème 1 : une longue histoire de la matière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621838"/>
            <a:ext cx="4772025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72C4"/>
                </a:solidFill>
              </a:rPr>
              <a:t>Thème 1 : une longue histoire de la matière</a:t>
            </a:r>
            <a:endParaRPr sz="3000">
              <a:solidFill>
                <a:srgbClr val="4472C4"/>
              </a:solidFill>
            </a:endParaRPr>
          </a:p>
        </p:txBody>
      </p:sp>
      <p:grpSp>
        <p:nvGrpSpPr>
          <p:cNvPr id="98" name="Google Shape;98;p18"/>
          <p:cNvGrpSpPr/>
          <p:nvPr/>
        </p:nvGrpSpPr>
        <p:grpSpPr>
          <a:xfrm>
            <a:off x="311700" y="865325"/>
            <a:ext cx="2372700" cy="1617675"/>
            <a:chOff x="311700" y="865325"/>
            <a:chExt cx="2372700" cy="1617675"/>
          </a:xfrm>
        </p:grpSpPr>
        <p:sp>
          <p:nvSpPr>
            <p:cNvPr id="99" name="Google Shape;99;p18"/>
            <p:cNvSpPr txBox="1"/>
            <p:nvPr/>
          </p:nvSpPr>
          <p:spPr>
            <a:xfrm>
              <a:off x="311700" y="865325"/>
              <a:ext cx="2372700" cy="3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alibri"/>
                  <a:ea typeface="Calibri"/>
                  <a:cs typeface="Calibri"/>
                  <a:sym typeface="Calibri"/>
                </a:rPr>
                <a:t>=ALEA.ENTRE.BORNES(1;6)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18"/>
            <p:cNvCxnSpPr/>
            <p:nvPr/>
          </p:nvCxnSpPr>
          <p:spPr>
            <a:xfrm>
              <a:off x="747450" y="1254200"/>
              <a:ext cx="63300" cy="1228800"/>
            </a:xfrm>
            <a:prstGeom prst="straightConnector1">
              <a:avLst/>
            </a:prstGeom>
            <a:noFill/>
            <a:ln w="28575" cap="flat" cmpd="sng">
              <a:solidFill>
                <a:srgbClr val="4472C4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01" name="Google Shape;101;p18"/>
          <p:cNvGrpSpPr/>
          <p:nvPr/>
        </p:nvGrpSpPr>
        <p:grpSpPr>
          <a:xfrm>
            <a:off x="1102050" y="1135625"/>
            <a:ext cx="4201150" cy="1385350"/>
            <a:chOff x="1102050" y="1135625"/>
            <a:chExt cx="4201150" cy="1385350"/>
          </a:xfrm>
        </p:grpSpPr>
        <p:sp>
          <p:nvSpPr>
            <p:cNvPr id="102" name="Google Shape;102;p18"/>
            <p:cNvSpPr txBox="1"/>
            <p:nvPr/>
          </p:nvSpPr>
          <p:spPr>
            <a:xfrm>
              <a:off x="1161700" y="1135625"/>
              <a:ext cx="4141500" cy="3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alibri"/>
                  <a:ea typeface="Calibri"/>
                  <a:cs typeface="Calibri"/>
                  <a:sym typeface="Calibri"/>
                </a:rPr>
                <a:t>=SI(OU(A4=6;A4=" ");" ";ALEA.ENTRE.BORNES(1;6))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" name="Google Shape;103;p18"/>
            <p:cNvCxnSpPr/>
            <p:nvPr/>
          </p:nvCxnSpPr>
          <p:spPr>
            <a:xfrm flipH="1">
              <a:off x="1102050" y="1507575"/>
              <a:ext cx="696900" cy="1013400"/>
            </a:xfrm>
            <a:prstGeom prst="straightConnector1">
              <a:avLst/>
            </a:prstGeom>
            <a:noFill/>
            <a:ln w="28575" cap="flat" cmpd="sng">
              <a:solidFill>
                <a:srgbClr val="4472C4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pic>
        <p:nvPicPr>
          <p:cNvPr id="104" name="Google Shape;104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3530"/>
          <a:stretch/>
        </p:blipFill>
        <p:spPr>
          <a:xfrm>
            <a:off x="2743525" y="842575"/>
            <a:ext cx="6247325" cy="43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8520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796"/>
              </a:buClr>
              <a:buSzPts val="2400"/>
              <a:buChar char="●"/>
            </a:pPr>
            <a:r>
              <a:rPr lang="en">
                <a:solidFill>
                  <a:srgbClr val="345796"/>
                </a:solidFill>
              </a:rPr>
              <a:t>La désintégration radioactive</a:t>
            </a:r>
            <a:endParaRPr>
              <a:solidFill>
                <a:srgbClr val="34579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579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AutoNum type="arabicPeriod"/>
            </a:pPr>
            <a:r>
              <a:rPr lang="en">
                <a:solidFill>
                  <a:srgbClr val="9FC5E8"/>
                </a:solidFill>
              </a:rPr>
              <a:t>Simulation au tableur</a:t>
            </a:r>
            <a:endParaRPr>
              <a:solidFill>
                <a:srgbClr val="9FC5E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Simulation </a:t>
            </a:r>
            <a:r>
              <a:rPr lang="en" u="sng">
                <a:solidFill>
                  <a:schemeClr val="hlink"/>
                </a:solidFill>
                <a:hlinkClick r:id="rId3"/>
              </a:rPr>
              <a:t>Python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AutoNum type="arabicPeriod"/>
            </a:pPr>
            <a:r>
              <a:rPr lang="en">
                <a:solidFill>
                  <a:srgbClr val="9FC5E8"/>
                </a:solidFill>
              </a:rPr>
              <a:t>Visualiser la demi-vie  avec GeoGebra</a:t>
            </a:r>
            <a:endParaRPr>
              <a:solidFill>
                <a:srgbClr val="9FC5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400" b="1">
              <a:solidFill>
                <a:srgbClr val="345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72C4"/>
                </a:solidFill>
              </a:rPr>
              <a:t>Thème 1 : une longue histoire de la matière</a:t>
            </a:r>
            <a:endParaRPr sz="300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296</Words>
  <Application>Microsoft Office PowerPoint</Application>
  <PresentationFormat>Affichage à l'écran 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Simple Light</vt:lpstr>
      <vt:lpstr>L’enseignement scientifique   Tronc commun du cycle terminal voie générale</vt:lpstr>
      <vt:lpstr>Objectifs de formation</vt:lpstr>
      <vt:lpstr>Thèmes et sous-thèmes</vt:lpstr>
      <vt:lpstr>Présentation PowerPoint</vt:lpstr>
      <vt:lpstr>Thème 1 : une longue histoire de la matière</vt:lpstr>
      <vt:lpstr>Thème 1 : une longue histoire de la matière</vt:lpstr>
      <vt:lpstr>Thème 1 : une longue histoire de la matière</vt:lpstr>
      <vt:lpstr>Thème 1 : une longue histoire de la matière</vt:lpstr>
      <vt:lpstr>Thème 1 : une longue histoire de la matière</vt:lpstr>
      <vt:lpstr>Présentation PowerPoint</vt:lpstr>
      <vt:lpstr>Thème 1 : une longue histoire de la matière</vt:lpstr>
      <vt:lpstr>Travaux en cours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scientifique   Tronc commun du cycle terminal voie générale</dc:title>
  <cp:lastModifiedBy>ludovic.legry@outlook.com</cp:lastModifiedBy>
  <cp:revision>3</cp:revision>
  <dcterms:modified xsi:type="dcterms:W3CDTF">2019-05-14T19:18:03Z</dcterms:modified>
</cp:coreProperties>
</file>