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3" r:id="rId5"/>
    <p:sldId id="266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8B035C-3987-101A-ACE9-AC6C9C8D5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539245-D87E-33E9-28CA-52B6501D2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0C7253-4BC3-CD9C-C934-D6A343F6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1430C1-ED43-50C0-3704-8679F68A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7165BD-85CB-3189-2E08-0445D41E5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93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7EE14-2C42-6B1E-B75F-60EA1B85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E16346-C0AF-F6FC-C947-96042EFC4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7B200B-E106-A19E-B0AB-621B0BCA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F1CDD1-5734-F40A-1121-8CCA4527F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192DAC-20A5-866C-BD55-69846A26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68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7A1A002-5169-F3B9-7AFD-568FEE401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4F60BB-3C8C-1437-2F04-AA71E5A35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06EB58-6A34-76CF-9732-061D204A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82B6BD-76F2-2FBC-46F2-488DE0EA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83F38-852F-B915-B626-ED48FB3B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92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264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A77DFE-B7E7-6339-4885-91F99AAA9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00E14C-DCA6-C2E5-CBB6-8314D84DA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B4E24B-AEFB-4618-879E-DD543DA3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A08A48-C7E5-2231-F828-53490F3A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FA3C07-92CA-59A5-7D04-57CA64E53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56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4471C3-3E1B-E70C-35A9-9E6E803C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2AE7D1-9C69-8606-36DD-614D29FD9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3EB604-D66C-1CD0-FF6A-F394CD09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CE3887-2612-6063-0C92-24DF07FF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17CD94-9EAD-3E11-D8E8-7DAA74DC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27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A453B-FF68-555E-15EC-F47223094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D8FB9-E678-DB34-ABF0-E26FFB1E8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848055-1806-4C01-F5F5-5331484B3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12804A-EAB4-F5A6-5D93-6209900C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CC9C2D-6D55-A3E6-AE9E-DE68D4C48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30DCE4-DEB5-3AB5-79A4-EC12273C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83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70273-BBB5-0DA4-8EF4-D7123DC2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8F4C1A-1A74-F16F-D782-4ECCE361F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85F878-2C13-AD83-DB42-99CC8D67B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CB4AAC-DDA5-98A0-5AEF-9C56AC6E4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7B9D12-501C-3C3C-CA30-5B4F3C2A7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0D2439-CAC2-C37D-BE81-71F5C3FD8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A4683F-F4D3-BC62-6642-C531B148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3A6370A-6370-36E5-A925-6326DF37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80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5EC2F-7D8F-FB53-AE5B-8485923D1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D1036D-7347-0F3F-6544-09A34BD3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DD26D0-1C2E-130A-7C67-1A0CC537E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B9D862-1E91-8652-FA1B-12D24AFEC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30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23AC6A-50A1-3677-C816-48E7C41C2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AA30906-C5BC-B6F0-CC6E-9207D938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4391B4-B154-4540-2BBC-D2E1E5E4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69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B41AA-887D-B48E-DD03-337DA97D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7E9BCC-A73D-8C38-963F-FDEA771A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DC2903-FF36-1684-74C5-948A527F3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43801F-3ABE-E36B-17E6-940E24831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D1ED4A-51E2-568E-DC54-479DA043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B7A419-3BFD-DF32-23F5-FC450C677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14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471C3-0218-CA9D-72D7-342707819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90D22B-87BC-2A39-E590-771F0E9CC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E3F328-6880-FBA9-647F-920EA1C64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273150-41C2-9382-66C1-187F418F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85083A-B64F-354D-36E6-6349522D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80189E-CFF2-4DC6-F0C6-F999A510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11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B5EFF0-21BE-15F0-B56E-A98B71EC7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3A0DEF-02A2-C81D-589A-7ECE183D6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5AAF24-5784-4BE5-B61C-EBE8943B4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DCE4-A67B-47B0-AB78-BC00DB14E004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5EA08-A2C8-6F2C-14B9-673BEB051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4B2831-FA66-A486-853F-09BEA518A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76C2-38D6-4008-9737-7D1F7AF212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46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grammepei.com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lice.billaux@ac-guadeloupe.fr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746A1F-72A6-285F-0F63-55A77D128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349" y="304800"/>
            <a:ext cx="5194414" cy="610925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sz="7300" b="1" dirty="0">
                <a:solidFill>
                  <a:schemeClr val="accent1"/>
                </a:solidFill>
              </a:rPr>
              <a:t>PEI collège</a:t>
            </a:r>
            <a:br>
              <a:rPr lang="fr-FR" dirty="0">
                <a:solidFill>
                  <a:schemeClr val="accent1"/>
                </a:solidFill>
              </a:rPr>
            </a:b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Programme d’Etudes Intégrées</a:t>
            </a:r>
            <a:br>
              <a:rPr lang="fr-FR" dirty="0">
                <a:solidFill>
                  <a:schemeClr val="accent1"/>
                </a:solidFill>
              </a:rPr>
            </a:b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Sciences-Po Lille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701CDD5-9A4A-DCF2-3D5E-49D71D6CC2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196" t="22015" r="26956" b="30150"/>
          <a:stretch/>
        </p:blipFill>
        <p:spPr>
          <a:xfrm>
            <a:off x="6096000" y="914400"/>
            <a:ext cx="5790761" cy="489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5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4733" y="1412348"/>
            <a:ext cx="1729819" cy="870990"/>
          </a:xfrm>
          <a:custGeom>
            <a:avLst/>
            <a:gdLst/>
            <a:ahLst/>
            <a:cxnLst/>
            <a:rect l="l" t="t" r="r" b="b"/>
            <a:pathLst>
              <a:path w="1895475" h="741045">
                <a:moveTo>
                  <a:pt x="75374" y="0"/>
                </a:moveTo>
                <a:lnTo>
                  <a:pt x="222885" y="222897"/>
                </a:lnTo>
                <a:lnTo>
                  <a:pt x="0" y="370420"/>
                </a:lnTo>
                <a:lnTo>
                  <a:pt x="1819960" y="740689"/>
                </a:lnTo>
                <a:lnTo>
                  <a:pt x="1895322" y="370281"/>
                </a:lnTo>
                <a:lnTo>
                  <a:pt x="75374" y="0"/>
                </a:lnTo>
                <a:close/>
              </a:path>
            </a:pathLst>
          </a:custGeom>
          <a:solidFill>
            <a:srgbClr val="F15B55"/>
          </a:solid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3" name="object 3"/>
          <p:cNvSpPr txBox="1"/>
          <p:nvPr/>
        </p:nvSpPr>
        <p:spPr>
          <a:xfrm rot="948665">
            <a:off x="3165020" y="1849136"/>
            <a:ext cx="1109242" cy="1828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1"/>
              </a:lnSpc>
            </a:pPr>
            <a:r>
              <a:rPr sz="3078" i="1" spc="-77" baseline="1461" dirty="0">
                <a:solidFill>
                  <a:srgbClr val="FFFFFF"/>
                </a:solidFill>
                <a:latin typeface="Arial"/>
                <a:cs typeface="Arial"/>
              </a:rPr>
              <a:t>Obje</a:t>
            </a:r>
            <a:r>
              <a:rPr sz="2309" i="1" spc="-51" dirty="0">
                <a:solidFill>
                  <a:srgbClr val="FFFFFF"/>
                </a:solidFill>
                <a:latin typeface="Arial"/>
                <a:cs typeface="Arial"/>
              </a:rPr>
              <a:t>ctifs</a:t>
            </a:r>
            <a:endParaRPr sz="230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57056" y="6474229"/>
            <a:ext cx="5375629" cy="32365"/>
          </a:xfrm>
          <a:custGeom>
            <a:avLst/>
            <a:gdLst/>
            <a:ahLst/>
            <a:cxnLst/>
            <a:rect l="l" t="t" r="r" b="b"/>
            <a:pathLst>
              <a:path w="6854825">
                <a:moveTo>
                  <a:pt x="6854403" y="0"/>
                </a:moveTo>
                <a:lnTo>
                  <a:pt x="0" y="0"/>
                </a:lnTo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076559" y="1091547"/>
            <a:ext cx="2038667" cy="306564"/>
          </a:xfrm>
          <a:prstGeom prst="rect">
            <a:avLst/>
          </a:prstGeom>
        </p:spPr>
        <p:txBody>
          <a:bodyPr vert="horz" wrap="square" lIns="0" tIns="8959" rIns="0" bIns="0" rtlCol="0" anchor="ctr">
            <a:spAutoFit/>
          </a:bodyPr>
          <a:lstStyle/>
          <a:p>
            <a:pPr marL="8145">
              <a:spcBef>
                <a:spcPts val="71"/>
              </a:spcBef>
            </a:pPr>
            <a:r>
              <a:rPr sz="2148" spc="38" dirty="0">
                <a:solidFill>
                  <a:srgbClr val="231F20"/>
                </a:solidFill>
                <a:latin typeface="Verdana"/>
                <a:cs typeface="Verdana"/>
              </a:rPr>
              <a:t>PEI</a:t>
            </a:r>
            <a:r>
              <a:rPr sz="2148" spc="32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2148" spc="176" dirty="0">
                <a:solidFill>
                  <a:srgbClr val="231F20"/>
                </a:solidFill>
                <a:latin typeface="Microsoft Sans Serif"/>
                <a:cs typeface="Microsoft Sans Serif"/>
              </a:rPr>
              <a:t>COLLÈGE</a:t>
            </a:r>
            <a:endParaRPr sz="2148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99152" y="796212"/>
            <a:ext cx="1748709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0" y="0"/>
                </a:moveTo>
                <a:lnTo>
                  <a:pt x="2726649" y="0"/>
                </a:lnTo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1" name="object 11"/>
          <p:cNvSpPr/>
          <p:nvPr/>
        </p:nvSpPr>
        <p:spPr>
          <a:xfrm>
            <a:off x="6546412" y="796212"/>
            <a:ext cx="1748709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0" y="0"/>
                </a:moveTo>
                <a:lnTo>
                  <a:pt x="2726639" y="0"/>
                </a:lnTo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2" name="object 12"/>
          <p:cNvSpPr/>
          <p:nvPr/>
        </p:nvSpPr>
        <p:spPr>
          <a:xfrm>
            <a:off x="5714027" y="667951"/>
            <a:ext cx="766434" cy="262673"/>
          </a:xfrm>
          <a:custGeom>
            <a:avLst/>
            <a:gdLst/>
            <a:ahLst/>
            <a:cxnLst/>
            <a:rect l="l" t="t" r="r" b="b"/>
            <a:pathLst>
              <a:path w="1195070" h="409575">
                <a:moveTo>
                  <a:pt x="1194691" y="93529"/>
                </a:moveTo>
                <a:lnTo>
                  <a:pt x="1192310" y="46923"/>
                </a:lnTo>
                <a:lnTo>
                  <a:pt x="1076703" y="19156"/>
                </a:lnTo>
                <a:lnTo>
                  <a:pt x="1070195" y="16862"/>
                </a:lnTo>
                <a:lnTo>
                  <a:pt x="1003380" y="7000"/>
                </a:lnTo>
                <a:lnTo>
                  <a:pt x="956118" y="2303"/>
                </a:lnTo>
                <a:lnTo>
                  <a:pt x="912199" y="0"/>
                </a:lnTo>
                <a:lnTo>
                  <a:pt x="869404" y="93"/>
                </a:lnTo>
                <a:lnTo>
                  <a:pt x="825515" y="2586"/>
                </a:lnTo>
                <a:lnTo>
                  <a:pt x="778315" y="7481"/>
                </a:lnTo>
                <a:lnTo>
                  <a:pt x="725584" y="14782"/>
                </a:lnTo>
                <a:lnTo>
                  <a:pt x="685490" y="29450"/>
                </a:lnTo>
                <a:lnTo>
                  <a:pt x="519691" y="29450"/>
                </a:lnTo>
                <a:lnTo>
                  <a:pt x="479633" y="14782"/>
                </a:lnTo>
                <a:lnTo>
                  <a:pt x="426876" y="7481"/>
                </a:lnTo>
                <a:lnTo>
                  <a:pt x="379660" y="2586"/>
                </a:lnTo>
                <a:lnTo>
                  <a:pt x="335764" y="93"/>
                </a:lnTo>
                <a:lnTo>
                  <a:pt x="292969" y="0"/>
                </a:lnTo>
                <a:lnTo>
                  <a:pt x="249056" y="2303"/>
                </a:lnTo>
                <a:lnTo>
                  <a:pt x="201804" y="7000"/>
                </a:lnTo>
                <a:lnTo>
                  <a:pt x="148996" y="14088"/>
                </a:lnTo>
                <a:lnTo>
                  <a:pt x="128336" y="19209"/>
                </a:lnTo>
                <a:lnTo>
                  <a:pt x="29692" y="30624"/>
                </a:lnTo>
                <a:lnTo>
                  <a:pt x="71" y="57294"/>
                </a:lnTo>
                <a:lnTo>
                  <a:pt x="0" y="93529"/>
                </a:lnTo>
                <a:lnTo>
                  <a:pt x="5827" y="110479"/>
                </a:lnTo>
                <a:lnTo>
                  <a:pt x="20884" y="121860"/>
                </a:lnTo>
                <a:lnTo>
                  <a:pt x="41412" y="129196"/>
                </a:lnTo>
                <a:lnTo>
                  <a:pt x="63652" y="134014"/>
                </a:lnTo>
                <a:lnTo>
                  <a:pt x="70741" y="177082"/>
                </a:lnTo>
                <a:lnTo>
                  <a:pt x="77040" y="214124"/>
                </a:lnTo>
                <a:lnTo>
                  <a:pt x="83459" y="252837"/>
                </a:lnTo>
                <a:lnTo>
                  <a:pt x="90909" y="300915"/>
                </a:lnTo>
                <a:lnTo>
                  <a:pt x="104446" y="339122"/>
                </a:lnTo>
                <a:lnTo>
                  <a:pt x="130809" y="372437"/>
                </a:lnTo>
                <a:lnTo>
                  <a:pt x="166311" y="396715"/>
                </a:lnTo>
                <a:lnTo>
                  <a:pt x="207261" y="407809"/>
                </a:lnTo>
                <a:lnTo>
                  <a:pt x="256677" y="409086"/>
                </a:lnTo>
                <a:lnTo>
                  <a:pt x="299221" y="408744"/>
                </a:lnTo>
                <a:lnTo>
                  <a:pt x="341755" y="406606"/>
                </a:lnTo>
                <a:lnTo>
                  <a:pt x="391142" y="402492"/>
                </a:lnTo>
                <a:lnTo>
                  <a:pt x="432566" y="392004"/>
                </a:lnTo>
                <a:lnTo>
                  <a:pt x="469300" y="368070"/>
                </a:lnTo>
                <a:lnTo>
                  <a:pt x="497457" y="334829"/>
                </a:lnTo>
                <a:lnTo>
                  <a:pt x="513148" y="296417"/>
                </a:lnTo>
                <a:lnTo>
                  <a:pt x="525224" y="249529"/>
                </a:lnTo>
                <a:lnTo>
                  <a:pt x="535615" y="211993"/>
                </a:lnTo>
                <a:lnTo>
                  <a:pt x="545730" y="176757"/>
                </a:lnTo>
                <a:lnTo>
                  <a:pt x="556976" y="136770"/>
                </a:lnTo>
                <a:lnTo>
                  <a:pt x="578727" y="126907"/>
                </a:lnTo>
                <a:lnTo>
                  <a:pt x="601384" y="123404"/>
                </a:lnTo>
                <a:lnTo>
                  <a:pt x="624217" y="125029"/>
                </a:lnTo>
                <a:lnTo>
                  <a:pt x="646498" y="130547"/>
                </a:lnTo>
                <a:lnTo>
                  <a:pt x="658355" y="172989"/>
                </a:lnTo>
                <a:lnTo>
                  <a:pt x="668848" y="209582"/>
                </a:lnTo>
                <a:lnTo>
                  <a:pt x="679527" y="248124"/>
                </a:lnTo>
                <a:lnTo>
                  <a:pt x="691944" y="296417"/>
                </a:lnTo>
                <a:lnTo>
                  <a:pt x="707630" y="334829"/>
                </a:lnTo>
                <a:lnTo>
                  <a:pt x="735794" y="368070"/>
                </a:lnTo>
                <a:lnTo>
                  <a:pt x="772539" y="392004"/>
                </a:lnTo>
                <a:lnTo>
                  <a:pt x="813968" y="402492"/>
                </a:lnTo>
                <a:lnTo>
                  <a:pt x="863413" y="406606"/>
                </a:lnTo>
                <a:lnTo>
                  <a:pt x="905957" y="408744"/>
                </a:lnTo>
                <a:lnTo>
                  <a:pt x="948495" y="409086"/>
                </a:lnTo>
                <a:lnTo>
                  <a:pt x="997920" y="407809"/>
                </a:lnTo>
                <a:lnTo>
                  <a:pt x="1038877" y="396715"/>
                </a:lnTo>
                <a:lnTo>
                  <a:pt x="1074358" y="372437"/>
                </a:lnTo>
                <a:lnTo>
                  <a:pt x="1100695" y="339122"/>
                </a:lnTo>
                <a:lnTo>
                  <a:pt x="1114219" y="300915"/>
                </a:lnTo>
                <a:lnTo>
                  <a:pt x="1121774" y="252378"/>
                </a:lnTo>
                <a:lnTo>
                  <a:pt x="1128267" y="213324"/>
                </a:lnTo>
                <a:lnTo>
                  <a:pt x="1134644" y="175807"/>
                </a:lnTo>
                <a:lnTo>
                  <a:pt x="1141849" y="131881"/>
                </a:lnTo>
                <a:lnTo>
                  <a:pt x="1161169" y="126881"/>
                </a:lnTo>
                <a:lnTo>
                  <a:pt x="1178118" y="119513"/>
                </a:lnTo>
                <a:lnTo>
                  <a:pt x="1190142" y="108740"/>
                </a:lnTo>
                <a:lnTo>
                  <a:pt x="1194691" y="93529"/>
                </a:lnTo>
                <a:close/>
              </a:path>
              <a:path w="1195070" h="409575">
                <a:moveTo>
                  <a:pt x="503138" y="195871"/>
                </a:moveTo>
                <a:lnTo>
                  <a:pt x="485771" y="247945"/>
                </a:lnTo>
                <a:lnTo>
                  <a:pt x="467451" y="289574"/>
                </a:lnTo>
                <a:lnTo>
                  <a:pt x="445611" y="321644"/>
                </a:lnTo>
                <a:lnTo>
                  <a:pt x="381101" y="360660"/>
                </a:lnTo>
                <a:lnTo>
                  <a:pt x="333294" y="369379"/>
                </a:lnTo>
                <a:lnTo>
                  <a:pt x="271696" y="372089"/>
                </a:lnTo>
                <a:lnTo>
                  <a:pt x="217182" y="366848"/>
                </a:lnTo>
                <a:lnTo>
                  <a:pt x="178109" y="351934"/>
                </a:lnTo>
                <a:lnTo>
                  <a:pt x="134138" y="297941"/>
                </a:lnTo>
                <a:lnTo>
                  <a:pt x="123167" y="261288"/>
                </a:lnTo>
                <a:lnTo>
                  <a:pt x="115488" y="219813"/>
                </a:lnTo>
                <a:lnTo>
                  <a:pt x="108066" y="174731"/>
                </a:lnTo>
                <a:lnTo>
                  <a:pt x="107154" y="130911"/>
                </a:lnTo>
                <a:lnTo>
                  <a:pt x="120749" y="99768"/>
                </a:lnTo>
                <a:lnTo>
                  <a:pt x="180743" y="66857"/>
                </a:lnTo>
                <a:lnTo>
                  <a:pt x="221781" y="60764"/>
                </a:lnTo>
                <a:lnTo>
                  <a:pt x="266606" y="58694"/>
                </a:lnTo>
                <a:lnTo>
                  <a:pt x="312536" y="58485"/>
                </a:lnTo>
                <a:lnTo>
                  <a:pt x="365299" y="59262"/>
                </a:lnTo>
                <a:lnTo>
                  <a:pt x="413062" y="62946"/>
                </a:lnTo>
                <a:lnTo>
                  <a:pt x="453720" y="71561"/>
                </a:lnTo>
                <a:lnTo>
                  <a:pt x="505286" y="111694"/>
                </a:lnTo>
                <a:lnTo>
                  <a:pt x="511980" y="147264"/>
                </a:lnTo>
                <a:lnTo>
                  <a:pt x="503138" y="195871"/>
                </a:lnTo>
                <a:close/>
              </a:path>
              <a:path w="1195070" h="409575">
                <a:moveTo>
                  <a:pt x="1103746" y="136895"/>
                </a:moveTo>
                <a:lnTo>
                  <a:pt x="1097533" y="179738"/>
                </a:lnTo>
                <a:lnTo>
                  <a:pt x="1091756" y="221747"/>
                </a:lnTo>
                <a:lnTo>
                  <a:pt x="1084044" y="261419"/>
                </a:lnTo>
                <a:lnTo>
                  <a:pt x="1053341" y="327736"/>
                </a:lnTo>
                <a:lnTo>
                  <a:pt x="986465" y="366659"/>
                </a:lnTo>
                <a:lnTo>
                  <a:pt x="933538" y="372089"/>
                </a:lnTo>
                <a:lnTo>
                  <a:pt x="868782" y="369450"/>
                </a:lnTo>
                <a:lnTo>
                  <a:pt x="818842" y="360478"/>
                </a:lnTo>
                <a:lnTo>
                  <a:pt x="780882" y="343269"/>
                </a:lnTo>
                <a:lnTo>
                  <a:pt x="752061" y="315922"/>
                </a:lnTo>
                <a:lnTo>
                  <a:pt x="729543" y="276533"/>
                </a:lnTo>
                <a:lnTo>
                  <a:pt x="710488" y="223199"/>
                </a:lnTo>
                <a:lnTo>
                  <a:pt x="697492" y="169662"/>
                </a:lnTo>
                <a:lnTo>
                  <a:pt x="696173" y="128969"/>
                </a:lnTo>
                <a:lnTo>
                  <a:pt x="708521" y="99379"/>
                </a:lnTo>
                <a:lnTo>
                  <a:pt x="782177" y="66529"/>
                </a:lnTo>
                <a:lnTo>
                  <a:pt x="847465" y="59783"/>
                </a:lnTo>
                <a:lnTo>
                  <a:pt x="927864" y="56815"/>
                </a:lnTo>
                <a:lnTo>
                  <a:pt x="979103" y="58586"/>
                </a:lnTo>
                <a:lnTo>
                  <a:pt x="1028906" y="65357"/>
                </a:lnTo>
                <a:lnTo>
                  <a:pt x="1070679" y="79251"/>
                </a:lnTo>
                <a:lnTo>
                  <a:pt x="1097824" y="102389"/>
                </a:lnTo>
                <a:lnTo>
                  <a:pt x="1103746" y="136895"/>
                </a:lnTo>
                <a:close/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3" name="object 13"/>
          <p:cNvSpPr txBox="1"/>
          <p:nvPr/>
        </p:nvSpPr>
        <p:spPr>
          <a:xfrm>
            <a:off x="3874848" y="3996268"/>
            <a:ext cx="205184" cy="122091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8145">
              <a:lnSpc>
                <a:spcPts val="1565"/>
              </a:lnSpc>
            </a:pPr>
            <a:r>
              <a:rPr sz="1347" spc="64" dirty="0">
                <a:solidFill>
                  <a:srgbClr val="FFFFFF"/>
                </a:solidFill>
                <a:latin typeface="Georgia"/>
                <a:cs typeface="Georgia"/>
              </a:rPr>
              <a:t>CALENDRIER</a:t>
            </a:r>
            <a:endParaRPr sz="1347" dirty="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 rot="18240000">
            <a:off x="6338847" y="4106148"/>
            <a:ext cx="1086094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8"/>
              </a:lnSpc>
            </a:pPr>
            <a:r>
              <a:rPr sz="802" spc="-106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802" spc="-93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53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10" baseline="2222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1202" spc="-57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49" baseline="22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130" baseline="2222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1202" baseline="2222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2222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78" baseline="4444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r>
              <a:rPr sz="1202" spc="-91" baseline="4444" dirty="0">
                <a:solidFill>
                  <a:srgbClr val="FFFFFF"/>
                </a:solidFill>
                <a:latin typeface="Arial MT"/>
                <a:cs typeface="Arial MT"/>
              </a:rPr>
              <a:t>8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25" baseline="4444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1202" spc="-158" baseline="4444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202" spc="-139" baseline="4444" dirty="0">
                <a:solidFill>
                  <a:srgbClr val="FFFFFF"/>
                </a:solidFill>
                <a:latin typeface="Arial MT"/>
                <a:cs typeface="Arial MT"/>
              </a:rPr>
              <a:t>v</a:t>
            </a:r>
            <a:r>
              <a:rPr sz="1202" spc="-154" baseline="6666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149" baseline="6666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202" spc="-125" baseline="6666" dirty="0">
                <a:solidFill>
                  <a:srgbClr val="FFFFFF"/>
                </a:solidFill>
                <a:latin typeface="Arial MT"/>
                <a:cs typeface="Arial MT"/>
              </a:rPr>
              <a:t>b</a:t>
            </a:r>
            <a:r>
              <a:rPr sz="1202" spc="-57" baseline="6666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10" baseline="6666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120" baseline="6666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20" baseline="8888" dirty="0">
                <a:solidFill>
                  <a:srgbClr val="FFFFFF"/>
                </a:solidFill>
                <a:latin typeface="Arial MT"/>
                <a:cs typeface="Arial MT"/>
              </a:rPr>
              <a:t>202</a:t>
            </a:r>
            <a:r>
              <a:rPr sz="1202" spc="-91" baseline="8888" dirty="0">
                <a:solidFill>
                  <a:srgbClr val="FFFFFF"/>
                </a:solidFill>
                <a:latin typeface="Arial MT"/>
                <a:cs typeface="Arial MT"/>
              </a:rPr>
              <a:t>0</a:t>
            </a:r>
            <a:endParaRPr sz="1202" baseline="8888" dirty="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92006" y="3737640"/>
            <a:ext cx="3116620" cy="1239331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marR="3258" indent="-407" algn="ctr">
              <a:spcBef>
                <a:spcPts val="64"/>
              </a:spcBef>
            </a:pPr>
            <a:r>
              <a:rPr sz="2000" spc="-144" dirty="0">
                <a:solidFill>
                  <a:srgbClr val="231F20"/>
                </a:solidFill>
                <a:latin typeface="Arial MT"/>
                <a:cs typeface="Arial MT"/>
              </a:rPr>
              <a:t>D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o</a:t>
            </a:r>
            <a:r>
              <a:rPr sz="2000" spc="-93" dirty="0">
                <a:solidFill>
                  <a:srgbClr val="231F20"/>
                </a:solidFill>
                <a:latin typeface="Arial MT"/>
                <a:cs typeface="Arial MT"/>
              </a:rPr>
              <a:t>n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n</a:t>
            </a:r>
            <a:r>
              <a:rPr sz="2000" spc="-106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r </a:t>
            </a:r>
            <a:r>
              <a:rPr sz="2000" spc="-26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000" spc="-87" dirty="0">
                <a:solidFill>
                  <a:srgbClr val="231F20"/>
                </a:solidFill>
                <a:latin typeface="Arial MT"/>
                <a:cs typeface="Arial MT"/>
              </a:rPr>
              <a:t>g</a:t>
            </a:r>
            <a:r>
              <a:rPr lang="fr-FR" sz="2000" spc="-103" dirty="0">
                <a:solidFill>
                  <a:srgbClr val="231F20"/>
                </a:solidFill>
                <a:latin typeface="Arial MT"/>
                <a:cs typeface="Arial MT"/>
              </a:rPr>
              <a:t>o</a:t>
            </a:r>
            <a:r>
              <a:rPr lang="fr-FR" sz="2000" spc="-80" dirty="0">
                <a:solidFill>
                  <a:srgbClr val="231F20"/>
                </a:solidFill>
                <a:latin typeface="Arial MT"/>
                <a:cs typeface="Arial MT"/>
              </a:rPr>
              <a:t>û</a:t>
            </a:r>
            <a:r>
              <a:rPr lang="fr-FR" sz="2000" spc="-19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99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19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22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106" dirty="0">
                <a:solidFill>
                  <a:srgbClr val="231F20"/>
                </a:solidFill>
                <a:latin typeface="Arial MT"/>
                <a:cs typeface="Arial MT"/>
              </a:rPr>
              <a:t>m</a:t>
            </a:r>
            <a:r>
              <a:rPr sz="2000" spc="-99" dirty="0">
                <a:solidFill>
                  <a:srgbClr val="231F20"/>
                </a:solidFill>
                <a:latin typeface="Arial MT"/>
                <a:cs typeface="Arial MT"/>
              </a:rPr>
              <a:t>o</a:t>
            </a:r>
            <a:r>
              <a:rPr sz="2000" spc="-16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19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v</a:t>
            </a:r>
            <a:r>
              <a:rPr sz="2000" spc="-99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16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58" dirty="0">
                <a:solidFill>
                  <a:srgbClr val="231F20"/>
                </a:solidFill>
                <a:latin typeface="Arial MT"/>
                <a:cs typeface="Arial MT"/>
              </a:rPr>
              <a:t>ion </a:t>
            </a:r>
            <a:r>
              <a:rPr sz="2000" spc="-83" dirty="0">
                <a:solidFill>
                  <a:srgbClr val="231F20"/>
                </a:solidFill>
                <a:latin typeface="Arial MT"/>
                <a:cs typeface="Arial MT"/>
              </a:rPr>
              <a:t>p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o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u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r 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d</a:t>
            </a:r>
            <a:r>
              <a:rPr sz="2000" spc="-99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87" dirty="0">
                <a:solidFill>
                  <a:srgbClr val="231F20"/>
                </a:solidFill>
                <a:latin typeface="Arial MT"/>
                <a:cs typeface="Arial MT"/>
              </a:rPr>
              <a:t>s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99" dirty="0">
                <a:solidFill>
                  <a:srgbClr val="231F20"/>
                </a:solidFill>
                <a:latin typeface="Arial MT"/>
                <a:cs typeface="Arial MT"/>
              </a:rPr>
              <a:t>é</a:t>
            </a:r>
            <a:r>
              <a:rPr sz="2000" spc="-13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ud</a:t>
            </a:r>
            <a:r>
              <a:rPr sz="2000" spc="-99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61" dirty="0">
                <a:solidFill>
                  <a:srgbClr val="231F20"/>
                </a:solidFill>
                <a:latin typeface="Arial MT"/>
                <a:cs typeface="Arial MT"/>
              </a:rPr>
              <a:t>s </a:t>
            </a:r>
            <a:r>
              <a:rPr lang="fr-FR" sz="2000" spc="-77" dirty="0">
                <a:solidFill>
                  <a:srgbClr val="231F20"/>
                </a:solidFill>
                <a:latin typeface="Arial MT"/>
                <a:cs typeface="Arial MT"/>
              </a:rPr>
              <a:t>supérieures, en lien avec les Cordées de la Réussite</a:t>
            </a:r>
            <a:endParaRPr sz="2000" dirty="0">
              <a:latin typeface="Arial MT"/>
              <a:cs typeface="Arial MT"/>
            </a:endParaRPr>
          </a:p>
        </p:txBody>
      </p:sp>
      <p:pic>
        <p:nvPicPr>
          <p:cNvPr id="34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03845" y="1768505"/>
            <a:ext cx="4896815" cy="2950539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1829684" y="4087318"/>
            <a:ext cx="2594422" cy="931554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164926" marR="3258" indent="-157189" algn="ctr">
              <a:spcBef>
                <a:spcPts val="64"/>
              </a:spcBef>
            </a:pPr>
            <a:r>
              <a:rPr sz="2000" spc="-144" dirty="0">
                <a:solidFill>
                  <a:srgbClr val="231F20"/>
                </a:solidFill>
                <a:latin typeface="Arial MT"/>
                <a:cs typeface="Arial MT"/>
              </a:rPr>
              <a:t>F</a:t>
            </a:r>
            <a:r>
              <a:rPr sz="2000" spc="-112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93" dirty="0">
                <a:solidFill>
                  <a:srgbClr val="231F20"/>
                </a:solidFill>
                <a:latin typeface="Arial MT"/>
                <a:cs typeface="Arial MT"/>
              </a:rPr>
              <a:t>v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o</a:t>
            </a:r>
            <a:r>
              <a:rPr sz="2000" spc="-32" dirty="0">
                <a:solidFill>
                  <a:srgbClr val="231F20"/>
                </a:solidFill>
                <a:latin typeface="Arial MT"/>
                <a:cs typeface="Arial MT"/>
              </a:rPr>
              <a:t>r</a:t>
            </a:r>
            <a:r>
              <a:rPr sz="2000" spc="-22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83" dirty="0">
                <a:solidFill>
                  <a:srgbClr val="231F20"/>
                </a:solidFill>
                <a:latin typeface="Arial MT"/>
                <a:cs typeface="Arial MT"/>
              </a:rPr>
              <a:t>s</a:t>
            </a:r>
            <a:r>
              <a:rPr sz="2000" spc="-106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r </a:t>
            </a:r>
            <a:r>
              <a:rPr sz="2000" spc="-26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16" dirty="0">
                <a:solidFill>
                  <a:srgbClr val="231F20"/>
                </a:solidFill>
                <a:latin typeface="Arial MT"/>
                <a:cs typeface="Arial MT"/>
              </a:rPr>
              <a:t>’</a:t>
            </a:r>
            <a:r>
              <a:rPr sz="2000" spc="-106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80" dirty="0">
                <a:solidFill>
                  <a:srgbClr val="231F20"/>
                </a:solidFill>
                <a:latin typeface="Arial MT"/>
                <a:cs typeface="Arial MT"/>
              </a:rPr>
              <a:t>u</a:t>
            </a:r>
            <a:r>
              <a:rPr sz="2000" spc="-16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o</a:t>
            </a:r>
            <a:r>
              <a:rPr sz="2000" spc="-87" dirty="0">
                <a:solidFill>
                  <a:srgbClr val="231F20"/>
                </a:solidFill>
                <a:latin typeface="Arial MT"/>
                <a:cs typeface="Arial MT"/>
              </a:rPr>
              <a:t>n</a:t>
            </a:r>
            <a:r>
              <a:rPr sz="2000" spc="-106" dirty="0">
                <a:solidFill>
                  <a:srgbClr val="231F20"/>
                </a:solidFill>
                <a:latin typeface="Arial MT"/>
                <a:cs typeface="Arial MT"/>
              </a:rPr>
              <a:t>o</a:t>
            </a:r>
            <a:r>
              <a:rPr sz="2000" spc="-112" dirty="0">
                <a:solidFill>
                  <a:srgbClr val="231F20"/>
                </a:solidFill>
                <a:latin typeface="Arial MT"/>
                <a:cs typeface="Arial MT"/>
              </a:rPr>
              <a:t>m</a:t>
            </a:r>
            <a:r>
              <a:rPr sz="2000" spc="-26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67" dirty="0">
                <a:solidFill>
                  <a:srgbClr val="231F20"/>
                </a:solidFill>
                <a:latin typeface="Arial MT"/>
                <a:cs typeface="Arial MT"/>
              </a:rPr>
              <a:t>e  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d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87" dirty="0">
                <a:solidFill>
                  <a:srgbClr val="231F20"/>
                </a:solidFill>
                <a:latin typeface="Arial MT"/>
                <a:cs typeface="Arial MT"/>
              </a:rPr>
              <a:t>ns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26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13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29" dirty="0">
                <a:solidFill>
                  <a:srgbClr val="231F20"/>
                </a:solidFill>
                <a:latin typeface="Arial MT"/>
                <a:cs typeface="Arial MT"/>
              </a:rPr>
              <a:t>r</a:t>
            </a:r>
            <a:r>
              <a:rPr sz="2000" spc="-112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v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29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19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endParaRPr sz="2000" dirty="0">
              <a:latin typeface="Arial MT"/>
              <a:cs typeface="Arial MT"/>
            </a:endParaRPr>
          </a:p>
          <a:p>
            <a:pPr marL="20361" algn="ctr"/>
            <a:r>
              <a:rPr sz="2000" spc="-99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19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26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3" dirty="0">
                <a:solidFill>
                  <a:srgbClr val="231F20"/>
                </a:solidFill>
                <a:latin typeface="Arial MT"/>
                <a:cs typeface="Arial MT"/>
              </a:rPr>
              <a:t>’</a:t>
            </a:r>
            <a:r>
              <a:rPr sz="2000" spc="-26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83" dirty="0">
                <a:solidFill>
                  <a:srgbClr val="231F20"/>
                </a:solidFill>
                <a:latin typeface="Arial MT"/>
                <a:cs typeface="Arial MT"/>
              </a:rPr>
              <a:t>n</a:t>
            </a:r>
            <a:r>
              <a:rPr sz="2000" spc="-19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106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32" dirty="0">
                <a:solidFill>
                  <a:srgbClr val="231F20"/>
                </a:solidFill>
                <a:latin typeface="Arial MT"/>
                <a:cs typeface="Arial MT"/>
              </a:rPr>
              <a:t>r</a:t>
            </a:r>
            <a:r>
              <a:rPr sz="2000" spc="-93" dirty="0">
                <a:solidFill>
                  <a:srgbClr val="231F20"/>
                </a:solidFill>
                <a:latin typeface="Arial MT"/>
                <a:cs typeface="Arial MT"/>
              </a:rPr>
              <a:t>d</a:t>
            </a:r>
            <a:r>
              <a:rPr sz="2000" spc="-22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83" dirty="0">
                <a:solidFill>
                  <a:srgbClr val="231F20"/>
                </a:solidFill>
                <a:latin typeface="Arial MT"/>
                <a:cs typeface="Arial MT"/>
              </a:rPr>
              <a:t>s</a:t>
            </a:r>
            <a:r>
              <a:rPr sz="2000" spc="-73" dirty="0">
                <a:solidFill>
                  <a:srgbClr val="231F20"/>
                </a:solidFill>
                <a:latin typeface="Arial MT"/>
                <a:cs typeface="Arial MT"/>
              </a:rPr>
              <a:t>c</a:t>
            </a:r>
            <a:r>
              <a:rPr sz="2000" spc="-26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p</a:t>
            </a:r>
            <a:r>
              <a:rPr sz="2000" spc="-29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26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n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32" dirty="0">
                <a:solidFill>
                  <a:srgbClr val="231F20"/>
                </a:solidFill>
                <a:latin typeface="Arial MT"/>
                <a:cs typeface="Arial MT"/>
              </a:rPr>
              <a:t>r</a:t>
            </a:r>
            <a:r>
              <a:rPr sz="2000" spc="-16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19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é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56164" y="4814997"/>
            <a:ext cx="2453883" cy="931554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marR="3258" algn="ctr">
              <a:spcBef>
                <a:spcPts val="64"/>
              </a:spcBef>
            </a:pPr>
            <a:r>
              <a:rPr sz="2000" spc="-147" dirty="0">
                <a:solidFill>
                  <a:srgbClr val="231F20"/>
                </a:solidFill>
                <a:latin typeface="Arial MT"/>
                <a:cs typeface="Arial MT"/>
              </a:rPr>
              <a:t>D</a:t>
            </a:r>
            <a:r>
              <a:rPr sz="2000" spc="-109" dirty="0">
                <a:solidFill>
                  <a:srgbClr val="231F20"/>
                </a:solidFill>
                <a:latin typeface="Arial MT"/>
                <a:cs typeface="Arial MT"/>
              </a:rPr>
              <a:t>é</a:t>
            </a:r>
            <a:r>
              <a:rPr sz="2000" spc="-96" dirty="0">
                <a:solidFill>
                  <a:srgbClr val="231F20"/>
                </a:solidFill>
                <a:latin typeface="Arial MT"/>
                <a:cs typeface="Arial MT"/>
              </a:rPr>
              <a:t>v</a:t>
            </a:r>
            <a:r>
              <a:rPr sz="2000" spc="-109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22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o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p</a:t>
            </a:r>
            <a:r>
              <a:rPr sz="2000" spc="-87" dirty="0">
                <a:solidFill>
                  <a:srgbClr val="231F20"/>
                </a:solidFill>
                <a:latin typeface="Arial MT"/>
                <a:cs typeface="Arial MT"/>
              </a:rPr>
              <a:t>p</a:t>
            </a:r>
            <a:r>
              <a:rPr sz="2000" spc="-106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r </a:t>
            </a:r>
            <a:r>
              <a:rPr sz="2000" spc="-22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p</a:t>
            </a:r>
            <a:r>
              <a:rPr sz="2000" spc="-29" dirty="0">
                <a:solidFill>
                  <a:srgbClr val="231F20"/>
                </a:solidFill>
                <a:latin typeface="Arial MT"/>
                <a:cs typeface="Arial MT"/>
              </a:rPr>
              <a:t>r</a:t>
            </a:r>
            <a:r>
              <a:rPr sz="2000" spc="-99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16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22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2000" spc="-93" dirty="0">
                <a:solidFill>
                  <a:srgbClr val="231F20"/>
                </a:solidFill>
                <a:latin typeface="Arial MT"/>
                <a:cs typeface="Arial MT"/>
              </a:rPr>
              <a:t>q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u</a:t>
            </a:r>
            <a:r>
              <a:rPr sz="2000" spc="-67" dirty="0">
                <a:solidFill>
                  <a:srgbClr val="231F20"/>
                </a:solidFill>
                <a:latin typeface="Arial MT"/>
                <a:cs typeface="Arial MT"/>
              </a:rPr>
              <a:t>e 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d</a:t>
            </a:r>
            <a:r>
              <a:rPr sz="2000" spc="-99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87" dirty="0">
                <a:solidFill>
                  <a:srgbClr val="231F20"/>
                </a:solidFill>
                <a:latin typeface="Arial MT"/>
                <a:cs typeface="Arial MT"/>
              </a:rPr>
              <a:t>s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000" spc="-22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lang="fr-FR"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lang="fr-FR" sz="2000" spc="-90" dirty="0">
                <a:solidFill>
                  <a:srgbClr val="231F20"/>
                </a:solidFill>
                <a:latin typeface="Arial MT"/>
                <a:cs typeface="Arial MT"/>
              </a:rPr>
              <a:t>n</a:t>
            </a:r>
            <a:r>
              <a:rPr lang="fr-FR" sz="2000" spc="-93" dirty="0">
                <a:solidFill>
                  <a:srgbClr val="231F20"/>
                </a:solidFill>
                <a:latin typeface="Arial MT"/>
                <a:cs typeface="Arial MT"/>
              </a:rPr>
              <a:t>g</a:t>
            </a:r>
            <a:r>
              <a:rPr lang="fr-FR" sz="2000" spc="-90" dirty="0">
                <a:solidFill>
                  <a:srgbClr val="231F20"/>
                </a:solidFill>
                <a:latin typeface="Arial MT"/>
                <a:cs typeface="Arial MT"/>
              </a:rPr>
              <a:t>u</a:t>
            </a:r>
            <a:r>
              <a:rPr lang="fr-FR" sz="2000" spc="-99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lang="fr-FR" sz="2000" spc="-87" dirty="0">
                <a:solidFill>
                  <a:srgbClr val="231F20"/>
                </a:solidFill>
                <a:latin typeface="Arial MT"/>
                <a:cs typeface="Arial MT"/>
              </a:rPr>
              <a:t>s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000" spc="-87" dirty="0">
                <a:solidFill>
                  <a:srgbClr val="231F20"/>
                </a:solidFill>
                <a:latin typeface="Arial MT"/>
                <a:cs typeface="Arial MT"/>
              </a:rPr>
              <a:t>v</a:t>
            </a:r>
            <a:r>
              <a:rPr lang="fr-FR" sz="2000" spc="-19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lang="fr-FR" sz="2000" spc="-90" dirty="0">
                <a:solidFill>
                  <a:srgbClr val="231F20"/>
                </a:solidFill>
                <a:latin typeface="Arial MT"/>
                <a:cs typeface="Arial MT"/>
              </a:rPr>
              <a:t>v</a:t>
            </a:r>
            <a:r>
              <a:rPr lang="fr-FR"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lang="fr-FR" sz="2000" spc="-83" dirty="0">
                <a:solidFill>
                  <a:srgbClr val="231F20"/>
                </a:solidFill>
                <a:latin typeface="Arial MT"/>
                <a:cs typeface="Arial MT"/>
              </a:rPr>
              <a:t>n</a:t>
            </a:r>
            <a:r>
              <a:rPr lang="fr-FR" sz="2000" spc="-19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lang="fr-FR" sz="2000" spc="-99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lang="fr-FR" sz="2000" spc="-61" dirty="0">
                <a:solidFill>
                  <a:srgbClr val="231F20"/>
                </a:solidFill>
                <a:latin typeface="Arial MT"/>
                <a:cs typeface="Arial MT"/>
              </a:rPr>
              <a:t>s</a:t>
            </a:r>
            <a:r>
              <a:rPr sz="2000" spc="-6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26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22" dirty="0">
                <a:solidFill>
                  <a:srgbClr val="231F20"/>
                </a:solidFill>
                <a:latin typeface="Arial MT"/>
                <a:cs typeface="Arial MT"/>
              </a:rPr>
              <a:t>’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o</a:t>
            </a:r>
            <a:r>
              <a:rPr sz="2000" spc="-29" dirty="0">
                <a:solidFill>
                  <a:srgbClr val="231F20"/>
                </a:solidFill>
                <a:latin typeface="Arial MT"/>
                <a:cs typeface="Arial MT"/>
              </a:rPr>
              <a:t>r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19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600660" y="1781861"/>
            <a:ext cx="2969227" cy="931554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algn="ctr">
              <a:spcBef>
                <a:spcPts val="64"/>
              </a:spcBef>
            </a:pPr>
            <a:r>
              <a:rPr lang="fr-FR" sz="2000" spc="-80" dirty="0">
                <a:solidFill>
                  <a:srgbClr val="231F20"/>
                </a:solidFill>
                <a:latin typeface="Arial MT"/>
                <a:cs typeface="Arial MT"/>
              </a:rPr>
              <a:t>Renforcer</a:t>
            </a:r>
            <a:r>
              <a:rPr lang="fr-FR" sz="2000" dirty="0">
                <a:latin typeface="Arial MT"/>
                <a:cs typeface="Arial MT"/>
              </a:rPr>
              <a:t> </a:t>
            </a:r>
            <a:r>
              <a:rPr sz="2000" spc="-22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000" spc="-71" dirty="0">
                <a:solidFill>
                  <a:srgbClr val="231F20"/>
                </a:solidFill>
                <a:latin typeface="Arial MT"/>
                <a:cs typeface="Arial MT"/>
              </a:rPr>
              <a:t>c</a:t>
            </a:r>
            <a:r>
              <a:rPr sz="2000" spc="-93" dirty="0">
                <a:solidFill>
                  <a:srgbClr val="231F20"/>
                </a:solidFill>
                <a:latin typeface="Arial MT"/>
                <a:cs typeface="Arial MT"/>
              </a:rPr>
              <a:t>u</a:t>
            </a:r>
            <a:r>
              <a:rPr sz="2000" spc="-16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2000" spc="-13" dirty="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sz="2000" spc="-90" dirty="0">
                <a:solidFill>
                  <a:srgbClr val="231F20"/>
                </a:solidFill>
                <a:latin typeface="Arial MT"/>
                <a:cs typeface="Arial MT"/>
              </a:rPr>
              <a:t>u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r</a:t>
            </a:r>
            <a:r>
              <a:rPr sz="2000" spc="-103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2000" spc="-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000" spc="-90" dirty="0">
                <a:solidFill>
                  <a:srgbClr val="231F20"/>
                </a:solidFill>
                <a:latin typeface="Arial MT"/>
                <a:cs typeface="Arial MT"/>
              </a:rPr>
              <a:t>g</a:t>
            </a:r>
            <a:r>
              <a:rPr lang="fr-FR" sz="2000" spc="-106" dirty="0">
                <a:solidFill>
                  <a:srgbClr val="231F20"/>
                </a:solidFill>
                <a:latin typeface="Arial MT"/>
                <a:cs typeface="Arial MT"/>
              </a:rPr>
              <a:t>é</a:t>
            </a:r>
            <a:r>
              <a:rPr lang="fr-FR" sz="2000" spc="-90" dirty="0">
                <a:solidFill>
                  <a:srgbClr val="231F20"/>
                </a:solidFill>
                <a:latin typeface="Arial MT"/>
                <a:cs typeface="Arial MT"/>
              </a:rPr>
              <a:t>n</a:t>
            </a:r>
            <a:r>
              <a:rPr lang="fr-FR" sz="2000" spc="-106" dirty="0">
                <a:solidFill>
                  <a:srgbClr val="231F20"/>
                </a:solidFill>
                <a:latin typeface="Arial MT"/>
                <a:cs typeface="Arial MT"/>
              </a:rPr>
              <a:t>é</a:t>
            </a:r>
            <a:r>
              <a:rPr lang="fr-FR" sz="2000" spc="-29" dirty="0">
                <a:solidFill>
                  <a:srgbClr val="231F20"/>
                </a:solidFill>
                <a:latin typeface="Arial MT"/>
                <a:cs typeface="Arial MT"/>
              </a:rPr>
              <a:t>r</a:t>
            </a:r>
            <a:r>
              <a:rPr lang="fr-FR" sz="2000" spc="-103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lang="fr-FR" sz="2000" spc="-26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lang="fr-FR" sz="2000" spc="-103" dirty="0">
                <a:solidFill>
                  <a:srgbClr val="231F20"/>
                </a:solidFill>
                <a:latin typeface="Arial MT"/>
                <a:cs typeface="Arial MT"/>
              </a:rPr>
              <a:t>e et aider à la préparation de l’oral du DNB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613331" y="3467141"/>
            <a:ext cx="1301043" cy="620177"/>
          </a:xfrm>
          <a:custGeom>
            <a:avLst/>
            <a:gdLst/>
            <a:ahLst/>
            <a:cxnLst/>
            <a:rect l="l" t="t" r="r" b="b"/>
            <a:pathLst>
              <a:path w="1109345" h="476885">
                <a:moveTo>
                  <a:pt x="8420" y="0"/>
                </a:moveTo>
                <a:lnTo>
                  <a:pt x="3384" y="9285"/>
                </a:lnTo>
                <a:lnTo>
                  <a:pt x="2157" y="16346"/>
                </a:lnTo>
                <a:lnTo>
                  <a:pt x="1956" y="22876"/>
                </a:lnTo>
                <a:lnTo>
                  <a:pt x="0" y="30568"/>
                </a:lnTo>
                <a:lnTo>
                  <a:pt x="4635" y="33451"/>
                </a:lnTo>
                <a:lnTo>
                  <a:pt x="8547" y="38544"/>
                </a:lnTo>
                <a:lnTo>
                  <a:pt x="13843" y="40563"/>
                </a:lnTo>
                <a:lnTo>
                  <a:pt x="22288" y="39319"/>
                </a:lnTo>
                <a:lnTo>
                  <a:pt x="24091" y="39852"/>
                </a:lnTo>
                <a:lnTo>
                  <a:pt x="44894" y="53555"/>
                </a:lnTo>
                <a:lnTo>
                  <a:pt x="79034" y="69845"/>
                </a:lnTo>
                <a:lnTo>
                  <a:pt x="89382" y="73875"/>
                </a:lnTo>
                <a:lnTo>
                  <a:pt x="96062" y="76009"/>
                </a:lnTo>
                <a:lnTo>
                  <a:pt x="100329" y="83121"/>
                </a:lnTo>
                <a:lnTo>
                  <a:pt x="158762" y="111742"/>
                </a:lnTo>
                <a:lnTo>
                  <a:pt x="187452" y="125026"/>
                </a:lnTo>
                <a:lnTo>
                  <a:pt x="214972" y="135826"/>
                </a:lnTo>
                <a:lnTo>
                  <a:pt x="226499" y="144937"/>
                </a:lnTo>
                <a:lnTo>
                  <a:pt x="242119" y="152461"/>
                </a:lnTo>
                <a:lnTo>
                  <a:pt x="272694" y="164020"/>
                </a:lnTo>
                <a:lnTo>
                  <a:pt x="276974" y="165798"/>
                </a:lnTo>
                <a:lnTo>
                  <a:pt x="278701" y="171830"/>
                </a:lnTo>
                <a:lnTo>
                  <a:pt x="302134" y="180454"/>
                </a:lnTo>
                <a:lnTo>
                  <a:pt x="336779" y="194264"/>
                </a:lnTo>
                <a:lnTo>
                  <a:pt x="352971" y="200329"/>
                </a:lnTo>
                <a:lnTo>
                  <a:pt x="368845" y="207221"/>
                </a:lnTo>
                <a:lnTo>
                  <a:pt x="398092" y="223596"/>
                </a:lnTo>
                <a:lnTo>
                  <a:pt x="413702" y="230860"/>
                </a:lnTo>
                <a:lnTo>
                  <a:pt x="504133" y="266094"/>
                </a:lnTo>
                <a:lnTo>
                  <a:pt x="550016" y="283343"/>
                </a:lnTo>
                <a:lnTo>
                  <a:pt x="594674" y="299057"/>
                </a:lnTo>
                <a:lnTo>
                  <a:pt x="636854" y="312267"/>
                </a:lnTo>
                <a:lnTo>
                  <a:pt x="645960" y="319290"/>
                </a:lnTo>
                <a:lnTo>
                  <a:pt x="651497" y="321411"/>
                </a:lnTo>
                <a:lnTo>
                  <a:pt x="660400" y="320801"/>
                </a:lnTo>
                <a:lnTo>
                  <a:pt x="669150" y="323824"/>
                </a:lnTo>
                <a:lnTo>
                  <a:pt x="668172" y="327977"/>
                </a:lnTo>
                <a:lnTo>
                  <a:pt x="706504" y="339965"/>
                </a:lnTo>
                <a:lnTo>
                  <a:pt x="818146" y="373062"/>
                </a:lnTo>
                <a:lnTo>
                  <a:pt x="833221" y="378176"/>
                </a:lnTo>
                <a:lnTo>
                  <a:pt x="877188" y="393026"/>
                </a:lnTo>
                <a:lnTo>
                  <a:pt x="917581" y="399250"/>
                </a:lnTo>
                <a:lnTo>
                  <a:pt x="930427" y="401586"/>
                </a:lnTo>
                <a:lnTo>
                  <a:pt x="936510" y="406260"/>
                </a:lnTo>
                <a:lnTo>
                  <a:pt x="947865" y="407489"/>
                </a:lnTo>
                <a:lnTo>
                  <a:pt x="960086" y="408063"/>
                </a:lnTo>
                <a:lnTo>
                  <a:pt x="972524" y="410028"/>
                </a:lnTo>
                <a:lnTo>
                  <a:pt x="984529" y="415429"/>
                </a:lnTo>
                <a:lnTo>
                  <a:pt x="989622" y="411066"/>
                </a:lnTo>
                <a:lnTo>
                  <a:pt x="993514" y="407060"/>
                </a:lnTo>
                <a:lnTo>
                  <a:pt x="995445" y="402235"/>
                </a:lnTo>
                <a:lnTo>
                  <a:pt x="994651" y="395414"/>
                </a:lnTo>
                <a:lnTo>
                  <a:pt x="1000785" y="393293"/>
                </a:lnTo>
                <a:lnTo>
                  <a:pt x="1013206" y="402056"/>
                </a:lnTo>
                <a:lnTo>
                  <a:pt x="1015695" y="402361"/>
                </a:lnTo>
                <a:lnTo>
                  <a:pt x="1039964" y="421030"/>
                </a:lnTo>
                <a:lnTo>
                  <a:pt x="1028293" y="425316"/>
                </a:lnTo>
                <a:lnTo>
                  <a:pt x="1015130" y="426847"/>
                </a:lnTo>
                <a:lnTo>
                  <a:pt x="1001699" y="427291"/>
                </a:lnTo>
                <a:lnTo>
                  <a:pt x="989228" y="428320"/>
                </a:lnTo>
                <a:lnTo>
                  <a:pt x="945284" y="436497"/>
                </a:lnTo>
                <a:lnTo>
                  <a:pt x="923143" y="439859"/>
                </a:lnTo>
                <a:lnTo>
                  <a:pt x="900836" y="441350"/>
                </a:lnTo>
                <a:lnTo>
                  <a:pt x="894702" y="452843"/>
                </a:lnTo>
                <a:lnTo>
                  <a:pt x="897445" y="458279"/>
                </a:lnTo>
                <a:lnTo>
                  <a:pt x="898740" y="459828"/>
                </a:lnTo>
                <a:lnTo>
                  <a:pt x="896797" y="466039"/>
                </a:lnTo>
                <a:lnTo>
                  <a:pt x="903732" y="471970"/>
                </a:lnTo>
                <a:lnTo>
                  <a:pt x="903452" y="472008"/>
                </a:lnTo>
                <a:lnTo>
                  <a:pt x="910463" y="476542"/>
                </a:lnTo>
                <a:lnTo>
                  <a:pt x="934648" y="467690"/>
                </a:lnTo>
                <a:lnTo>
                  <a:pt x="960627" y="462886"/>
                </a:lnTo>
                <a:lnTo>
                  <a:pt x="1012583" y="457860"/>
                </a:lnTo>
                <a:lnTo>
                  <a:pt x="1022875" y="456065"/>
                </a:lnTo>
                <a:lnTo>
                  <a:pt x="1043584" y="451447"/>
                </a:lnTo>
                <a:lnTo>
                  <a:pt x="1053947" y="450316"/>
                </a:lnTo>
                <a:lnTo>
                  <a:pt x="1071859" y="450057"/>
                </a:lnTo>
                <a:lnTo>
                  <a:pt x="1080595" y="449350"/>
                </a:lnTo>
                <a:lnTo>
                  <a:pt x="1089418" y="447522"/>
                </a:lnTo>
                <a:lnTo>
                  <a:pt x="1095463" y="452170"/>
                </a:lnTo>
                <a:lnTo>
                  <a:pt x="1101039" y="446138"/>
                </a:lnTo>
                <a:lnTo>
                  <a:pt x="1103172" y="446582"/>
                </a:lnTo>
                <a:lnTo>
                  <a:pt x="1108798" y="443903"/>
                </a:lnTo>
                <a:lnTo>
                  <a:pt x="1107610" y="437458"/>
                </a:lnTo>
                <a:lnTo>
                  <a:pt x="1107376" y="431392"/>
                </a:lnTo>
                <a:lnTo>
                  <a:pt x="1074288" y="402631"/>
                </a:lnTo>
                <a:lnTo>
                  <a:pt x="1038212" y="384924"/>
                </a:lnTo>
                <a:lnTo>
                  <a:pt x="1026112" y="377525"/>
                </a:lnTo>
                <a:lnTo>
                  <a:pt x="1012764" y="367695"/>
                </a:lnTo>
                <a:lnTo>
                  <a:pt x="998050" y="357376"/>
                </a:lnTo>
                <a:lnTo>
                  <a:pt x="981849" y="348513"/>
                </a:lnTo>
                <a:lnTo>
                  <a:pt x="953842" y="335197"/>
                </a:lnTo>
                <a:lnTo>
                  <a:pt x="919691" y="317093"/>
                </a:lnTo>
                <a:lnTo>
                  <a:pt x="887618" y="297589"/>
                </a:lnTo>
                <a:lnTo>
                  <a:pt x="859663" y="275246"/>
                </a:lnTo>
                <a:lnTo>
                  <a:pt x="843864" y="266064"/>
                </a:lnTo>
                <a:lnTo>
                  <a:pt x="838987" y="261708"/>
                </a:lnTo>
                <a:lnTo>
                  <a:pt x="838034" y="260210"/>
                </a:lnTo>
                <a:lnTo>
                  <a:pt x="839368" y="253479"/>
                </a:lnTo>
                <a:lnTo>
                  <a:pt x="835037" y="244640"/>
                </a:lnTo>
                <a:lnTo>
                  <a:pt x="831253" y="250304"/>
                </a:lnTo>
                <a:lnTo>
                  <a:pt x="829297" y="242658"/>
                </a:lnTo>
                <a:lnTo>
                  <a:pt x="826211" y="243268"/>
                </a:lnTo>
                <a:lnTo>
                  <a:pt x="819264" y="246545"/>
                </a:lnTo>
                <a:lnTo>
                  <a:pt x="814717" y="243039"/>
                </a:lnTo>
                <a:lnTo>
                  <a:pt x="808139" y="251879"/>
                </a:lnTo>
                <a:lnTo>
                  <a:pt x="809650" y="257898"/>
                </a:lnTo>
                <a:lnTo>
                  <a:pt x="809751" y="262839"/>
                </a:lnTo>
                <a:lnTo>
                  <a:pt x="806958" y="269506"/>
                </a:lnTo>
                <a:lnTo>
                  <a:pt x="831737" y="289774"/>
                </a:lnTo>
                <a:lnTo>
                  <a:pt x="860686" y="310589"/>
                </a:lnTo>
                <a:lnTo>
                  <a:pt x="890020" y="329515"/>
                </a:lnTo>
                <a:lnTo>
                  <a:pt x="915949" y="344119"/>
                </a:lnTo>
                <a:lnTo>
                  <a:pt x="927609" y="351545"/>
                </a:lnTo>
                <a:lnTo>
                  <a:pt x="939753" y="360486"/>
                </a:lnTo>
                <a:lnTo>
                  <a:pt x="951705" y="367936"/>
                </a:lnTo>
                <a:lnTo>
                  <a:pt x="962787" y="370890"/>
                </a:lnTo>
                <a:lnTo>
                  <a:pt x="966495" y="374218"/>
                </a:lnTo>
                <a:lnTo>
                  <a:pt x="969289" y="378218"/>
                </a:lnTo>
                <a:lnTo>
                  <a:pt x="955353" y="378981"/>
                </a:lnTo>
                <a:lnTo>
                  <a:pt x="940390" y="376027"/>
                </a:lnTo>
                <a:lnTo>
                  <a:pt x="925151" y="371521"/>
                </a:lnTo>
                <a:lnTo>
                  <a:pt x="910386" y="367626"/>
                </a:lnTo>
                <a:lnTo>
                  <a:pt x="857530" y="356654"/>
                </a:lnTo>
                <a:lnTo>
                  <a:pt x="804151" y="343776"/>
                </a:lnTo>
                <a:lnTo>
                  <a:pt x="741121" y="320710"/>
                </a:lnTo>
                <a:lnTo>
                  <a:pt x="719505" y="313334"/>
                </a:lnTo>
                <a:lnTo>
                  <a:pt x="671018" y="297869"/>
                </a:lnTo>
                <a:lnTo>
                  <a:pt x="622164" y="280680"/>
                </a:lnTo>
                <a:lnTo>
                  <a:pt x="523718" y="244070"/>
                </a:lnTo>
                <a:lnTo>
                  <a:pt x="474311" y="226119"/>
                </a:lnTo>
                <a:lnTo>
                  <a:pt x="424903" y="209384"/>
                </a:lnTo>
                <a:lnTo>
                  <a:pt x="409540" y="202889"/>
                </a:lnTo>
                <a:lnTo>
                  <a:pt x="379648" y="186049"/>
                </a:lnTo>
                <a:lnTo>
                  <a:pt x="364185" y="178854"/>
                </a:lnTo>
                <a:lnTo>
                  <a:pt x="324785" y="162363"/>
                </a:lnTo>
                <a:lnTo>
                  <a:pt x="247343" y="126118"/>
                </a:lnTo>
                <a:lnTo>
                  <a:pt x="208165" y="109727"/>
                </a:lnTo>
                <a:lnTo>
                  <a:pt x="196930" y="104393"/>
                </a:lnTo>
                <a:lnTo>
                  <a:pt x="183324" y="96627"/>
                </a:lnTo>
                <a:lnTo>
                  <a:pt x="171461" y="88928"/>
                </a:lnTo>
                <a:lnTo>
                  <a:pt x="165455" y="83794"/>
                </a:lnTo>
                <a:lnTo>
                  <a:pt x="150780" y="78915"/>
                </a:lnTo>
                <a:lnTo>
                  <a:pt x="135081" y="72115"/>
                </a:lnTo>
                <a:lnTo>
                  <a:pt x="104051" y="57378"/>
                </a:lnTo>
                <a:lnTo>
                  <a:pt x="90385" y="46875"/>
                </a:lnTo>
                <a:lnTo>
                  <a:pt x="81051" y="43519"/>
                </a:lnTo>
                <a:lnTo>
                  <a:pt x="43116" y="25146"/>
                </a:lnTo>
                <a:lnTo>
                  <a:pt x="35801" y="12230"/>
                </a:lnTo>
                <a:lnTo>
                  <a:pt x="31432" y="10756"/>
                </a:lnTo>
                <a:lnTo>
                  <a:pt x="24781" y="6145"/>
                </a:lnTo>
                <a:lnTo>
                  <a:pt x="19321" y="3335"/>
                </a:lnTo>
                <a:lnTo>
                  <a:pt x="14164" y="1546"/>
                </a:lnTo>
                <a:lnTo>
                  <a:pt x="8420" y="0"/>
                </a:lnTo>
                <a:close/>
              </a:path>
            </a:pathLst>
          </a:custGeom>
          <a:solidFill>
            <a:srgbClr val="99A0AB"/>
          </a:solidFill>
        </p:spPr>
        <p:txBody>
          <a:bodyPr wrap="square" lIns="0" tIns="0" rIns="0" bIns="0" rtlCol="0"/>
          <a:lstStyle/>
          <a:p>
            <a:endParaRPr sz="1154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567848" y="451656"/>
            <a:ext cx="1748709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0" y="0"/>
                </a:moveTo>
                <a:lnTo>
                  <a:pt x="2726649" y="0"/>
                </a:lnTo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8" name="object 8"/>
          <p:cNvSpPr/>
          <p:nvPr/>
        </p:nvSpPr>
        <p:spPr>
          <a:xfrm>
            <a:off x="6096000" y="451655"/>
            <a:ext cx="1748709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0" y="0"/>
                </a:moveTo>
                <a:lnTo>
                  <a:pt x="2726639" y="0"/>
                </a:lnTo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9" name="object 9"/>
          <p:cNvSpPr/>
          <p:nvPr/>
        </p:nvSpPr>
        <p:spPr>
          <a:xfrm>
            <a:off x="5329566" y="320319"/>
            <a:ext cx="766434" cy="262673"/>
          </a:xfrm>
          <a:custGeom>
            <a:avLst/>
            <a:gdLst/>
            <a:ahLst/>
            <a:cxnLst/>
            <a:rect l="l" t="t" r="r" b="b"/>
            <a:pathLst>
              <a:path w="1195070" h="409575">
                <a:moveTo>
                  <a:pt x="1194691" y="93529"/>
                </a:moveTo>
                <a:lnTo>
                  <a:pt x="1192310" y="46923"/>
                </a:lnTo>
                <a:lnTo>
                  <a:pt x="1076703" y="19156"/>
                </a:lnTo>
                <a:lnTo>
                  <a:pt x="1070195" y="16862"/>
                </a:lnTo>
                <a:lnTo>
                  <a:pt x="1003380" y="7000"/>
                </a:lnTo>
                <a:lnTo>
                  <a:pt x="956118" y="2303"/>
                </a:lnTo>
                <a:lnTo>
                  <a:pt x="912199" y="0"/>
                </a:lnTo>
                <a:lnTo>
                  <a:pt x="869404" y="93"/>
                </a:lnTo>
                <a:lnTo>
                  <a:pt x="825515" y="2586"/>
                </a:lnTo>
                <a:lnTo>
                  <a:pt x="778315" y="7481"/>
                </a:lnTo>
                <a:lnTo>
                  <a:pt x="725584" y="14782"/>
                </a:lnTo>
                <a:lnTo>
                  <a:pt x="685490" y="29450"/>
                </a:lnTo>
                <a:lnTo>
                  <a:pt x="519691" y="29450"/>
                </a:lnTo>
                <a:lnTo>
                  <a:pt x="479633" y="14782"/>
                </a:lnTo>
                <a:lnTo>
                  <a:pt x="426876" y="7481"/>
                </a:lnTo>
                <a:lnTo>
                  <a:pt x="379660" y="2586"/>
                </a:lnTo>
                <a:lnTo>
                  <a:pt x="335764" y="93"/>
                </a:lnTo>
                <a:lnTo>
                  <a:pt x="292969" y="0"/>
                </a:lnTo>
                <a:lnTo>
                  <a:pt x="249056" y="2303"/>
                </a:lnTo>
                <a:lnTo>
                  <a:pt x="201804" y="7000"/>
                </a:lnTo>
                <a:lnTo>
                  <a:pt x="148996" y="14088"/>
                </a:lnTo>
                <a:lnTo>
                  <a:pt x="128336" y="19209"/>
                </a:lnTo>
                <a:lnTo>
                  <a:pt x="29692" y="30624"/>
                </a:lnTo>
                <a:lnTo>
                  <a:pt x="71" y="57294"/>
                </a:lnTo>
                <a:lnTo>
                  <a:pt x="0" y="93529"/>
                </a:lnTo>
                <a:lnTo>
                  <a:pt x="5827" y="110479"/>
                </a:lnTo>
                <a:lnTo>
                  <a:pt x="20884" y="121860"/>
                </a:lnTo>
                <a:lnTo>
                  <a:pt x="41412" y="129196"/>
                </a:lnTo>
                <a:lnTo>
                  <a:pt x="63652" y="134014"/>
                </a:lnTo>
                <a:lnTo>
                  <a:pt x="70741" y="177082"/>
                </a:lnTo>
                <a:lnTo>
                  <a:pt x="77040" y="214124"/>
                </a:lnTo>
                <a:lnTo>
                  <a:pt x="83459" y="252837"/>
                </a:lnTo>
                <a:lnTo>
                  <a:pt x="90909" y="300915"/>
                </a:lnTo>
                <a:lnTo>
                  <a:pt x="104446" y="339122"/>
                </a:lnTo>
                <a:lnTo>
                  <a:pt x="130809" y="372437"/>
                </a:lnTo>
                <a:lnTo>
                  <a:pt x="166311" y="396715"/>
                </a:lnTo>
                <a:lnTo>
                  <a:pt x="207261" y="407809"/>
                </a:lnTo>
                <a:lnTo>
                  <a:pt x="256677" y="409086"/>
                </a:lnTo>
                <a:lnTo>
                  <a:pt x="299221" y="408744"/>
                </a:lnTo>
                <a:lnTo>
                  <a:pt x="341755" y="406606"/>
                </a:lnTo>
                <a:lnTo>
                  <a:pt x="391142" y="402492"/>
                </a:lnTo>
                <a:lnTo>
                  <a:pt x="432566" y="392004"/>
                </a:lnTo>
                <a:lnTo>
                  <a:pt x="469300" y="368070"/>
                </a:lnTo>
                <a:lnTo>
                  <a:pt x="497457" y="334829"/>
                </a:lnTo>
                <a:lnTo>
                  <a:pt x="513148" y="296417"/>
                </a:lnTo>
                <a:lnTo>
                  <a:pt x="525224" y="249529"/>
                </a:lnTo>
                <a:lnTo>
                  <a:pt x="535615" y="211993"/>
                </a:lnTo>
                <a:lnTo>
                  <a:pt x="545730" y="176757"/>
                </a:lnTo>
                <a:lnTo>
                  <a:pt x="556976" y="136770"/>
                </a:lnTo>
                <a:lnTo>
                  <a:pt x="578727" y="126907"/>
                </a:lnTo>
                <a:lnTo>
                  <a:pt x="601384" y="123404"/>
                </a:lnTo>
                <a:lnTo>
                  <a:pt x="624217" y="125029"/>
                </a:lnTo>
                <a:lnTo>
                  <a:pt x="646498" y="130547"/>
                </a:lnTo>
                <a:lnTo>
                  <a:pt x="658355" y="172989"/>
                </a:lnTo>
                <a:lnTo>
                  <a:pt x="668848" y="209582"/>
                </a:lnTo>
                <a:lnTo>
                  <a:pt x="679527" y="248124"/>
                </a:lnTo>
                <a:lnTo>
                  <a:pt x="691944" y="296417"/>
                </a:lnTo>
                <a:lnTo>
                  <a:pt x="707630" y="334829"/>
                </a:lnTo>
                <a:lnTo>
                  <a:pt x="735794" y="368070"/>
                </a:lnTo>
                <a:lnTo>
                  <a:pt x="772539" y="392004"/>
                </a:lnTo>
                <a:lnTo>
                  <a:pt x="813968" y="402492"/>
                </a:lnTo>
                <a:lnTo>
                  <a:pt x="863413" y="406606"/>
                </a:lnTo>
                <a:lnTo>
                  <a:pt x="905957" y="408744"/>
                </a:lnTo>
                <a:lnTo>
                  <a:pt x="948495" y="409086"/>
                </a:lnTo>
                <a:lnTo>
                  <a:pt x="997920" y="407809"/>
                </a:lnTo>
                <a:lnTo>
                  <a:pt x="1038877" y="396715"/>
                </a:lnTo>
                <a:lnTo>
                  <a:pt x="1074358" y="372437"/>
                </a:lnTo>
                <a:lnTo>
                  <a:pt x="1100695" y="339122"/>
                </a:lnTo>
                <a:lnTo>
                  <a:pt x="1114219" y="300915"/>
                </a:lnTo>
                <a:lnTo>
                  <a:pt x="1121774" y="252378"/>
                </a:lnTo>
                <a:lnTo>
                  <a:pt x="1128267" y="213324"/>
                </a:lnTo>
                <a:lnTo>
                  <a:pt x="1134644" y="175807"/>
                </a:lnTo>
                <a:lnTo>
                  <a:pt x="1141849" y="131881"/>
                </a:lnTo>
                <a:lnTo>
                  <a:pt x="1161169" y="126881"/>
                </a:lnTo>
                <a:lnTo>
                  <a:pt x="1178118" y="119513"/>
                </a:lnTo>
                <a:lnTo>
                  <a:pt x="1190142" y="108740"/>
                </a:lnTo>
                <a:lnTo>
                  <a:pt x="1194691" y="93529"/>
                </a:lnTo>
                <a:close/>
              </a:path>
              <a:path w="1195070" h="409575">
                <a:moveTo>
                  <a:pt x="503138" y="195871"/>
                </a:moveTo>
                <a:lnTo>
                  <a:pt x="485771" y="247945"/>
                </a:lnTo>
                <a:lnTo>
                  <a:pt x="467451" y="289574"/>
                </a:lnTo>
                <a:lnTo>
                  <a:pt x="445611" y="321644"/>
                </a:lnTo>
                <a:lnTo>
                  <a:pt x="381101" y="360660"/>
                </a:lnTo>
                <a:lnTo>
                  <a:pt x="333294" y="369379"/>
                </a:lnTo>
                <a:lnTo>
                  <a:pt x="271696" y="372089"/>
                </a:lnTo>
                <a:lnTo>
                  <a:pt x="217182" y="366848"/>
                </a:lnTo>
                <a:lnTo>
                  <a:pt x="178109" y="351934"/>
                </a:lnTo>
                <a:lnTo>
                  <a:pt x="134138" y="297941"/>
                </a:lnTo>
                <a:lnTo>
                  <a:pt x="123167" y="261288"/>
                </a:lnTo>
                <a:lnTo>
                  <a:pt x="115488" y="219813"/>
                </a:lnTo>
                <a:lnTo>
                  <a:pt x="108066" y="174731"/>
                </a:lnTo>
                <a:lnTo>
                  <a:pt x="107154" y="130911"/>
                </a:lnTo>
                <a:lnTo>
                  <a:pt x="120749" y="99768"/>
                </a:lnTo>
                <a:lnTo>
                  <a:pt x="180743" y="66857"/>
                </a:lnTo>
                <a:lnTo>
                  <a:pt x="221781" y="60764"/>
                </a:lnTo>
                <a:lnTo>
                  <a:pt x="266606" y="58694"/>
                </a:lnTo>
                <a:lnTo>
                  <a:pt x="312536" y="58485"/>
                </a:lnTo>
                <a:lnTo>
                  <a:pt x="365299" y="59262"/>
                </a:lnTo>
                <a:lnTo>
                  <a:pt x="413062" y="62946"/>
                </a:lnTo>
                <a:lnTo>
                  <a:pt x="453720" y="71561"/>
                </a:lnTo>
                <a:lnTo>
                  <a:pt x="505286" y="111694"/>
                </a:lnTo>
                <a:lnTo>
                  <a:pt x="511980" y="147264"/>
                </a:lnTo>
                <a:lnTo>
                  <a:pt x="503138" y="195871"/>
                </a:lnTo>
                <a:close/>
              </a:path>
              <a:path w="1195070" h="409575">
                <a:moveTo>
                  <a:pt x="1103746" y="136895"/>
                </a:moveTo>
                <a:lnTo>
                  <a:pt x="1097533" y="179738"/>
                </a:lnTo>
                <a:lnTo>
                  <a:pt x="1091756" y="221747"/>
                </a:lnTo>
                <a:lnTo>
                  <a:pt x="1084044" y="261419"/>
                </a:lnTo>
                <a:lnTo>
                  <a:pt x="1053341" y="327736"/>
                </a:lnTo>
                <a:lnTo>
                  <a:pt x="986465" y="366659"/>
                </a:lnTo>
                <a:lnTo>
                  <a:pt x="933538" y="372089"/>
                </a:lnTo>
                <a:lnTo>
                  <a:pt x="868782" y="369450"/>
                </a:lnTo>
                <a:lnTo>
                  <a:pt x="818842" y="360478"/>
                </a:lnTo>
                <a:lnTo>
                  <a:pt x="780882" y="343269"/>
                </a:lnTo>
                <a:lnTo>
                  <a:pt x="752061" y="315922"/>
                </a:lnTo>
                <a:lnTo>
                  <a:pt x="729543" y="276533"/>
                </a:lnTo>
                <a:lnTo>
                  <a:pt x="710488" y="223199"/>
                </a:lnTo>
                <a:lnTo>
                  <a:pt x="697492" y="169662"/>
                </a:lnTo>
                <a:lnTo>
                  <a:pt x="696173" y="128969"/>
                </a:lnTo>
                <a:lnTo>
                  <a:pt x="708521" y="99379"/>
                </a:lnTo>
                <a:lnTo>
                  <a:pt x="782177" y="66529"/>
                </a:lnTo>
                <a:lnTo>
                  <a:pt x="847465" y="59783"/>
                </a:lnTo>
                <a:lnTo>
                  <a:pt x="927864" y="56815"/>
                </a:lnTo>
                <a:lnTo>
                  <a:pt x="979103" y="58586"/>
                </a:lnTo>
                <a:lnTo>
                  <a:pt x="1028906" y="65357"/>
                </a:lnTo>
                <a:lnTo>
                  <a:pt x="1070679" y="79251"/>
                </a:lnTo>
                <a:lnTo>
                  <a:pt x="1097824" y="102389"/>
                </a:lnTo>
                <a:lnTo>
                  <a:pt x="1103746" y="136895"/>
                </a:lnTo>
                <a:close/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3" name="object 13"/>
          <p:cNvSpPr txBox="1"/>
          <p:nvPr/>
        </p:nvSpPr>
        <p:spPr>
          <a:xfrm rot="18240000">
            <a:off x="6292438" y="4110927"/>
            <a:ext cx="846794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8"/>
              </a:lnSpc>
            </a:pPr>
            <a:r>
              <a:rPr sz="802" spc="-106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802" spc="-93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53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10" baseline="2222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1202" spc="-57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49" baseline="22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130" baseline="2222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1202" baseline="2222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2222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78" baseline="4444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r>
              <a:rPr sz="1202" spc="-91" baseline="4444" dirty="0">
                <a:solidFill>
                  <a:srgbClr val="FFFFFF"/>
                </a:solidFill>
                <a:latin typeface="Arial MT"/>
                <a:cs typeface="Arial MT"/>
              </a:rPr>
              <a:t>9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49" baseline="444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202" spc="-154" baseline="4444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202" baseline="6666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6666" dirty="0">
                <a:solidFill>
                  <a:srgbClr val="FFFFFF"/>
                </a:solidFill>
                <a:latin typeface="Arial MT"/>
                <a:cs typeface="Arial MT"/>
              </a:rPr>
              <a:t> 20</a:t>
            </a:r>
            <a:r>
              <a:rPr sz="1202" spc="-134" baseline="6666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2" spc="-91" baseline="6666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202" baseline="6666" dirty="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 rot="18240000">
            <a:off x="6417036" y="4166541"/>
            <a:ext cx="85164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8"/>
              </a:lnSpc>
            </a:pPr>
            <a:r>
              <a:rPr sz="802" spc="-106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802" spc="-93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53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10" baseline="2222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1202" spc="-57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49" baseline="22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130" baseline="2222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1202" baseline="2222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2222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2" spc="-91" baseline="4444" dirty="0">
                <a:solidFill>
                  <a:srgbClr val="FFFFFF"/>
                </a:solidFill>
                <a:latin typeface="Arial MT"/>
                <a:cs typeface="Arial MT"/>
              </a:rPr>
              <a:t>6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49" baseline="444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202" spc="-154" baseline="4444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202" baseline="6666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6666" dirty="0">
                <a:solidFill>
                  <a:srgbClr val="FFFFFF"/>
                </a:solidFill>
                <a:latin typeface="Arial MT"/>
                <a:cs typeface="Arial MT"/>
              </a:rPr>
              <a:t> 20</a:t>
            </a:r>
            <a:r>
              <a:rPr sz="1202" spc="-134" baseline="6666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2" spc="-91" baseline="6666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202" baseline="6666" dirty="0">
              <a:latin typeface="Arial MT"/>
              <a:cs typeface="Arial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55809" y="881398"/>
            <a:ext cx="8761816" cy="5656283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 marR="3258" algn="just">
              <a:lnSpc>
                <a:spcPct val="112000"/>
              </a:lnSpc>
              <a:spcBef>
                <a:spcPts val="61"/>
              </a:spcBef>
              <a:spcAft>
                <a:spcPts val="1200"/>
              </a:spcAft>
            </a:pPr>
            <a:r>
              <a:rPr lang="fr-FR" sz="2400" spc="-131" dirty="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lang="fr-FR" sz="2400" spc="-131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 Un groupe de 6 à 10 élèves de troisième est sélectionné sur critères sociaux et scolaires, ainsi que sur leur motivation. </a:t>
            </a:r>
            <a:endParaRPr lang="fr-FR" sz="2400" spc="-64" dirty="0">
              <a:solidFill>
                <a:srgbClr val="231F20"/>
              </a:solidFill>
              <a:latin typeface="Arial MT"/>
              <a:cs typeface="Arial MT"/>
            </a:endParaRP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  <a:spcAft>
                <a:spcPts val="1200"/>
              </a:spcAft>
            </a:pPr>
            <a:r>
              <a:rPr lang="fr-FR" sz="2400" spc="-93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	 Ce groupe</a:t>
            </a:r>
            <a:r>
              <a:rPr lang="fr-FR" sz="2400" spc="-93" dirty="0">
                <a:solidFill>
                  <a:srgbClr val="231F20"/>
                </a:solidFill>
                <a:latin typeface="Arial MT"/>
                <a:cs typeface="Arial MT"/>
              </a:rPr>
              <a:t> travaille durant l’année sous la direction d’un professeur référent (ou un binôme de professeurs) à la réalisation d’un dossier écrit puis de sa soutenance orale à raison d’une heure hebdomadaire (ou 2h tous les 15 jours). </a:t>
            </a: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  <a:spcAft>
                <a:spcPts val="1200"/>
              </a:spcAft>
            </a:pPr>
            <a:r>
              <a:rPr lang="fr-FR" sz="2400" spc="-93" dirty="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lang="fr-FR" sz="2400" spc="-93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 Le travail se fait également en lien avec Science-Po Lille via la plateforme </a:t>
            </a:r>
            <a:r>
              <a:rPr lang="fr-FR" sz="2400" b="1" spc="-64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www.programmepei.com </a:t>
            </a:r>
            <a:r>
              <a:rPr lang="fr-FR" sz="2400" b="1" spc="-64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sz="2400" dirty="0">
              <a:latin typeface="Arial MT"/>
              <a:cs typeface="Arial MT"/>
            </a:endParaRPr>
          </a:p>
          <a:p>
            <a:pPr marL="8145" marR="3665" algn="just">
              <a:lnSpc>
                <a:spcPct val="112000"/>
              </a:lnSpc>
              <a:spcBef>
                <a:spcPts val="257"/>
              </a:spcBef>
              <a:spcAft>
                <a:spcPts val="1200"/>
              </a:spcAft>
            </a:pPr>
            <a:r>
              <a:rPr lang="fr-FR" sz="2400" spc="-115" dirty="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lang="fr-FR" sz="2400" spc="-115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 </a:t>
            </a:r>
            <a:r>
              <a:rPr lang="fr-FR" sz="2400" spc="-115" dirty="0">
                <a:solidFill>
                  <a:srgbClr val="231F20"/>
                </a:solidFill>
                <a:latin typeface="Arial MT"/>
                <a:cs typeface="Arial MT"/>
              </a:rPr>
              <a:t>Deux temps forts dans l’année : une rencontre de mi-parcours (vers février), la soutenance de fin d’année (vers début juin). </a:t>
            </a:r>
            <a:endParaRPr sz="2400" dirty="0">
              <a:latin typeface="Arial MT"/>
              <a:cs typeface="Arial MT"/>
            </a:endParaRPr>
          </a:p>
          <a:p>
            <a:pPr marL="8145" marR="3258" algn="just">
              <a:lnSpc>
                <a:spcPct val="112000"/>
              </a:lnSpc>
              <a:spcBef>
                <a:spcPts val="253"/>
              </a:spcBef>
              <a:spcAft>
                <a:spcPts val="1200"/>
              </a:spcAft>
            </a:pPr>
            <a:r>
              <a:rPr lang="fr-FR" sz="2400" spc="-115" dirty="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lang="fr-FR" sz="2400" spc="-115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 La soutenance a lieu devant un jury et s’organise sous forme de « concours » entre les différents collèges participants. </a:t>
            </a:r>
            <a:endParaRPr sz="2400" dirty="0">
              <a:latin typeface="Arial MT"/>
              <a:cs typeface="Arial MT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649606" y="881398"/>
            <a:ext cx="354021" cy="5656283"/>
            <a:chOff x="2783776" y="1717195"/>
            <a:chExt cx="26670" cy="2223770"/>
          </a:xfrm>
        </p:grpSpPr>
        <p:sp>
          <p:nvSpPr>
            <p:cNvPr id="38" name="object 38"/>
            <p:cNvSpPr/>
            <p:nvPr/>
          </p:nvSpPr>
          <p:spPr>
            <a:xfrm>
              <a:off x="2797111" y="1757332"/>
              <a:ext cx="0" cy="2117090"/>
            </a:xfrm>
            <a:custGeom>
              <a:avLst/>
              <a:gdLst/>
              <a:ahLst/>
              <a:cxnLst/>
              <a:rect l="l" t="t" r="r" b="b"/>
              <a:pathLst>
                <a:path h="2117090">
                  <a:moveTo>
                    <a:pt x="0" y="2116548"/>
                  </a:moveTo>
                  <a:lnTo>
                    <a:pt x="0" y="0"/>
                  </a:lnTo>
                </a:path>
              </a:pathLst>
            </a:custGeom>
            <a:ln w="57150">
              <a:solidFill>
                <a:srgbClr val="F15B55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2797111" y="1730530"/>
              <a:ext cx="0" cy="2197100"/>
            </a:xfrm>
            <a:custGeom>
              <a:avLst/>
              <a:gdLst/>
              <a:ahLst/>
              <a:cxnLst/>
              <a:rect l="l" t="t" r="r" b="b"/>
              <a:pathLst>
                <a:path h="2197100">
                  <a:moveTo>
                    <a:pt x="0" y="2196932"/>
                  </a:moveTo>
                  <a:lnTo>
                    <a:pt x="0" y="2196932"/>
                  </a:lnTo>
                </a:path>
                <a:path h="21971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7150">
              <a:solidFill>
                <a:srgbClr val="F15B55"/>
              </a:solidFill>
            </a:ln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86180" y="2948329"/>
            <a:ext cx="2411246" cy="994585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R="3258" algn="ctr">
              <a:lnSpc>
                <a:spcPct val="141700"/>
              </a:lnSpc>
            </a:pPr>
            <a:r>
              <a:rPr lang="fr-FR" sz="2400" b="1" spc="26" dirty="0">
                <a:solidFill>
                  <a:srgbClr val="F15B55"/>
                </a:solidFill>
                <a:latin typeface="Microsoft Sans Serif"/>
                <a:cs typeface="Microsoft Sans Serif"/>
              </a:rPr>
              <a:t>Fonctionnement du dispositif</a:t>
            </a:r>
            <a:endParaRPr sz="2400" b="1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86912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899152" y="796212"/>
            <a:ext cx="1748709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0" y="0"/>
                </a:moveTo>
                <a:lnTo>
                  <a:pt x="2726649" y="0"/>
                </a:lnTo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8" name="object 8"/>
          <p:cNvSpPr/>
          <p:nvPr/>
        </p:nvSpPr>
        <p:spPr>
          <a:xfrm>
            <a:off x="6546412" y="796212"/>
            <a:ext cx="1748709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0" y="0"/>
                </a:moveTo>
                <a:lnTo>
                  <a:pt x="2726639" y="0"/>
                </a:lnTo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9" name="object 9"/>
          <p:cNvSpPr/>
          <p:nvPr/>
        </p:nvSpPr>
        <p:spPr>
          <a:xfrm>
            <a:off x="5714027" y="667951"/>
            <a:ext cx="766434" cy="262673"/>
          </a:xfrm>
          <a:custGeom>
            <a:avLst/>
            <a:gdLst/>
            <a:ahLst/>
            <a:cxnLst/>
            <a:rect l="l" t="t" r="r" b="b"/>
            <a:pathLst>
              <a:path w="1195070" h="409575">
                <a:moveTo>
                  <a:pt x="1194691" y="93529"/>
                </a:moveTo>
                <a:lnTo>
                  <a:pt x="1192310" y="46923"/>
                </a:lnTo>
                <a:lnTo>
                  <a:pt x="1076703" y="19156"/>
                </a:lnTo>
                <a:lnTo>
                  <a:pt x="1070195" y="16862"/>
                </a:lnTo>
                <a:lnTo>
                  <a:pt x="1003380" y="7000"/>
                </a:lnTo>
                <a:lnTo>
                  <a:pt x="956118" y="2303"/>
                </a:lnTo>
                <a:lnTo>
                  <a:pt x="912199" y="0"/>
                </a:lnTo>
                <a:lnTo>
                  <a:pt x="869404" y="93"/>
                </a:lnTo>
                <a:lnTo>
                  <a:pt x="825515" y="2586"/>
                </a:lnTo>
                <a:lnTo>
                  <a:pt x="778315" y="7481"/>
                </a:lnTo>
                <a:lnTo>
                  <a:pt x="725584" y="14782"/>
                </a:lnTo>
                <a:lnTo>
                  <a:pt x="685490" y="29450"/>
                </a:lnTo>
                <a:lnTo>
                  <a:pt x="519691" y="29450"/>
                </a:lnTo>
                <a:lnTo>
                  <a:pt x="479633" y="14782"/>
                </a:lnTo>
                <a:lnTo>
                  <a:pt x="426876" y="7481"/>
                </a:lnTo>
                <a:lnTo>
                  <a:pt x="379660" y="2586"/>
                </a:lnTo>
                <a:lnTo>
                  <a:pt x="335764" y="93"/>
                </a:lnTo>
                <a:lnTo>
                  <a:pt x="292969" y="0"/>
                </a:lnTo>
                <a:lnTo>
                  <a:pt x="249056" y="2303"/>
                </a:lnTo>
                <a:lnTo>
                  <a:pt x="201804" y="7000"/>
                </a:lnTo>
                <a:lnTo>
                  <a:pt x="148996" y="14088"/>
                </a:lnTo>
                <a:lnTo>
                  <a:pt x="128336" y="19209"/>
                </a:lnTo>
                <a:lnTo>
                  <a:pt x="29692" y="30624"/>
                </a:lnTo>
                <a:lnTo>
                  <a:pt x="71" y="57294"/>
                </a:lnTo>
                <a:lnTo>
                  <a:pt x="0" y="93529"/>
                </a:lnTo>
                <a:lnTo>
                  <a:pt x="5827" y="110479"/>
                </a:lnTo>
                <a:lnTo>
                  <a:pt x="20884" y="121860"/>
                </a:lnTo>
                <a:lnTo>
                  <a:pt x="41412" y="129196"/>
                </a:lnTo>
                <a:lnTo>
                  <a:pt x="63652" y="134014"/>
                </a:lnTo>
                <a:lnTo>
                  <a:pt x="70741" y="177082"/>
                </a:lnTo>
                <a:lnTo>
                  <a:pt x="77040" y="214124"/>
                </a:lnTo>
                <a:lnTo>
                  <a:pt x="83459" y="252837"/>
                </a:lnTo>
                <a:lnTo>
                  <a:pt x="90909" y="300915"/>
                </a:lnTo>
                <a:lnTo>
                  <a:pt x="104446" y="339122"/>
                </a:lnTo>
                <a:lnTo>
                  <a:pt x="130809" y="372437"/>
                </a:lnTo>
                <a:lnTo>
                  <a:pt x="166311" y="396715"/>
                </a:lnTo>
                <a:lnTo>
                  <a:pt x="207261" y="407809"/>
                </a:lnTo>
                <a:lnTo>
                  <a:pt x="256677" y="409086"/>
                </a:lnTo>
                <a:lnTo>
                  <a:pt x="299221" y="408744"/>
                </a:lnTo>
                <a:lnTo>
                  <a:pt x="341755" y="406606"/>
                </a:lnTo>
                <a:lnTo>
                  <a:pt x="391142" y="402492"/>
                </a:lnTo>
                <a:lnTo>
                  <a:pt x="432566" y="392004"/>
                </a:lnTo>
                <a:lnTo>
                  <a:pt x="469300" y="368070"/>
                </a:lnTo>
                <a:lnTo>
                  <a:pt x="497457" y="334829"/>
                </a:lnTo>
                <a:lnTo>
                  <a:pt x="513148" y="296417"/>
                </a:lnTo>
                <a:lnTo>
                  <a:pt x="525224" y="249529"/>
                </a:lnTo>
                <a:lnTo>
                  <a:pt x="535615" y="211993"/>
                </a:lnTo>
                <a:lnTo>
                  <a:pt x="545730" y="176757"/>
                </a:lnTo>
                <a:lnTo>
                  <a:pt x="556976" y="136770"/>
                </a:lnTo>
                <a:lnTo>
                  <a:pt x="578727" y="126907"/>
                </a:lnTo>
                <a:lnTo>
                  <a:pt x="601384" y="123404"/>
                </a:lnTo>
                <a:lnTo>
                  <a:pt x="624217" y="125029"/>
                </a:lnTo>
                <a:lnTo>
                  <a:pt x="646498" y="130547"/>
                </a:lnTo>
                <a:lnTo>
                  <a:pt x="658355" y="172989"/>
                </a:lnTo>
                <a:lnTo>
                  <a:pt x="668848" y="209582"/>
                </a:lnTo>
                <a:lnTo>
                  <a:pt x="679527" y="248124"/>
                </a:lnTo>
                <a:lnTo>
                  <a:pt x="691944" y="296417"/>
                </a:lnTo>
                <a:lnTo>
                  <a:pt x="707630" y="334829"/>
                </a:lnTo>
                <a:lnTo>
                  <a:pt x="735794" y="368070"/>
                </a:lnTo>
                <a:lnTo>
                  <a:pt x="772539" y="392004"/>
                </a:lnTo>
                <a:lnTo>
                  <a:pt x="813968" y="402492"/>
                </a:lnTo>
                <a:lnTo>
                  <a:pt x="863413" y="406606"/>
                </a:lnTo>
                <a:lnTo>
                  <a:pt x="905957" y="408744"/>
                </a:lnTo>
                <a:lnTo>
                  <a:pt x="948495" y="409086"/>
                </a:lnTo>
                <a:lnTo>
                  <a:pt x="997920" y="407809"/>
                </a:lnTo>
                <a:lnTo>
                  <a:pt x="1038877" y="396715"/>
                </a:lnTo>
                <a:lnTo>
                  <a:pt x="1074358" y="372437"/>
                </a:lnTo>
                <a:lnTo>
                  <a:pt x="1100695" y="339122"/>
                </a:lnTo>
                <a:lnTo>
                  <a:pt x="1114219" y="300915"/>
                </a:lnTo>
                <a:lnTo>
                  <a:pt x="1121774" y="252378"/>
                </a:lnTo>
                <a:lnTo>
                  <a:pt x="1128267" y="213324"/>
                </a:lnTo>
                <a:lnTo>
                  <a:pt x="1134644" y="175807"/>
                </a:lnTo>
                <a:lnTo>
                  <a:pt x="1141849" y="131881"/>
                </a:lnTo>
                <a:lnTo>
                  <a:pt x="1161169" y="126881"/>
                </a:lnTo>
                <a:lnTo>
                  <a:pt x="1178118" y="119513"/>
                </a:lnTo>
                <a:lnTo>
                  <a:pt x="1190142" y="108740"/>
                </a:lnTo>
                <a:lnTo>
                  <a:pt x="1194691" y="93529"/>
                </a:lnTo>
                <a:close/>
              </a:path>
              <a:path w="1195070" h="409575">
                <a:moveTo>
                  <a:pt x="503138" y="195871"/>
                </a:moveTo>
                <a:lnTo>
                  <a:pt x="485771" y="247945"/>
                </a:lnTo>
                <a:lnTo>
                  <a:pt x="467451" y="289574"/>
                </a:lnTo>
                <a:lnTo>
                  <a:pt x="445611" y="321644"/>
                </a:lnTo>
                <a:lnTo>
                  <a:pt x="381101" y="360660"/>
                </a:lnTo>
                <a:lnTo>
                  <a:pt x="333294" y="369379"/>
                </a:lnTo>
                <a:lnTo>
                  <a:pt x="271696" y="372089"/>
                </a:lnTo>
                <a:lnTo>
                  <a:pt x="217182" y="366848"/>
                </a:lnTo>
                <a:lnTo>
                  <a:pt x="178109" y="351934"/>
                </a:lnTo>
                <a:lnTo>
                  <a:pt x="134138" y="297941"/>
                </a:lnTo>
                <a:lnTo>
                  <a:pt x="123167" y="261288"/>
                </a:lnTo>
                <a:lnTo>
                  <a:pt x="115488" y="219813"/>
                </a:lnTo>
                <a:lnTo>
                  <a:pt x="108066" y="174731"/>
                </a:lnTo>
                <a:lnTo>
                  <a:pt x="107154" y="130911"/>
                </a:lnTo>
                <a:lnTo>
                  <a:pt x="120749" y="99768"/>
                </a:lnTo>
                <a:lnTo>
                  <a:pt x="180743" y="66857"/>
                </a:lnTo>
                <a:lnTo>
                  <a:pt x="221781" y="60764"/>
                </a:lnTo>
                <a:lnTo>
                  <a:pt x="266606" y="58694"/>
                </a:lnTo>
                <a:lnTo>
                  <a:pt x="312536" y="58485"/>
                </a:lnTo>
                <a:lnTo>
                  <a:pt x="365299" y="59262"/>
                </a:lnTo>
                <a:lnTo>
                  <a:pt x="413062" y="62946"/>
                </a:lnTo>
                <a:lnTo>
                  <a:pt x="453720" y="71561"/>
                </a:lnTo>
                <a:lnTo>
                  <a:pt x="505286" y="111694"/>
                </a:lnTo>
                <a:lnTo>
                  <a:pt x="511980" y="147264"/>
                </a:lnTo>
                <a:lnTo>
                  <a:pt x="503138" y="195871"/>
                </a:lnTo>
                <a:close/>
              </a:path>
              <a:path w="1195070" h="409575">
                <a:moveTo>
                  <a:pt x="1103746" y="136895"/>
                </a:moveTo>
                <a:lnTo>
                  <a:pt x="1097533" y="179738"/>
                </a:lnTo>
                <a:lnTo>
                  <a:pt x="1091756" y="221747"/>
                </a:lnTo>
                <a:lnTo>
                  <a:pt x="1084044" y="261419"/>
                </a:lnTo>
                <a:lnTo>
                  <a:pt x="1053341" y="327736"/>
                </a:lnTo>
                <a:lnTo>
                  <a:pt x="986465" y="366659"/>
                </a:lnTo>
                <a:lnTo>
                  <a:pt x="933538" y="372089"/>
                </a:lnTo>
                <a:lnTo>
                  <a:pt x="868782" y="369450"/>
                </a:lnTo>
                <a:lnTo>
                  <a:pt x="818842" y="360478"/>
                </a:lnTo>
                <a:lnTo>
                  <a:pt x="780882" y="343269"/>
                </a:lnTo>
                <a:lnTo>
                  <a:pt x="752061" y="315922"/>
                </a:lnTo>
                <a:lnTo>
                  <a:pt x="729543" y="276533"/>
                </a:lnTo>
                <a:lnTo>
                  <a:pt x="710488" y="223199"/>
                </a:lnTo>
                <a:lnTo>
                  <a:pt x="697492" y="169662"/>
                </a:lnTo>
                <a:lnTo>
                  <a:pt x="696173" y="128969"/>
                </a:lnTo>
                <a:lnTo>
                  <a:pt x="708521" y="99379"/>
                </a:lnTo>
                <a:lnTo>
                  <a:pt x="782177" y="66529"/>
                </a:lnTo>
                <a:lnTo>
                  <a:pt x="847465" y="59783"/>
                </a:lnTo>
                <a:lnTo>
                  <a:pt x="927864" y="56815"/>
                </a:lnTo>
                <a:lnTo>
                  <a:pt x="979103" y="58586"/>
                </a:lnTo>
                <a:lnTo>
                  <a:pt x="1028906" y="65357"/>
                </a:lnTo>
                <a:lnTo>
                  <a:pt x="1070679" y="79251"/>
                </a:lnTo>
                <a:lnTo>
                  <a:pt x="1097824" y="102389"/>
                </a:lnTo>
                <a:lnTo>
                  <a:pt x="1103746" y="136895"/>
                </a:lnTo>
                <a:close/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3" name="object 13"/>
          <p:cNvSpPr txBox="1"/>
          <p:nvPr/>
        </p:nvSpPr>
        <p:spPr>
          <a:xfrm rot="18240000">
            <a:off x="6292438" y="4110927"/>
            <a:ext cx="846794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8"/>
              </a:lnSpc>
            </a:pPr>
            <a:r>
              <a:rPr sz="802" spc="-106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802" spc="-93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53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10" baseline="2222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1202" spc="-57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49" baseline="22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130" baseline="2222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1202" baseline="2222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2222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78" baseline="4444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r>
              <a:rPr sz="1202" spc="-91" baseline="4444" dirty="0">
                <a:solidFill>
                  <a:srgbClr val="FFFFFF"/>
                </a:solidFill>
                <a:latin typeface="Arial MT"/>
                <a:cs typeface="Arial MT"/>
              </a:rPr>
              <a:t>9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49" baseline="444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202" spc="-154" baseline="4444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202" baseline="6666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6666" dirty="0">
                <a:solidFill>
                  <a:srgbClr val="FFFFFF"/>
                </a:solidFill>
                <a:latin typeface="Arial MT"/>
                <a:cs typeface="Arial MT"/>
              </a:rPr>
              <a:t> 20</a:t>
            </a:r>
            <a:r>
              <a:rPr sz="1202" spc="-134" baseline="6666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2" spc="-91" baseline="6666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202" baseline="6666" dirty="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 rot="18240000">
            <a:off x="6417036" y="4166541"/>
            <a:ext cx="85164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8"/>
              </a:lnSpc>
            </a:pPr>
            <a:r>
              <a:rPr sz="802" spc="-106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802" spc="-93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53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10" baseline="2222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1202" spc="-57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49" baseline="22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130" baseline="2222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1202" baseline="2222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2222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2" spc="-91" baseline="4444" dirty="0">
                <a:solidFill>
                  <a:srgbClr val="FFFFFF"/>
                </a:solidFill>
                <a:latin typeface="Arial MT"/>
                <a:cs typeface="Arial MT"/>
              </a:rPr>
              <a:t>6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49" baseline="444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202" spc="-154" baseline="4444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202" baseline="6666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6666" dirty="0">
                <a:solidFill>
                  <a:srgbClr val="FFFFFF"/>
                </a:solidFill>
                <a:latin typeface="Arial MT"/>
                <a:cs typeface="Arial MT"/>
              </a:rPr>
              <a:t> 20</a:t>
            </a:r>
            <a:r>
              <a:rPr sz="1202" spc="-134" baseline="6666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2" spc="-91" baseline="6666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202" baseline="6666" dirty="0">
              <a:latin typeface="Arial MT"/>
              <a:cs typeface="Arial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67268" y="1245231"/>
            <a:ext cx="8574154" cy="54767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 marR="3258" algn="just">
              <a:lnSpc>
                <a:spcPct val="112000"/>
              </a:lnSpc>
              <a:spcBef>
                <a:spcPts val="61"/>
              </a:spcBef>
              <a:spcAft>
                <a:spcPts val="1200"/>
              </a:spcAft>
            </a:pPr>
            <a:r>
              <a:rPr lang="fr-FR" sz="2400" spc="-131" dirty="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lang="fr-FR" sz="2400" spc="-131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 Les élèves, avec leurs professeurs référents, choisissent / élaborent deux ou trois sujets dans le cadre du thème proposé, soumis à Science-Po Lille par ordre de préférence</a:t>
            </a:r>
            <a:r>
              <a:rPr lang="fr-FR" sz="2400" spc="-64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. </a:t>
            </a: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  <a:spcAft>
                <a:spcPts val="1200"/>
              </a:spcAft>
            </a:pPr>
            <a:r>
              <a:rPr lang="fr-FR" sz="2400" spc="-64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	 Lille valide l’un des deux sujets (le but est surtout d’éviter que deux établissements aient le même sujet). </a:t>
            </a:r>
            <a:endParaRPr lang="fr-FR" sz="2400" spc="-64" dirty="0">
              <a:solidFill>
                <a:srgbClr val="231F20"/>
              </a:solidFill>
              <a:latin typeface="Arial MT"/>
              <a:cs typeface="Arial MT"/>
            </a:endParaRP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  <a:spcAft>
                <a:spcPts val="1200"/>
              </a:spcAft>
            </a:pPr>
            <a:r>
              <a:rPr lang="fr-FR" sz="2400" spc="-93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	 </a:t>
            </a:r>
            <a:r>
              <a:rPr sz="2400" spc="-93" dirty="0">
                <a:solidFill>
                  <a:srgbClr val="231F20"/>
                </a:solidFill>
                <a:latin typeface="Arial MT"/>
                <a:cs typeface="Arial MT"/>
              </a:rPr>
              <a:t>Les</a:t>
            </a:r>
            <a:r>
              <a:rPr sz="2400" spc="-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80" dirty="0">
                <a:solidFill>
                  <a:srgbClr val="231F20"/>
                </a:solidFill>
                <a:latin typeface="Arial MT"/>
                <a:cs typeface="Arial MT"/>
              </a:rPr>
              <a:t>collégiens</a:t>
            </a:r>
            <a:r>
              <a:rPr sz="2400" spc="-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80" dirty="0">
                <a:solidFill>
                  <a:srgbClr val="231F20"/>
                </a:solidFill>
                <a:latin typeface="Arial MT"/>
                <a:cs typeface="Arial MT"/>
              </a:rPr>
              <a:t>devront, en groupe,</a:t>
            </a:r>
            <a:r>
              <a:rPr sz="2400" spc="-1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-77" dirty="0">
                <a:solidFill>
                  <a:srgbClr val="231F20"/>
                </a:solidFill>
                <a:latin typeface="Arial MT"/>
                <a:cs typeface="Arial MT"/>
              </a:rPr>
              <a:t>produire</a:t>
            </a:r>
            <a:r>
              <a:rPr sz="2400" spc="-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-93" dirty="0">
                <a:solidFill>
                  <a:srgbClr val="231F20"/>
                </a:solidFill>
                <a:latin typeface="Arial MT"/>
                <a:cs typeface="Arial MT"/>
              </a:rPr>
              <a:t>une</a:t>
            </a:r>
            <a:r>
              <a:rPr sz="2400" spc="-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-87" dirty="0">
                <a:solidFill>
                  <a:srgbClr val="231F20"/>
                </a:solidFill>
                <a:latin typeface="Arial MT"/>
                <a:cs typeface="Arial MT"/>
              </a:rPr>
              <a:t>synthèse</a:t>
            </a:r>
            <a:r>
              <a:rPr sz="2400" spc="-1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67" dirty="0">
                <a:solidFill>
                  <a:srgbClr val="231F20"/>
                </a:solidFill>
                <a:latin typeface="Arial MT"/>
                <a:cs typeface="Arial MT"/>
              </a:rPr>
              <a:t>écrite</a:t>
            </a:r>
            <a:r>
              <a:rPr sz="2400" spc="-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19" dirty="0">
                <a:solidFill>
                  <a:srgbClr val="231F20"/>
                </a:solidFill>
                <a:latin typeface="Arial MT"/>
                <a:cs typeface="Arial MT"/>
              </a:rPr>
              <a:t>(5 pages, hors annexes).</a:t>
            </a:r>
            <a:endParaRPr lang="fr-FR" sz="2400" spc="-61" dirty="0">
              <a:solidFill>
                <a:srgbClr val="231F20"/>
              </a:solidFill>
              <a:latin typeface="Arial MT"/>
              <a:cs typeface="Arial MT"/>
            </a:endParaRP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</a:pPr>
            <a:r>
              <a:rPr lang="fr-FR" sz="2400" spc="-61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	 </a:t>
            </a:r>
            <a:r>
              <a:rPr lang="fr-FR" sz="2400" spc="-77" dirty="0">
                <a:solidFill>
                  <a:srgbClr val="231F20"/>
                </a:solidFill>
                <a:latin typeface="Arial MT"/>
                <a:cs typeface="Arial MT"/>
              </a:rPr>
              <a:t>Ils présenteront</a:t>
            </a:r>
            <a:r>
              <a:rPr sz="2400" spc="-1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71" dirty="0">
                <a:solidFill>
                  <a:srgbClr val="231F20"/>
                </a:solidFill>
                <a:latin typeface="Arial MT"/>
                <a:cs typeface="Arial MT"/>
              </a:rPr>
              <a:t>leur</a:t>
            </a:r>
            <a:r>
              <a:rPr sz="2400" spc="-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71" dirty="0">
                <a:solidFill>
                  <a:srgbClr val="231F20"/>
                </a:solidFill>
                <a:latin typeface="Arial MT"/>
                <a:cs typeface="Arial MT"/>
              </a:rPr>
              <a:t>travail</a:t>
            </a:r>
            <a:r>
              <a:rPr sz="2400" spc="-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90" dirty="0">
                <a:solidFill>
                  <a:srgbClr val="231F20"/>
                </a:solidFill>
                <a:latin typeface="Arial MT"/>
                <a:cs typeface="Arial MT"/>
              </a:rPr>
              <a:t>lors d’une soutenance</a:t>
            </a:r>
            <a:r>
              <a:rPr sz="2400" spc="-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-61" dirty="0">
                <a:solidFill>
                  <a:srgbClr val="231F20"/>
                </a:solidFill>
                <a:latin typeface="Arial MT"/>
                <a:cs typeface="Arial MT"/>
              </a:rPr>
              <a:t>oral</a:t>
            </a:r>
            <a:r>
              <a:rPr lang="fr-FR" sz="2400" spc="-61" dirty="0">
                <a:solidFill>
                  <a:srgbClr val="231F20"/>
                </a:solidFill>
                <a:latin typeface="Arial MT"/>
                <a:cs typeface="Arial MT"/>
              </a:rPr>
              <a:t>e de 20 minutes (présentation + questions du jury)</a:t>
            </a:r>
            <a:r>
              <a:rPr sz="2400" spc="-61" dirty="0">
                <a:solidFill>
                  <a:srgbClr val="231F20"/>
                </a:solidFill>
                <a:latin typeface="Arial MT"/>
                <a:cs typeface="Arial MT"/>
              </a:rPr>
              <a:t>.</a:t>
            </a:r>
            <a:r>
              <a:rPr sz="2400" spc="-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-71" dirty="0">
                <a:solidFill>
                  <a:srgbClr val="231F20"/>
                </a:solidFill>
                <a:latin typeface="Arial MT"/>
                <a:cs typeface="Arial MT"/>
              </a:rPr>
              <a:t>L’utilisation</a:t>
            </a:r>
            <a:r>
              <a:rPr sz="2400" spc="-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-83" dirty="0">
                <a:solidFill>
                  <a:srgbClr val="231F20"/>
                </a:solidFill>
                <a:latin typeface="Arial MT"/>
                <a:cs typeface="Arial MT"/>
              </a:rPr>
              <a:t>d’une</a:t>
            </a:r>
            <a:r>
              <a:rPr sz="2400" spc="-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-93" dirty="0">
                <a:solidFill>
                  <a:srgbClr val="231F20"/>
                </a:solidFill>
                <a:latin typeface="Arial MT"/>
                <a:cs typeface="Arial MT"/>
              </a:rPr>
              <a:t>ou</a:t>
            </a:r>
            <a:r>
              <a:rPr sz="2400" spc="-77" dirty="0">
                <a:solidFill>
                  <a:srgbClr val="231F20"/>
                </a:solidFill>
                <a:latin typeface="Arial MT"/>
                <a:cs typeface="Arial MT"/>
              </a:rPr>
              <a:t> plusieurs</a:t>
            </a:r>
            <a:r>
              <a:rPr sz="2400" spc="-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-90" dirty="0">
                <a:solidFill>
                  <a:srgbClr val="231F20"/>
                </a:solidFill>
                <a:latin typeface="Arial MT"/>
                <a:cs typeface="Arial MT"/>
              </a:rPr>
              <a:t>langues</a:t>
            </a:r>
            <a:r>
              <a:rPr sz="2400" spc="-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83" dirty="0">
                <a:solidFill>
                  <a:srgbClr val="231F20"/>
                </a:solidFill>
                <a:latin typeface="Arial MT"/>
                <a:cs typeface="Arial MT"/>
              </a:rPr>
              <a:t>étrangères</a:t>
            </a:r>
            <a:r>
              <a:rPr sz="2400" spc="-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77" dirty="0">
                <a:solidFill>
                  <a:srgbClr val="231F20"/>
                </a:solidFill>
                <a:latin typeface="Arial MT"/>
                <a:cs typeface="Arial MT"/>
              </a:rPr>
              <a:t>et la maîtrise des outils numériques </a:t>
            </a:r>
            <a:r>
              <a:rPr sz="2400" spc="-87" dirty="0">
                <a:solidFill>
                  <a:srgbClr val="231F20"/>
                </a:solidFill>
                <a:latin typeface="Arial MT"/>
                <a:cs typeface="Arial MT"/>
              </a:rPr>
              <a:t>ser</a:t>
            </a:r>
            <a:r>
              <a:rPr lang="fr-FR" sz="2400" spc="-87" dirty="0">
                <a:solidFill>
                  <a:srgbClr val="231F20"/>
                </a:solidFill>
                <a:latin typeface="Arial MT"/>
                <a:cs typeface="Arial MT"/>
              </a:rPr>
              <a:t>ont</a:t>
            </a:r>
            <a:r>
              <a:rPr sz="2400" spc="-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fr-FR" sz="2400" spc="-80" dirty="0">
                <a:solidFill>
                  <a:srgbClr val="231F20"/>
                </a:solidFill>
                <a:latin typeface="Arial MT"/>
                <a:cs typeface="Arial MT"/>
              </a:rPr>
              <a:t>valorisées lors de l’oral. </a:t>
            </a:r>
            <a:endParaRPr sz="2400" dirty="0">
              <a:latin typeface="Arial MT"/>
              <a:cs typeface="Arial MT"/>
            </a:endParaRPr>
          </a:p>
          <a:p>
            <a:pPr marL="8145" marR="3665" algn="just">
              <a:lnSpc>
                <a:spcPct val="112000"/>
              </a:lnSpc>
              <a:spcBef>
                <a:spcPts val="257"/>
              </a:spcBef>
            </a:pPr>
            <a:r>
              <a:rPr lang="fr-FR" sz="2400" spc="-115" dirty="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endParaRPr sz="2400" dirty="0">
              <a:latin typeface="Arial MT"/>
              <a:cs typeface="Arial MT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831233" y="1245232"/>
            <a:ext cx="354021" cy="4996542"/>
            <a:chOff x="2783776" y="1717195"/>
            <a:chExt cx="26670" cy="2223770"/>
          </a:xfrm>
        </p:grpSpPr>
        <p:sp>
          <p:nvSpPr>
            <p:cNvPr id="38" name="object 38"/>
            <p:cNvSpPr/>
            <p:nvPr/>
          </p:nvSpPr>
          <p:spPr>
            <a:xfrm>
              <a:off x="2797111" y="1757332"/>
              <a:ext cx="0" cy="2117090"/>
            </a:xfrm>
            <a:custGeom>
              <a:avLst/>
              <a:gdLst/>
              <a:ahLst/>
              <a:cxnLst/>
              <a:rect l="l" t="t" r="r" b="b"/>
              <a:pathLst>
                <a:path h="2117090">
                  <a:moveTo>
                    <a:pt x="0" y="2116548"/>
                  </a:moveTo>
                  <a:lnTo>
                    <a:pt x="0" y="0"/>
                  </a:lnTo>
                </a:path>
              </a:pathLst>
            </a:custGeom>
            <a:ln w="57150">
              <a:solidFill>
                <a:srgbClr val="F15B55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2797111" y="1730530"/>
              <a:ext cx="0" cy="2197100"/>
            </a:xfrm>
            <a:custGeom>
              <a:avLst/>
              <a:gdLst/>
              <a:ahLst/>
              <a:cxnLst/>
              <a:rect l="l" t="t" r="r" b="b"/>
              <a:pathLst>
                <a:path h="2197100">
                  <a:moveTo>
                    <a:pt x="0" y="2196932"/>
                  </a:moveTo>
                  <a:lnTo>
                    <a:pt x="0" y="2196932"/>
                  </a:lnTo>
                </a:path>
                <a:path h="21971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7150">
              <a:solidFill>
                <a:srgbClr val="F15B55"/>
              </a:solidFill>
            </a:ln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62382" y="2498576"/>
            <a:ext cx="2586839" cy="2274294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R="3258" algn="ctr">
              <a:lnSpc>
                <a:spcPct val="141700"/>
              </a:lnSpc>
              <a:spcAft>
                <a:spcPts val="1800"/>
              </a:spcAft>
            </a:pPr>
            <a:r>
              <a:rPr lang="fr-FR" sz="2400" b="1" spc="26" dirty="0">
                <a:solidFill>
                  <a:srgbClr val="F15B55"/>
                </a:solidFill>
                <a:latin typeface="Microsoft Sans Serif"/>
                <a:cs typeface="Microsoft Sans Serif"/>
              </a:rPr>
              <a:t>Thème de travail pour 2022-2023</a:t>
            </a:r>
          </a:p>
          <a:p>
            <a:pPr marR="3258" algn="ctr">
              <a:lnSpc>
                <a:spcPct val="141700"/>
              </a:lnSpc>
            </a:pPr>
            <a:r>
              <a:rPr lang="fr-FR" sz="2400" b="1" spc="26" dirty="0">
                <a:solidFill>
                  <a:srgbClr val="F15B55"/>
                </a:solidFill>
                <a:latin typeface="Microsoft Sans Serif"/>
                <a:cs typeface="Microsoft Sans Serif"/>
              </a:rPr>
              <a:t>« SPORT </a:t>
            </a:r>
            <a:r>
              <a:rPr sz="2400" b="1" spc="26" dirty="0">
                <a:solidFill>
                  <a:srgbClr val="F15B55"/>
                </a:solidFill>
                <a:latin typeface="Microsoft Sans Serif"/>
                <a:cs typeface="Microsoft Sans Serif"/>
              </a:rPr>
              <a:t>ET</a:t>
            </a:r>
            <a:r>
              <a:rPr sz="2400" b="1" spc="38" dirty="0">
                <a:solidFill>
                  <a:srgbClr val="F15B55"/>
                </a:solidFill>
                <a:latin typeface="Microsoft Sans Serif"/>
                <a:cs typeface="Microsoft Sans Serif"/>
              </a:rPr>
              <a:t> </a:t>
            </a:r>
            <a:r>
              <a:rPr lang="fr-FR" sz="2400" b="1" spc="45" dirty="0">
                <a:solidFill>
                  <a:srgbClr val="F15B55"/>
                </a:solidFill>
                <a:latin typeface="Microsoft Sans Serif"/>
                <a:cs typeface="Microsoft Sans Serif"/>
              </a:rPr>
              <a:t>ENGAGEMENT »</a:t>
            </a:r>
            <a:endParaRPr sz="2400" b="1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567848" y="451656"/>
            <a:ext cx="1748709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0" y="0"/>
                </a:moveTo>
                <a:lnTo>
                  <a:pt x="2726649" y="0"/>
                </a:lnTo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8" name="object 8"/>
          <p:cNvSpPr/>
          <p:nvPr/>
        </p:nvSpPr>
        <p:spPr>
          <a:xfrm>
            <a:off x="6096000" y="451655"/>
            <a:ext cx="1748709" cy="0"/>
          </a:xfrm>
          <a:custGeom>
            <a:avLst/>
            <a:gdLst/>
            <a:ahLst/>
            <a:cxnLst/>
            <a:rect l="l" t="t" r="r" b="b"/>
            <a:pathLst>
              <a:path w="2726690">
                <a:moveTo>
                  <a:pt x="0" y="0"/>
                </a:moveTo>
                <a:lnTo>
                  <a:pt x="2726639" y="0"/>
                </a:lnTo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9" name="object 9"/>
          <p:cNvSpPr/>
          <p:nvPr/>
        </p:nvSpPr>
        <p:spPr>
          <a:xfrm>
            <a:off x="5329566" y="320319"/>
            <a:ext cx="766434" cy="262673"/>
          </a:xfrm>
          <a:custGeom>
            <a:avLst/>
            <a:gdLst/>
            <a:ahLst/>
            <a:cxnLst/>
            <a:rect l="l" t="t" r="r" b="b"/>
            <a:pathLst>
              <a:path w="1195070" h="409575">
                <a:moveTo>
                  <a:pt x="1194691" y="93529"/>
                </a:moveTo>
                <a:lnTo>
                  <a:pt x="1192310" y="46923"/>
                </a:lnTo>
                <a:lnTo>
                  <a:pt x="1076703" y="19156"/>
                </a:lnTo>
                <a:lnTo>
                  <a:pt x="1070195" y="16862"/>
                </a:lnTo>
                <a:lnTo>
                  <a:pt x="1003380" y="7000"/>
                </a:lnTo>
                <a:lnTo>
                  <a:pt x="956118" y="2303"/>
                </a:lnTo>
                <a:lnTo>
                  <a:pt x="912199" y="0"/>
                </a:lnTo>
                <a:lnTo>
                  <a:pt x="869404" y="93"/>
                </a:lnTo>
                <a:lnTo>
                  <a:pt x="825515" y="2586"/>
                </a:lnTo>
                <a:lnTo>
                  <a:pt x="778315" y="7481"/>
                </a:lnTo>
                <a:lnTo>
                  <a:pt x="725584" y="14782"/>
                </a:lnTo>
                <a:lnTo>
                  <a:pt x="685490" y="29450"/>
                </a:lnTo>
                <a:lnTo>
                  <a:pt x="519691" y="29450"/>
                </a:lnTo>
                <a:lnTo>
                  <a:pt x="479633" y="14782"/>
                </a:lnTo>
                <a:lnTo>
                  <a:pt x="426876" y="7481"/>
                </a:lnTo>
                <a:lnTo>
                  <a:pt x="379660" y="2586"/>
                </a:lnTo>
                <a:lnTo>
                  <a:pt x="335764" y="93"/>
                </a:lnTo>
                <a:lnTo>
                  <a:pt x="292969" y="0"/>
                </a:lnTo>
                <a:lnTo>
                  <a:pt x="249056" y="2303"/>
                </a:lnTo>
                <a:lnTo>
                  <a:pt x="201804" y="7000"/>
                </a:lnTo>
                <a:lnTo>
                  <a:pt x="148996" y="14088"/>
                </a:lnTo>
                <a:lnTo>
                  <a:pt x="128336" y="19209"/>
                </a:lnTo>
                <a:lnTo>
                  <a:pt x="29692" y="30624"/>
                </a:lnTo>
                <a:lnTo>
                  <a:pt x="71" y="57294"/>
                </a:lnTo>
                <a:lnTo>
                  <a:pt x="0" y="93529"/>
                </a:lnTo>
                <a:lnTo>
                  <a:pt x="5827" y="110479"/>
                </a:lnTo>
                <a:lnTo>
                  <a:pt x="20884" y="121860"/>
                </a:lnTo>
                <a:lnTo>
                  <a:pt x="41412" y="129196"/>
                </a:lnTo>
                <a:lnTo>
                  <a:pt x="63652" y="134014"/>
                </a:lnTo>
                <a:lnTo>
                  <a:pt x="70741" y="177082"/>
                </a:lnTo>
                <a:lnTo>
                  <a:pt x="77040" y="214124"/>
                </a:lnTo>
                <a:lnTo>
                  <a:pt x="83459" y="252837"/>
                </a:lnTo>
                <a:lnTo>
                  <a:pt x="90909" y="300915"/>
                </a:lnTo>
                <a:lnTo>
                  <a:pt x="104446" y="339122"/>
                </a:lnTo>
                <a:lnTo>
                  <a:pt x="130809" y="372437"/>
                </a:lnTo>
                <a:lnTo>
                  <a:pt x="166311" y="396715"/>
                </a:lnTo>
                <a:lnTo>
                  <a:pt x="207261" y="407809"/>
                </a:lnTo>
                <a:lnTo>
                  <a:pt x="256677" y="409086"/>
                </a:lnTo>
                <a:lnTo>
                  <a:pt x="299221" y="408744"/>
                </a:lnTo>
                <a:lnTo>
                  <a:pt x="341755" y="406606"/>
                </a:lnTo>
                <a:lnTo>
                  <a:pt x="391142" y="402492"/>
                </a:lnTo>
                <a:lnTo>
                  <a:pt x="432566" y="392004"/>
                </a:lnTo>
                <a:lnTo>
                  <a:pt x="469300" y="368070"/>
                </a:lnTo>
                <a:lnTo>
                  <a:pt x="497457" y="334829"/>
                </a:lnTo>
                <a:lnTo>
                  <a:pt x="513148" y="296417"/>
                </a:lnTo>
                <a:lnTo>
                  <a:pt x="525224" y="249529"/>
                </a:lnTo>
                <a:lnTo>
                  <a:pt x="535615" y="211993"/>
                </a:lnTo>
                <a:lnTo>
                  <a:pt x="545730" y="176757"/>
                </a:lnTo>
                <a:lnTo>
                  <a:pt x="556976" y="136770"/>
                </a:lnTo>
                <a:lnTo>
                  <a:pt x="578727" y="126907"/>
                </a:lnTo>
                <a:lnTo>
                  <a:pt x="601384" y="123404"/>
                </a:lnTo>
                <a:lnTo>
                  <a:pt x="624217" y="125029"/>
                </a:lnTo>
                <a:lnTo>
                  <a:pt x="646498" y="130547"/>
                </a:lnTo>
                <a:lnTo>
                  <a:pt x="658355" y="172989"/>
                </a:lnTo>
                <a:lnTo>
                  <a:pt x="668848" y="209582"/>
                </a:lnTo>
                <a:lnTo>
                  <a:pt x="679527" y="248124"/>
                </a:lnTo>
                <a:lnTo>
                  <a:pt x="691944" y="296417"/>
                </a:lnTo>
                <a:lnTo>
                  <a:pt x="707630" y="334829"/>
                </a:lnTo>
                <a:lnTo>
                  <a:pt x="735794" y="368070"/>
                </a:lnTo>
                <a:lnTo>
                  <a:pt x="772539" y="392004"/>
                </a:lnTo>
                <a:lnTo>
                  <a:pt x="813968" y="402492"/>
                </a:lnTo>
                <a:lnTo>
                  <a:pt x="863413" y="406606"/>
                </a:lnTo>
                <a:lnTo>
                  <a:pt x="905957" y="408744"/>
                </a:lnTo>
                <a:lnTo>
                  <a:pt x="948495" y="409086"/>
                </a:lnTo>
                <a:lnTo>
                  <a:pt x="997920" y="407809"/>
                </a:lnTo>
                <a:lnTo>
                  <a:pt x="1038877" y="396715"/>
                </a:lnTo>
                <a:lnTo>
                  <a:pt x="1074358" y="372437"/>
                </a:lnTo>
                <a:lnTo>
                  <a:pt x="1100695" y="339122"/>
                </a:lnTo>
                <a:lnTo>
                  <a:pt x="1114219" y="300915"/>
                </a:lnTo>
                <a:lnTo>
                  <a:pt x="1121774" y="252378"/>
                </a:lnTo>
                <a:lnTo>
                  <a:pt x="1128267" y="213324"/>
                </a:lnTo>
                <a:lnTo>
                  <a:pt x="1134644" y="175807"/>
                </a:lnTo>
                <a:lnTo>
                  <a:pt x="1141849" y="131881"/>
                </a:lnTo>
                <a:lnTo>
                  <a:pt x="1161169" y="126881"/>
                </a:lnTo>
                <a:lnTo>
                  <a:pt x="1178118" y="119513"/>
                </a:lnTo>
                <a:lnTo>
                  <a:pt x="1190142" y="108740"/>
                </a:lnTo>
                <a:lnTo>
                  <a:pt x="1194691" y="93529"/>
                </a:lnTo>
                <a:close/>
              </a:path>
              <a:path w="1195070" h="409575">
                <a:moveTo>
                  <a:pt x="503138" y="195871"/>
                </a:moveTo>
                <a:lnTo>
                  <a:pt x="485771" y="247945"/>
                </a:lnTo>
                <a:lnTo>
                  <a:pt x="467451" y="289574"/>
                </a:lnTo>
                <a:lnTo>
                  <a:pt x="445611" y="321644"/>
                </a:lnTo>
                <a:lnTo>
                  <a:pt x="381101" y="360660"/>
                </a:lnTo>
                <a:lnTo>
                  <a:pt x="333294" y="369379"/>
                </a:lnTo>
                <a:lnTo>
                  <a:pt x="271696" y="372089"/>
                </a:lnTo>
                <a:lnTo>
                  <a:pt x="217182" y="366848"/>
                </a:lnTo>
                <a:lnTo>
                  <a:pt x="178109" y="351934"/>
                </a:lnTo>
                <a:lnTo>
                  <a:pt x="134138" y="297941"/>
                </a:lnTo>
                <a:lnTo>
                  <a:pt x="123167" y="261288"/>
                </a:lnTo>
                <a:lnTo>
                  <a:pt x="115488" y="219813"/>
                </a:lnTo>
                <a:lnTo>
                  <a:pt x="108066" y="174731"/>
                </a:lnTo>
                <a:lnTo>
                  <a:pt x="107154" y="130911"/>
                </a:lnTo>
                <a:lnTo>
                  <a:pt x="120749" y="99768"/>
                </a:lnTo>
                <a:lnTo>
                  <a:pt x="180743" y="66857"/>
                </a:lnTo>
                <a:lnTo>
                  <a:pt x="221781" y="60764"/>
                </a:lnTo>
                <a:lnTo>
                  <a:pt x="266606" y="58694"/>
                </a:lnTo>
                <a:lnTo>
                  <a:pt x="312536" y="58485"/>
                </a:lnTo>
                <a:lnTo>
                  <a:pt x="365299" y="59262"/>
                </a:lnTo>
                <a:lnTo>
                  <a:pt x="413062" y="62946"/>
                </a:lnTo>
                <a:lnTo>
                  <a:pt x="453720" y="71561"/>
                </a:lnTo>
                <a:lnTo>
                  <a:pt x="505286" y="111694"/>
                </a:lnTo>
                <a:lnTo>
                  <a:pt x="511980" y="147264"/>
                </a:lnTo>
                <a:lnTo>
                  <a:pt x="503138" y="195871"/>
                </a:lnTo>
                <a:close/>
              </a:path>
              <a:path w="1195070" h="409575">
                <a:moveTo>
                  <a:pt x="1103746" y="136895"/>
                </a:moveTo>
                <a:lnTo>
                  <a:pt x="1097533" y="179738"/>
                </a:lnTo>
                <a:lnTo>
                  <a:pt x="1091756" y="221747"/>
                </a:lnTo>
                <a:lnTo>
                  <a:pt x="1084044" y="261419"/>
                </a:lnTo>
                <a:lnTo>
                  <a:pt x="1053341" y="327736"/>
                </a:lnTo>
                <a:lnTo>
                  <a:pt x="986465" y="366659"/>
                </a:lnTo>
                <a:lnTo>
                  <a:pt x="933538" y="372089"/>
                </a:lnTo>
                <a:lnTo>
                  <a:pt x="868782" y="369450"/>
                </a:lnTo>
                <a:lnTo>
                  <a:pt x="818842" y="360478"/>
                </a:lnTo>
                <a:lnTo>
                  <a:pt x="780882" y="343269"/>
                </a:lnTo>
                <a:lnTo>
                  <a:pt x="752061" y="315922"/>
                </a:lnTo>
                <a:lnTo>
                  <a:pt x="729543" y="276533"/>
                </a:lnTo>
                <a:lnTo>
                  <a:pt x="710488" y="223199"/>
                </a:lnTo>
                <a:lnTo>
                  <a:pt x="697492" y="169662"/>
                </a:lnTo>
                <a:lnTo>
                  <a:pt x="696173" y="128969"/>
                </a:lnTo>
                <a:lnTo>
                  <a:pt x="708521" y="99379"/>
                </a:lnTo>
                <a:lnTo>
                  <a:pt x="782177" y="66529"/>
                </a:lnTo>
                <a:lnTo>
                  <a:pt x="847465" y="59783"/>
                </a:lnTo>
                <a:lnTo>
                  <a:pt x="927864" y="56815"/>
                </a:lnTo>
                <a:lnTo>
                  <a:pt x="979103" y="58586"/>
                </a:lnTo>
                <a:lnTo>
                  <a:pt x="1028906" y="65357"/>
                </a:lnTo>
                <a:lnTo>
                  <a:pt x="1070679" y="79251"/>
                </a:lnTo>
                <a:lnTo>
                  <a:pt x="1097824" y="102389"/>
                </a:lnTo>
                <a:lnTo>
                  <a:pt x="1103746" y="136895"/>
                </a:lnTo>
                <a:close/>
              </a:path>
            </a:pathLst>
          </a:custGeom>
          <a:ln w="151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3" name="object 13"/>
          <p:cNvSpPr txBox="1"/>
          <p:nvPr/>
        </p:nvSpPr>
        <p:spPr>
          <a:xfrm rot="18240000">
            <a:off x="6292438" y="4110927"/>
            <a:ext cx="846794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8"/>
              </a:lnSpc>
            </a:pPr>
            <a:r>
              <a:rPr sz="802" spc="-106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802" spc="-93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53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10" baseline="2222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1202" spc="-57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49" baseline="22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130" baseline="2222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1202" baseline="2222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2222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78" baseline="4444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r>
              <a:rPr sz="1202" spc="-91" baseline="4444" dirty="0">
                <a:solidFill>
                  <a:srgbClr val="FFFFFF"/>
                </a:solidFill>
                <a:latin typeface="Arial MT"/>
                <a:cs typeface="Arial MT"/>
              </a:rPr>
              <a:t>9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49" baseline="444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202" spc="-154" baseline="4444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202" baseline="6666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6666" dirty="0">
                <a:solidFill>
                  <a:srgbClr val="FFFFFF"/>
                </a:solidFill>
                <a:latin typeface="Arial MT"/>
                <a:cs typeface="Arial MT"/>
              </a:rPr>
              <a:t> 20</a:t>
            </a:r>
            <a:r>
              <a:rPr sz="1202" spc="-134" baseline="6666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2" spc="-91" baseline="6666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202" baseline="6666" dirty="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 rot="18240000">
            <a:off x="6417036" y="4166541"/>
            <a:ext cx="85164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8"/>
              </a:lnSpc>
            </a:pPr>
            <a:r>
              <a:rPr sz="802" spc="-106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802" spc="-93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53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10" baseline="2222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1202" spc="-57" baseline="2222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202" spc="-149" baseline="22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202" spc="-130" baseline="2222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1202" baseline="2222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2222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2" spc="-91" baseline="4444" dirty="0">
                <a:solidFill>
                  <a:srgbClr val="FFFFFF"/>
                </a:solidFill>
                <a:latin typeface="Arial MT"/>
                <a:cs typeface="Arial MT"/>
              </a:rPr>
              <a:t>6</a:t>
            </a:r>
            <a:r>
              <a:rPr sz="1202" spc="-120" baseline="444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2" spc="-149" baseline="4444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202" spc="-154" baseline="4444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202" baseline="6666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202" spc="-120" baseline="6666" dirty="0">
                <a:solidFill>
                  <a:srgbClr val="FFFFFF"/>
                </a:solidFill>
                <a:latin typeface="Arial MT"/>
                <a:cs typeface="Arial MT"/>
              </a:rPr>
              <a:t> 20</a:t>
            </a:r>
            <a:r>
              <a:rPr sz="1202" spc="-134" baseline="6666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2" spc="-91" baseline="6666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202" baseline="6666" dirty="0">
              <a:latin typeface="Arial MT"/>
              <a:cs typeface="Arial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14305" y="895041"/>
            <a:ext cx="10244486" cy="5774970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 marL="8145" marR="3258" algn="just">
              <a:lnSpc>
                <a:spcPct val="112000"/>
              </a:lnSpc>
              <a:spcBef>
                <a:spcPts val="61"/>
              </a:spcBef>
              <a:spcAft>
                <a:spcPts val="1200"/>
              </a:spcAft>
            </a:pPr>
            <a:r>
              <a:rPr lang="fr-FR" sz="2400" spc="-131" dirty="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 Etablissements déjà participants cette année (2022-2023)</a:t>
            </a: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</a:pP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Collège Appel du 18 Juin (Lamentin)</a:t>
            </a: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</a:pP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Collège Florette Morand (Morne-à-l’Eau) </a:t>
            </a: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</a:pP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Collège Olympe Ramé </a:t>
            </a:r>
            <a:r>
              <a:rPr lang="fr-FR" sz="2400" dirty="0" err="1">
                <a:latin typeface="Arial MT"/>
                <a:cs typeface="Arial MT"/>
                <a:sym typeface="Wingdings" panose="05000000000000000000" pitchFamily="2" charset="2"/>
              </a:rPr>
              <a:t>Décorbin</a:t>
            </a: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 (Sainte-Anne, Douville) </a:t>
            </a: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</a:pP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Collège Nestor de </a:t>
            </a:r>
            <a:r>
              <a:rPr lang="fr-FR" sz="2400" dirty="0" err="1">
                <a:latin typeface="Arial MT"/>
                <a:cs typeface="Arial MT"/>
                <a:sym typeface="Wingdings" panose="05000000000000000000" pitchFamily="2" charset="2"/>
              </a:rPr>
              <a:t>Kermadec</a:t>
            </a: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 (Pointe-à-Pitre) </a:t>
            </a: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</a:pPr>
            <a:endParaRPr lang="fr-FR" sz="2400" dirty="0">
              <a:latin typeface="Arial MT"/>
              <a:cs typeface="Arial MT"/>
              <a:sym typeface="Wingdings" panose="05000000000000000000" pitchFamily="2" charset="2"/>
            </a:endParaRP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  <a:spcAft>
                <a:spcPts val="1200"/>
              </a:spcAft>
            </a:pPr>
            <a:r>
              <a:rPr lang="fr-FR" sz="2400" spc="-131" dirty="0">
                <a:solidFill>
                  <a:srgbClr val="231F20"/>
                </a:solidFill>
                <a:latin typeface="Arial MT"/>
                <a:cs typeface="Arial MT"/>
                <a:sym typeface="Wingdings" panose="05000000000000000000" pitchFamily="2" charset="2"/>
              </a:rPr>
              <a:t>	 Réunion d’information PEI-Collège pour les collèges déjà participants et ceux qui seraient intéressés : </a:t>
            </a:r>
            <a:r>
              <a:rPr lang="fr-FR" sz="2400" b="1" spc="-131" dirty="0">
                <a:solidFill>
                  <a:schemeClr val="accent1"/>
                </a:solidFill>
                <a:latin typeface="Arial MT"/>
                <a:cs typeface="Arial MT"/>
                <a:sym typeface="Wingdings" panose="05000000000000000000" pitchFamily="2" charset="2"/>
              </a:rPr>
              <a:t>Vendredi 18 novembre de 14h à 15h</a:t>
            </a:r>
            <a:endParaRPr lang="fr-FR" sz="2400" dirty="0">
              <a:latin typeface="Arial MT"/>
              <a:cs typeface="Arial MT"/>
              <a:sym typeface="Wingdings" panose="05000000000000000000" pitchFamily="2" charset="2"/>
            </a:endParaRP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</a:pP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	 Coordination académique du projet : Alice Billaux (</a:t>
            </a: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  <a:hlinkClick r:id="rId2"/>
              </a:rPr>
              <a:t>alice.billaux@ac-guadeloupe.fr</a:t>
            </a: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) </a:t>
            </a: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</a:pPr>
            <a:r>
              <a:rPr lang="fr-FR" sz="2400" dirty="0">
                <a:latin typeface="Arial MT"/>
                <a:cs typeface="Arial MT"/>
                <a:sym typeface="Wingdings" panose="05000000000000000000" pitchFamily="2" charset="2"/>
              </a:rPr>
              <a:t>N’hésitez pas à m’envoyer un mail si vous avez besoin de plus d’informations. </a:t>
            </a:r>
          </a:p>
          <a:p>
            <a:pPr marL="8145" marR="3258" algn="just">
              <a:lnSpc>
                <a:spcPct val="112000"/>
              </a:lnSpc>
              <a:spcBef>
                <a:spcPts val="61"/>
              </a:spcBef>
              <a:spcAft>
                <a:spcPts val="1200"/>
              </a:spcAft>
            </a:pPr>
            <a:endParaRPr sz="2400" dirty="0">
              <a:latin typeface="Arial MT"/>
              <a:cs typeface="Arial MT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20440" y="742122"/>
            <a:ext cx="354021" cy="5645426"/>
            <a:chOff x="2783776" y="1717195"/>
            <a:chExt cx="26670" cy="2223770"/>
          </a:xfrm>
        </p:grpSpPr>
        <p:sp>
          <p:nvSpPr>
            <p:cNvPr id="38" name="object 38"/>
            <p:cNvSpPr/>
            <p:nvPr/>
          </p:nvSpPr>
          <p:spPr>
            <a:xfrm>
              <a:off x="2797111" y="1757332"/>
              <a:ext cx="0" cy="2117090"/>
            </a:xfrm>
            <a:custGeom>
              <a:avLst/>
              <a:gdLst/>
              <a:ahLst/>
              <a:cxnLst/>
              <a:rect l="l" t="t" r="r" b="b"/>
              <a:pathLst>
                <a:path h="2117090">
                  <a:moveTo>
                    <a:pt x="0" y="2116548"/>
                  </a:moveTo>
                  <a:lnTo>
                    <a:pt x="0" y="0"/>
                  </a:lnTo>
                </a:path>
              </a:pathLst>
            </a:custGeom>
            <a:ln w="57150">
              <a:solidFill>
                <a:srgbClr val="F15B55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9" name="object 39"/>
            <p:cNvSpPr/>
            <p:nvPr/>
          </p:nvSpPr>
          <p:spPr>
            <a:xfrm>
              <a:off x="2797111" y="1730530"/>
              <a:ext cx="0" cy="2197100"/>
            </a:xfrm>
            <a:custGeom>
              <a:avLst/>
              <a:gdLst/>
              <a:ahLst/>
              <a:cxnLst/>
              <a:rect l="l" t="t" r="r" b="b"/>
              <a:pathLst>
                <a:path h="2197100">
                  <a:moveTo>
                    <a:pt x="0" y="2196932"/>
                  </a:moveTo>
                  <a:lnTo>
                    <a:pt x="0" y="2196932"/>
                  </a:lnTo>
                </a:path>
                <a:path h="21971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7150">
              <a:solidFill>
                <a:srgbClr val="F15B5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</p:spTree>
    <p:extLst>
      <p:ext uri="{BB962C8B-B14F-4D97-AF65-F5344CB8AC3E}">
        <p14:creationId xmlns:p14="http://schemas.microsoft.com/office/powerpoint/2010/main" val="29040404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453</Words>
  <Application>Microsoft Office PowerPoint</Application>
  <PresentationFormat>Grand écran</PresentationFormat>
  <Paragraphs>38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Arial MT</vt:lpstr>
      <vt:lpstr>Calibri</vt:lpstr>
      <vt:lpstr>Calibri Light</vt:lpstr>
      <vt:lpstr>Georgia</vt:lpstr>
      <vt:lpstr>Microsoft Sans Serif</vt:lpstr>
      <vt:lpstr>Verdana</vt:lpstr>
      <vt:lpstr>Thème Office</vt:lpstr>
      <vt:lpstr>PEI collège  Programme d’Etudes Intégrées  Sciences-Po Lille</vt:lpstr>
      <vt:lpstr>PEI COLLÈGE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 collège  Programme d’Etudes Intégrées  Sciences-Po Lille</dc:title>
  <dc:creator>Alice</dc:creator>
  <cp:lastModifiedBy>Alice</cp:lastModifiedBy>
  <cp:revision>1</cp:revision>
  <dcterms:created xsi:type="dcterms:W3CDTF">2022-10-18T14:44:23Z</dcterms:created>
  <dcterms:modified xsi:type="dcterms:W3CDTF">2022-10-18T15:43:31Z</dcterms:modified>
</cp:coreProperties>
</file>