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99" r:id="rId3"/>
    <p:sldId id="257" r:id="rId4"/>
    <p:sldId id="283" r:id="rId5"/>
    <p:sldId id="258" r:id="rId6"/>
    <p:sldId id="259" r:id="rId7"/>
    <p:sldId id="284" r:id="rId8"/>
    <p:sldId id="260" r:id="rId9"/>
    <p:sldId id="298" r:id="rId10"/>
    <p:sldId id="261" r:id="rId11"/>
    <p:sldId id="285" r:id="rId12"/>
    <p:sldId id="262" r:id="rId13"/>
    <p:sldId id="263" r:id="rId14"/>
    <p:sldId id="286" r:id="rId15"/>
    <p:sldId id="264" r:id="rId16"/>
    <p:sldId id="287" r:id="rId17"/>
    <p:sldId id="265" r:id="rId18"/>
    <p:sldId id="288" r:id="rId19"/>
    <p:sldId id="266" r:id="rId20"/>
    <p:sldId id="267" r:id="rId21"/>
    <p:sldId id="289" r:id="rId22"/>
    <p:sldId id="268" r:id="rId23"/>
    <p:sldId id="269" r:id="rId24"/>
    <p:sldId id="290" r:id="rId25"/>
    <p:sldId id="270" r:id="rId26"/>
    <p:sldId id="271" r:id="rId27"/>
    <p:sldId id="291" r:id="rId28"/>
    <p:sldId id="272" r:id="rId29"/>
    <p:sldId id="293" r:id="rId30"/>
    <p:sldId id="273" r:id="rId31"/>
    <p:sldId id="274" r:id="rId32"/>
    <p:sldId id="294" r:id="rId33"/>
    <p:sldId id="275" r:id="rId34"/>
    <p:sldId id="276" r:id="rId35"/>
    <p:sldId id="295" r:id="rId36"/>
    <p:sldId id="277" r:id="rId37"/>
    <p:sldId id="278" r:id="rId38"/>
    <p:sldId id="296" r:id="rId39"/>
    <p:sldId id="280" r:id="rId40"/>
    <p:sldId id="281" r:id="rId41"/>
    <p:sldId id="297" r:id="rId42"/>
    <p:sldId id="282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/>
      <a:tcStyle>
        <a:tcBdr/>
        <a:fill>
          <a:solidFill>
            <a:srgbClr val="EBEDF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/>
      <a:tcStyle>
        <a:tcBdr/>
        <a:fill>
          <a:solidFill>
            <a:srgbClr val="EFF0EA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/>
      <a:tcStyle>
        <a:tcBdr/>
        <a:fill>
          <a:solidFill>
            <a:srgbClr val="ECEC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0606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06060"/>
              </a:solidFill>
              <a:prstDash val="solid"/>
              <a:round/>
            </a:ln>
          </a:top>
          <a:bottom>
            <a:ln w="254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06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round/>
            </a:ln>
          </a:top>
          <a:bottom>
            <a:ln w="254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60606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38100" cap="flat">
              <a:solidFill>
                <a:srgbClr val="006060"/>
              </a:solidFill>
              <a:prstDash val="solid"/>
              <a:round/>
            </a:ln>
          </a:top>
          <a:bottom>
            <a:ln w="127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60606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6060"/>
      </a:tcTxStyle>
      <a:tcStyle>
        <a:tcBdr>
          <a:left>
            <a:ln w="12700" cap="flat">
              <a:solidFill>
                <a:srgbClr val="006060"/>
              </a:solidFill>
              <a:prstDash val="solid"/>
              <a:round/>
            </a:ln>
          </a:left>
          <a:right>
            <a:ln w="12700" cap="flat">
              <a:solidFill>
                <a:srgbClr val="006060"/>
              </a:solidFill>
              <a:prstDash val="solid"/>
              <a:round/>
            </a:ln>
          </a:right>
          <a:top>
            <a:ln w="12700" cap="flat">
              <a:solidFill>
                <a:srgbClr val="006060"/>
              </a:solidFill>
              <a:prstDash val="solid"/>
              <a:round/>
            </a:ln>
          </a:top>
          <a:bottom>
            <a:ln w="38100" cap="flat">
              <a:solidFill>
                <a:srgbClr val="006060"/>
              </a:solidFill>
              <a:prstDash val="solid"/>
              <a:round/>
            </a:ln>
          </a:bottom>
          <a:insideH>
            <a:ln w="12700" cap="flat">
              <a:solidFill>
                <a:srgbClr val="006060"/>
              </a:solidFill>
              <a:prstDash val="solid"/>
              <a:round/>
            </a:ln>
          </a:insideH>
          <a:insideV>
            <a:ln w="12700" cap="flat">
              <a:solidFill>
                <a:srgbClr val="006060"/>
              </a:solidFill>
              <a:prstDash val="solid"/>
              <a:round/>
            </a:ln>
          </a:insideV>
        </a:tcBdr>
        <a:fill>
          <a:solidFill>
            <a:srgbClr val="60606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12700" cap="flat">
              <a:solidFill>
                <a:srgbClr val="606060"/>
              </a:solidFill>
              <a:prstDash val="solid"/>
              <a:round/>
            </a:ln>
          </a:top>
          <a:bottom>
            <a:ln w="127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solidFill>
            <a:srgbClr val="60606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12700" cap="flat">
              <a:solidFill>
                <a:srgbClr val="606060"/>
              </a:solidFill>
              <a:prstDash val="solid"/>
              <a:round/>
            </a:ln>
          </a:top>
          <a:bottom>
            <a:ln w="127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solidFill>
            <a:srgbClr val="606060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50800" cap="flat">
              <a:solidFill>
                <a:srgbClr val="606060"/>
              </a:solidFill>
              <a:prstDash val="solid"/>
              <a:round/>
            </a:ln>
          </a:top>
          <a:bottom>
            <a:ln w="127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round/>
            </a:ln>
          </a:left>
          <a:right>
            <a:ln w="12700" cap="flat">
              <a:solidFill>
                <a:srgbClr val="606060"/>
              </a:solidFill>
              <a:prstDash val="solid"/>
              <a:round/>
            </a:ln>
          </a:right>
          <a:top>
            <a:ln w="12700" cap="flat">
              <a:solidFill>
                <a:srgbClr val="606060"/>
              </a:solidFill>
              <a:prstDash val="solid"/>
              <a:round/>
            </a:ln>
          </a:top>
          <a:bottom>
            <a:ln w="25400" cap="flat">
              <a:solidFill>
                <a:srgbClr val="606060"/>
              </a:solidFill>
              <a:prstDash val="solid"/>
              <a:round/>
            </a:ln>
          </a:bottom>
          <a:insideH>
            <a:ln w="12700" cap="flat">
              <a:solidFill>
                <a:srgbClr val="606060"/>
              </a:solidFill>
              <a:prstDash val="solid"/>
              <a:round/>
            </a:ln>
          </a:insideH>
          <a:insideV>
            <a:ln w="12700" cap="flat">
              <a:solidFill>
                <a:srgbClr val="60606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06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Répon: 2 , Marijozé PEREC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Répons  3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Répons 1 « La gazelle »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Répons  1 Bòbòl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41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Répons 1 . Rèldo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Répons 3 Lora FLESSEL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Répons 2 NUIRO Naomi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Répons  2  Klòd  ISSORAT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Répons 1 Digazon Zabim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gne"/>
          <p:cNvSpPr/>
          <p:nvPr/>
        </p:nvSpPr>
        <p:spPr>
          <a:xfrm>
            <a:off x="952500" y="72898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Texte du titre"/>
          <p:cNvSpPr txBox="1">
            <a:spLocks noGrp="1"/>
          </p:cNvSpPr>
          <p:nvPr>
            <p:ph type="title"/>
          </p:nvPr>
        </p:nvSpPr>
        <p:spPr>
          <a:xfrm>
            <a:off x="952500" y="4229100"/>
            <a:ext cx="22479000" cy="28575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7823200"/>
            <a:ext cx="22479000" cy="1155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898099" y="12319000"/>
            <a:ext cx="419101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ateau vert et jaune au bord de l’eau, en face du village de Ferragudo, au Portugal, à la nuit tombanteDes pêcheurs naviguent sur la mer vers le village de Algarve, au sud du Portugal, à la tombée de la nuit."/>
          <p:cNvSpPr>
            <a:spLocks noGrp="1"/>
          </p:cNvSpPr>
          <p:nvPr>
            <p:ph type="pic" sz="half" idx="21"/>
          </p:nvPr>
        </p:nvSpPr>
        <p:spPr>
          <a:xfrm>
            <a:off x="13208000" y="520700"/>
            <a:ext cx="10909969" cy="7277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0" name="Formations rocheuses dans les eaux turquoises d’Algarve, au Portugal"/>
          <p:cNvSpPr>
            <a:spLocks noGrp="1"/>
          </p:cNvSpPr>
          <p:nvPr>
            <p:ph type="pic" sz="half" idx="22"/>
          </p:nvPr>
        </p:nvSpPr>
        <p:spPr>
          <a:xfrm>
            <a:off x="13208000" y="6146800"/>
            <a:ext cx="10160000" cy="6773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" name="Phare au Portugal avec des formations rocheuses côtières au premier plan, dominant l’océan au crépuscule "/>
          <p:cNvSpPr>
            <a:spLocks noGrp="1"/>
          </p:cNvSpPr>
          <p:nvPr>
            <p:ph type="pic" idx="23"/>
          </p:nvPr>
        </p:nvSpPr>
        <p:spPr>
          <a:xfrm>
            <a:off x="742137" y="-1391146"/>
            <a:ext cx="11855476" cy="177038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8318500"/>
            <a:ext cx="22479000" cy="711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4200" i="1">
                <a:solidFill>
                  <a:srgbClr val="9D9D9D"/>
                </a:solidFill>
              </a:defRPr>
            </a:lvl1pPr>
            <a:lvl2pPr marL="1093304" indent="-52180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4200" i="1">
                <a:solidFill>
                  <a:srgbClr val="9D9D9D"/>
                </a:solidFill>
              </a:defRPr>
            </a:lvl2pPr>
            <a:lvl3pPr marL="1664804" indent="-52180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4200" i="1">
                <a:solidFill>
                  <a:srgbClr val="9D9D9D"/>
                </a:solidFill>
              </a:defRPr>
            </a:lvl3pPr>
            <a:lvl4pPr marL="2236304" indent="-52180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4200" i="1">
                <a:solidFill>
                  <a:srgbClr val="9D9D9D"/>
                </a:solidFill>
              </a:defRPr>
            </a:lvl4pPr>
            <a:lvl5pPr marL="2807804" indent="-521804" algn="ctr">
              <a:lnSpc>
                <a:spcPct val="140000"/>
              </a:lnSpc>
              <a:spcBef>
                <a:spcPts val="0"/>
              </a:spcBef>
              <a:buBlip>
                <a:blip r:embed="rId2"/>
              </a:buBlip>
              <a:defRPr sz="4200" i="1">
                <a:solidFill>
                  <a:srgbClr val="9D9D9D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0" name="« Saisissez une citation ici. »"/>
          <p:cNvSpPr txBox="1">
            <a:spLocks noGrp="1"/>
          </p:cNvSpPr>
          <p:nvPr>
            <p:ph type="body" sz="quarter" idx="21"/>
          </p:nvPr>
        </p:nvSpPr>
        <p:spPr>
          <a:xfrm>
            <a:off x="2387600" y="6064448"/>
            <a:ext cx="19621500" cy="83820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pPr>
            <a:endParaRPr/>
          </a:p>
        </p:txBody>
      </p:sp>
      <p:sp>
        <p:nvSpPr>
          <p:cNvPr id="12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e du titre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lnSpc>
                <a:spcPct val="100000"/>
              </a:lnSpc>
              <a:defRPr sz="88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4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ux conten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e du titre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lnSpc>
                <a:spcPct val="100000"/>
              </a:lnSpc>
              <a:defRPr sz="88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3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23950" indent="-666750" defTabSz="1828800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13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1300"/>
              </a:spcBef>
              <a:buSzPct val="100000"/>
              <a:buFont typeface="Arial"/>
              <a:buChar char="»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tions rocheuses dans les eaux turquoises d’Algarve, au Portugal"/>
          <p:cNvSpPr>
            <a:spLocks noGrp="1"/>
          </p:cNvSpPr>
          <p:nvPr>
            <p:ph type="pic" idx="21"/>
          </p:nvPr>
        </p:nvSpPr>
        <p:spPr>
          <a:xfrm>
            <a:off x="927100" y="-1765300"/>
            <a:ext cx="22529800" cy="150198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xfrm>
            <a:off x="952500" y="9982200"/>
            <a:ext cx="22479000" cy="15748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11620500"/>
            <a:ext cx="224790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e du titre"/>
          <p:cNvSpPr txBox="1">
            <a:spLocks noGrp="1"/>
          </p:cNvSpPr>
          <p:nvPr>
            <p:ph type="title"/>
          </p:nvPr>
        </p:nvSpPr>
        <p:spPr>
          <a:xfrm>
            <a:off x="952500" y="5435600"/>
            <a:ext cx="22479000" cy="2857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hare au Portugal avec des formations rocheuses côtières au premier plan, dominant l’océan au crépuscule "/>
          <p:cNvSpPr>
            <a:spLocks noGrp="1"/>
          </p:cNvSpPr>
          <p:nvPr>
            <p:ph type="pic" idx="21"/>
          </p:nvPr>
        </p:nvSpPr>
        <p:spPr>
          <a:xfrm>
            <a:off x="12623800" y="-1346200"/>
            <a:ext cx="10928468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xfrm>
            <a:off x="952500" y="3378200"/>
            <a:ext cx="10934700" cy="8534400"/>
          </a:xfrm>
          <a:prstGeom prst="rect">
            <a:avLst/>
          </a:prstGeom>
        </p:spPr>
        <p:txBody>
          <a:bodyPr anchor="t"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1638300"/>
            <a:ext cx="109347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gne"/>
          <p:cNvSpPr/>
          <p:nvPr/>
        </p:nvSpPr>
        <p:spPr>
          <a:xfrm>
            <a:off x="952499" y="3619500"/>
            <a:ext cx="2249492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" name="Texte du titre"/>
          <p:cNvSpPr txBox="1">
            <a:spLocks noGrp="1"/>
          </p:cNvSpPr>
          <p:nvPr>
            <p:ph type="title"/>
          </p:nvPr>
        </p:nvSpPr>
        <p:spPr>
          <a:xfrm>
            <a:off x="952500" y="838200"/>
            <a:ext cx="22479000" cy="2679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gne"/>
          <p:cNvSpPr/>
          <p:nvPr/>
        </p:nvSpPr>
        <p:spPr>
          <a:xfrm>
            <a:off x="952500" y="3619500"/>
            <a:ext cx="2247900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" name="Texte du titre"/>
          <p:cNvSpPr txBox="1">
            <a:spLocks noGrp="1"/>
          </p:cNvSpPr>
          <p:nvPr>
            <p:ph type="title"/>
          </p:nvPr>
        </p:nvSpPr>
        <p:spPr>
          <a:xfrm>
            <a:off x="952500" y="838200"/>
            <a:ext cx="22479000" cy="2679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2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4267200"/>
            <a:ext cx="22479000" cy="8051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gne"/>
          <p:cNvSpPr/>
          <p:nvPr/>
        </p:nvSpPr>
        <p:spPr>
          <a:xfrm>
            <a:off x="952500" y="3619500"/>
            <a:ext cx="2247900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1" name="Formations rocheuses dans les eaux turquoises d’Algarve, au Portugal"/>
          <p:cNvSpPr>
            <a:spLocks noGrp="1"/>
          </p:cNvSpPr>
          <p:nvPr>
            <p:ph type="pic" sz="half" idx="21"/>
          </p:nvPr>
        </p:nvSpPr>
        <p:spPr>
          <a:xfrm>
            <a:off x="381000" y="4229100"/>
            <a:ext cx="11684000" cy="778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952500" y="838200"/>
            <a:ext cx="22479000" cy="2679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2687300" y="4114800"/>
            <a:ext cx="10744200" cy="79502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45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45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45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45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4500"/>
              </a:spcBef>
              <a:buBlip>
                <a:blip r:embed="rId2"/>
              </a:buBlip>
              <a:defRPr sz="4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gn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xfrm>
            <a:off x="952500" y="838200"/>
            <a:ext cx="22479000" cy="2679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2687300" y="4114800"/>
            <a:ext cx="10744200" cy="79502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45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45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45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45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4500"/>
              </a:spcBef>
              <a:buBlip>
                <a:blip r:embed="rId2"/>
              </a:buBlip>
              <a:defRPr sz="4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gne"/>
          <p:cNvSpPr/>
          <p:nvPr/>
        </p:nvSpPr>
        <p:spPr>
          <a:xfrm>
            <a:off x="952500" y="13004800"/>
            <a:ext cx="22479000" cy="0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Ligne"/>
          <p:cNvSpPr/>
          <p:nvPr/>
        </p:nvSpPr>
        <p:spPr>
          <a:xfrm>
            <a:off x="952500" y="7112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384300"/>
            <a:ext cx="22479000" cy="1094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Texte du titre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923499" y="12319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1pPr>
      <a:lvl2pPr marL="1143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2pPr>
      <a:lvl3pPr marL="1714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3pPr>
      <a:lvl4pPr marL="2286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4pPr>
      <a:lvl5pPr marL="2857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5pPr>
      <a:lvl6pPr marL="3429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6pPr>
      <a:lvl7pPr marL="4000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7pPr>
      <a:lvl8pPr marL="4572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8pPr>
      <a:lvl9pPr marL="5143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53425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kiwithek.kidsweb.at/index.php/Judo/einfach" TargetMode="Externa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laza_Virgen_de_los_Reyes,_Seville,_Spain_-_Sep_2009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93734&amp;picture=hello-summ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emaine des langues 2024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2"/>
          </a:solidFill>
        </p:spPr>
        <p:txBody>
          <a:bodyPr>
            <a:normAutofit fontScale="90000"/>
          </a:bodyPr>
          <a:lstStyle/>
          <a:p>
            <a: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>
                <a:solidFill>
                  <a:schemeClr val="accent4">
                    <a:lumMod val="75000"/>
                  </a:schemeClr>
                </a:solidFill>
              </a:rPr>
              <a:t>Semaine</a:t>
            </a:r>
            <a:r>
              <a:rPr dirty="0">
                <a:solidFill>
                  <a:schemeClr val="accent4">
                    <a:lumMod val="75000"/>
                  </a:schemeClr>
                </a:solidFill>
              </a:rPr>
              <a:t> de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s </a:t>
            </a:r>
            <a:r>
              <a:rPr dirty="0" err="1">
                <a:solidFill>
                  <a:schemeClr val="accent4">
                    <a:lumMod val="75000"/>
                  </a:schemeClr>
                </a:solidFill>
              </a:rPr>
              <a:t>langues</a:t>
            </a:r>
            <a:r>
              <a:rPr dirty="0">
                <a:solidFill>
                  <a:schemeClr val="accent4">
                    <a:lumMod val="75000"/>
                  </a:schemeClr>
                </a:solidFill>
              </a:rPr>
              <a:t> 2024</a:t>
            </a:r>
          </a:p>
          <a:p>
            <a: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ctr"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br>
              <a:rPr lang="fr-FR" dirty="0">
                <a:solidFill>
                  <a:schemeClr val="tx2">
                    <a:lumMod val="50000"/>
                  </a:schemeClr>
                </a:solidFill>
              </a:rPr>
            </a:br>
            <a:r>
              <a:rPr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 </a:t>
            </a:r>
            <a:r>
              <a:rPr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interlangues</a:t>
            </a:r>
            <a:br>
              <a:rPr lang="fr-F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COLLÈGE SADI CARNOT</a:t>
            </a:r>
            <a:br>
              <a:rPr lang="fr-FR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r-FR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</a:t>
            </a:r>
          </a:p>
        </p:txBody>
      </p:sp>
      <p:sp>
        <p:nvSpPr>
          <p:cNvPr id="164" name="Collège Sadi Carnot"/>
          <p:cNvSpPr txBox="1">
            <a:spLocks noGrp="1"/>
          </p:cNvSpPr>
          <p:nvPr>
            <p:ph type="body" sz="half" idx="1"/>
          </p:nvPr>
        </p:nvSpPr>
        <p:spPr>
          <a:xfrm>
            <a:off x="9523172" y="3673929"/>
            <a:ext cx="13908328" cy="92693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defRPr sz="5400" b="1">
                <a:solidFill>
                  <a:schemeClr val="accent1">
                    <a:satOff val="-3613"/>
                    <a:lumOff val="-10862"/>
                  </a:schemeClr>
                </a:solidFill>
              </a:defRPr>
            </a:lvl1pPr>
          </a:lstStyle>
          <a:p>
            <a:pPr marL="0" indent="0">
              <a:buNone/>
            </a:pPr>
            <a:r>
              <a:rPr lang="fr-FR" sz="6600" dirty="0">
                <a:solidFill>
                  <a:schemeClr val="accent5">
                    <a:lumMod val="75000"/>
                  </a:schemeClr>
                </a:solidFill>
              </a:rPr>
              <a:t>SEMAINE DES LANGUES </a:t>
            </a:r>
            <a:r>
              <a:rPr lang="fr-FR" sz="6600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fr-FR" sz="6600" dirty="0">
                <a:solidFill>
                  <a:schemeClr val="accent5">
                    <a:lumMod val="75000"/>
                  </a:schemeClr>
                </a:solidFill>
              </a:rPr>
              <a:t>2024</a:t>
            </a:r>
          </a:p>
          <a:p>
            <a:pPr marL="0" indent="0">
              <a:buNone/>
            </a:pPr>
            <a:r>
              <a:rPr lang="fr-FR" sz="4800" dirty="0">
                <a:solidFill>
                  <a:schemeClr val="accent5">
                    <a:lumMod val="75000"/>
                  </a:schemeClr>
                </a:solidFill>
              </a:rPr>
              <a:t>Proposé par</a:t>
            </a:r>
          </a:p>
          <a:p>
            <a:pPr marL="0" indent="0">
              <a:buNone/>
            </a:pPr>
            <a:r>
              <a:rPr lang="fr-FR" sz="4800" dirty="0">
                <a:solidFill>
                  <a:schemeClr val="accent5">
                    <a:lumMod val="75000"/>
                  </a:schemeClr>
                </a:solidFill>
              </a:rPr>
              <a:t>Mme PHILBERT (Anglais) </a:t>
            </a:r>
          </a:p>
          <a:p>
            <a:pPr marL="0" indent="0">
              <a:buNone/>
            </a:pPr>
            <a:r>
              <a:rPr lang="fr-FR" sz="4800" dirty="0">
                <a:solidFill>
                  <a:schemeClr val="accent5">
                    <a:lumMod val="75000"/>
                  </a:schemeClr>
                </a:solidFill>
              </a:rPr>
              <a:t>Mme PERROT (Espagnol)</a:t>
            </a:r>
          </a:p>
          <a:p>
            <a:pPr marL="0" indent="0">
              <a:buNone/>
            </a:pPr>
            <a:r>
              <a:rPr lang="fr-FR" sz="4800" dirty="0">
                <a:solidFill>
                  <a:schemeClr val="accent5">
                    <a:lumMod val="75000"/>
                  </a:schemeClr>
                </a:solidFill>
              </a:rPr>
              <a:t>Mme URSULE ( Créole )</a:t>
            </a:r>
            <a:endParaRPr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67" name="Flyer SDL Sadi CARNOT 2024 .pdf"/>
          <p:cNvGrpSpPr/>
          <p:nvPr/>
        </p:nvGrpSpPr>
        <p:grpSpPr>
          <a:xfrm>
            <a:off x="1164771" y="3837214"/>
            <a:ext cx="8146130" cy="8893806"/>
            <a:chOff x="-50800" y="50800"/>
            <a:chExt cx="8146129" cy="11479442"/>
          </a:xfrm>
        </p:grpSpPr>
        <p:pic>
          <p:nvPicPr>
            <p:cNvPr id="166" name="Flyer SDL Sadi CARNOT 2024 .pdf" descr="Flyer SDL Sadi CARNOT 2024 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" y="50800"/>
              <a:ext cx="8044529" cy="1137784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65" name="Flyer SDL Sadi CARNOT 2024 .pdf" descr="Flyer SDL Sadi CARNOT 2024 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800" y="50800"/>
              <a:ext cx="8146129" cy="1147944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What is the symbol of the Olympic Game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8.</a:t>
            </a:r>
            <a:r>
              <a:rPr dirty="0"/>
              <a:t>What is the symbol of the Olympic Games ?</a:t>
            </a:r>
          </a:p>
        </p:txBody>
      </p:sp>
      <p:sp>
        <p:nvSpPr>
          <p:cNvPr id="196" name="Torc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Torch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Rings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Flame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Laurel wreath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6EF71B-2FD2-A2C0-E205-11AA34AE5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693243" y="4115404"/>
            <a:ext cx="6346371" cy="38215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63C1EA-AA2C-AE0B-C010-1C0F63198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017138" y="8221663"/>
            <a:ext cx="3267891" cy="45217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65F8A4-E8AB-0EF9-C6BC-D7993FE1F7B5}"/>
              </a:ext>
            </a:extLst>
          </p:cNvPr>
          <p:cNvSpPr txBox="1"/>
          <p:nvPr/>
        </p:nvSpPr>
        <p:spPr>
          <a:xfrm>
            <a:off x="14301651" y="12743393"/>
            <a:ext cx="3267891" cy="997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900">
                <a:hlinkClick r:id="rId5" tooltip="https://kiwithek.kidsweb.at/index.php/Judo/einfach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6" tooltip="https://creativecommons.org/licenses/by-sa/3.0/"/>
              </a:rPr>
              <a:t>CC BY-SA</a:t>
            </a:r>
            <a:endParaRPr lang="fr-FR" sz="90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248923F0-D09B-43FD-9745-CB67FC04D2EF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" b="2862"/>
          <a:stretch>
            <a:fillRect/>
          </a:stretch>
        </p:blipFill>
        <p:spPr>
          <a:xfrm>
            <a:off x="952500" y="3706284"/>
            <a:ext cx="10683875" cy="79502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88C1820-B7A2-4869-B70B-049B95B4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9 ¿EN QU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dirty="0"/>
              <a:t> 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Ñ</a:t>
            </a:r>
            <a:r>
              <a:rPr lang="fr-FR" dirty="0"/>
              <a:t>O ESPA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Ñ</a:t>
            </a:r>
            <a:r>
              <a:rPr lang="fr-FR" dirty="0"/>
              <a:t>A ACOGI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fr-FR" dirty="0"/>
              <a:t> LOS JUEGOS OL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ÍM</a:t>
            </a:r>
            <a:r>
              <a:rPr lang="fr-FR" dirty="0"/>
              <a:t>PICOS?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639470-CABC-4CEC-85D2-AF428EC5873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A- 1996</a:t>
            </a: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B- 2016</a:t>
            </a: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C- 1992</a:t>
            </a: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D- 2020</a:t>
            </a:r>
          </a:p>
        </p:txBody>
      </p:sp>
    </p:spTree>
    <p:extLst>
      <p:ext uri="{BB962C8B-B14F-4D97-AF65-F5344CB8AC3E}">
        <p14:creationId xmlns:p14="http://schemas.microsoft.com/office/powerpoint/2010/main" val="18891328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How many rings are there in the olympic symbo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10.</a:t>
            </a:r>
            <a:r>
              <a:rPr dirty="0"/>
              <a:t>How many rings are there in the </a:t>
            </a:r>
            <a:r>
              <a:rPr dirty="0" err="1"/>
              <a:t>olympic</a:t>
            </a:r>
            <a:r>
              <a:rPr dirty="0"/>
              <a:t> symbol?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2AD05E3-C30F-EEE2-96D3-FC1F1DD76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</a:t>
            </a:r>
          </a:p>
          <a:p>
            <a:r>
              <a:rPr lang="fr-FR" dirty="0"/>
              <a:t>2</a:t>
            </a:r>
          </a:p>
          <a:p>
            <a:r>
              <a:rPr lang="fr-FR" dirty="0"/>
              <a:t>8</a:t>
            </a:r>
          </a:p>
        </p:txBody>
      </p:sp>
      <p:grpSp>
        <p:nvGrpSpPr>
          <p:cNvPr id="201" name="Numbers.png"/>
          <p:cNvGrpSpPr/>
          <p:nvPr/>
        </p:nvGrpSpPr>
        <p:grpSpPr>
          <a:xfrm>
            <a:off x="12671142" y="4616740"/>
            <a:ext cx="10566401" cy="7975601"/>
            <a:chOff x="0" y="0"/>
            <a:chExt cx="10566400" cy="7975600"/>
          </a:xfrm>
        </p:grpSpPr>
        <p:pic>
          <p:nvPicPr>
            <p:cNvPr id="200" name="Numbers.png" descr="Number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10160000" cy="7531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9" name="Numbers.png" descr="Numbers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566400" cy="7975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re 1"/>
          <p:cNvSpPr txBox="1">
            <a:spLocks noGrp="1"/>
          </p:cNvSpPr>
          <p:nvPr>
            <p:ph type="title"/>
          </p:nvPr>
        </p:nvSpPr>
        <p:spPr>
          <a:xfrm>
            <a:off x="4271120" y="521295"/>
            <a:ext cx="16459201" cy="228600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11.</a:t>
            </a:r>
            <a:r>
              <a:rPr dirty="0"/>
              <a:t>KIJAN YO KA DI SA AN KRÉYÒL?</a:t>
            </a:r>
          </a:p>
        </p:txBody>
      </p:sp>
      <p:sp>
        <p:nvSpPr>
          <p:cNvPr id="204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399" y="3113583"/>
            <a:ext cx="11541970" cy="913874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 err="1"/>
              <a:t>Gadé</a:t>
            </a:r>
            <a:r>
              <a:rPr dirty="0"/>
              <a:t> </a:t>
            </a:r>
            <a:r>
              <a:rPr dirty="0" err="1"/>
              <a:t>zimaj</a:t>
            </a:r>
            <a:r>
              <a:rPr dirty="0"/>
              <a:t> –la :</a:t>
            </a:r>
          </a:p>
          <a:p>
            <a:pPr marL="935789" indent="-935789">
              <a:buFontTx/>
              <a:buAutoNum type="alphaUcPeriod"/>
            </a:pPr>
            <a:r>
              <a:rPr dirty="0"/>
              <a:t> </a:t>
            </a:r>
            <a:r>
              <a:rPr dirty="0" err="1"/>
              <a:t>Bòbòl</a:t>
            </a:r>
            <a:endParaRPr dirty="0"/>
          </a:p>
          <a:p>
            <a:pPr marL="935789" indent="-935789">
              <a:buFontTx/>
              <a:buAutoNum type="alphaUcPeriod"/>
            </a:pPr>
            <a:r>
              <a:rPr dirty="0"/>
              <a:t> </a:t>
            </a:r>
            <a:r>
              <a:rPr dirty="0" err="1"/>
              <a:t>Soulyé</a:t>
            </a:r>
            <a:r>
              <a:rPr dirty="0"/>
              <a:t> </a:t>
            </a:r>
            <a:r>
              <a:rPr dirty="0" err="1"/>
              <a:t>pengwen</a:t>
            </a:r>
            <a:endParaRPr dirty="0"/>
          </a:p>
          <a:p>
            <a:pPr marL="935789" indent="-935789">
              <a:buFontTx/>
              <a:buAutoNum type="alphaUcPeriod"/>
            </a:pPr>
            <a:r>
              <a:rPr dirty="0"/>
              <a:t> </a:t>
            </a:r>
            <a:r>
              <a:rPr dirty="0" err="1"/>
              <a:t>Soukoup</a:t>
            </a:r>
            <a:r>
              <a:rPr dirty="0"/>
              <a:t>-volant</a:t>
            </a:r>
          </a:p>
        </p:txBody>
      </p:sp>
      <p:grpSp>
        <p:nvGrpSpPr>
          <p:cNvPr id="207" name="Espace réservé du contenu 4"/>
          <p:cNvGrpSpPr/>
          <p:nvPr/>
        </p:nvGrpSpPr>
        <p:grpSpPr>
          <a:xfrm>
            <a:off x="12508763" y="7204657"/>
            <a:ext cx="10011915" cy="5597994"/>
            <a:chOff x="0" y="0"/>
            <a:chExt cx="10011914" cy="5597993"/>
          </a:xfrm>
        </p:grpSpPr>
        <p:pic>
          <p:nvPicPr>
            <p:cNvPr id="206" name="Espace réservé du contenu 4" descr="Espace réservé du contenu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203200"/>
              <a:ext cx="9605515" cy="51534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Espace réservé du contenu 4" descr="Espace réservé du contenu 4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011915" cy="55979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F17077D6-DAFE-491D-AD59-4A7C398CB1D4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>
            <a:fillRect/>
          </a:stretch>
        </p:blipFill>
        <p:spPr>
          <a:xfrm>
            <a:off x="781050" y="3714750"/>
            <a:ext cx="11283950" cy="8303684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413D567-C2E2-4F0F-969B-E4E2F48C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12¿QU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dirty="0"/>
              <a:t> DEPORTE PRACTICA PAU GASOL?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D34602-66E5-4DF4-9327-29C5F2C9174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A- CICLISMO</a:t>
            </a:r>
          </a:p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B- BALONCESTO</a:t>
            </a:r>
          </a:p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C- FÚTBOL</a:t>
            </a:r>
          </a:p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D- VOLEIBOL</a:t>
            </a:r>
          </a:p>
        </p:txBody>
      </p:sp>
    </p:spTree>
    <p:extLst>
      <p:ext uri="{BB962C8B-B14F-4D97-AF65-F5344CB8AC3E}">
        <p14:creationId xmlns:p14="http://schemas.microsoft.com/office/powerpoint/2010/main" val="13166824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ich country won the most gold medals in the 2020 Tokyo Olympic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774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13.</a:t>
            </a:r>
            <a:r>
              <a:rPr dirty="0"/>
              <a:t>Which country won the most gold medals in the 2020 Tokyo Olympics ?</a:t>
            </a:r>
          </a:p>
        </p:txBody>
      </p:sp>
      <p:sp>
        <p:nvSpPr>
          <p:cNvPr id="212" name="United Stat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United States 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China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Japan 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Great Britain</a:t>
            </a:r>
          </a:p>
        </p:txBody>
      </p:sp>
      <p:grpSp>
        <p:nvGrpSpPr>
          <p:cNvPr id="215" name="vector-gold-medal-red-ribbon-with-relief-detail-laurel-wreath-reflections-conceptual-award-victory-winning-first-placement-achievement_1284-43102.jpg"/>
          <p:cNvGrpSpPr/>
          <p:nvPr/>
        </p:nvGrpSpPr>
        <p:grpSpPr>
          <a:xfrm>
            <a:off x="952500" y="4315910"/>
            <a:ext cx="9097380" cy="8561890"/>
            <a:chOff x="0" y="0"/>
            <a:chExt cx="9097379" cy="9135479"/>
          </a:xfrm>
        </p:grpSpPr>
        <p:pic>
          <p:nvPicPr>
            <p:cNvPr id="214" name="vector-gold-medal-red-ribbon-with-relief-detail-laurel-wreath-reflections-conceptual-award-victory-winning-first-placement-achievement_1284-43102.jpg" descr="vector-gold-medal-red-ribbon-with-relief-detail-laurel-wreath-reflections-conceptual-award-victory-winning-first-placement-achievement_1284-4310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8690980" cy="86909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vector-gold-medal-red-ribbon-with-relief-detail-laurel-wreath-reflections-conceptual-award-victory-winning-first-placement-achievement_1284-43102.jpg" descr="vector-gold-medal-red-ribbon-with-relief-detail-laurel-wreath-reflections-conceptual-award-victory-winning-first-placement-achievement_1284-43102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97380" cy="913548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1A10A6-6B89-4D29-B390-10CE9F939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14¿De </a:t>
            </a:r>
            <a:r>
              <a:rPr lang="fr-FR" dirty="0" err="1"/>
              <a:t>qué</a:t>
            </a:r>
            <a:r>
              <a:rPr lang="fr-FR" dirty="0"/>
              <a:t> </a:t>
            </a:r>
            <a:r>
              <a:rPr lang="fr-FR" dirty="0" err="1"/>
              <a:t>color</a:t>
            </a:r>
            <a:r>
              <a:rPr lang="fr-FR" dirty="0"/>
              <a:t> es la bandera de </a:t>
            </a:r>
            <a:r>
              <a:rPr lang="fr-FR" dirty="0" err="1"/>
              <a:t>ESPAnA</a:t>
            </a:r>
            <a:r>
              <a:rPr lang="fr-FR" dirty="0"/>
              <a:t>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D6B703-B427-4B9A-83B4-760555EBF45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A- BLANCA Y AMARILLA</a:t>
            </a:r>
          </a:p>
          <a:p>
            <a:r>
              <a:rPr lang="fr-FR" sz="6600" dirty="0"/>
              <a:t>B- ROJA Y AMARRILLA</a:t>
            </a:r>
          </a:p>
          <a:p>
            <a:r>
              <a:rPr lang="fr-FR" sz="6600" dirty="0"/>
              <a:t>C- ROJA Y VERDE</a:t>
            </a:r>
          </a:p>
          <a:p>
            <a:r>
              <a:rPr lang="fr-FR" sz="6600" dirty="0"/>
              <a:t>D- NEGRA Y AMARILLA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C58417-CE17-468A-AAC3-6249A971158C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</p:spTree>
    <p:extLst>
      <p:ext uri="{BB962C8B-B14F-4D97-AF65-F5344CB8AC3E}">
        <p14:creationId xmlns:p14="http://schemas.microsoft.com/office/powerpoint/2010/main" val="3840486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Who is known as the fastest man in the world and holds the record for the 100m sprint in the Olympics?"/>
          <p:cNvSpPr txBox="1">
            <a:spLocks noGrp="1"/>
          </p:cNvSpPr>
          <p:nvPr>
            <p:ph type="title"/>
          </p:nvPr>
        </p:nvSpPr>
        <p:spPr>
          <a:xfrm>
            <a:off x="1142443" y="825500"/>
            <a:ext cx="22479001" cy="2679700"/>
          </a:xfrm>
          <a:prstGeom prst="rect">
            <a:avLst/>
          </a:prstGeom>
        </p:spPr>
        <p:txBody>
          <a:bodyPr/>
          <a:lstStyle>
            <a:lvl1pPr defTabSz="574381">
              <a:defRPr sz="6174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15. </a:t>
            </a:r>
            <a:r>
              <a:rPr dirty="0"/>
              <a:t>Who is known as the fastest man in the world and holds the record for the 100m sprint in the Olympics?</a:t>
            </a:r>
          </a:p>
        </p:txBody>
      </p:sp>
      <p:sp>
        <p:nvSpPr>
          <p:cNvPr id="218" name="Usain Bol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Usain Bolt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Michael Phelps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Carl Lewis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Jesse Owen</a:t>
            </a:r>
          </a:p>
        </p:txBody>
      </p:sp>
      <p:grpSp>
        <p:nvGrpSpPr>
          <p:cNvPr id="221" name="Usain-Bolt-Jamaica-gold-medal-breaking-world-record-200m-Beijing-Summer-Olympics-August-20-2008.jpg"/>
          <p:cNvGrpSpPr/>
          <p:nvPr/>
        </p:nvGrpSpPr>
        <p:grpSpPr>
          <a:xfrm>
            <a:off x="1613193" y="4481698"/>
            <a:ext cx="9389092" cy="7254504"/>
            <a:chOff x="0" y="0"/>
            <a:chExt cx="9389090" cy="7254502"/>
          </a:xfrm>
        </p:grpSpPr>
        <p:pic>
          <p:nvPicPr>
            <p:cNvPr id="220" name="Usain-Bolt-Jamaica-gold-medal-breaking-world-record-200m-Beijing-Summer-Olympics-August-20-2008.jpg" descr="Usain-Bolt-Jamaica-gold-medal-breaking-world-record-200m-Beijing-Summer-Olympics-August-20-200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8982691" cy="68100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Usain-Bolt-Jamaica-gold-medal-breaking-world-record-200m-Beijing-Summer-Olympics-August-20-2008.jpg" descr="Usain-Bolt-Jamaica-gold-medal-breaking-world-record-200m-Beijing-Summer-Olympics-August-20-2008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389091" cy="72545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B8BD6A2-DA93-4653-B8DD-994245B4A19D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3161"/>
          <a:stretch>
            <a:fillRect/>
          </a:stretch>
        </p:blipFill>
        <p:spPr>
          <a:xfrm>
            <a:off x="1238250" y="3790950"/>
            <a:ext cx="10458451" cy="8227484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7BCB4E7-84C1-4332-A762-1C1C8EBF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16</a:t>
            </a:r>
            <a:r>
              <a:rPr lang="fr-FR" dirty="0"/>
              <a:t>¿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Cuántos COLORES DIFERENTES </a:t>
            </a:r>
            <a:r>
              <a:rPr lang="fr-FR" sz="8000" dirty="0" err="1"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fr-FR" sz="8000" dirty="0" err="1">
                <a:latin typeface="Arial" panose="020B0604020202020204" pitchFamily="34" charset="0"/>
                <a:cs typeface="Arial" panose="020B0604020202020204" pitchFamily="34" charset="0"/>
              </a:rPr>
              <a:t>sÍmbolo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latin typeface="Arial" panose="020B0604020202020204" pitchFamily="34" charset="0"/>
                <a:cs typeface="Arial" panose="020B0604020202020204" pitchFamily="34" charset="0"/>
              </a:rPr>
              <a:t>olÍmpico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63FFDA-DF56-4D74-B1BC-6D2969F3D48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A- </a:t>
            </a:r>
            <a:r>
              <a:rPr lang="fr-FR" sz="6000" dirty="0" err="1">
                <a:latin typeface="Arial" panose="020B0604020202020204" pitchFamily="34" charset="0"/>
                <a:cs typeface="Arial" panose="020B0604020202020204" pitchFamily="34" charset="0"/>
              </a:rPr>
              <a:t>Seis</a:t>
            </a:r>
            <a:endParaRPr lang="fr-FR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B- </a:t>
            </a:r>
            <a:r>
              <a:rPr lang="fr-FR" sz="6000" dirty="0" err="1">
                <a:latin typeface="Arial" panose="020B0604020202020204" pitchFamily="34" charset="0"/>
                <a:cs typeface="Arial" panose="020B0604020202020204" pitchFamily="34" charset="0"/>
              </a:rPr>
              <a:t>Cinco</a:t>
            </a:r>
            <a:endParaRPr lang="fr-FR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C- </a:t>
            </a:r>
            <a:r>
              <a:rPr lang="fr-FR" sz="6000" dirty="0" err="1">
                <a:latin typeface="Arial" panose="020B0604020202020204" pitchFamily="34" charset="0"/>
                <a:cs typeface="Arial" panose="020B0604020202020204" pitchFamily="34" charset="0"/>
              </a:rPr>
              <a:t>Siete</a:t>
            </a:r>
            <a:endParaRPr lang="fr-FR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D- cuatro</a:t>
            </a:r>
          </a:p>
        </p:txBody>
      </p:sp>
    </p:spTree>
    <p:extLst>
      <p:ext uri="{BB962C8B-B14F-4D97-AF65-F5344CB8AC3E}">
        <p14:creationId xmlns:p14="http://schemas.microsoft.com/office/powerpoint/2010/main" val="7809782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72768">
              <a:defRPr sz="6708"/>
            </a:lvl1pPr>
          </a:lstStyle>
          <a:p>
            <a:r>
              <a:rPr lang="fr-FR" dirty="0"/>
              <a:t>17.</a:t>
            </a:r>
            <a:r>
              <a:rPr dirty="0"/>
              <a:t>On </a:t>
            </a:r>
            <a:r>
              <a:rPr dirty="0" err="1"/>
              <a:t>mòso</a:t>
            </a:r>
            <a:r>
              <a:rPr dirty="0"/>
              <a:t> a </a:t>
            </a:r>
            <a:r>
              <a:rPr dirty="0" err="1"/>
              <a:t>kò</a:t>
            </a:r>
            <a:r>
              <a:rPr dirty="0"/>
              <a:t> an-</a:t>
            </a:r>
            <a:r>
              <a:rPr dirty="0" err="1"/>
              <a:t>mwen</a:t>
            </a:r>
            <a:r>
              <a:rPr dirty="0"/>
              <a:t> ki </a:t>
            </a:r>
            <a:r>
              <a:rPr dirty="0" err="1"/>
              <a:t>itil</a:t>
            </a:r>
            <a:r>
              <a:rPr dirty="0"/>
              <a:t> </a:t>
            </a:r>
            <a:r>
              <a:rPr dirty="0" err="1"/>
              <a:t>pou</a:t>
            </a:r>
            <a:r>
              <a:rPr dirty="0"/>
              <a:t> </a:t>
            </a:r>
            <a:r>
              <a:rPr dirty="0" err="1"/>
              <a:t>rété</a:t>
            </a:r>
            <a:r>
              <a:rPr dirty="0"/>
              <a:t> </a:t>
            </a:r>
            <a:r>
              <a:rPr dirty="0" err="1"/>
              <a:t>doubout</a:t>
            </a:r>
            <a:r>
              <a:rPr dirty="0"/>
              <a:t> an </a:t>
            </a:r>
            <a:r>
              <a:rPr dirty="0" err="1"/>
              <a:t>ispò</a:t>
            </a:r>
            <a:endParaRPr dirty="0"/>
          </a:p>
        </p:txBody>
      </p:sp>
      <p:sp>
        <p:nvSpPr>
          <p:cNvPr id="224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Ka ki itil pou rété doubout?</a:t>
            </a:r>
          </a:p>
          <a:p>
            <a:pPr marL="935789" indent="-935789">
              <a:buFontTx/>
              <a:buAutoNum type="alphaUcPeriod"/>
            </a:pPr>
            <a:r>
              <a:t>Rèldo</a:t>
            </a:r>
          </a:p>
          <a:p>
            <a:pPr marL="935789" indent="-935789">
              <a:buFontTx/>
              <a:buAutoNum type="alphaUcPeriod"/>
            </a:pPr>
            <a:r>
              <a:t>Lonbrik</a:t>
            </a:r>
          </a:p>
          <a:p>
            <a:pPr marL="935789" indent="-935789">
              <a:buFontTx/>
              <a:buAutoNum type="alphaUcPeriod"/>
            </a:pPr>
            <a:r>
              <a:t>Kokozyé</a:t>
            </a:r>
          </a:p>
        </p:txBody>
      </p:sp>
      <p:grpSp>
        <p:nvGrpSpPr>
          <p:cNvPr id="227" name="Picture 2"/>
          <p:cNvGrpSpPr/>
          <p:nvPr/>
        </p:nvGrpSpPr>
        <p:grpSpPr>
          <a:xfrm>
            <a:off x="12708877" y="3094616"/>
            <a:ext cx="9393713" cy="7535996"/>
            <a:chOff x="0" y="0"/>
            <a:chExt cx="9393711" cy="7535995"/>
          </a:xfrm>
        </p:grpSpPr>
        <p:pic>
          <p:nvPicPr>
            <p:cNvPr id="226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203200"/>
              <a:ext cx="8987312" cy="70914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" name="Picture 2" descr="Picture 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393712" cy="75359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C2CAB-2C00-E505-6C66-BEFC44959B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fr-F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 interlangues</a:t>
            </a:r>
            <a:br>
              <a:rPr lang="fr-F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COLLÈGE SADI CARNOT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B0F992-DC96-27C3-F7FC-8F007F92F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6600" dirty="0">
                <a:solidFill>
                  <a:schemeClr val="accent6">
                    <a:lumMod val="50000"/>
                  </a:schemeClr>
                </a:solidFill>
              </a:rPr>
              <a:t>Avec ce quiz multilingue imaginé par les collègues de langues du collège Sadi Carnot ,</a:t>
            </a:r>
            <a:r>
              <a:rPr lang="fr-FR" sz="6600">
                <a:solidFill>
                  <a:schemeClr val="accent6">
                    <a:lumMod val="50000"/>
                  </a:schemeClr>
                </a:solidFill>
              </a:rPr>
              <a:t>vos 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fr-FR" sz="6600">
                <a:solidFill>
                  <a:schemeClr val="accent6">
                    <a:lumMod val="50000"/>
                  </a:schemeClr>
                </a:solidFill>
              </a:rPr>
              <a:t>lèves 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</a:rPr>
              <a:t>seront incollables sur les JO! </a:t>
            </a:r>
          </a:p>
          <a:p>
            <a:pPr marL="0" indent="0">
              <a:buNone/>
            </a:pPr>
            <a:r>
              <a:rPr lang="fr-FR" sz="6600" dirty="0">
                <a:solidFill>
                  <a:schemeClr val="accent6">
                    <a:lumMod val="50000"/>
                  </a:schemeClr>
                </a:solidFill>
              </a:rPr>
              <a:t>Et ce, dans plusieurs langues ! A vos marques , prêt, partez !</a:t>
            </a:r>
          </a:p>
        </p:txBody>
      </p:sp>
    </p:spTree>
    <p:extLst>
      <p:ext uri="{BB962C8B-B14F-4D97-AF65-F5344CB8AC3E}">
        <p14:creationId xmlns:p14="http://schemas.microsoft.com/office/powerpoint/2010/main" val="418441542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What year did the Paralympic Games first take place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18.</a:t>
            </a:r>
            <a:r>
              <a:rPr dirty="0"/>
              <a:t>What year did the Paralympic Games first take place ?</a:t>
            </a:r>
          </a:p>
        </p:txBody>
      </p:sp>
      <p:sp>
        <p:nvSpPr>
          <p:cNvPr id="232" name="1948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1948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1960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1976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1988</a:t>
            </a:r>
          </a:p>
        </p:txBody>
      </p:sp>
      <p:grpSp>
        <p:nvGrpSpPr>
          <p:cNvPr id="235" name="para.jpg"/>
          <p:cNvGrpSpPr/>
          <p:nvPr/>
        </p:nvGrpSpPr>
        <p:grpSpPr>
          <a:xfrm>
            <a:off x="8915400" y="5480049"/>
            <a:ext cx="9797141" cy="6439808"/>
            <a:chOff x="0" y="0"/>
            <a:chExt cx="7526779" cy="5269665"/>
          </a:xfrm>
        </p:grpSpPr>
        <p:pic>
          <p:nvPicPr>
            <p:cNvPr id="234" name="para.jpg" descr="para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99" y="203199"/>
              <a:ext cx="7120381" cy="48251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para.jpg" descr="para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7526781" cy="52696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E87400C5-644B-447F-8502-2EE6275F7795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1136"/>
          <a:stretch>
            <a:fillRect/>
          </a:stretch>
        </p:blipFill>
        <p:spPr/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EE397921-3CC2-4731-A86C-C2188253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19¿C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fr-FR" dirty="0"/>
              <a:t>mo se </a:t>
            </a:r>
            <a:r>
              <a:rPr lang="fr-FR" dirty="0" err="1"/>
              <a:t>llama</a:t>
            </a:r>
            <a:r>
              <a:rPr lang="fr-FR" dirty="0"/>
              <a:t> la </a:t>
            </a:r>
            <a:r>
              <a:rPr lang="fr-FR" dirty="0" err="1"/>
              <a:t>selecci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fr-FR" dirty="0" err="1"/>
              <a:t>n</a:t>
            </a:r>
            <a:r>
              <a:rPr lang="fr-FR" dirty="0"/>
              <a:t> de </a:t>
            </a:r>
            <a:r>
              <a:rPr lang="fr-FR" dirty="0" err="1"/>
              <a:t>f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fr-FR" dirty="0" err="1"/>
              <a:t>tbol</a:t>
            </a:r>
            <a:r>
              <a:rPr lang="fr-FR" dirty="0"/>
              <a:t> </a:t>
            </a:r>
            <a:r>
              <a:rPr lang="fr-FR" dirty="0" err="1"/>
              <a:t>ol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fr-FR" dirty="0" err="1"/>
              <a:t>mpica</a:t>
            </a:r>
            <a:r>
              <a:rPr lang="fr-FR" dirty="0"/>
              <a:t> </a:t>
            </a:r>
            <a:r>
              <a:rPr lang="fr-FR" dirty="0" err="1"/>
              <a:t>aRGentina</a:t>
            </a:r>
            <a:r>
              <a:rPr lang="fr-FR" dirty="0"/>
              <a:t>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EFC85B-FB1A-48FD-AFFF-10E4790D1F6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A- La </a:t>
            </a:r>
            <a:r>
              <a:rPr lang="fr-FR" sz="6600" dirty="0" err="1"/>
              <a:t>Roja</a:t>
            </a:r>
            <a:r>
              <a:rPr lang="fr-FR" sz="6600" dirty="0"/>
              <a:t> </a:t>
            </a:r>
          </a:p>
          <a:p>
            <a:r>
              <a:rPr lang="fr-FR" sz="6600" dirty="0"/>
              <a:t>B- </a:t>
            </a:r>
            <a:r>
              <a:rPr lang="fr-FR" sz="6600" dirty="0" err="1"/>
              <a:t>Albiceleste</a:t>
            </a:r>
            <a:endParaRPr lang="fr-FR" sz="6600" dirty="0"/>
          </a:p>
          <a:p>
            <a:r>
              <a:rPr lang="fr-FR" sz="6600" dirty="0"/>
              <a:t>C- La Verde</a:t>
            </a:r>
          </a:p>
        </p:txBody>
      </p:sp>
    </p:spTree>
    <p:extLst>
      <p:ext uri="{BB962C8B-B14F-4D97-AF65-F5344CB8AC3E}">
        <p14:creationId xmlns:p14="http://schemas.microsoft.com/office/powerpoint/2010/main" val="235697362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w often are the Winter Olympics held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20.</a:t>
            </a:r>
            <a:r>
              <a:rPr dirty="0"/>
              <a:t>How often are the Winter Olympics held ?</a:t>
            </a:r>
          </a:p>
        </p:txBody>
      </p:sp>
      <p:sp>
        <p:nvSpPr>
          <p:cNvPr id="238" name="Every 2 year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Every 2 years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Every 4 years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Every 6 years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Every 8 years</a:t>
            </a:r>
          </a:p>
        </p:txBody>
      </p:sp>
      <p:pic>
        <p:nvPicPr>
          <p:cNvPr id="239" name="sports-illustration-2022-short-track-speed-skating-competition-beijing-winter-olympic-games_432516-547.jpg" descr="sports-illustration-2022-short-track-speed-skating-competition-beijing-winter-olympic-games_432516-547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9701" y="4837158"/>
            <a:ext cx="10171174" cy="6543584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21.</a:t>
            </a:r>
            <a:r>
              <a:rPr dirty="0" err="1"/>
              <a:t>Kimoun</a:t>
            </a:r>
            <a:r>
              <a:rPr dirty="0"/>
              <a:t> an </a:t>
            </a:r>
            <a:r>
              <a:rPr dirty="0" err="1"/>
              <a:t>yé</a:t>
            </a:r>
            <a:r>
              <a:rPr dirty="0"/>
              <a:t> ?</a:t>
            </a:r>
          </a:p>
        </p:txBody>
      </p:sp>
      <p:sp>
        <p:nvSpPr>
          <p:cNvPr id="242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-An té minis pou gouvèlman fransé an domenn a ispò.</a:t>
            </a:r>
          </a:p>
          <a:p>
            <a:pPr marL="0" indent="0">
              <a:buSzTx/>
              <a:buNone/>
            </a:pPr>
            <a:r>
              <a:t>-An sé  on fanm Gwadloup.</a:t>
            </a:r>
          </a:p>
          <a:p>
            <a:pPr marL="0" indent="0">
              <a:buSzTx/>
              <a:buNone/>
            </a:pPr>
            <a:r>
              <a:t>-An komin Tibou , ni on sal a ispò ki ni tit é tinon an-mwen.</a:t>
            </a:r>
          </a:p>
          <a:p>
            <a:pPr marL="0" indent="0">
              <a:buSzTx/>
              <a:buNone/>
            </a:pPr>
            <a:r>
              <a:t>An sé ……………..</a:t>
            </a:r>
          </a:p>
        </p:txBody>
      </p:sp>
      <p:sp>
        <p:nvSpPr>
          <p:cNvPr id="243" name="Espace réservé du contenu 3"/>
          <p:cNvSpPr txBox="1"/>
          <p:nvPr/>
        </p:nvSpPr>
        <p:spPr>
          <a:xfrm>
            <a:off x="12435840" y="3200400"/>
            <a:ext cx="7894320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defTabSz="1828800">
              <a:spcBef>
                <a:spcPts val="1300"/>
              </a:spcBef>
              <a:buSzPct val="100000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dirty="0"/>
              <a:t>A</a:t>
            </a:r>
            <a:r>
              <a:rPr dirty="0"/>
              <a:t>. </a:t>
            </a:r>
            <a:r>
              <a:rPr dirty="0" err="1"/>
              <a:t>Lisèt</a:t>
            </a:r>
            <a:r>
              <a:rPr dirty="0"/>
              <a:t> MICHAUX CHEVRY</a:t>
            </a:r>
          </a:p>
          <a:p>
            <a:pPr defTabSz="1828800">
              <a:spcBef>
                <a:spcPts val="1300"/>
              </a:spcBef>
              <a:buSzPct val="100000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dirty="0"/>
              <a:t>B</a:t>
            </a:r>
            <a:r>
              <a:rPr dirty="0"/>
              <a:t>. </a:t>
            </a:r>
            <a:r>
              <a:rPr dirty="0" err="1"/>
              <a:t>Marilis</a:t>
            </a:r>
            <a:r>
              <a:rPr dirty="0"/>
              <a:t> PENCHARD</a:t>
            </a:r>
          </a:p>
          <a:p>
            <a:pPr defTabSz="1828800">
              <a:spcBef>
                <a:spcPts val="1300"/>
              </a:spcBef>
              <a:buSzPct val="100000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dirty="0"/>
              <a:t>C</a:t>
            </a:r>
            <a:r>
              <a:rPr dirty="0"/>
              <a:t>.Lora FLESSEL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64C7519-E573-4AA9-B96F-D702BE613530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1181100" y="3905250"/>
            <a:ext cx="10883900" cy="8113184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07105C-B15F-4870-88BD-1DA575448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22¿QU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b="1" dirty="0"/>
              <a:t> MEDALLA OBTUVO EL EQUIPO de </a:t>
            </a:r>
            <a:r>
              <a:rPr lang="fr-FR" b="1" dirty="0" err="1"/>
              <a:t>fÚtbol</a:t>
            </a:r>
            <a:r>
              <a:rPr lang="fr-FR" b="1" dirty="0"/>
              <a:t> ESPAÑOL EN LOS JUEGOS </a:t>
            </a:r>
            <a:r>
              <a:rPr lang="fr-FR" b="1" dirty="0" err="1"/>
              <a:t>OLíMPICOS</a:t>
            </a:r>
            <a:r>
              <a:rPr lang="fr-FR" b="1" dirty="0"/>
              <a:t> 2020 DE TOKYO? 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842E1C-A893-4FA1-AE3A-138C983E638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A- ORO</a:t>
            </a:r>
          </a:p>
          <a:p>
            <a:r>
              <a:rPr lang="fr-FR" sz="6600" dirty="0"/>
              <a:t>B- BRONCE</a:t>
            </a:r>
          </a:p>
          <a:p>
            <a:r>
              <a:rPr lang="fr-FR" sz="6600" dirty="0"/>
              <a:t>C- PLATA</a:t>
            </a:r>
          </a:p>
        </p:txBody>
      </p:sp>
    </p:spTree>
    <p:extLst>
      <p:ext uri="{BB962C8B-B14F-4D97-AF65-F5344CB8AC3E}">
        <p14:creationId xmlns:p14="http://schemas.microsoft.com/office/powerpoint/2010/main" val="40762864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Which city will host the 2028 summer Olympic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r-FR" b="1" dirty="0"/>
              <a:t>23.</a:t>
            </a:r>
            <a:r>
              <a:rPr b="1" dirty="0"/>
              <a:t>Which city will host the 2028 summer Olympics ?</a:t>
            </a:r>
          </a:p>
        </p:txBody>
      </p:sp>
      <p:sp>
        <p:nvSpPr>
          <p:cNvPr id="248" name="Los Angel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DDDDDD"/>
          </a:solidFill>
        </p:spPr>
        <p:txBody>
          <a:bodyPr/>
          <a:lstStyle/>
          <a:p>
            <a:pPr marL="825500" indent="-825500">
              <a:buSzPct val="100000"/>
              <a:buAutoNum type="alphaUcPeriod"/>
              <a:defRPr>
                <a:solidFill>
                  <a:srgbClr val="000000"/>
                </a:solidFill>
              </a:defRPr>
            </a:pPr>
            <a:r>
              <a:t>Los Angeles</a:t>
            </a:r>
          </a:p>
          <a:p>
            <a:pPr marL="825500" indent="-825500">
              <a:buSzPct val="100000"/>
              <a:buAutoNum type="alphaUcPeriod"/>
              <a:defRPr>
                <a:solidFill>
                  <a:srgbClr val="000000"/>
                </a:solidFill>
              </a:defRPr>
            </a:pPr>
            <a:r>
              <a:t>Paris </a:t>
            </a:r>
          </a:p>
          <a:p>
            <a:pPr marL="825500" indent="-825500">
              <a:buSzPct val="100000"/>
              <a:buAutoNum type="alphaUcPeriod"/>
              <a:defRPr>
                <a:solidFill>
                  <a:srgbClr val="000000"/>
                </a:solidFill>
              </a:defRPr>
            </a:pPr>
            <a:r>
              <a:t>Tokyo</a:t>
            </a:r>
          </a:p>
          <a:p>
            <a:pPr marL="825500" indent="-825500">
              <a:buSzPct val="100000"/>
              <a:buAutoNum type="alphaUcPeriod"/>
              <a:defRPr>
                <a:solidFill>
                  <a:srgbClr val="000000"/>
                </a:solidFill>
              </a:defRPr>
            </a:pPr>
            <a:r>
              <a:t>London</a:t>
            </a:r>
          </a:p>
        </p:txBody>
      </p:sp>
      <p:grpSp>
        <p:nvGrpSpPr>
          <p:cNvPr id="251" name="Unknown.jpg"/>
          <p:cNvGrpSpPr/>
          <p:nvPr/>
        </p:nvGrpSpPr>
        <p:grpSpPr>
          <a:xfrm>
            <a:off x="7322168" y="5706281"/>
            <a:ext cx="6396918" cy="4430917"/>
            <a:chOff x="0" y="0"/>
            <a:chExt cx="6396916" cy="4430916"/>
          </a:xfrm>
        </p:grpSpPr>
        <p:pic>
          <p:nvPicPr>
            <p:cNvPr id="250" name="Unknown.jpg" descr="Unknow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199"/>
              <a:ext cx="5990517" cy="39864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9" name="Unknown.jpg" descr="Unknown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6396917" cy="4430918"/>
            </a:xfrm>
            <a:prstGeom prst="rect">
              <a:avLst/>
            </a:prstGeom>
            <a:effectLst/>
          </p:spPr>
        </p:pic>
      </p:grpSp>
      <p:grpSp>
        <p:nvGrpSpPr>
          <p:cNvPr id="254" name="big-ben-westminster-bridge-sunset-london-uk_268835-1395.jpg"/>
          <p:cNvGrpSpPr/>
          <p:nvPr/>
        </p:nvGrpSpPr>
        <p:grpSpPr>
          <a:xfrm>
            <a:off x="15896356" y="4994849"/>
            <a:ext cx="6623737" cy="4586081"/>
            <a:chOff x="0" y="0"/>
            <a:chExt cx="6623736" cy="4586080"/>
          </a:xfrm>
        </p:grpSpPr>
        <p:pic>
          <p:nvPicPr>
            <p:cNvPr id="253" name="big-ben-westminster-bridge-sunset-london-uk_268835-1395.jpg" descr="big-ben-westminster-bridge-sunset-london-uk_268835-1395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00" y="203200"/>
              <a:ext cx="6217337" cy="41415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big-ben-westminster-bridge-sunset-london-uk_268835-1395.jpg" descr="big-ben-westminster-bridge-sunset-london-uk_268835-1395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6623738" cy="45860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Which sport made its debut at the 2020 Tokyo Olympic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24.</a:t>
            </a:r>
            <a:r>
              <a:rPr dirty="0"/>
              <a:t>Which sport made its debut at the 2020 Tokyo Olympics ?</a:t>
            </a:r>
          </a:p>
        </p:txBody>
      </p:sp>
      <p:sp>
        <p:nvSpPr>
          <p:cNvPr id="257" name="Rugby seven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Rugby sevens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Surfing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Softball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Skateboarding </a:t>
            </a:r>
          </a:p>
        </p:txBody>
      </p:sp>
      <p:grpSp>
        <p:nvGrpSpPr>
          <p:cNvPr id="260" name="pexels-photo-257970.jpg"/>
          <p:cNvGrpSpPr/>
          <p:nvPr/>
        </p:nvGrpSpPr>
        <p:grpSpPr>
          <a:xfrm>
            <a:off x="907400" y="3638549"/>
            <a:ext cx="6941243" cy="4796707"/>
            <a:chOff x="0" y="0"/>
            <a:chExt cx="6941242" cy="4796705"/>
          </a:xfrm>
        </p:grpSpPr>
        <p:pic>
          <p:nvPicPr>
            <p:cNvPr id="259" name="pexels-photo-257970.jpg" descr="pexels-photo-25797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6534843" cy="4352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8" name="pexels-photo-257970.jpg" descr="pexels-photo-257970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941243" cy="47967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B758322-D438-4C82-934C-37A2E1B85DA5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7815"/>
          <a:stretch>
            <a:fillRect/>
          </a:stretch>
        </p:blipFill>
        <p:spPr>
          <a:xfrm>
            <a:off x="952500" y="3676650"/>
            <a:ext cx="11112499" cy="8341784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0FBD94E-B631-4546-954C-800894DB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25¿Quién </a:t>
            </a:r>
            <a:r>
              <a:rPr lang="fr-FR" b="1" dirty="0" err="1"/>
              <a:t>soy</a:t>
            </a:r>
            <a:r>
              <a:rPr lang="fr-FR" b="1" dirty="0"/>
              <a:t>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91EA2B-CCA4-4AB7-9CBB-6F8D04DA931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A- </a:t>
            </a:r>
            <a:r>
              <a:rPr lang="fr-FR" sz="7200" dirty="0" err="1">
                <a:latin typeface="Arial" panose="020B0604020202020204" pitchFamily="34" charset="0"/>
                <a:cs typeface="Arial" panose="020B0604020202020204" pitchFamily="34" charset="0"/>
              </a:rPr>
              <a:t>Analia</a:t>
            </a:r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200" dirty="0" err="1">
                <a:latin typeface="Arial" panose="020B0604020202020204" pitchFamily="34" charset="0"/>
                <a:cs typeface="Arial" panose="020B0604020202020204" pitchFamily="34" charset="0"/>
              </a:rPr>
              <a:t>Pigrée</a:t>
            </a:r>
            <a:endParaRPr lang="fr-F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B- </a:t>
            </a:r>
            <a:r>
              <a:rPr lang="fr-FR" sz="7200" dirty="0" err="1">
                <a:latin typeface="Arial" panose="020B0604020202020204" pitchFamily="34" charset="0"/>
                <a:cs typeface="Arial" panose="020B0604020202020204" pitchFamily="34" charset="0"/>
              </a:rPr>
              <a:t>Mirea</a:t>
            </a:r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 Belmonte</a:t>
            </a:r>
          </a:p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C- Laure Manaudou</a:t>
            </a:r>
          </a:p>
        </p:txBody>
      </p:sp>
    </p:spTree>
    <p:extLst>
      <p:ext uri="{BB962C8B-B14F-4D97-AF65-F5344CB8AC3E}">
        <p14:creationId xmlns:p14="http://schemas.microsoft.com/office/powerpoint/2010/main" val="10963215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 which sport can you win a ‘’grand slam’’ by winning all four tournaments in one year ?"/>
          <p:cNvSpPr txBox="1">
            <a:spLocks noGrp="1"/>
          </p:cNvSpPr>
          <p:nvPr>
            <p:ph type="title" idx="4294967295"/>
          </p:nvPr>
        </p:nvSpPr>
        <p:spPr>
          <a:xfrm>
            <a:off x="0" y="838200"/>
            <a:ext cx="22479000" cy="2679700"/>
          </a:xfrm>
          <a:prstGeom prst="rect">
            <a:avLst/>
          </a:prstGeom>
        </p:spPr>
        <p:txBody>
          <a:bodyPr/>
          <a:lstStyle>
            <a:lvl1pPr defTabSz="575372">
              <a:defRPr sz="6205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26.</a:t>
            </a:r>
            <a:r>
              <a:rPr dirty="0"/>
              <a:t>In which sport can you win a ‘’grand slam’’ by winning all four tournaments in one year ?</a:t>
            </a:r>
          </a:p>
        </p:txBody>
      </p:sp>
      <p:sp>
        <p:nvSpPr>
          <p:cNvPr id="263" name="Tennis…"/>
          <p:cNvSpPr txBox="1">
            <a:spLocks noGrp="1"/>
          </p:cNvSpPr>
          <p:nvPr>
            <p:ph type="body" sz="half" idx="4294967295"/>
          </p:nvPr>
        </p:nvSpPr>
        <p:spPr>
          <a:xfrm>
            <a:off x="13639800" y="4114800"/>
            <a:ext cx="10744200" cy="7950200"/>
          </a:xfrm>
          <a:prstGeom prst="rect">
            <a:avLst/>
          </a:prstGeom>
        </p:spPr>
        <p:txBody>
          <a:bodyPr/>
          <a:lstStyle/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Tennis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Golf 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Swimming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Gymnastics</a:t>
            </a:r>
          </a:p>
        </p:txBody>
      </p:sp>
      <p:grpSp>
        <p:nvGrpSpPr>
          <p:cNvPr id="266" name="pexels-gonzalo-facello-1432039.jpg"/>
          <p:cNvGrpSpPr/>
          <p:nvPr/>
        </p:nvGrpSpPr>
        <p:grpSpPr>
          <a:xfrm>
            <a:off x="908637" y="3638549"/>
            <a:ext cx="5519295" cy="3853097"/>
            <a:chOff x="0" y="0"/>
            <a:chExt cx="5519293" cy="3853095"/>
          </a:xfrm>
        </p:grpSpPr>
        <p:pic>
          <p:nvPicPr>
            <p:cNvPr id="265" name="pexels-gonzalo-facello-1432039.jpg" descr="pexels-gonzalo-facello-143203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99" y="203200"/>
              <a:ext cx="5112895" cy="34085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pexels-gonzalo-facello-1432039.jpg" descr="pexels-gonzalo-facello-1432039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5519295" cy="3853096"/>
            </a:xfrm>
            <a:prstGeom prst="rect">
              <a:avLst/>
            </a:prstGeom>
            <a:effectLst/>
          </p:spPr>
        </p:pic>
      </p:grpSp>
      <p:grpSp>
        <p:nvGrpSpPr>
          <p:cNvPr id="269" name="pexels-thomas-ward-2828723.jpg"/>
          <p:cNvGrpSpPr/>
          <p:nvPr/>
        </p:nvGrpSpPr>
        <p:grpSpPr>
          <a:xfrm>
            <a:off x="917726" y="7602106"/>
            <a:ext cx="6593292" cy="4569095"/>
            <a:chOff x="0" y="0"/>
            <a:chExt cx="6593290" cy="4569093"/>
          </a:xfrm>
        </p:grpSpPr>
        <p:pic>
          <p:nvPicPr>
            <p:cNvPr id="268" name="pexels-thomas-ward-2828723.jpg" descr="pexels-thomas-ward-282872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00" y="203200"/>
              <a:ext cx="6186891" cy="41245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pexels-thomas-ward-2828723.jpg" descr="pexels-thomas-ward-2828723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593291" cy="45690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5D827-A358-4F80-BE24-EABCE373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27¿QU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dirty="0"/>
              <a:t> </a:t>
            </a:r>
            <a:r>
              <a:rPr lang="fr-FR" dirty="0" err="1"/>
              <a:t>PAíS</a:t>
            </a:r>
            <a:r>
              <a:rPr lang="fr-FR" dirty="0"/>
              <a:t> </a:t>
            </a:r>
            <a:r>
              <a:rPr lang="fr-FR" u="sng" dirty="0" err="1"/>
              <a:t>JAMáS</a:t>
            </a:r>
            <a:r>
              <a:rPr lang="fr-FR" dirty="0"/>
              <a:t> </a:t>
            </a:r>
            <a:r>
              <a:rPr lang="fr-FR" dirty="0" err="1"/>
              <a:t>ORGANIZó</a:t>
            </a:r>
            <a:r>
              <a:rPr lang="fr-FR" dirty="0"/>
              <a:t> LOS JUEGOS </a:t>
            </a:r>
            <a:r>
              <a:rPr lang="fr-FR" dirty="0" err="1"/>
              <a:t>OLíMPICOS</a:t>
            </a:r>
            <a:r>
              <a:rPr lang="fr-FR" dirty="0"/>
              <a:t> en la lista </a:t>
            </a:r>
            <a:r>
              <a:rPr lang="fr-FR" dirty="0" err="1"/>
              <a:t>siguiente</a:t>
            </a:r>
            <a:r>
              <a:rPr lang="fr-FR" dirty="0"/>
              <a:t>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80E860-4C7C-4505-AA1E-7B7ECF2F1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71600" indent="-1371600">
              <a:buFont typeface="+mj-lt"/>
              <a:buAutoNum type="alphaUcPeriod"/>
            </a:pPr>
            <a:r>
              <a:rPr lang="fr-FR" sz="8800" dirty="0"/>
              <a:t>- Puerto Rico</a:t>
            </a:r>
          </a:p>
          <a:p>
            <a:pPr marL="1371600" indent="-1371600">
              <a:buFont typeface="+mj-lt"/>
              <a:buAutoNum type="alphaUcPeriod"/>
            </a:pPr>
            <a:r>
              <a:rPr lang="fr-FR" sz="8800" dirty="0"/>
              <a:t>- </a:t>
            </a:r>
            <a:r>
              <a:rPr lang="fr-FR" sz="8800" dirty="0" err="1"/>
              <a:t>Rusia</a:t>
            </a:r>
            <a:endParaRPr lang="fr-FR" sz="8800" dirty="0"/>
          </a:p>
          <a:p>
            <a:pPr marL="1371600" indent="-1371600">
              <a:buFont typeface="+mj-lt"/>
              <a:buAutoNum type="alphaUcPeriod"/>
            </a:pPr>
            <a:r>
              <a:rPr lang="fr-FR" sz="8800" dirty="0"/>
              <a:t>- Brasil</a:t>
            </a:r>
          </a:p>
          <a:p>
            <a:pPr marL="1371600" indent="-1371600">
              <a:buFont typeface="+mj-lt"/>
              <a:buAutoNum type="alphaUcPeriod"/>
            </a:pPr>
            <a:r>
              <a:rPr lang="fr-FR" sz="8800" dirty="0"/>
              <a:t>- España</a:t>
            </a:r>
          </a:p>
        </p:txBody>
      </p:sp>
    </p:spTree>
    <p:extLst>
      <p:ext uri="{BB962C8B-B14F-4D97-AF65-F5344CB8AC3E}">
        <p14:creationId xmlns:p14="http://schemas.microsoft.com/office/powerpoint/2010/main" val="37801327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n which city were the first modern Olympics held in 1986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1.</a:t>
            </a:r>
            <a:r>
              <a:rPr dirty="0"/>
              <a:t>In which city were the first modern Olympics held in 1986 ?</a:t>
            </a:r>
          </a:p>
        </p:txBody>
      </p:sp>
      <p:sp>
        <p:nvSpPr>
          <p:cNvPr id="170" name="Athens…"/>
          <p:cNvSpPr txBox="1">
            <a:spLocks noGrp="1"/>
          </p:cNvSpPr>
          <p:nvPr>
            <p:ph type="body" sz="half" idx="1"/>
          </p:nvPr>
        </p:nvSpPr>
        <p:spPr>
          <a:xfrm>
            <a:off x="16509913" y="3638550"/>
            <a:ext cx="10744201" cy="87717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01842" indent="-701842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sz="5400" dirty="0"/>
              <a:t>Athens</a:t>
            </a:r>
          </a:p>
          <a:p>
            <a:pPr marL="701842" indent="-701842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sz="5400" dirty="0"/>
              <a:t>Rome </a:t>
            </a:r>
          </a:p>
          <a:p>
            <a:pPr marL="701842" indent="-701842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sz="5400" dirty="0"/>
              <a:t>Paris</a:t>
            </a:r>
          </a:p>
          <a:p>
            <a:pPr marL="701842" indent="-701842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sz="5400" dirty="0"/>
              <a:t>London</a:t>
            </a:r>
          </a:p>
        </p:txBody>
      </p:sp>
      <p:pic>
        <p:nvPicPr>
          <p:cNvPr id="171" name="ATHENS.jpg" descr="ATHENS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72" y="4140906"/>
            <a:ext cx="11443876" cy="7789440"/>
          </a:xfrm>
          <a:prstGeom prst="rect">
            <a:avLst/>
          </a:prstGeom>
          <a:effectLst>
            <a:outerShdw blurRad="381000" dist="1143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28.</a:t>
            </a:r>
            <a:r>
              <a:rPr dirty="0" err="1"/>
              <a:t>Kimoun</a:t>
            </a:r>
            <a:r>
              <a:rPr dirty="0"/>
              <a:t> an </a:t>
            </a:r>
            <a:r>
              <a:rPr dirty="0" err="1"/>
              <a:t>yé</a:t>
            </a:r>
            <a:r>
              <a:rPr dirty="0"/>
              <a:t>?</a:t>
            </a:r>
          </a:p>
        </p:txBody>
      </p:sp>
      <p:sp>
        <p:nvSpPr>
          <p:cNvPr id="272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2296886" y="2835277"/>
            <a:ext cx="8077200" cy="956225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sz="5000"/>
            </a:pPr>
            <a:r>
              <a:rPr dirty="0"/>
              <a:t>-Si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vlé</a:t>
            </a:r>
            <a:r>
              <a:rPr dirty="0"/>
              <a:t> </a:t>
            </a:r>
            <a:r>
              <a:rPr dirty="0" err="1"/>
              <a:t>jwenn</a:t>
            </a:r>
            <a:r>
              <a:rPr dirty="0"/>
              <a:t> </a:t>
            </a:r>
            <a:r>
              <a:rPr dirty="0" err="1"/>
              <a:t>mwen</a:t>
            </a:r>
            <a:r>
              <a:rPr dirty="0"/>
              <a:t> an ka </a:t>
            </a:r>
            <a:r>
              <a:rPr dirty="0" err="1"/>
              <a:t>rété</a:t>
            </a:r>
            <a:r>
              <a:rPr dirty="0"/>
              <a:t> </a:t>
            </a:r>
            <a:r>
              <a:rPr dirty="0" err="1"/>
              <a:t>asi</a:t>
            </a:r>
            <a:r>
              <a:rPr dirty="0"/>
              <a:t> </a:t>
            </a:r>
            <a:r>
              <a:rPr dirty="0" err="1"/>
              <a:t>Galèt</a:t>
            </a:r>
            <a:r>
              <a:rPr dirty="0"/>
              <a:t>-la 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sz="5000"/>
            </a:pPr>
            <a:r>
              <a:rPr dirty="0"/>
              <a:t>( a </a:t>
            </a:r>
            <a:r>
              <a:rPr dirty="0" err="1"/>
              <a:t>Marigalant</a:t>
            </a:r>
            <a:r>
              <a:rPr dirty="0"/>
              <a:t>).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sz="5000"/>
            </a:pPr>
            <a:r>
              <a:rPr dirty="0"/>
              <a:t>An </a:t>
            </a:r>
            <a:r>
              <a:rPr dirty="0" err="1"/>
              <a:t>sé</a:t>
            </a:r>
            <a:r>
              <a:rPr dirty="0"/>
              <a:t> </a:t>
            </a:r>
            <a:r>
              <a:rPr dirty="0" err="1"/>
              <a:t>prémyé</a:t>
            </a:r>
            <a:r>
              <a:rPr dirty="0"/>
              <a:t> </a:t>
            </a:r>
            <a:r>
              <a:rPr dirty="0" err="1"/>
              <a:t>fanm</a:t>
            </a:r>
            <a:r>
              <a:rPr dirty="0"/>
              <a:t>  </a:t>
            </a:r>
            <a:r>
              <a:rPr dirty="0" err="1"/>
              <a:t>konséyè</a:t>
            </a:r>
            <a:r>
              <a:rPr dirty="0"/>
              <a:t>  </a:t>
            </a:r>
            <a:r>
              <a:rPr dirty="0" err="1"/>
              <a:t>tèknik</a:t>
            </a:r>
            <a:r>
              <a:rPr dirty="0"/>
              <a:t> </a:t>
            </a:r>
            <a:r>
              <a:rPr dirty="0" err="1"/>
              <a:t>fédéral</a:t>
            </a:r>
            <a:r>
              <a:rPr dirty="0"/>
              <a:t>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sz="5000"/>
            </a:pPr>
            <a:r>
              <a:rPr dirty="0"/>
              <a:t>An ka </a:t>
            </a:r>
            <a:r>
              <a:rPr dirty="0" err="1"/>
              <a:t>lévé</a:t>
            </a:r>
            <a:r>
              <a:rPr dirty="0"/>
              <a:t> </a:t>
            </a:r>
            <a:r>
              <a:rPr dirty="0" err="1"/>
              <a:t>pwa</a:t>
            </a:r>
            <a:r>
              <a:rPr dirty="0"/>
              <a:t> é </a:t>
            </a:r>
            <a:r>
              <a:rPr dirty="0" err="1"/>
              <a:t>fè</a:t>
            </a:r>
            <a:r>
              <a:rPr dirty="0"/>
              <a:t> </a:t>
            </a:r>
            <a:r>
              <a:rPr dirty="0" err="1"/>
              <a:t>miskilasyon</a:t>
            </a:r>
            <a:r>
              <a:rPr dirty="0"/>
              <a:t>.</a:t>
            </a:r>
          </a:p>
          <a:p>
            <a:pPr marL="914400" indent="-914400">
              <a:lnSpc>
                <a:spcPct val="90000"/>
              </a:lnSpc>
              <a:spcBef>
                <a:spcPts val="1200"/>
              </a:spcBef>
              <a:buFont typeface="+mj-lt"/>
              <a:buAutoNum type="alphaUcPeriod"/>
              <a:defRPr sz="5000"/>
            </a:pPr>
            <a:r>
              <a:rPr dirty="0" err="1"/>
              <a:t>Mariz</a:t>
            </a:r>
            <a:r>
              <a:rPr dirty="0"/>
              <a:t> ETZOL</a:t>
            </a:r>
          </a:p>
          <a:p>
            <a:pPr marL="914400" indent="-914400">
              <a:lnSpc>
                <a:spcPct val="90000"/>
              </a:lnSpc>
              <a:spcBef>
                <a:spcPts val="1200"/>
              </a:spcBef>
              <a:buFont typeface="+mj-lt"/>
              <a:buAutoNum type="alphaUcPeriod"/>
              <a:defRPr sz="5000"/>
            </a:pPr>
            <a:r>
              <a:rPr dirty="0"/>
              <a:t>Naomi NUIRO</a:t>
            </a:r>
          </a:p>
          <a:p>
            <a:pPr marL="914400" indent="-914400">
              <a:lnSpc>
                <a:spcPct val="90000"/>
              </a:lnSpc>
              <a:spcBef>
                <a:spcPts val="1200"/>
              </a:spcBef>
              <a:buFont typeface="+mj-lt"/>
              <a:buAutoNum type="alphaUcPeriod"/>
              <a:defRPr sz="5000"/>
            </a:pPr>
            <a:r>
              <a:rPr dirty="0" err="1"/>
              <a:t>Mawlèn</a:t>
            </a:r>
            <a:r>
              <a:rPr dirty="0"/>
              <a:t> MIRACULEUX-BOURGEOIS</a:t>
            </a:r>
          </a:p>
        </p:txBody>
      </p:sp>
      <p:pic>
        <p:nvPicPr>
          <p:cNvPr id="27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8224" y="3401616"/>
            <a:ext cx="6048671" cy="4608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7937" y="8298160"/>
            <a:ext cx="5349241" cy="4151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hat is the name of the mascot for the 2012 London Olympic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855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29.</a:t>
            </a:r>
            <a:r>
              <a:rPr dirty="0"/>
              <a:t>What is the name of the mascot for the 2012 London Olympics ?</a:t>
            </a:r>
          </a:p>
        </p:txBody>
      </p:sp>
      <p:sp>
        <p:nvSpPr>
          <p:cNvPr id="279" name="Wenlock…"/>
          <p:cNvSpPr txBox="1">
            <a:spLocks noGrp="1"/>
          </p:cNvSpPr>
          <p:nvPr>
            <p:ph type="body" idx="1"/>
          </p:nvPr>
        </p:nvSpPr>
        <p:spPr>
          <a:xfrm>
            <a:off x="1166186" y="4270375"/>
            <a:ext cx="22479001" cy="8051800"/>
          </a:xfrm>
          <a:prstGeom prst="rect">
            <a:avLst/>
          </a:prstGeom>
        </p:spPr>
        <p:txBody>
          <a:bodyPr/>
          <a:lstStyle/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Wenlock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Mandeville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Vinicius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Tom</a:t>
            </a:r>
          </a:p>
        </p:txBody>
      </p:sp>
      <p:pic>
        <p:nvPicPr>
          <p:cNvPr id="280" name="wenlock et mandeville.jpg" descr="wenlock et mandevill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850" y="4119295"/>
            <a:ext cx="10819985" cy="824601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8AABDC85-BAC8-4E55-848D-1CC88DCEFEAB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>
          <a:xfrm>
            <a:off x="952500" y="3733800"/>
            <a:ext cx="11112500" cy="8284634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FDDEF973-16D4-499E-8C23-D8E7792AD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30¿Qué Disciplina </a:t>
            </a:r>
            <a:r>
              <a:rPr lang="fr-FR" dirty="0" err="1"/>
              <a:t>practica</a:t>
            </a:r>
            <a:r>
              <a:rPr lang="fr-FR" dirty="0"/>
              <a:t> FACUNDO CONTE?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9CF0457-5830-48A5-98C3-192EB769971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fr-FR" dirty="0"/>
              <a:t>A- BAILE</a:t>
            </a:r>
          </a:p>
          <a:p>
            <a:r>
              <a:rPr lang="fr-FR" dirty="0"/>
              <a:t>B- VOLEIBOL</a:t>
            </a:r>
          </a:p>
          <a:p>
            <a:r>
              <a:rPr lang="fr-FR" dirty="0"/>
              <a:t>C- AVIR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ÓN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 ATLETISMO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8147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What year were women first allowed to compete in modern Olympic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2145">
              <a:defRPr sz="711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31.</a:t>
            </a:r>
            <a:r>
              <a:rPr dirty="0"/>
              <a:t>What year were women first allowed to compete in modern Olympics ?</a:t>
            </a:r>
          </a:p>
        </p:txBody>
      </p:sp>
      <p:sp>
        <p:nvSpPr>
          <p:cNvPr id="283" name="1900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1900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1920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1948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1960</a:t>
            </a:r>
          </a:p>
        </p:txBody>
      </p:sp>
      <p:grpSp>
        <p:nvGrpSpPr>
          <p:cNvPr id="286" name="women.jpg"/>
          <p:cNvGrpSpPr/>
          <p:nvPr/>
        </p:nvGrpSpPr>
        <p:grpSpPr>
          <a:xfrm>
            <a:off x="929660" y="4376541"/>
            <a:ext cx="10898801" cy="7426718"/>
            <a:chOff x="0" y="0"/>
            <a:chExt cx="10898800" cy="7426716"/>
          </a:xfrm>
        </p:grpSpPr>
        <p:pic>
          <p:nvPicPr>
            <p:cNvPr id="285" name="women.jpg" descr="wome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199"/>
              <a:ext cx="10492401" cy="69822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women.jpg" descr="women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0898801" cy="74267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32.</a:t>
            </a:r>
            <a:r>
              <a:rPr dirty="0" err="1"/>
              <a:t>Kimoun</a:t>
            </a:r>
            <a:r>
              <a:rPr dirty="0"/>
              <a:t> an </a:t>
            </a:r>
            <a:r>
              <a:rPr dirty="0" err="1"/>
              <a:t>yé</a:t>
            </a:r>
            <a:r>
              <a:rPr dirty="0"/>
              <a:t>? </a:t>
            </a:r>
          </a:p>
        </p:txBody>
      </p:sp>
      <p:sp>
        <p:nvSpPr>
          <p:cNvPr id="289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An vwèjou  on 7 févriyé 1966 Lapwent.</a:t>
            </a:r>
          </a:p>
          <a:p>
            <a:pPr>
              <a:lnSpc>
                <a:spcPct val="90000"/>
              </a:lnSpc>
            </a:pPr>
            <a:r>
              <a:t>An sé on nonm, on atlèt andispò.</a:t>
            </a:r>
          </a:p>
          <a:p>
            <a:pPr>
              <a:lnSpc>
                <a:spcPct val="90000"/>
              </a:lnSpc>
            </a:pPr>
            <a:r>
              <a:t>An pawtisipé a 3 jé paralenpik ,Bawsèlòn, Atlanta, Òstrali.</a:t>
            </a:r>
          </a:p>
          <a:p>
            <a:pPr>
              <a:lnSpc>
                <a:spcPct val="90000"/>
              </a:lnSpc>
            </a:pPr>
            <a:r>
              <a:t>An gannyé antout 14 méday é ni 7 an lò an pwan.</a:t>
            </a:r>
          </a:p>
        </p:txBody>
      </p:sp>
      <p:sp>
        <p:nvSpPr>
          <p:cNvPr id="290" name="Espace réservé du contenu 3"/>
          <p:cNvSpPr txBox="1"/>
          <p:nvPr/>
        </p:nvSpPr>
        <p:spPr>
          <a:xfrm>
            <a:off x="12435840" y="3200400"/>
            <a:ext cx="8305681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marL="685800" indent="-685800" defTabSz="1828800">
              <a:lnSpc>
                <a:spcPct val="90000"/>
              </a:lnSpc>
              <a:spcBef>
                <a:spcPts val="13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dirty="0"/>
              <a:t>A</a:t>
            </a:r>
            <a:r>
              <a:rPr dirty="0"/>
              <a:t>. </a:t>
            </a:r>
            <a:r>
              <a:rPr dirty="0" err="1"/>
              <a:t>Élyòs</a:t>
            </a:r>
            <a:r>
              <a:rPr dirty="0"/>
              <a:t> LATCHOUMANYA</a:t>
            </a:r>
          </a:p>
          <a:p>
            <a:pPr marL="685800" indent="-685800" defTabSz="1828800">
              <a:lnSpc>
                <a:spcPct val="90000"/>
              </a:lnSpc>
              <a:spcBef>
                <a:spcPts val="13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dirty="0"/>
              <a:t>B</a:t>
            </a:r>
            <a:r>
              <a:rPr dirty="0"/>
              <a:t>. </a:t>
            </a:r>
            <a:r>
              <a:rPr dirty="0" err="1"/>
              <a:t>Klòd</a:t>
            </a:r>
            <a:r>
              <a:rPr dirty="0"/>
              <a:t> ISSORAT</a:t>
            </a:r>
          </a:p>
          <a:p>
            <a:pPr marL="685800" indent="-685800" defTabSz="1828800">
              <a:lnSpc>
                <a:spcPct val="90000"/>
              </a:lnSpc>
              <a:spcBef>
                <a:spcPts val="13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dirty="0"/>
              <a:t>C</a:t>
            </a:r>
            <a:r>
              <a:rPr dirty="0"/>
              <a:t>. Jan ROSIER</a:t>
            </a:r>
          </a:p>
        </p:txBody>
      </p:sp>
      <p:pic>
        <p:nvPicPr>
          <p:cNvPr id="29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4362" y="7146032"/>
            <a:ext cx="4229463" cy="2448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010162" y="9802123"/>
            <a:ext cx="6237431" cy="3569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4054926-987A-44F8-824A-32DF17E1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33¿ </a:t>
            </a:r>
            <a:r>
              <a:rPr lang="fr-FR" dirty="0" err="1"/>
              <a:t>Cómo</a:t>
            </a:r>
            <a:r>
              <a:rPr lang="fr-FR" dirty="0"/>
              <a:t> se </a:t>
            </a:r>
            <a:r>
              <a:rPr lang="fr-FR" dirty="0" err="1"/>
              <a:t>dice</a:t>
            </a:r>
            <a:r>
              <a:rPr lang="fr-FR" dirty="0"/>
              <a:t> « champion » </a:t>
            </a:r>
            <a:r>
              <a:rPr lang="fr-FR" dirty="0" err="1"/>
              <a:t>eN</a:t>
            </a:r>
            <a:r>
              <a:rPr lang="fr-FR" dirty="0"/>
              <a:t> espagnol?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44E540-96E5-4CCD-B312-D43609C93BE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7200" dirty="0"/>
              <a:t>A- </a:t>
            </a:r>
            <a:r>
              <a:rPr lang="fr-FR" sz="7200" dirty="0" err="1"/>
              <a:t>Competitor</a:t>
            </a:r>
            <a:endParaRPr lang="fr-FR" sz="7200" dirty="0"/>
          </a:p>
          <a:p>
            <a:r>
              <a:rPr lang="fr-FR" sz="7200" dirty="0"/>
              <a:t>B- </a:t>
            </a:r>
            <a:r>
              <a:rPr lang="fr-FR" sz="7200" dirty="0" err="1"/>
              <a:t>Compañero</a:t>
            </a:r>
            <a:endParaRPr lang="fr-FR" sz="7200" dirty="0"/>
          </a:p>
          <a:p>
            <a:r>
              <a:rPr lang="fr-FR" sz="7200" dirty="0"/>
              <a:t>C- Chico</a:t>
            </a:r>
          </a:p>
          <a:p>
            <a:r>
              <a:rPr lang="fr-FR" sz="7200" dirty="0"/>
              <a:t>D- </a:t>
            </a:r>
            <a:r>
              <a:rPr lang="fr-FR" sz="7200" dirty="0" err="1"/>
              <a:t>Campeón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349433285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Which country hosted the first Paralympic Game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34.</a:t>
            </a:r>
            <a:r>
              <a:rPr dirty="0"/>
              <a:t>Which country hosted the first Paralympic Games ?</a:t>
            </a:r>
          </a:p>
        </p:txBody>
      </p:sp>
      <p:sp>
        <p:nvSpPr>
          <p:cNvPr id="297" name="United Stat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United States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United Kingdom 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Italy</a:t>
            </a:r>
          </a:p>
          <a:p>
            <a:pPr marL="825500" indent="-825500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rPr dirty="0"/>
              <a:t>France</a:t>
            </a:r>
          </a:p>
        </p:txBody>
      </p:sp>
      <p:grpSp>
        <p:nvGrpSpPr>
          <p:cNvPr id="300" name="para.jpg"/>
          <p:cNvGrpSpPr/>
          <p:nvPr/>
        </p:nvGrpSpPr>
        <p:grpSpPr>
          <a:xfrm>
            <a:off x="11822284" y="5507912"/>
            <a:ext cx="8026753" cy="5608476"/>
            <a:chOff x="0" y="0"/>
            <a:chExt cx="8026752" cy="5608475"/>
          </a:xfrm>
        </p:grpSpPr>
        <p:pic>
          <p:nvPicPr>
            <p:cNvPr id="299" name="para.jpg" descr="para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99" y="203199"/>
              <a:ext cx="7620354" cy="51639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" name="para.jpg" descr="para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8026754" cy="560847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35.</a:t>
            </a:r>
            <a:r>
              <a:rPr dirty="0" err="1"/>
              <a:t>Kikoté</a:t>
            </a:r>
            <a:r>
              <a:rPr dirty="0"/>
              <a:t> an </a:t>
            </a:r>
            <a:r>
              <a:rPr dirty="0" err="1"/>
              <a:t>yé</a:t>
            </a:r>
            <a:r>
              <a:rPr dirty="0"/>
              <a:t> ?</a:t>
            </a:r>
          </a:p>
        </p:txBody>
      </p:sp>
      <p:sp>
        <p:nvSpPr>
          <p:cNvPr id="303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r>
              <a:rPr dirty="0"/>
              <a:t>An </a:t>
            </a:r>
            <a:r>
              <a:rPr dirty="0" err="1"/>
              <a:t>sé</a:t>
            </a:r>
            <a:r>
              <a:rPr dirty="0"/>
              <a:t> on </a:t>
            </a:r>
            <a:r>
              <a:rPr dirty="0" err="1"/>
              <a:t>pisin</a:t>
            </a:r>
            <a:r>
              <a:rPr dirty="0"/>
              <a:t> é an 2023 </a:t>
            </a:r>
            <a:r>
              <a:rPr dirty="0" err="1"/>
              <a:t>yo</a:t>
            </a:r>
            <a:r>
              <a:rPr dirty="0"/>
              <a:t> </a:t>
            </a:r>
            <a:r>
              <a:rPr dirty="0" err="1"/>
              <a:t>koumansé</a:t>
            </a:r>
            <a:r>
              <a:rPr dirty="0"/>
              <a:t>  </a:t>
            </a:r>
            <a:r>
              <a:rPr dirty="0" err="1"/>
              <a:t>rann</a:t>
            </a:r>
            <a:r>
              <a:rPr dirty="0"/>
              <a:t> </a:t>
            </a:r>
            <a:r>
              <a:rPr dirty="0" err="1"/>
              <a:t>mwen</a:t>
            </a:r>
            <a:r>
              <a:rPr dirty="0"/>
              <a:t> </a:t>
            </a:r>
            <a:r>
              <a:rPr dirty="0" err="1"/>
              <a:t>tou</a:t>
            </a:r>
            <a:r>
              <a:rPr dirty="0"/>
              <a:t> </a:t>
            </a:r>
            <a:r>
              <a:rPr dirty="0" err="1"/>
              <a:t>nèf</a:t>
            </a:r>
            <a:r>
              <a:rPr dirty="0"/>
              <a:t>.</a:t>
            </a:r>
          </a:p>
          <a:p>
            <a:r>
              <a:rPr dirty="0"/>
              <a:t>An </a:t>
            </a:r>
            <a:r>
              <a:rPr dirty="0" err="1"/>
              <a:t>ni</a:t>
            </a:r>
            <a:r>
              <a:rPr dirty="0"/>
              <a:t> 10 </a:t>
            </a:r>
            <a:r>
              <a:rPr dirty="0" err="1"/>
              <a:t>koulwa</a:t>
            </a:r>
            <a:r>
              <a:rPr dirty="0"/>
              <a:t> é an </a:t>
            </a:r>
            <a:r>
              <a:rPr dirty="0" err="1"/>
              <a:t>sé</a:t>
            </a:r>
            <a:r>
              <a:rPr dirty="0"/>
              <a:t> on </a:t>
            </a:r>
            <a:r>
              <a:rPr dirty="0" err="1"/>
              <a:t>pisin</a:t>
            </a:r>
            <a:r>
              <a:rPr dirty="0"/>
              <a:t> </a:t>
            </a:r>
            <a:r>
              <a:rPr dirty="0" err="1"/>
              <a:t>olenpik</a:t>
            </a:r>
            <a:r>
              <a:rPr dirty="0"/>
              <a:t> ki ka </a:t>
            </a:r>
            <a:r>
              <a:rPr dirty="0" err="1"/>
              <a:t>fè</a:t>
            </a:r>
            <a:r>
              <a:rPr dirty="0"/>
              <a:t> 50 </a:t>
            </a:r>
            <a:r>
              <a:rPr dirty="0" err="1"/>
              <a:t>mèt</a:t>
            </a:r>
            <a:r>
              <a:rPr dirty="0"/>
              <a:t>.</a:t>
            </a:r>
          </a:p>
        </p:txBody>
      </p:sp>
      <p:sp>
        <p:nvSpPr>
          <p:cNvPr id="304" name="Espace réservé du contenu 3"/>
          <p:cNvSpPr txBox="1"/>
          <p:nvPr/>
        </p:nvSpPr>
        <p:spPr>
          <a:xfrm>
            <a:off x="12435840" y="3200400"/>
            <a:ext cx="7894320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marL="914400" indent="-914400" defTabSz="1828800">
              <a:spcBef>
                <a:spcPts val="1300"/>
              </a:spcBef>
              <a:buSzPct val="100000"/>
              <a:buFont typeface="+mj-lt"/>
              <a:buAutoNum type="alphaUcPeriod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Digazon</a:t>
            </a:r>
            <a:r>
              <a:rPr dirty="0"/>
              <a:t> ( </a:t>
            </a:r>
            <a:r>
              <a:rPr dirty="0" err="1"/>
              <a:t>Zabim</a:t>
            </a:r>
            <a:r>
              <a:rPr dirty="0"/>
              <a:t>)</a:t>
            </a:r>
          </a:p>
          <a:p>
            <a:pPr marL="914400" indent="-914400" defTabSz="1828800">
              <a:spcBef>
                <a:spcPts val="1300"/>
              </a:spcBef>
              <a:buSzPct val="100000"/>
              <a:buFont typeface="+mj-lt"/>
              <a:buAutoNum type="alphaUcPeriod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Bèlkou</a:t>
            </a:r>
            <a:r>
              <a:rPr dirty="0"/>
              <a:t> ( </a:t>
            </a:r>
            <a:r>
              <a:rPr dirty="0" err="1"/>
              <a:t>Bémawo</a:t>
            </a:r>
            <a:r>
              <a:rPr dirty="0"/>
              <a:t>)</a:t>
            </a:r>
          </a:p>
          <a:p>
            <a:pPr marL="914400" indent="-914400" defTabSz="1828800">
              <a:spcBef>
                <a:spcPts val="1300"/>
              </a:spcBef>
              <a:buSzPct val="100000"/>
              <a:buFont typeface="+mj-lt"/>
              <a:buAutoNum type="alphaUcPeriod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Rivyè</a:t>
            </a:r>
            <a:r>
              <a:rPr dirty="0"/>
              <a:t> </a:t>
            </a:r>
            <a:r>
              <a:rPr dirty="0" err="1"/>
              <a:t>dé</a:t>
            </a:r>
            <a:r>
              <a:rPr dirty="0"/>
              <a:t> </a:t>
            </a:r>
            <a:r>
              <a:rPr dirty="0" err="1"/>
              <a:t>Pè</a:t>
            </a:r>
            <a:r>
              <a:rPr dirty="0"/>
              <a:t> (</a:t>
            </a:r>
            <a:r>
              <a:rPr dirty="0" err="1"/>
              <a:t>Bastè</a:t>
            </a:r>
            <a:r>
              <a:rPr dirty="0"/>
              <a:t>)</a:t>
            </a:r>
          </a:p>
        </p:txBody>
      </p:sp>
      <p:pic>
        <p:nvPicPr>
          <p:cNvPr id="30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096" y="7146032"/>
            <a:ext cx="6480721" cy="4149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1BDB7BE-6CFF-4B62-B543-052CE961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36¿Qué disciplina </a:t>
            </a:r>
            <a:r>
              <a:rPr lang="fr-FR" u="sng" dirty="0"/>
              <a:t>no APARECE </a:t>
            </a:r>
            <a:r>
              <a:rPr lang="fr-FR" dirty="0"/>
              <a:t>en los </a:t>
            </a:r>
            <a:r>
              <a:rPr lang="fr-FR" dirty="0" err="1"/>
              <a:t>juegos</a:t>
            </a:r>
            <a:r>
              <a:rPr lang="fr-FR" dirty="0"/>
              <a:t> </a:t>
            </a:r>
            <a:r>
              <a:rPr lang="fr-FR" dirty="0" err="1"/>
              <a:t>olímpicos</a:t>
            </a:r>
            <a:r>
              <a:rPr lang="fr-FR" dirty="0"/>
              <a:t>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16E670-E04A-4C8E-9110-06C975192A5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7200" dirty="0"/>
              <a:t>A- La </a:t>
            </a:r>
            <a:r>
              <a:rPr lang="fr-FR" sz="7200" dirty="0" err="1"/>
              <a:t>natación</a:t>
            </a:r>
            <a:endParaRPr lang="fr-FR" sz="7200" dirty="0"/>
          </a:p>
          <a:p>
            <a:r>
              <a:rPr lang="fr-FR" sz="7200" dirty="0"/>
              <a:t>B- El </a:t>
            </a:r>
            <a:r>
              <a:rPr lang="fr-FR" sz="7200" dirty="0" err="1"/>
              <a:t>ciclismo</a:t>
            </a:r>
            <a:endParaRPr lang="fr-FR" sz="7200" dirty="0"/>
          </a:p>
          <a:p>
            <a:r>
              <a:rPr lang="fr-FR" sz="7200" dirty="0"/>
              <a:t>C- El </a:t>
            </a:r>
            <a:r>
              <a:rPr lang="fr-FR" sz="7200" dirty="0" err="1"/>
              <a:t>atletismo</a:t>
            </a:r>
            <a:endParaRPr lang="fr-FR" sz="7200" dirty="0"/>
          </a:p>
          <a:p>
            <a:r>
              <a:rPr lang="fr-FR" sz="7200" dirty="0"/>
              <a:t>D- Bowling</a:t>
            </a:r>
          </a:p>
        </p:txBody>
      </p:sp>
    </p:spTree>
    <p:extLst>
      <p:ext uri="{BB962C8B-B14F-4D97-AF65-F5344CB8AC3E}">
        <p14:creationId xmlns:p14="http://schemas.microsoft.com/office/powerpoint/2010/main" val="235722900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37.</a:t>
            </a:r>
            <a:r>
              <a:rPr dirty="0"/>
              <a:t>Lis </a:t>
            </a:r>
            <a:r>
              <a:rPr dirty="0" err="1"/>
              <a:t>mo</a:t>
            </a:r>
            <a:r>
              <a:rPr dirty="0"/>
              <a:t> </a:t>
            </a:r>
            <a:r>
              <a:rPr dirty="0" err="1"/>
              <a:t>alantou</a:t>
            </a:r>
            <a:r>
              <a:rPr dirty="0"/>
              <a:t> a </a:t>
            </a:r>
            <a:r>
              <a:rPr dirty="0" err="1"/>
              <a:t>ispò</a:t>
            </a:r>
            <a:endParaRPr dirty="0"/>
          </a:p>
        </p:txBody>
      </p:sp>
      <p:sp>
        <p:nvSpPr>
          <p:cNvPr id="313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rPr dirty="0" err="1"/>
              <a:t>Woté</a:t>
            </a:r>
            <a:r>
              <a:rPr dirty="0"/>
              <a:t> tala ki pa </a:t>
            </a:r>
            <a:r>
              <a:rPr dirty="0" err="1"/>
              <a:t>adan</a:t>
            </a:r>
            <a:r>
              <a:rPr dirty="0"/>
              <a:t>:</a:t>
            </a:r>
          </a:p>
          <a:p>
            <a:pPr marL="935789" indent="-935789">
              <a:buFontTx/>
              <a:buAutoNum type="alphaUcPeriod"/>
            </a:pPr>
            <a:r>
              <a:rPr dirty="0" err="1"/>
              <a:t>balizyé,fléri</a:t>
            </a:r>
            <a:r>
              <a:rPr dirty="0"/>
              <a:t> </a:t>
            </a:r>
            <a:r>
              <a:rPr dirty="0" err="1"/>
              <a:t>nwèl</a:t>
            </a:r>
            <a:r>
              <a:rPr dirty="0"/>
              <a:t>, </a:t>
            </a:r>
            <a:r>
              <a:rPr dirty="0" err="1"/>
              <a:t>ibiskis</a:t>
            </a:r>
            <a:r>
              <a:rPr dirty="0"/>
              <a:t>, </a:t>
            </a:r>
            <a:r>
              <a:rPr dirty="0" err="1"/>
              <a:t>wòz,manmzèl</a:t>
            </a:r>
            <a:r>
              <a:rPr dirty="0"/>
              <a:t> Mari</a:t>
            </a:r>
          </a:p>
          <a:p>
            <a:pPr marL="935789" indent="-935789">
              <a:buFontTx/>
              <a:buAutoNum type="alphaUcPeriod"/>
            </a:pPr>
            <a:r>
              <a:rPr dirty="0"/>
              <a:t> liv, konpa, </a:t>
            </a:r>
            <a:r>
              <a:rPr dirty="0" err="1"/>
              <a:t>trous</a:t>
            </a:r>
            <a:r>
              <a:rPr dirty="0"/>
              <a:t>, </a:t>
            </a:r>
            <a:r>
              <a:rPr dirty="0" err="1"/>
              <a:t>kayé</a:t>
            </a:r>
            <a:r>
              <a:rPr dirty="0"/>
              <a:t>, </a:t>
            </a:r>
            <a:r>
              <a:rPr dirty="0" err="1"/>
              <a:t>ékè</a:t>
            </a:r>
            <a:r>
              <a:rPr dirty="0"/>
              <a:t>, </a:t>
            </a:r>
          </a:p>
          <a:p>
            <a:pPr marL="935789" indent="-935789">
              <a:buFontTx/>
              <a:buAutoNum type="alphaUcPeriod"/>
            </a:pPr>
            <a:r>
              <a:rPr dirty="0"/>
              <a:t> </a:t>
            </a:r>
            <a:r>
              <a:rPr dirty="0" err="1"/>
              <a:t>soté</a:t>
            </a:r>
            <a:r>
              <a:rPr dirty="0"/>
              <a:t>, </a:t>
            </a:r>
            <a:r>
              <a:rPr dirty="0" err="1"/>
              <a:t>kouri</a:t>
            </a:r>
            <a:r>
              <a:rPr dirty="0"/>
              <a:t>, </a:t>
            </a:r>
            <a:r>
              <a:rPr dirty="0" err="1"/>
              <a:t>désann</a:t>
            </a:r>
            <a:r>
              <a:rPr dirty="0"/>
              <a:t>, </a:t>
            </a:r>
            <a:r>
              <a:rPr dirty="0" err="1"/>
              <a:t>pèd</a:t>
            </a:r>
            <a:r>
              <a:rPr dirty="0"/>
              <a:t>, </a:t>
            </a:r>
            <a:r>
              <a:rPr dirty="0" err="1"/>
              <a:t>gannyé</a:t>
            </a:r>
            <a:r>
              <a:rPr dirty="0"/>
              <a:t>,</a:t>
            </a:r>
          </a:p>
        </p:txBody>
      </p:sp>
      <p:pic>
        <p:nvPicPr>
          <p:cNvPr id="314" name="Picture 2" descr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848" y="3149598"/>
            <a:ext cx="7895233" cy="7118054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10FC1C9-5A02-4CF6-80D5-534151D66F6C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b="59"/>
          <a:stretch>
            <a:fillRect/>
          </a:stretch>
        </p:blipFill>
        <p:spPr>
          <a:xfrm>
            <a:off x="904876" y="4756150"/>
            <a:ext cx="11287124" cy="8121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BC7D0182-88A8-4552-AC6B-1944F719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2.¿ </a:t>
            </a:r>
            <a:r>
              <a:rPr lang="fr-FR" b="1" dirty="0" err="1"/>
              <a:t>Qué</a:t>
            </a:r>
            <a:r>
              <a:rPr lang="fr-FR" b="1" dirty="0"/>
              <a:t> </a:t>
            </a:r>
            <a:r>
              <a:rPr lang="fr-FR" b="1" dirty="0" err="1"/>
              <a:t>ciudad</a:t>
            </a:r>
            <a:r>
              <a:rPr lang="fr-FR" b="1" dirty="0"/>
              <a:t> ACOGE LOS JUEGOS </a:t>
            </a:r>
            <a:r>
              <a:rPr lang="fr-FR" b="1" dirty="0" err="1"/>
              <a:t>OLíMPICOS</a:t>
            </a:r>
            <a:r>
              <a:rPr lang="fr-FR" b="1" dirty="0"/>
              <a:t> EN 2024?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B712C85-9CDB-4333-90BA-2001FD8E226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5400" b="1" dirty="0">
                <a:latin typeface="Arial" panose="020B0604020202020204" pitchFamily="34" charset="0"/>
                <a:cs typeface="Arial" panose="020B0604020202020204" pitchFamily="34" charset="0"/>
              </a:rPr>
              <a:t>A- Barcelona</a:t>
            </a:r>
          </a:p>
          <a:p>
            <a:r>
              <a:rPr lang="fr-FR" sz="5400" b="1" dirty="0">
                <a:latin typeface="Arial" panose="020B0604020202020204" pitchFamily="34" charset="0"/>
                <a:cs typeface="Arial" panose="020B0604020202020204" pitchFamily="34" charset="0"/>
              </a:rPr>
              <a:t>B- Madrid</a:t>
            </a:r>
          </a:p>
          <a:p>
            <a:r>
              <a:rPr lang="fr-FR" sz="5400" b="1" dirty="0">
                <a:latin typeface="Arial" panose="020B0604020202020204" pitchFamily="34" charset="0"/>
                <a:cs typeface="Arial" panose="020B0604020202020204" pitchFamily="34" charset="0"/>
              </a:rPr>
              <a:t>C- </a:t>
            </a:r>
            <a:r>
              <a:rPr lang="fr-FR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París</a:t>
            </a:r>
            <a:endParaRPr lang="fr-FR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5400" b="1" dirty="0">
                <a:latin typeface="Arial" panose="020B0604020202020204" pitchFamily="34" charset="0"/>
                <a:cs typeface="Arial" panose="020B0604020202020204" pitchFamily="34" charset="0"/>
              </a:rPr>
              <a:t>D- Valencia</a:t>
            </a:r>
          </a:p>
        </p:txBody>
      </p:sp>
    </p:spTree>
    <p:extLst>
      <p:ext uri="{BB962C8B-B14F-4D97-AF65-F5344CB8AC3E}">
        <p14:creationId xmlns:p14="http://schemas.microsoft.com/office/powerpoint/2010/main" val="315489946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38.</a:t>
            </a:r>
            <a:r>
              <a:rPr dirty="0" err="1"/>
              <a:t>Kantité</a:t>
            </a:r>
            <a:endParaRPr dirty="0"/>
          </a:p>
        </p:txBody>
      </p:sp>
      <p:sp>
        <p:nvSpPr>
          <p:cNvPr id="319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 err="1"/>
              <a:t>Konmen</a:t>
            </a:r>
            <a:r>
              <a:rPr dirty="0"/>
              <a:t> </a:t>
            </a:r>
            <a:r>
              <a:rPr dirty="0" err="1"/>
              <a:t>ispò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ké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adan</a:t>
            </a:r>
            <a:r>
              <a:rPr dirty="0"/>
              <a:t> </a:t>
            </a:r>
            <a:r>
              <a:rPr dirty="0" err="1"/>
              <a:t>Jé</a:t>
            </a:r>
            <a:r>
              <a:rPr dirty="0"/>
              <a:t> </a:t>
            </a:r>
            <a:r>
              <a:rPr dirty="0" err="1"/>
              <a:t>olenpik</a:t>
            </a:r>
            <a:r>
              <a:rPr dirty="0"/>
              <a:t> a </a:t>
            </a:r>
            <a:r>
              <a:rPr dirty="0" err="1"/>
              <a:t>lanné</a:t>
            </a:r>
            <a:r>
              <a:rPr dirty="0"/>
              <a:t> 2024?</a:t>
            </a:r>
          </a:p>
          <a:p>
            <a:r>
              <a:rPr dirty="0"/>
              <a:t>1. 22</a:t>
            </a:r>
          </a:p>
          <a:p>
            <a:r>
              <a:rPr dirty="0"/>
              <a:t>2. 52</a:t>
            </a:r>
          </a:p>
          <a:p>
            <a:r>
              <a:rPr dirty="0"/>
              <a:t>3. 32</a:t>
            </a:r>
          </a:p>
        </p:txBody>
      </p:sp>
      <p:pic>
        <p:nvPicPr>
          <p:cNvPr id="32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634" y="4391562"/>
            <a:ext cx="7498731" cy="6669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4FF1D06-B165-0B29-07C4-4817AB8337D2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77" b="3377"/>
          <a:stretch>
            <a:fillRect/>
          </a:stretch>
        </p:blipFill>
        <p:spPr/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0204EA8-546B-4861-81DB-D6FC6A7E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39¿ En </a:t>
            </a:r>
            <a:r>
              <a:rPr lang="fr-FR" dirty="0" err="1"/>
              <a:t>qué</a:t>
            </a:r>
            <a:r>
              <a:rPr lang="fr-FR" dirty="0"/>
              <a:t> </a:t>
            </a:r>
            <a:r>
              <a:rPr lang="fr-FR" dirty="0" err="1"/>
              <a:t>ciudad</a:t>
            </a:r>
            <a:r>
              <a:rPr lang="fr-FR" dirty="0"/>
              <a:t> </a:t>
            </a:r>
            <a:r>
              <a:rPr lang="fr-FR" dirty="0" err="1"/>
              <a:t>española</a:t>
            </a:r>
            <a:r>
              <a:rPr lang="fr-FR" dirty="0"/>
              <a:t> se </a:t>
            </a:r>
            <a:r>
              <a:rPr lang="fr-FR" dirty="0" err="1"/>
              <a:t>desarrollaron</a:t>
            </a:r>
            <a:r>
              <a:rPr lang="fr-FR" dirty="0"/>
              <a:t> los </a:t>
            </a:r>
            <a:r>
              <a:rPr lang="fr-FR" dirty="0" err="1"/>
              <a:t>juegos</a:t>
            </a:r>
            <a:r>
              <a:rPr lang="fr-FR" dirty="0"/>
              <a:t> </a:t>
            </a:r>
            <a:r>
              <a:rPr lang="fr-FR" dirty="0" err="1"/>
              <a:t>olímpicos</a:t>
            </a:r>
            <a:r>
              <a:rPr lang="fr-FR" dirty="0"/>
              <a:t> EN 1992?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1104E5-287F-414B-9CA3-428F4F2C476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7200" dirty="0"/>
              <a:t>A- MADRID</a:t>
            </a:r>
          </a:p>
          <a:p>
            <a:r>
              <a:rPr lang="fr-FR" sz="7200" dirty="0"/>
              <a:t>B- BARCELONA</a:t>
            </a:r>
          </a:p>
          <a:p>
            <a:r>
              <a:rPr lang="fr-FR" sz="7200" dirty="0"/>
              <a:t>C- ATLANTA</a:t>
            </a:r>
          </a:p>
          <a:p>
            <a:r>
              <a:rPr lang="fr-FR" sz="7200" dirty="0"/>
              <a:t>D- ROMA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65C566-E526-1BA3-F2F3-2071A878A506}"/>
              </a:ext>
            </a:extLst>
          </p:cNvPr>
          <p:cNvSpPr txBox="1"/>
          <p:nvPr/>
        </p:nvSpPr>
        <p:spPr>
          <a:xfrm>
            <a:off x="381000" y="12303127"/>
            <a:ext cx="11684000" cy="997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900">
                <a:hlinkClick r:id="rId3" tooltip="http://en.wikipedia.org/wiki/File:Plaza_Virgen_de_los_Reyes,_Seville,_Spain_-_Sep_2009.jpg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4" tooltip="https://creativecommons.org/licenses/by-sa/3.0/"/>
              </a:rPr>
              <a:t>CC BY-SA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228254750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SOUVÈNANS</a:t>
            </a:r>
          </a:p>
        </p:txBody>
      </p:sp>
      <p:sp>
        <p:nvSpPr>
          <p:cNvPr id="323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r>
              <a:t>Sé gras a fanm-lasa Silvyàn TELCHID, jòdijou  kréyòl an lékòl.</a:t>
            </a:r>
          </a:p>
          <a:p>
            <a:r>
              <a:t>Zélèv Gwadloup ni pou konnèt ka i fè pou lang-la .</a:t>
            </a:r>
          </a:p>
        </p:txBody>
      </p:sp>
      <p:pic>
        <p:nvPicPr>
          <p:cNvPr id="32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064" y="2681535"/>
            <a:ext cx="3714751" cy="491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614" y="8154144"/>
            <a:ext cx="3570201" cy="3744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ous-titre 2"/>
          <p:cNvSpPr txBox="1">
            <a:spLocks noGrp="1"/>
          </p:cNvSpPr>
          <p:nvPr>
            <p:ph type="body" sz="quarter" idx="1"/>
          </p:nvPr>
        </p:nvSpPr>
        <p:spPr>
          <a:xfrm>
            <a:off x="5423248" y="8298160"/>
            <a:ext cx="12801601" cy="3505201"/>
          </a:xfrm>
          <a:prstGeom prst="rect">
            <a:avLst/>
          </a:prstGeom>
        </p:spPr>
        <p:txBody>
          <a:bodyPr/>
          <a:lstStyle/>
          <a:p>
            <a:pPr marL="1058778" indent="-1058778" defTabSz="1810511">
              <a:buSzPct val="100000"/>
              <a:buAutoNum type="alphaUcPeriod"/>
              <a:defRPr sz="6336" b="1">
                <a:solidFill>
                  <a:srgbClr val="000000"/>
                </a:solidFill>
              </a:defRPr>
            </a:pPr>
            <a:r>
              <a:t>Lora FLESSEL</a:t>
            </a:r>
          </a:p>
          <a:p>
            <a:pPr marL="1058778" indent="-1058778" defTabSz="1810511">
              <a:buSzPct val="100000"/>
              <a:buAutoNum type="alphaUcPeriod"/>
              <a:defRPr sz="6336" b="1">
                <a:solidFill>
                  <a:srgbClr val="000000"/>
                </a:solidFill>
              </a:defRPr>
            </a:pPr>
            <a:r>
              <a:t>Marijozé  PEREC</a:t>
            </a:r>
          </a:p>
          <a:p>
            <a:pPr marL="1058778" indent="-1058778" defTabSz="1810511">
              <a:buSzPct val="100000"/>
              <a:buAutoNum type="alphaUcPeriod"/>
              <a:defRPr sz="6336" b="1">
                <a:solidFill>
                  <a:srgbClr val="000000"/>
                </a:solidFill>
              </a:defRPr>
            </a:pPr>
            <a:r>
              <a:t>Kristin ARRON</a:t>
            </a:r>
          </a:p>
        </p:txBody>
      </p:sp>
      <p:grpSp>
        <p:nvGrpSpPr>
          <p:cNvPr id="176" name="Picture 2"/>
          <p:cNvGrpSpPr/>
          <p:nvPr/>
        </p:nvGrpSpPr>
        <p:grpSpPr>
          <a:xfrm>
            <a:off x="8807802" y="3432374"/>
            <a:ext cx="6768396" cy="4848960"/>
            <a:chOff x="0" y="0"/>
            <a:chExt cx="6768395" cy="4848958"/>
          </a:xfrm>
        </p:grpSpPr>
        <p:pic>
          <p:nvPicPr>
            <p:cNvPr id="17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203200"/>
              <a:ext cx="6361996" cy="44044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2" descr="Picture 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768396" cy="4848959"/>
            </a:xfrm>
            <a:prstGeom prst="rect">
              <a:avLst/>
            </a:prstGeom>
            <a:effectLst/>
          </p:spPr>
        </p:pic>
      </p:grpSp>
      <p:sp>
        <p:nvSpPr>
          <p:cNvPr id="177" name="Rectangle 4"/>
          <p:cNvSpPr txBox="1"/>
          <p:nvPr/>
        </p:nvSpPr>
        <p:spPr>
          <a:xfrm>
            <a:off x="6484058" y="1556267"/>
            <a:ext cx="11083483" cy="184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spcBef>
                <a:spcPts val="0"/>
              </a:spcBef>
              <a:defRPr sz="10800" b="1">
                <a:ln w="17780" cap="flat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515151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fr-FR" dirty="0"/>
              <a:t>3.</a:t>
            </a:r>
            <a:r>
              <a:rPr dirty="0"/>
              <a:t>KIMOUN AN YÉ 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Which country hosted the summer Olympics in 2016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fr-FR" dirty="0"/>
              <a:t>4.</a:t>
            </a:r>
            <a:r>
              <a:rPr dirty="0"/>
              <a:t>Which country hosted the summer Olympics in 2016 ?</a:t>
            </a:r>
          </a:p>
        </p:txBody>
      </p:sp>
      <p:sp>
        <p:nvSpPr>
          <p:cNvPr id="182" name="Brazil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Brazil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China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Russia</a:t>
            </a:r>
          </a:p>
          <a:p>
            <a:pPr marL="753716" indent="-753716">
              <a:buSzPct val="100000"/>
              <a:buAutoNum type="alphaUcPeriod"/>
              <a:defRPr b="1">
                <a:solidFill>
                  <a:srgbClr val="000000"/>
                </a:solidFill>
              </a:defRPr>
            </a:pPr>
            <a:r>
              <a:t>Japan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8D583-63F2-B406-FB54-38C8B21A3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56657" y="5535386"/>
            <a:ext cx="8648701" cy="61572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3A5D8A9-F53B-45E1-A76D-F94A3AA0E977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" b="5490"/>
          <a:stretch>
            <a:fillRect/>
          </a:stretch>
        </p:blipFill>
        <p:spPr>
          <a:xfrm>
            <a:off x="955676" y="4114800"/>
            <a:ext cx="10741025" cy="8500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6B5872C-B226-4646-BB16-A1E04D25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5¿Qui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SOY?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714AEA-D8FB-451C-92FC-771A433A84F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8000" dirty="0"/>
              <a:t>A- Lionel Messi</a:t>
            </a:r>
          </a:p>
          <a:p>
            <a:r>
              <a:rPr lang="fr-FR" sz="8000" dirty="0"/>
              <a:t>B- Rafael Nadal</a:t>
            </a:r>
          </a:p>
          <a:p>
            <a:r>
              <a:rPr lang="fr-FR" sz="8000" dirty="0"/>
              <a:t>C- Gerard Piqué</a:t>
            </a:r>
          </a:p>
          <a:p>
            <a:r>
              <a:rPr lang="fr-FR" sz="8000" dirty="0"/>
              <a:t>D- Fernando Alonso</a:t>
            </a:r>
          </a:p>
        </p:txBody>
      </p:sp>
    </p:spTree>
    <p:extLst>
      <p:ext uri="{BB962C8B-B14F-4D97-AF65-F5344CB8AC3E}">
        <p14:creationId xmlns:p14="http://schemas.microsoft.com/office/powerpoint/2010/main" val="18492323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B4E5"/>
            </a:gs>
            <a:gs pos="50000">
              <a:srgbClr val="C0D0ED"/>
            </a:gs>
            <a:gs pos="100000">
              <a:srgbClr val="E0E7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/>
              <a:t>6.</a:t>
            </a:r>
            <a:r>
              <a:rPr dirty="0"/>
              <a:t>KI NON  SAVANN YO BAN-MWEN?</a:t>
            </a:r>
          </a:p>
        </p:txBody>
      </p:sp>
      <p:grpSp>
        <p:nvGrpSpPr>
          <p:cNvPr id="187" name="Picture 2"/>
          <p:cNvGrpSpPr/>
          <p:nvPr/>
        </p:nvGrpSpPr>
        <p:grpSpPr>
          <a:xfrm>
            <a:off x="3786121" y="4993529"/>
            <a:ext cx="5158927" cy="5950247"/>
            <a:chOff x="0" y="0"/>
            <a:chExt cx="5158926" cy="5950246"/>
          </a:xfrm>
        </p:grpSpPr>
        <p:pic>
          <p:nvPicPr>
            <p:cNvPr id="186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203200"/>
              <a:ext cx="4752527" cy="55057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Picture 2" descr="Picture 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158927" cy="5950247"/>
            </a:xfrm>
            <a:prstGeom prst="rect">
              <a:avLst/>
            </a:prstGeom>
            <a:effectLst/>
          </p:spPr>
        </p:pic>
      </p:grpSp>
      <p:sp>
        <p:nvSpPr>
          <p:cNvPr id="188" name="Espace réservé du contenu 3"/>
          <p:cNvSpPr txBox="1">
            <a:spLocks noGrp="1"/>
          </p:cNvSpPr>
          <p:nvPr>
            <p:ph type="body" sz="half" idx="1"/>
          </p:nvPr>
        </p:nvSpPr>
        <p:spPr>
          <a:xfrm>
            <a:off x="12344400" y="3200400"/>
            <a:ext cx="8077200" cy="9051926"/>
          </a:xfrm>
          <a:prstGeom prst="rect">
            <a:avLst/>
          </a:prstGeom>
        </p:spPr>
        <p:txBody>
          <a:bodyPr/>
          <a:lstStyle/>
          <a:p>
            <a:pPr marL="935789" indent="-935789">
              <a:buFontTx/>
              <a:buAutoNum type="alphaUcPeriod"/>
              <a:defRPr b="1"/>
            </a:pPr>
            <a:r>
              <a:t> La gazelle</a:t>
            </a:r>
          </a:p>
          <a:p>
            <a:pPr marL="935789" indent="-935789">
              <a:buFontTx/>
              <a:buAutoNum type="alphaUcPeriod"/>
              <a:defRPr b="1"/>
            </a:pPr>
            <a:r>
              <a:t> La sauterelle</a:t>
            </a:r>
          </a:p>
          <a:p>
            <a:pPr marL="935789" indent="-935789">
              <a:buFontTx/>
              <a:buAutoNum type="alphaUcPeriod"/>
              <a:defRPr b="1"/>
            </a:pPr>
            <a:r>
              <a:t> L’abeille </a:t>
            </a:r>
          </a:p>
        </p:txBody>
      </p:sp>
      <p:grpSp>
        <p:nvGrpSpPr>
          <p:cNvPr id="191" name="Picture 4"/>
          <p:cNvGrpSpPr/>
          <p:nvPr/>
        </p:nvGrpSpPr>
        <p:grpSpPr>
          <a:xfrm>
            <a:off x="14494187" y="7292451"/>
            <a:ext cx="7197624" cy="5146117"/>
            <a:chOff x="0" y="0"/>
            <a:chExt cx="7197622" cy="5146115"/>
          </a:xfrm>
        </p:grpSpPr>
        <p:pic>
          <p:nvPicPr>
            <p:cNvPr id="190" name="Picture 4" descr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200" y="203200"/>
              <a:ext cx="6791223" cy="47016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Picture 4" descr="Picture 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197623" cy="514611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2AFF99-4FC4-4A19-96D9-CAAC9D10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7¿Qué disciplina </a:t>
            </a:r>
            <a:r>
              <a:rPr lang="fr-FR" dirty="0" err="1"/>
              <a:t>practica</a:t>
            </a:r>
            <a:r>
              <a:rPr lang="fr-FR" dirty="0"/>
              <a:t> </a:t>
            </a:r>
            <a:r>
              <a:rPr lang="fr-FR" dirty="0" err="1"/>
              <a:t>YanniCK</a:t>
            </a:r>
            <a:r>
              <a:rPr lang="fr-FR" dirty="0"/>
              <a:t> BOREL?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F56367-71B3-4D56-8C8B-D7E8E9FC088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fr-FR" sz="8000" dirty="0"/>
              <a:t>A- ATLETISMO</a:t>
            </a:r>
          </a:p>
          <a:p>
            <a:r>
              <a:rPr lang="fr-FR" sz="8000" dirty="0"/>
              <a:t>B- CICLISMO</a:t>
            </a:r>
          </a:p>
          <a:p>
            <a:r>
              <a:rPr lang="fr-FR" sz="8000" dirty="0"/>
              <a:t>C- VOLEIBOL</a:t>
            </a:r>
          </a:p>
          <a:p>
            <a:r>
              <a:rPr lang="fr-FR" sz="8000" dirty="0"/>
              <a:t>D- ESGRIMA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E0ACAE0-5C3E-4C7B-A0FA-C5D970CF0866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1193800" y="4114800"/>
            <a:ext cx="10998200" cy="8341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95625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06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06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455</TotalTime>
  <Words>1089</Words>
  <Application>Microsoft Office PowerPoint</Application>
  <PresentationFormat>Personnalisé</PresentationFormat>
  <Paragraphs>226</Paragraphs>
  <Slides>42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9" baseType="lpstr">
      <vt:lpstr>Arial</vt:lpstr>
      <vt:lpstr>Calibri</vt:lpstr>
      <vt:lpstr>Gill Sans</vt:lpstr>
      <vt:lpstr>Gill Sans Light</vt:lpstr>
      <vt:lpstr>Helvetica Neue</vt:lpstr>
      <vt:lpstr>Times New Roman</vt:lpstr>
      <vt:lpstr>New_Template3</vt:lpstr>
      <vt:lpstr>Semaine des langues 2024   Quiz interlangues COLLÈGE SADI CARNOT    </vt:lpstr>
      <vt:lpstr>Quiz interlangues COLLÈGE SADI CARNOT</vt:lpstr>
      <vt:lpstr>1.In which city were the first modern Olympics held in 1986 ?</vt:lpstr>
      <vt:lpstr>2.¿ Qué ciudad ACOGE LOS JUEGOS OLíMPICOS EN 2024?</vt:lpstr>
      <vt:lpstr>Présentation PowerPoint</vt:lpstr>
      <vt:lpstr>4.Which country hosted the summer Olympics in 2016 ?</vt:lpstr>
      <vt:lpstr>5¿QuiÉn SOY?</vt:lpstr>
      <vt:lpstr>6.KI NON  SAVANN YO BAN-MWEN?</vt:lpstr>
      <vt:lpstr>7¿Qué disciplina practica YanniCK BOREL?</vt:lpstr>
      <vt:lpstr>8.What is the symbol of the Olympic Games ?</vt:lpstr>
      <vt:lpstr>9 ¿EN QUÉ AÑO ESPAÑA ACOGIÓ LOS JUEGOS OLÍMPICOS?</vt:lpstr>
      <vt:lpstr>10.How many rings are there in the olympic symbol?</vt:lpstr>
      <vt:lpstr>11.KIJAN YO KA DI SA AN KRÉYÒL?</vt:lpstr>
      <vt:lpstr> 12¿QUÉ DEPORTE PRACTICA PAU GASOL?</vt:lpstr>
      <vt:lpstr>13.Which country won the most gold medals in the 2020 Tokyo Olympics ?</vt:lpstr>
      <vt:lpstr>14¿De qué color es la bandera de ESPAnA?</vt:lpstr>
      <vt:lpstr>15. Who is known as the fastest man in the world and holds the record for the 100m sprint in the Olympics?</vt:lpstr>
      <vt:lpstr>16¿Cuántos COLORES DIFERENTES hay en el sÍmbolo olÍmpico? </vt:lpstr>
      <vt:lpstr>17.On mòso a kò an-mwen ki itil pou rété doubout an ispò</vt:lpstr>
      <vt:lpstr>18.What year did the Paralympic Games first take place ?</vt:lpstr>
      <vt:lpstr>19¿CÓmo se llama la selecciÓn de fÚtbol olÍmpica aRGentina?</vt:lpstr>
      <vt:lpstr>20.How often are the Winter Olympics held ?</vt:lpstr>
      <vt:lpstr>21.Kimoun an yé ?</vt:lpstr>
      <vt:lpstr>22¿QUÉ MEDALLA OBTUVO EL EQUIPO de fÚtbol ESPAÑOL EN LOS JUEGOS OLíMPICOS 2020 DE TOKYO?  </vt:lpstr>
      <vt:lpstr>23.Which city will host the 2028 summer Olympics ?</vt:lpstr>
      <vt:lpstr>24.Which sport made its debut at the 2020 Tokyo Olympics ?</vt:lpstr>
      <vt:lpstr>25¿Quién soy?</vt:lpstr>
      <vt:lpstr>26.In which sport can you win a ‘’grand slam’’ by winning all four tournaments in one year ?</vt:lpstr>
      <vt:lpstr>27¿QUÉ PAíS JAMáS ORGANIZó LOS JUEGOS OLíMPICOS en la lista siguiente?</vt:lpstr>
      <vt:lpstr>28.Kimoun an yé?</vt:lpstr>
      <vt:lpstr>29.What is the name of the mascot for the 2012 London Olympics ?</vt:lpstr>
      <vt:lpstr>30¿Qué Disciplina practica FACUNDO CONTE?</vt:lpstr>
      <vt:lpstr>31.What year were women first allowed to compete in modern Olympics ?</vt:lpstr>
      <vt:lpstr>32.Kimoun an yé? </vt:lpstr>
      <vt:lpstr>33¿ Cómo se dice « champion » eN espagnol?</vt:lpstr>
      <vt:lpstr>34.Which country hosted the first Paralympic Games ?</vt:lpstr>
      <vt:lpstr>35.Kikoté an yé ?</vt:lpstr>
      <vt:lpstr> 36¿Qué disciplina no APARECE en los juegos olímpicos?</vt:lpstr>
      <vt:lpstr>37.Lis mo alantou a ispò</vt:lpstr>
      <vt:lpstr>38.Kantité</vt:lpstr>
      <vt:lpstr>39¿ En qué ciudad española se desarrollaron los juegos olímpicos EN 1992?</vt:lpstr>
      <vt:lpstr>SOUVÈNANS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Semaine des langues 2024  Quiz interlangues</dc:title>
  <dc:creator>nathalie perrot</dc:creator>
  <cp:lastModifiedBy>Lydie PHILBERT</cp:lastModifiedBy>
  <cp:revision>24</cp:revision>
  <dcterms:modified xsi:type="dcterms:W3CDTF">2024-05-07T19:18:14Z</dcterms:modified>
</cp:coreProperties>
</file>