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35"/>
  </p:handoutMasterIdLst>
  <p:sldIdLst>
    <p:sldId id="276" r:id="rId2"/>
    <p:sldId id="278" r:id="rId3"/>
    <p:sldId id="279" r:id="rId4"/>
    <p:sldId id="256" r:id="rId5"/>
    <p:sldId id="257" r:id="rId6"/>
    <p:sldId id="280" r:id="rId7"/>
    <p:sldId id="281" r:id="rId8"/>
    <p:sldId id="282" r:id="rId9"/>
    <p:sldId id="258" r:id="rId10"/>
    <p:sldId id="260" r:id="rId11"/>
    <p:sldId id="269" r:id="rId12"/>
    <p:sldId id="283" r:id="rId13"/>
    <p:sldId id="265" r:id="rId14"/>
    <p:sldId id="264" r:id="rId15"/>
    <p:sldId id="259" r:id="rId16"/>
    <p:sldId id="270" r:id="rId17"/>
    <p:sldId id="262" r:id="rId18"/>
    <p:sldId id="266" r:id="rId19"/>
    <p:sldId id="294" r:id="rId20"/>
    <p:sldId id="268" r:id="rId21"/>
    <p:sldId id="271" r:id="rId22"/>
    <p:sldId id="272" r:id="rId23"/>
    <p:sldId id="273" r:id="rId24"/>
    <p:sldId id="285" r:id="rId25"/>
    <p:sldId id="286" r:id="rId26"/>
    <p:sldId id="287" r:id="rId27"/>
    <p:sldId id="275" r:id="rId28"/>
    <p:sldId id="288" r:id="rId29"/>
    <p:sldId id="289" r:id="rId30"/>
    <p:sldId id="290" r:id="rId31"/>
    <p:sldId id="291" r:id="rId32"/>
    <p:sldId id="292" r:id="rId33"/>
    <p:sldId id="293" r:id="rId34"/>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e Potdevin" initials="AP" lastIdx="0" clrIdx="0">
    <p:extLst>
      <p:ext uri="{19B8F6BF-5375-455C-9EA6-DF929625EA0E}">
        <p15:presenceInfo xmlns:p15="http://schemas.microsoft.com/office/powerpoint/2012/main" xmlns="" userId="Andre Potdev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p:scale>
          <a:sx n="75" d="100"/>
          <a:sy n="75" d="100"/>
        </p:scale>
        <p:origin x="-158" y="-365"/>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5B359E56-6E0C-4AE8-B211-B6E6AEE6C911}" type="datetimeFigureOut">
              <a:rPr lang="fr-FR" smtClean="0"/>
              <a:pPr/>
              <a:t>29/05/2020</a:t>
            </a:fld>
            <a:endParaRPr lang="fr-FR"/>
          </a:p>
        </p:txBody>
      </p:sp>
      <p:sp>
        <p:nvSpPr>
          <p:cNvPr id="4" name="Espace réservé du pied de page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0E4446BD-6C1D-4775-9E70-6E503AAB4864}"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fr-FR" smtClean="0"/>
              <a:t>Modifiez le style du titre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5/29/2020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pPr/>
              <a:t>5/29/2020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pPr/>
              <a:t>5/29/2020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fr-FR" smtClean="0"/>
              <a:t>Modifiez le style du titre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pPr/>
              <a:t>5/29/2020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pPr/>
              <a:t>5/29/2020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fr-FR" smtClean="0"/>
              <a:t>Modifiez le style du titre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pPr/>
              <a:t>5/29/2020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fr-FR" smtClean="0"/>
              <a:t>Modifiez le style du titre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pPr/>
              <a:t>5/29/2020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smtClean="0"/>
              <a:t>Modifiez le style du titre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5/29/2020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fr-FR" smtClean="0"/>
              <a:t>Modifiez le style du titre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5/29/2020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smtClean="0"/>
              <a:t>Modifiez le style du titre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5/29/2020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fr-FR" smtClean="0"/>
              <a:t>Modifiez le style du titre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dirty="0"/>
              <a:pPr/>
              <a:t>5/29/2020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fr-FR" smtClean="0"/>
              <a:t>Modifiez le style du titre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5/29/2020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12" name="Content Placeholder 3"/>
          <p:cNvSpPr>
            <a:spLocks noGrp="1"/>
          </p:cNvSpPr>
          <p:nvPr>
            <p:ph sz="quarter" idx="13"/>
          </p:nvPr>
        </p:nvSpPr>
        <p:spPr>
          <a:xfrm>
            <a:off x="913774" y="3051012"/>
            <a:ext cx="5106027" cy="2740187"/>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13" name="Content Placeholder 5"/>
          <p:cNvSpPr>
            <a:spLocks noGrp="1"/>
          </p:cNvSpPr>
          <p:nvPr>
            <p:ph sz="quarter" idx="14"/>
          </p:nvPr>
        </p:nvSpPr>
        <p:spPr>
          <a:xfrm>
            <a:off x="6172200" y="3051012"/>
            <a:ext cx="5105401" cy="2740187"/>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5/29/2020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5/29/2020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pPr/>
              <a:t>5/29/2020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fr-FR" smtClean="0"/>
              <a:t>Modifiez le style du titre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pPr/>
              <a:t>5/29/2020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pPr/>
              <a:t>5/29/2020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xmlns=""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5/29/2020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379561" y="563592"/>
            <a:ext cx="11708921" cy="6021238"/>
          </a:xfrm>
        </p:spPr>
        <p:txBody>
          <a:bodyPr>
            <a:normAutofit fontScale="92500" lnSpcReduction="20000"/>
          </a:bodyPr>
          <a:lstStyle/>
          <a:p>
            <a:pPr marL="0" lvl="0" indent="0" algn="ctr">
              <a:lnSpc>
                <a:spcPct val="100000"/>
              </a:lnSpc>
              <a:spcBef>
                <a:spcPct val="20000"/>
              </a:spcBef>
              <a:buClrTx/>
              <a:buNone/>
            </a:pPr>
            <a:r>
              <a:rPr lang="fr-FR" sz="4400" b="1" cap="none" dirty="0" smtClean="0">
                <a:solidFill>
                  <a:prstClr val="black"/>
                </a:solidFill>
                <a:latin typeface="Calibri"/>
                <a:ea typeface="+mj-ea"/>
                <a:cs typeface="+mj-cs"/>
              </a:rPr>
              <a:t>FORMATION MENTOR D’URGENCE</a:t>
            </a:r>
          </a:p>
          <a:p>
            <a:pPr marL="0" indent="0" algn="ctr">
              <a:lnSpc>
                <a:spcPct val="100000"/>
              </a:lnSpc>
              <a:spcBef>
                <a:spcPct val="20000"/>
              </a:spcBef>
              <a:buClrTx/>
              <a:buNone/>
            </a:pPr>
            <a:r>
              <a:rPr lang="fr-FR" sz="4400" cap="none" dirty="0" smtClean="0">
                <a:solidFill>
                  <a:prstClr val="black"/>
                </a:solidFill>
                <a:latin typeface="Calibri"/>
              </a:rPr>
              <a:t>29 mai 2020</a:t>
            </a:r>
          </a:p>
          <a:p>
            <a:pPr marL="0" lvl="0" indent="0" algn="ctr">
              <a:lnSpc>
                <a:spcPct val="100000"/>
              </a:lnSpc>
              <a:spcBef>
                <a:spcPct val="20000"/>
              </a:spcBef>
              <a:buClrTx/>
              <a:buNone/>
            </a:pPr>
            <a:endParaRPr lang="fr-FR" sz="4400" cap="none" dirty="0" smtClean="0">
              <a:solidFill>
                <a:prstClr val="black"/>
              </a:solidFill>
              <a:latin typeface="Calibri"/>
              <a:ea typeface="+mj-ea"/>
              <a:cs typeface="+mj-cs"/>
            </a:endParaRPr>
          </a:p>
          <a:p>
            <a:pPr marL="0" lvl="0" indent="0" algn="ctr">
              <a:lnSpc>
                <a:spcPct val="100000"/>
              </a:lnSpc>
              <a:spcBef>
                <a:spcPct val="20000"/>
              </a:spcBef>
              <a:buClrTx/>
              <a:buNone/>
            </a:pPr>
            <a:r>
              <a:rPr lang="fr-FR" sz="3200" b="1" cap="none" dirty="0" smtClean="0">
                <a:solidFill>
                  <a:schemeClr val="bg2">
                    <a:lumMod val="75000"/>
                  </a:schemeClr>
                </a:solidFill>
                <a:latin typeface="Calibri"/>
              </a:rPr>
              <a:t>- Apports </a:t>
            </a:r>
            <a:r>
              <a:rPr lang="fr-FR" sz="3200" b="1" cap="none" dirty="0">
                <a:solidFill>
                  <a:schemeClr val="bg2">
                    <a:lumMod val="75000"/>
                  </a:schemeClr>
                </a:solidFill>
                <a:latin typeface="Calibri"/>
              </a:rPr>
              <a:t>de la </a:t>
            </a:r>
            <a:r>
              <a:rPr lang="fr-FR" sz="3200" b="1" cap="none" dirty="0" smtClean="0">
                <a:solidFill>
                  <a:schemeClr val="bg2">
                    <a:lumMod val="75000"/>
                  </a:schemeClr>
                </a:solidFill>
                <a:latin typeface="Calibri"/>
              </a:rPr>
              <a:t>psychologie -</a:t>
            </a:r>
            <a:endParaRPr lang="fr-FR" dirty="0" smtClean="0">
              <a:latin typeface="Arial" panose="020B0604020202020204" pitchFamily="34" charset="0"/>
              <a:cs typeface="Arial" panose="020B0604020202020204" pitchFamily="34" charset="0"/>
            </a:endParaRPr>
          </a:p>
          <a:p>
            <a:pPr marL="0" lvl="0" indent="0" algn="ctr">
              <a:buClr>
                <a:prstClr val="black"/>
              </a:buClr>
              <a:buNone/>
            </a:pPr>
            <a:r>
              <a:rPr lang="hy-AM" dirty="0" smtClean="0">
                <a:latin typeface="Arial" panose="020B0604020202020204" pitchFamily="34" charset="0"/>
                <a:cs typeface="Arial" panose="020B0604020202020204" pitchFamily="34" charset="0"/>
              </a:rPr>
              <a:t>֍</a:t>
            </a:r>
            <a:r>
              <a:rPr lang="hy-AM" dirty="0" smtClean="0">
                <a:solidFill>
                  <a:prstClr val="black"/>
                </a:solidFill>
                <a:latin typeface="Arial" panose="020B0604020202020204" pitchFamily="34" charset="0"/>
                <a:cs typeface="Arial" panose="020B0604020202020204" pitchFamily="34" charset="0"/>
              </a:rPr>
              <a:t>֍֍֍֍֍</a:t>
            </a:r>
            <a:endParaRPr lang="fr-FR" dirty="0">
              <a:solidFill>
                <a:prstClr val="black"/>
              </a:solidFill>
            </a:endParaRPr>
          </a:p>
          <a:p>
            <a:pPr marL="0" indent="0">
              <a:buNone/>
            </a:pPr>
            <a:endParaRPr lang="fr-FR" dirty="0" smtClean="0"/>
          </a:p>
          <a:p>
            <a:pPr marL="0" lvl="0" indent="0" algn="ctr">
              <a:lnSpc>
                <a:spcPct val="100000"/>
              </a:lnSpc>
              <a:spcBef>
                <a:spcPct val="20000"/>
              </a:spcBef>
              <a:buClrTx/>
              <a:buNone/>
            </a:pPr>
            <a:r>
              <a:rPr lang="fr-FR" sz="3000" b="1" cap="none" dirty="0">
                <a:solidFill>
                  <a:schemeClr val="accent1"/>
                </a:solidFill>
              </a:rPr>
              <a:t>Cynthia </a:t>
            </a:r>
            <a:r>
              <a:rPr lang="fr-FR" sz="3000" b="1" cap="none" dirty="0" smtClean="0">
                <a:solidFill>
                  <a:schemeClr val="accent1"/>
                </a:solidFill>
              </a:rPr>
              <a:t>ROVELAS</a:t>
            </a:r>
            <a:endParaRPr lang="fr-FR" sz="2400" cap="none" dirty="0">
              <a:solidFill>
                <a:prstClr val="black">
                  <a:tint val="75000"/>
                </a:prstClr>
              </a:solidFill>
            </a:endParaRPr>
          </a:p>
          <a:p>
            <a:pPr marL="0" lvl="0" indent="0" algn="ctr">
              <a:lnSpc>
                <a:spcPct val="100000"/>
              </a:lnSpc>
              <a:spcBef>
                <a:spcPct val="20000"/>
              </a:spcBef>
              <a:buClrTx/>
              <a:buNone/>
            </a:pPr>
            <a:r>
              <a:rPr lang="fr-FR" sz="2400" cap="none" dirty="0">
                <a:solidFill>
                  <a:prstClr val="black">
                    <a:tint val="75000"/>
                  </a:prstClr>
                </a:solidFill>
              </a:rPr>
              <a:t>Psychologue de </a:t>
            </a:r>
            <a:r>
              <a:rPr lang="fr-FR" sz="2400" cap="none" dirty="0" smtClean="0">
                <a:solidFill>
                  <a:prstClr val="black">
                    <a:tint val="75000"/>
                  </a:prstClr>
                </a:solidFill>
              </a:rPr>
              <a:t>l’</a:t>
            </a:r>
            <a:r>
              <a:rPr lang="fr-FR" sz="2400" cap="none" dirty="0" smtClean="0">
                <a:solidFill>
                  <a:prstClr val="black">
                    <a:tint val="75000"/>
                  </a:prstClr>
                </a:solidFill>
                <a:cs typeface="Arial" panose="020B0604020202020204" pitchFamily="34" charset="0"/>
              </a:rPr>
              <a:t>É</a:t>
            </a:r>
            <a:r>
              <a:rPr lang="fr-FR" sz="2400" cap="none" dirty="0" smtClean="0">
                <a:solidFill>
                  <a:prstClr val="black">
                    <a:tint val="75000"/>
                  </a:prstClr>
                </a:solidFill>
              </a:rPr>
              <a:t>ducation </a:t>
            </a:r>
            <a:r>
              <a:rPr lang="fr-FR" sz="2400" cap="none" dirty="0">
                <a:solidFill>
                  <a:prstClr val="black">
                    <a:tint val="75000"/>
                  </a:prstClr>
                </a:solidFill>
              </a:rPr>
              <a:t>nationale</a:t>
            </a:r>
          </a:p>
          <a:p>
            <a:pPr marL="0" lvl="0" indent="0" algn="ctr">
              <a:lnSpc>
                <a:spcPct val="100000"/>
              </a:lnSpc>
              <a:spcBef>
                <a:spcPct val="20000"/>
              </a:spcBef>
              <a:buClrTx/>
              <a:buNone/>
            </a:pPr>
            <a:r>
              <a:rPr lang="fr-FR" sz="2400" cap="none" dirty="0">
                <a:solidFill>
                  <a:prstClr val="black">
                    <a:tint val="75000"/>
                  </a:prstClr>
                </a:solidFill>
              </a:rPr>
              <a:t>Spécialité </a:t>
            </a:r>
            <a:r>
              <a:rPr lang="fr-FR" sz="2400" cap="none" dirty="0" smtClean="0">
                <a:solidFill>
                  <a:prstClr val="black">
                    <a:tint val="75000"/>
                  </a:prstClr>
                </a:solidFill>
                <a:cs typeface="Arial" panose="020B0604020202020204" pitchFamily="34" charset="0"/>
              </a:rPr>
              <a:t>É</a:t>
            </a:r>
            <a:r>
              <a:rPr lang="fr-FR" sz="2400" cap="none" dirty="0" smtClean="0">
                <a:solidFill>
                  <a:prstClr val="black">
                    <a:tint val="75000"/>
                  </a:prstClr>
                </a:solidFill>
              </a:rPr>
              <a:t>ducation</a:t>
            </a:r>
            <a:r>
              <a:rPr lang="fr-FR" sz="2400" cap="none" dirty="0">
                <a:solidFill>
                  <a:prstClr val="black">
                    <a:tint val="75000"/>
                  </a:prstClr>
                </a:solidFill>
              </a:rPr>
              <a:t>, développement et conseil en orientation scolaire et professionnelle</a:t>
            </a:r>
          </a:p>
          <a:p>
            <a:pPr marL="0" lvl="0" indent="0" algn="ctr">
              <a:lnSpc>
                <a:spcPct val="100000"/>
              </a:lnSpc>
              <a:spcBef>
                <a:spcPct val="20000"/>
              </a:spcBef>
              <a:buClrTx/>
              <a:buNone/>
            </a:pPr>
            <a:r>
              <a:rPr lang="fr-FR" sz="2400" cap="none" dirty="0">
                <a:solidFill>
                  <a:prstClr val="black">
                    <a:tint val="75000"/>
                  </a:prstClr>
                </a:solidFill>
              </a:rPr>
              <a:t>CIO SUD </a:t>
            </a:r>
            <a:r>
              <a:rPr lang="fr-FR" sz="2400" cap="none" dirty="0" smtClean="0">
                <a:solidFill>
                  <a:prstClr val="black">
                    <a:tint val="75000"/>
                  </a:prstClr>
                </a:solidFill>
              </a:rPr>
              <a:t>BASSE-TERRE</a:t>
            </a:r>
            <a:endParaRPr lang="fr-FR" sz="2400" dirty="0"/>
          </a:p>
          <a:p>
            <a:pPr marL="0" lvl="0" indent="0" algn="ctr">
              <a:lnSpc>
                <a:spcPct val="100000"/>
              </a:lnSpc>
              <a:spcBef>
                <a:spcPct val="20000"/>
              </a:spcBef>
              <a:buClrTx/>
              <a:buNone/>
            </a:pPr>
            <a:endParaRPr lang="fr-FR" sz="2400" cap="none" dirty="0">
              <a:solidFill>
                <a:prstClr val="black">
                  <a:tint val="75000"/>
                </a:prstClr>
              </a:solidFill>
            </a:endParaRPr>
          </a:p>
          <a:p>
            <a:pPr marL="0" lvl="0" indent="0" algn="ctr">
              <a:lnSpc>
                <a:spcPct val="100000"/>
              </a:lnSpc>
              <a:spcBef>
                <a:spcPct val="20000"/>
              </a:spcBef>
              <a:buClrTx/>
              <a:buNone/>
            </a:pPr>
            <a:r>
              <a:rPr lang="fr-FR" sz="3000" b="1" cap="none" dirty="0" smtClean="0">
                <a:solidFill>
                  <a:schemeClr val="accent1"/>
                </a:solidFill>
              </a:rPr>
              <a:t>André POTDEVIN</a:t>
            </a:r>
            <a:endParaRPr lang="fr-FR" sz="2400" cap="none" dirty="0">
              <a:solidFill>
                <a:prstClr val="black">
                  <a:tint val="75000"/>
                </a:prstClr>
              </a:solidFill>
            </a:endParaRPr>
          </a:p>
          <a:p>
            <a:pPr marL="0" lvl="0" indent="0" algn="ctr">
              <a:lnSpc>
                <a:spcPct val="100000"/>
              </a:lnSpc>
              <a:spcBef>
                <a:spcPct val="20000"/>
              </a:spcBef>
              <a:buClrTx/>
              <a:buNone/>
            </a:pPr>
            <a:r>
              <a:rPr lang="fr-FR" sz="2400" cap="none" dirty="0" smtClean="0">
                <a:solidFill>
                  <a:prstClr val="black">
                    <a:tint val="75000"/>
                  </a:prstClr>
                </a:solidFill>
              </a:rPr>
              <a:t>Inspecteur </a:t>
            </a:r>
            <a:r>
              <a:rPr lang="fr-FR" sz="2400" cap="none" dirty="0" smtClean="0">
                <a:solidFill>
                  <a:prstClr val="black">
                    <a:tint val="75000"/>
                  </a:prstClr>
                </a:solidFill>
                <a:cs typeface="Arial" panose="020B0604020202020204" pitchFamily="34" charset="0"/>
              </a:rPr>
              <a:t>É</a:t>
            </a:r>
            <a:r>
              <a:rPr lang="fr-FR" sz="2400" cap="none" dirty="0" smtClean="0">
                <a:solidFill>
                  <a:prstClr val="black">
                    <a:tint val="75000"/>
                  </a:prstClr>
                </a:solidFill>
              </a:rPr>
              <a:t>ducation nationale</a:t>
            </a:r>
          </a:p>
          <a:p>
            <a:pPr marL="0" lvl="0" indent="0" algn="ctr">
              <a:lnSpc>
                <a:spcPct val="100000"/>
              </a:lnSpc>
              <a:spcBef>
                <a:spcPct val="20000"/>
              </a:spcBef>
              <a:buClrTx/>
              <a:buNone/>
            </a:pPr>
            <a:r>
              <a:rPr lang="fr-FR" sz="2400" cap="none" dirty="0" smtClean="0">
                <a:solidFill>
                  <a:prstClr val="black">
                    <a:tint val="75000"/>
                  </a:prstClr>
                </a:solidFill>
              </a:rPr>
              <a:t>Circonscription Gosier-Abymes</a:t>
            </a:r>
          </a:p>
        </p:txBody>
      </p:sp>
    </p:spTree>
    <p:extLst>
      <p:ext uri="{BB962C8B-B14F-4D97-AF65-F5344CB8AC3E}">
        <p14:creationId xmlns:p14="http://schemas.microsoft.com/office/powerpoint/2010/main" xmlns="" val="3154071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45948" y="626165"/>
            <a:ext cx="11530642" cy="5931973"/>
          </a:xfrm>
        </p:spPr>
        <p:txBody>
          <a:bodyPr>
            <a:noAutofit/>
          </a:bodyPr>
          <a:lstStyle/>
          <a:p>
            <a:pPr algn="l"/>
            <a:r>
              <a:rPr lang="fr-FR" sz="3200" dirty="0" smtClean="0"/>
              <a:t/>
            </a:r>
            <a:br>
              <a:rPr lang="fr-FR" sz="3200" dirty="0" smtClean="0"/>
            </a:br>
            <a:r>
              <a:rPr lang="fr-FR" sz="3200" dirty="0"/>
              <a:t/>
            </a:r>
            <a:br>
              <a:rPr lang="fr-FR" sz="3200" dirty="0"/>
            </a:br>
            <a:r>
              <a:rPr lang="fr-FR" sz="3200" dirty="0" smtClean="0"/>
              <a:t> Définition : </a:t>
            </a:r>
            <a:br>
              <a:rPr lang="fr-FR" sz="3200" dirty="0" smtClean="0"/>
            </a:br>
            <a:r>
              <a:rPr lang="fr-FR" sz="3200" dirty="0" smtClean="0"/>
              <a:t/>
            </a:r>
            <a:br>
              <a:rPr lang="fr-FR" sz="3200" dirty="0" smtClean="0"/>
            </a:br>
            <a:r>
              <a:rPr lang="fr-FR" sz="3200" dirty="0" smtClean="0"/>
              <a:t>- </a:t>
            </a:r>
            <a:r>
              <a:rPr lang="fr-FR" sz="2400" b="1" dirty="0" smtClean="0"/>
              <a:t>Estimer</a:t>
            </a:r>
            <a:r>
              <a:rPr lang="fr-FR" sz="2400" dirty="0" smtClean="0"/>
              <a:t> </a:t>
            </a:r>
            <a:r>
              <a:rPr lang="fr-FR" sz="2400" dirty="0"/>
              <a:t>verbe transitif </a:t>
            </a:r>
            <a:r>
              <a:rPr lang="fr-FR" sz="2400" dirty="0" smtClean="0"/>
              <a:t>: « </a:t>
            </a:r>
            <a:r>
              <a:rPr lang="fr-FR" sz="2400" dirty="0"/>
              <a:t>juger, déterminer </a:t>
            </a:r>
            <a:r>
              <a:rPr lang="fr-FR" sz="2400" b="1" dirty="0">
                <a:solidFill>
                  <a:srgbClr val="FF0000"/>
                </a:solidFill>
              </a:rPr>
              <a:t>la valeur </a:t>
            </a:r>
            <a:r>
              <a:rPr lang="fr-FR" sz="2400" dirty="0"/>
              <a:t>de quelque chose » ; </a:t>
            </a:r>
            <a:r>
              <a:rPr lang="fr-FR" sz="2400" dirty="0" smtClean="0"/>
              <a:t>« </a:t>
            </a:r>
            <a:r>
              <a:rPr lang="fr-FR" sz="2400" dirty="0"/>
              <a:t>faire cas de » d’après le latin classique </a:t>
            </a:r>
            <a:r>
              <a:rPr lang="fr-FR" sz="2400" dirty="0" err="1"/>
              <a:t>aestimare</a:t>
            </a:r>
            <a:r>
              <a:rPr lang="fr-FR" sz="2400" dirty="0"/>
              <a:t> « évaluer, apprécier </a:t>
            </a:r>
            <a:r>
              <a:rPr lang="fr-FR" sz="2400" dirty="0" smtClean="0"/>
              <a:t>». </a:t>
            </a:r>
            <a:br>
              <a:rPr lang="fr-FR" sz="2400" dirty="0" smtClean="0"/>
            </a:br>
            <a:r>
              <a:rPr lang="fr-FR" sz="2400" dirty="0"/>
              <a:t/>
            </a:r>
            <a:br>
              <a:rPr lang="fr-FR" sz="2400" dirty="0"/>
            </a:br>
            <a:r>
              <a:rPr lang="fr-FR" sz="2400" dirty="0" smtClean="0"/>
              <a:t>- </a:t>
            </a:r>
            <a:r>
              <a:rPr lang="fr-FR" sz="2400" b="1" dirty="0" smtClean="0"/>
              <a:t>Estime</a:t>
            </a:r>
            <a:r>
              <a:rPr lang="fr-FR" sz="2400" dirty="0" smtClean="0"/>
              <a:t> </a:t>
            </a:r>
            <a:r>
              <a:rPr lang="fr-FR" sz="2400" dirty="0"/>
              <a:t>nom féminin : </a:t>
            </a:r>
            <a:r>
              <a:rPr lang="fr-FR" sz="2400" dirty="0" smtClean="0"/>
              <a:t>« </a:t>
            </a:r>
            <a:r>
              <a:rPr lang="fr-FR" sz="2400" dirty="0"/>
              <a:t>estimation du prix, de la valeur de quelque chose » ; </a:t>
            </a:r>
            <a:r>
              <a:rPr lang="fr-FR" sz="2400" dirty="0" smtClean="0"/>
              <a:t>d’</a:t>
            </a:r>
            <a:r>
              <a:rPr lang="fr-FR" sz="2400" dirty="0" err="1" smtClean="0"/>
              <a:t>extime</a:t>
            </a:r>
            <a:r>
              <a:rPr lang="fr-FR" sz="2400" dirty="0" smtClean="0"/>
              <a:t> </a:t>
            </a:r>
            <a:r>
              <a:rPr lang="fr-FR" sz="2400" dirty="0"/>
              <a:t>« </a:t>
            </a:r>
            <a:r>
              <a:rPr lang="fr-FR" sz="2400" b="1" dirty="0">
                <a:solidFill>
                  <a:srgbClr val="FF0000"/>
                </a:solidFill>
              </a:rPr>
              <a:t>de valeur</a:t>
            </a:r>
            <a:r>
              <a:rPr lang="fr-FR" sz="2400" dirty="0"/>
              <a:t>, méritant la considération </a:t>
            </a:r>
            <a:r>
              <a:rPr lang="fr-FR" sz="2400" dirty="0" smtClean="0"/>
              <a:t>». </a:t>
            </a:r>
            <a:br>
              <a:rPr lang="fr-FR" sz="2400" dirty="0" smtClean="0"/>
            </a:br>
            <a:r>
              <a:rPr lang="fr-FR" sz="2400" dirty="0" smtClean="0"/>
              <a:t> Valorisation affective. Appréciation positive à l’égard d’une personne ou d’une chose qui mérite </a:t>
            </a:r>
            <a:r>
              <a:rPr lang="fr-FR" sz="2400" b="1" dirty="0" smtClean="0"/>
              <a:t>l’admiration, </a:t>
            </a:r>
            <a:r>
              <a:rPr lang="fr-FR" sz="2400" dirty="0" smtClean="0"/>
              <a:t>un certain respect d’ordre intellectuel ou moral ; tendance à lui accorder beaucoup de prix. Estime et/ ou admiration, </a:t>
            </a:r>
            <a:r>
              <a:rPr lang="fr-FR" sz="2400" b="1" dirty="0" smtClean="0"/>
              <a:t>confiance</a:t>
            </a:r>
            <a:r>
              <a:rPr lang="fr-FR" sz="2400" dirty="0" smtClean="0"/>
              <a:t>, mépris, respect, sympathie, vénération.</a:t>
            </a:r>
            <a:br>
              <a:rPr lang="fr-FR" sz="2400" dirty="0" smtClean="0"/>
            </a:br>
            <a:r>
              <a:rPr lang="fr-FR" sz="2400" dirty="0" smtClean="0"/>
              <a:t>- Sentiment favorable que l’on attache, témoigne à une personne de valeur  et à ses qualités. </a:t>
            </a:r>
            <a:br>
              <a:rPr lang="fr-FR" sz="2400" dirty="0" smtClean="0"/>
            </a:br>
            <a:r>
              <a:rPr lang="fr-FR" sz="2400" dirty="0"/>
              <a:t/>
            </a:r>
            <a:br>
              <a:rPr lang="fr-FR" sz="2400" dirty="0"/>
            </a:br>
            <a:r>
              <a:rPr lang="fr-FR" sz="2400" dirty="0" smtClean="0"/>
              <a:t> - </a:t>
            </a:r>
            <a:r>
              <a:rPr lang="fr-FR" sz="2400" b="1" dirty="0" smtClean="0"/>
              <a:t>Soi</a:t>
            </a:r>
            <a:r>
              <a:rPr lang="fr-FR" sz="2400" dirty="0" smtClean="0"/>
              <a:t> : pronom personnel réflexif 3e pers.  - famille d’une racine indoeuropéenne marquant l’appartenance d’un individu à un groupe social. </a:t>
            </a:r>
            <a:br>
              <a:rPr lang="fr-FR" sz="2400" dirty="0" smtClean="0"/>
            </a:br>
            <a:endParaRPr lang="fr-FR" sz="2400" dirty="0"/>
          </a:p>
        </p:txBody>
      </p:sp>
    </p:spTree>
    <p:extLst>
      <p:ext uri="{BB962C8B-B14F-4D97-AF65-F5344CB8AC3E}">
        <p14:creationId xmlns:p14="http://schemas.microsoft.com/office/powerpoint/2010/main" xmlns="" val="118202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195532" y="517586"/>
            <a:ext cx="11754928" cy="6026988"/>
          </a:xfrm>
        </p:spPr>
        <p:txBody>
          <a:bodyPr/>
          <a:lstStyle/>
          <a:p>
            <a:pPr marL="0" indent="0" algn="just">
              <a:buNone/>
            </a:pPr>
            <a:r>
              <a:rPr lang="fr-FR" dirty="0" smtClean="0">
                <a:latin typeface="Calibri" panose="020F0502020204030204" pitchFamily="34" charset="0"/>
                <a:ea typeface="Calibri" panose="020F0502020204030204" pitchFamily="34" charset="0"/>
                <a:cs typeface="Times New Roman" panose="02020603050405020304" pitchFamily="18" charset="0"/>
              </a:rPr>
              <a:t>conscience de soi, perception de soi, concept de soi, représentation de soi, image de soi, voire d'identité, ... </a:t>
            </a:r>
          </a:p>
          <a:p>
            <a:pPr marL="0" indent="0" algn="just">
              <a:buNone/>
            </a:pPr>
            <a:r>
              <a:rPr lang="fr-FR" dirty="0" smtClean="0">
                <a:latin typeface="Calibri" panose="020F0502020204030204" pitchFamily="34" charset="0"/>
                <a:ea typeface="Calibri" panose="020F0502020204030204" pitchFamily="34" charset="0"/>
                <a:cs typeface="Times New Roman" panose="02020603050405020304" pitchFamily="18" charset="0"/>
              </a:rPr>
              <a:t>A </a:t>
            </a:r>
            <a:r>
              <a:rPr lang="fr-FR" dirty="0">
                <a:latin typeface="Calibri" panose="020F0502020204030204" pitchFamily="34" charset="0"/>
                <a:ea typeface="Calibri" panose="020F0502020204030204" pitchFamily="34" charset="0"/>
                <a:cs typeface="Times New Roman" panose="02020603050405020304" pitchFamily="18" charset="0"/>
              </a:rPr>
              <a:t>priori, l'ensemble de ces termes a </a:t>
            </a:r>
            <a:r>
              <a:rPr lang="fr-FR" dirty="0" smtClean="0">
                <a:latin typeface="Calibri" panose="020F0502020204030204" pitchFamily="34" charset="0"/>
                <a:ea typeface="Calibri" panose="020F0502020204030204" pitchFamily="34" charset="0"/>
                <a:cs typeface="Times New Roman" panose="02020603050405020304" pitchFamily="18" charset="0"/>
              </a:rPr>
              <a:t>pour intérêt principal de </a:t>
            </a:r>
            <a:r>
              <a:rPr lang="fr-FR" dirty="0">
                <a:latin typeface="Calibri" panose="020F0502020204030204" pitchFamily="34" charset="0"/>
                <a:ea typeface="Calibri" panose="020F0502020204030204" pitchFamily="34" charset="0"/>
                <a:cs typeface="Times New Roman" panose="02020603050405020304" pitchFamily="18" charset="0"/>
              </a:rPr>
              <a:t>définir </a:t>
            </a:r>
            <a:r>
              <a:rPr lang="fr-FR" b="1" dirty="0">
                <a:latin typeface="Calibri" panose="020F0502020204030204" pitchFamily="34" charset="0"/>
                <a:ea typeface="Calibri" panose="020F0502020204030204" pitchFamily="34" charset="0"/>
                <a:cs typeface="Times New Roman" panose="02020603050405020304" pitchFamily="18" charset="0"/>
              </a:rPr>
              <a:t>le soi </a:t>
            </a:r>
            <a:r>
              <a:rPr lang="fr-FR" dirty="0">
                <a:latin typeface="Calibri" panose="020F0502020204030204" pitchFamily="34" charset="0"/>
                <a:ea typeface="Calibri" panose="020F0502020204030204" pitchFamily="34" charset="0"/>
                <a:cs typeface="Times New Roman" panose="02020603050405020304" pitchFamily="18" charset="0"/>
              </a:rPr>
              <a:t>en tant que </a:t>
            </a:r>
            <a:r>
              <a:rPr lang="fr-FR" b="1" dirty="0">
                <a:latin typeface="Calibri" panose="020F0502020204030204" pitchFamily="34" charset="0"/>
                <a:ea typeface="Calibri" panose="020F0502020204030204" pitchFamily="34" charset="0"/>
                <a:cs typeface="Times New Roman" panose="02020603050405020304" pitchFamily="18" charset="0"/>
              </a:rPr>
              <a:t>construction psychique complexe</a:t>
            </a:r>
            <a:r>
              <a:rPr lang="fr-FR" dirty="0">
                <a:latin typeface="Calibri" panose="020F0502020204030204" pitchFamily="34" charset="0"/>
                <a:ea typeface="Calibri" panose="020F0502020204030204" pitchFamily="34" charset="0"/>
                <a:cs typeface="Times New Roman" panose="02020603050405020304" pitchFamily="18" charset="0"/>
              </a:rPr>
              <a:t>, mettant toutefois différemment en valeur certains mécanismes sous-jacents. </a:t>
            </a:r>
            <a:r>
              <a:rPr lang="fr-FR" b="1" dirty="0" smtClean="0">
                <a:latin typeface="Calibri" panose="020F0502020204030204" pitchFamily="34" charset="0"/>
                <a:ea typeface="Calibri" panose="020F0502020204030204" pitchFamily="34" charset="0"/>
                <a:cs typeface="Times New Roman" panose="02020603050405020304" pitchFamily="18" charset="0"/>
              </a:rPr>
              <a:t>L'estime </a:t>
            </a:r>
            <a:r>
              <a:rPr lang="fr-FR" b="1" dirty="0">
                <a:latin typeface="Calibri" panose="020F0502020204030204" pitchFamily="34" charset="0"/>
                <a:ea typeface="Calibri" panose="020F0502020204030204" pitchFamily="34" charset="0"/>
                <a:cs typeface="Times New Roman" panose="02020603050405020304" pitchFamily="18" charset="0"/>
              </a:rPr>
              <a:t>de soi est généralement définie comme L'évaluation globale de La valeur de soi en tant que personne, c'est-à-dire Le degré de satisfaction de soi-même. </a:t>
            </a:r>
            <a:r>
              <a:rPr lang="fr-FR" dirty="0">
                <a:latin typeface="Calibri" panose="020F0502020204030204" pitchFamily="34" charset="0"/>
                <a:ea typeface="Calibri" panose="020F0502020204030204" pitchFamily="34" charset="0"/>
                <a:cs typeface="Times New Roman" panose="02020603050405020304" pitchFamily="18" charset="0"/>
              </a:rPr>
              <a:t>Ainsi, elle donne une tonalité affective à l'identité personnelle et, à ce titre, elle est L'un des fondements de L'image de soi. </a:t>
            </a:r>
            <a:endParaRPr lang="fr-FR" dirty="0" smtClean="0">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fr-FR" dirty="0" smtClean="0">
                <a:latin typeface="Calibri" panose="020F0502020204030204" pitchFamily="34" charset="0"/>
                <a:ea typeface="Calibri" panose="020F0502020204030204" pitchFamily="34" charset="0"/>
                <a:cs typeface="Times New Roman" panose="02020603050405020304" pitchFamily="18" charset="0"/>
              </a:rPr>
              <a:t>Elle </a:t>
            </a:r>
            <a:r>
              <a:rPr lang="fr-FR" dirty="0">
                <a:latin typeface="Calibri" panose="020F0502020204030204" pitchFamily="34" charset="0"/>
                <a:ea typeface="Calibri" panose="020F0502020204030204" pitchFamily="34" charset="0"/>
                <a:cs typeface="Times New Roman" panose="02020603050405020304" pitchFamily="18" charset="0"/>
              </a:rPr>
              <a:t>oriente la </a:t>
            </a:r>
            <a:r>
              <a:rPr lang="fr-FR" dirty="0" smtClean="0">
                <a:latin typeface="Calibri" panose="020F0502020204030204" pitchFamily="34" charset="0"/>
                <a:ea typeface="Calibri" panose="020F0502020204030204" pitchFamily="34" charset="0"/>
                <a:cs typeface="Times New Roman" panose="02020603050405020304" pitchFamily="18" charset="0"/>
              </a:rPr>
              <a:t>prise de </a:t>
            </a:r>
            <a:r>
              <a:rPr lang="fr-FR" dirty="0">
                <a:latin typeface="Calibri" panose="020F0502020204030204" pitchFamily="34" charset="0"/>
                <a:ea typeface="Calibri" panose="020F0502020204030204" pitchFamily="34" charset="0"/>
                <a:cs typeface="Times New Roman" panose="02020603050405020304" pitchFamily="18" charset="0"/>
              </a:rPr>
              <a:t>conscience de soi et de La connaissance de soi par L'appréciation positive ou négative que le sujet porte sur lui-même. Cette évaluation de soi ne se fait pas uniquement par l'intermédiaire de la connaissance de soi car l'important n'est pas ta réalité des choses, mais </a:t>
            </a:r>
            <a:r>
              <a:rPr lang="fr-FR"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la conviction </a:t>
            </a:r>
            <a:r>
              <a:rPr lang="fr-FR" b="1" dirty="0">
                <a:latin typeface="Calibri" panose="020F0502020204030204" pitchFamily="34" charset="0"/>
                <a:ea typeface="Calibri" panose="020F0502020204030204" pitchFamily="34" charset="0"/>
                <a:cs typeface="Times New Roman" panose="02020603050405020304" pitchFamily="18" charset="0"/>
              </a:rPr>
              <a:t>que l'on a d'être porteur de qualités ou de défauts, de potentialités ou de limitations (André &amp; </a:t>
            </a:r>
            <a:r>
              <a:rPr lang="fr-FR" b="1" dirty="0" err="1">
                <a:latin typeface="Calibri" panose="020F0502020204030204" pitchFamily="34" charset="0"/>
                <a:ea typeface="Calibri" panose="020F0502020204030204" pitchFamily="34" charset="0"/>
                <a:cs typeface="Times New Roman" panose="02020603050405020304" pitchFamily="18" charset="0"/>
              </a:rPr>
              <a:t>LeLord</a:t>
            </a:r>
            <a:r>
              <a:rPr lang="fr-FR" b="1" dirty="0">
                <a:latin typeface="Calibri" panose="020F0502020204030204" pitchFamily="34" charset="0"/>
                <a:ea typeface="Calibri" panose="020F0502020204030204" pitchFamily="34" charset="0"/>
                <a:cs typeface="Times New Roman" panose="02020603050405020304" pitchFamily="18" charset="0"/>
              </a:rPr>
              <a:t>, 1999).</a:t>
            </a:r>
            <a:endParaRPr lang="fr-FR" b="1" dirty="0"/>
          </a:p>
        </p:txBody>
      </p:sp>
    </p:spTree>
    <p:extLst>
      <p:ext uri="{BB962C8B-B14F-4D97-AF65-F5344CB8AC3E}">
        <p14:creationId xmlns:p14="http://schemas.microsoft.com/office/powerpoint/2010/main" xmlns="" val="3179593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379561" y="563592"/>
            <a:ext cx="11708921" cy="6021238"/>
          </a:xfrm>
        </p:spPr>
        <p:txBody>
          <a:bodyPr>
            <a:normAutofit fontScale="92500" lnSpcReduction="20000"/>
          </a:bodyPr>
          <a:lstStyle/>
          <a:p>
            <a:pPr marL="0" indent="0" algn="ctr">
              <a:buNone/>
            </a:pPr>
            <a:r>
              <a:rPr lang="fr-FR" sz="3200" b="1" dirty="0">
                <a:latin typeface="+mj-lt"/>
                <a:ea typeface="+mj-ea"/>
                <a:cs typeface="+mj-cs"/>
              </a:rPr>
              <a:t>Estime de </a:t>
            </a:r>
            <a:r>
              <a:rPr lang="fr-FR" sz="3200" b="1" dirty="0" smtClean="0">
                <a:latin typeface="+mj-lt"/>
                <a:ea typeface="+mj-ea"/>
                <a:cs typeface="+mj-cs"/>
              </a:rPr>
              <a:t>soi </a:t>
            </a:r>
          </a:p>
          <a:p>
            <a:pPr marL="342900" lvl="0" indent="-342900">
              <a:lnSpc>
                <a:spcPct val="100000"/>
              </a:lnSpc>
              <a:spcBef>
                <a:spcPct val="20000"/>
              </a:spcBef>
              <a:buClrTx/>
            </a:pPr>
            <a:r>
              <a:rPr lang="fr-FR" sz="3200" dirty="0">
                <a:latin typeface="+mj-lt"/>
                <a:ea typeface="+mj-ea"/>
                <a:cs typeface="+mj-cs"/>
              </a:rPr>
              <a:t>Estime de soi ≠ confiance en soi</a:t>
            </a:r>
          </a:p>
          <a:p>
            <a:pPr marL="342900" lvl="0" indent="-342900">
              <a:lnSpc>
                <a:spcPct val="100000"/>
              </a:lnSpc>
              <a:spcBef>
                <a:spcPct val="20000"/>
              </a:spcBef>
              <a:buClrTx/>
            </a:pPr>
            <a:r>
              <a:rPr lang="fr-FR" sz="3200" dirty="0">
                <a:latin typeface="+mj-lt"/>
                <a:ea typeface="+mj-ea"/>
                <a:cs typeface="+mj-cs"/>
              </a:rPr>
              <a:t>Selon Gustave-Nicolas </a:t>
            </a:r>
            <a:r>
              <a:rPr lang="fr-FR" sz="3200" b="1" dirty="0" smtClean="0">
                <a:latin typeface="+mj-lt"/>
                <a:ea typeface="+mj-ea"/>
                <a:cs typeface="+mj-cs"/>
              </a:rPr>
              <a:t>Fischer</a:t>
            </a:r>
            <a:r>
              <a:rPr lang="fr-FR" sz="3200" dirty="0" smtClean="0">
                <a:latin typeface="+mj-lt"/>
                <a:ea typeface="+mj-ea"/>
                <a:cs typeface="+mj-cs"/>
              </a:rPr>
              <a:t>, </a:t>
            </a:r>
            <a:r>
              <a:rPr lang="fr-FR" sz="3200" dirty="0">
                <a:latin typeface="+mj-lt"/>
                <a:ea typeface="+mj-ea"/>
                <a:cs typeface="+mj-cs"/>
              </a:rPr>
              <a:t>l’estime de soi peut-être décrite </a:t>
            </a:r>
            <a:r>
              <a:rPr lang="fr-FR" sz="3200" b="1" dirty="0">
                <a:latin typeface="+mj-lt"/>
                <a:ea typeface="+mj-ea"/>
                <a:cs typeface="+mj-cs"/>
              </a:rPr>
              <a:t>comme l’importance qu’un individu s’accorde par rapport aux autres</a:t>
            </a:r>
            <a:r>
              <a:rPr lang="fr-FR" sz="3200" dirty="0">
                <a:latin typeface="+mj-lt"/>
                <a:ea typeface="+mj-ea"/>
                <a:cs typeface="+mj-cs"/>
              </a:rPr>
              <a:t>, grâce à laquelle il se situe dans la structure sociale. Elle apparaît comme une évaluation de notre identité, elle permet de définir notre rôle dans les interactions </a:t>
            </a:r>
            <a:r>
              <a:rPr lang="fr-FR" sz="3200" dirty="0" smtClean="0">
                <a:latin typeface="+mj-lt"/>
                <a:ea typeface="+mj-ea"/>
                <a:cs typeface="+mj-cs"/>
              </a:rPr>
              <a:t>sociales.</a:t>
            </a:r>
            <a:endParaRPr lang="fr-FR" sz="3200" dirty="0">
              <a:latin typeface="+mj-lt"/>
              <a:ea typeface="+mj-ea"/>
              <a:cs typeface="+mj-cs"/>
            </a:endParaRPr>
          </a:p>
          <a:p>
            <a:pPr marL="342900" lvl="0" indent="-342900">
              <a:lnSpc>
                <a:spcPct val="100000"/>
              </a:lnSpc>
              <a:spcBef>
                <a:spcPct val="20000"/>
              </a:spcBef>
              <a:buClrTx/>
            </a:pPr>
            <a:r>
              <a:rPr lang="fr-FR" sz="3200" b="1" dirty="0">
                <a:latin typeface="+mj-lt"/>
                <a:ea typeface="+mj-ea"/>
                <a:cs typeface="+mj-cs"/>
              </a:rPr>
              <a:t>3 facteurs </a:t>
            </a:r>
            <a:r>
              <a:rPr lang="fr-FR" sz="3200" dirty="0">
                <a:latin typeface="+mj-lt"/>
                <a:ea typeface="+mj-ea"/>
                <a:cs typeface="+mj-cs"/>
              </a:rPr>
              <a:t>déterminent l’estime de soi</a:t>
            </a:r>
          </a:p>
          <a:p>
            <a:pPr marL="0" lvl="0" indent="0">
              <a:lnSpc>
                <a:spcPct val="100000"/>
              </a:lnSpc>
              <a:spcBef>
                <a:spcPct val="20000"/>
              </a:spcBef>
              <a:buClrTx/>
              <a:buNone/>
            </a:pPr>
            <a:r>
              <a:rPr lang="fr-FR" sz="3200" dirty="0" smtClean="0">
                <a:latin typeface="+mj-lt"/>
                <a:ea typeface="+mj-ea"/>
                <a:cs typeface="+mj-cs"/>
              </a:rPr>
              <a:t>- </a:t>
            </a:r>
            <a:r>
              <a:rPr lang="fr-FR" sz="3200" b="1" dirty="0" smtClean="0">
                <a:latin typeface="+mj-lt"/>
                <a:ea typeface="+mj-ea"/>
                <a:cs typeface="+mj-cs"/>
              </a:rPr>
              <a:t>Nos </a:t>
            </a:r>
            <a:r>
              <a:rPr lang="fr-FR" sz="3200" b="1" dirty="0">
                <a:latin typeface="+mj-lt"/>
                <a:ea typeface="+mj-ea"/>
                <a:cs typeface="+mj-cs"/>
              </a:rPr>
              <a:t>aspirations</a:t>
            </a:r>
            <a:r>
              <a:rPr lang="fr-FR" sz="3200" dirty="0">
                <a:latin typeface="+mj-lt"/>
                <a:ea typeface="+mj-ea"/>
                <a:cs typeface="+mj-cs"/>
              </a:rPr>
              <a:t>, nos réalisations personnelles</a:t>
            </a:r>
          </a:p>
          <a:p>
            <a:pPr marL="0" lvl="0" indent="0">
              <a:lnSpc>
                <a:spcPct val="100000"/>
              </a:lnSpc>
              <a:spcBef>
                <a:spcPct val="20000"/>
              </a:spcBef>
              <a:buClrTx/>
              <a:buNone/>
            </a:pPr>
            <a:r>
              <a:rPr lang="fr-FR" sz="3200" dirty="0" smtClean="0">
                <a:latin typeface="+mj-lt"/>
                <a:ea typeface="+mj-ea"/>
                <a:cs typeface="+mj-cs"/>
              </a:rPr>
              <a:t>- L’approbation </a:t>
            </a:r>
            <a:r>
              <a:rPr lang="fr-FR" sz="3200" dirty="0">
                <a:latin typeface="+mj-lt"/>
                <a:ea typeface="+mj-ea"/>
                <a:cs typeface="+mj-cs"/>
              </a:rPr>
              <a:t>sociale, </a:t>
            </a:r>
            <a:r>
              <a:rPr lang="fr-FR" sz="3200" b="1" dirty="0">
                <a:latin typeface="+mj-lt"/>
                <a:ea typeface="+mj-ea"/>
                <a:cs typeface="+mj-cs"/>
              </a:rPr>
              <a:t>l’opinion des autres,</a:t>
            </a:r>
            <a:r>
              <a:rPr lang="fr-FR" sz="3200" dirty="0">
                <a:latin typeface="+mj-lt"/>
                <a:ea typeface="+mj-ea"/>
                <a:cs typeface="+mj-cs"/>
              </a:rPr>
              <a:t> notre réputation</a:t>
            </a:r>
          </a:p>
          <a:p>
            <a:pPr lvl="0">
              <a:lnSpc>
                <a:spcPct val="100000"/>
              </a:lnSpc>
              <a:spcBef>
                <a:spcPct val="20000"/>
              </a:spcBef>
              <a:buClrTx/>
              <a:buFontTx/>
              <a:buChar char="-"/>
            </a:pPr>
            <a:r>
              <a:rPr lang="fr-FR" sz="3200" dirty="0" smtClean="0">
                <a:latin typeface="+mj-lt"/>
                <a:ea typeface="+mj-ea"/>
                <a:cs typeface="+mj-cs"/>
              </a:rPr>
              <a:t>La </a:t>
            </a:r>
            <a:r>
              <a:rPr lang="fr-FR" sz="3200" dirty="0">
                <a:latin typeface="+mj-lt"/>
                <a:ea typeface="+mj-ea"/>
                <a:cs typeface="+mj-cs"/>
              </a:rPr>
              <a:t>croyance en </a:t>
            </a:r>
            <a:r>
              <a:rPr lang="fr-FR" sz="3200" b="1" dirty="0">
                <a:latin typeface="+mj-lt"/>
                <a:ea typeface="+mj-ea"/>
                <a:cs typeface="+mj-cs"/>
              </a:rPr>
              <a:t>notre capacité à </a:t>
            </a:r>
            <a:r>
              <a:rPr lang="fr-FR" sz="3200" b="1" dirty="0" smtClean="0">
                <a:latin typeface="+mj-lt"/>
                <a:ea typeface="+mj-ea"/>
                <a:cs typeface="+mj-cs"/>
              </a:rPr>
              <a:t>maîtriser </a:t>
            </a:r>
            <a:r>
              <a:rPr lang="fr-FR" sz="3200" b="1" dirty="0">
                <a:latin typeface="+mj-lt"/>
                <a:ea typeface="+mj-ea"/>
                <a:cs typeface="+mj-cs"/>
              </a:rPr>
              <a:t>les </a:t>
            </a:r>
            <a:r>
              <a:rPr lang="fr-FR" sz="3200" b="1" dirty="0" smtClean="0">
                <a:latin typeface="+mj-lt"/>
                <a:ea typeface="+mj-ea"/>
                <a:cs typeface="+mj-cs"/>
              </a:rPr>
              <a:t>choses </a:t>
            </a:r>
            <a:r>
              <a:rPr lang="fr-FR" sz="3200" dirty="0" smtClean="0">
                <a:latin typeface="+mj-lt"/>
                <a:ea typeface="+mj-ea"/>
                <a:cs typeface="+mj-cs"/>
              </a:rPr>
              <a:t>: plus </a:t>
            </a:r>
            <a:r>
              <a:rPr lang="fr-FR" sz="3200" dirty="0">
                <a:latin typeface="+mj-lt"/>
                <a:ea typeface="+mj-ea"/>
                <a:cs typeface="+mj-cs"/>
              </a:rPr>
              <a:t>nous avons un </a:t>
            </a:r>
            <a:r>
              <a:rPr lang="fr-FR" sz="3200" b="1" dirty="0" smtClean="0">
                <a:latin typeface="+mj-lt"/>
                <a:ea typeface="+mj-ea"/>
                <a:cs typeface="+mj-cs"/>
              </a:rPr>
              <a:t>contrôle interne </a:t>
            </a:r>
            <a:r>
              <a:rPr lang="fr-FR" sz="3200" b="1" dirty="0">
                <a:latin typeface="+mj-lt"/>
                <a:ea typeface="+mj-ea"/>
                <a:cs typeface="+mj-cs"/>
              </a:rPr>
              <a:t>important</a:t>
            </a:r>
            <a:r>
              <a:rPr lang="fr-FR" sz="3200" dirty="0">
                <a:latin typeface="+mj-lt"/>
                <a:ea typeface="+mj-ea"/>
                <a:cs typeface="+mj-cs"/>
              </a:rPr>
              <a:t>  (</a:t>
            </a:r>
            <a:r>
              <a:rPr lang="fr-FR" sz="3200" dirty="0" smtClean="0">
                <a:latin typeface="+mj-lt"/>
                <a:ea typeface="+mj-ea"/>
                <a:cs typeface="+mj-cs"/>
              </a:rPr>
              <a:t>Cf. </a:t>
            </a:r>
            <a:r>
              <a:rPr lang="fr-FR" sz="3200" dirty="0" err="1" smtClean="0">
                <a:latin typeface="+mj-lt"/>
                <a:ea typeface="+mj-ea"/>
                <a:cs typeface="+mj-cs"/>
              </a:rPr>
              <a:t>Rotter</a:t>
            </a:r>
            <a:r>
              <a:rPr lang="fr-FR" sz="3200" dirty="0">
                <a:latin typeface="+mj-lt"/>
                <a:ea typeface="+mj-ea"/>
                <a:cs typeface="+mj-cs"/>
              </a:rPr>
              <a:t>) </a:t>
            </a:r>
            <a:r>
              <a:rPr lang="fr-FR" sz="3200" dirty="0" smtClean="0">
                <a:latin typeface="+mj-lt"/>
                <a:ea typeface="+mj-ea"/>
                <a:cs typeface="+mj-cs"/>
              </a:rPr>
              <a:t>et,  </a:t>
            </a:r>
            <a:r>
              <a:rPr lang="fr-FR" sz="3200" dirty="0">
                <a:latin typeface="+mj-lt"/>
                <a:ea typeface="+mj-ea"/>
                <a:cs typeface="+mj-cs"/>
              </a:rPr>
              <a:t>plus nous progressons</a:t>
            </a:r>
          </a:p>
          <a:p>
            <a:pPr marL="0" indent="0">
              <a:buNone/>
            </a:pPr>
            <a:endParaRPr lang="fr-FR" sz="3200" b="1" dirty="0"/>
          </a:p>
        </p:txBody>
      </p:sp>
    </p:spTree>
    <p:extLst>
      <p:ext uri="{BB962C8B-B14F-4D97-AF65-F5344CB8AC3E}">
        <p14:creationId xmlns:p14="http://schemas.microsoft.com/office/powerpoint/2010/main" xmlns="" val="4141354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97766" y="621102"/>
            <a:ext cx="11921705" cy="5957977"/>
          </a:xfrm>
        </p:spPr>
        <p:txBody>
          <a:bodyPr>
            <a:normAutofit/>
          </a:bodyPr>
          <a:lstStyle/>
          <a:p>
            <a:r>
              <a:rPr lang="fr-FR" sz="2400" b="1" dirty="0"/>
              <a:t>Comment construit-on l’estime de soi ? </a:t>
            </a:r>
            <a:endParaRPr lang="fr-FR" sz="2400" b="1" dirty="0" smtClean="0"/>
          </a:p>
          <a:p>
            <a:r>
              <a:rPr lang="fr-FR" sz="2400" b="1" dirty="0" smtClean="0"/>
              <a:t>Comment </a:t>
            </a:r>
            <a:r>
              <a:rPr lang="fr-FR" sz="2400" b="1" dirty="0"/>
              <a:t>reconnaît-on sa propre valeur à travers les </a:t>
            </a:r>
            <a:r>
              <a:rPr lang="fr-FR" sz="2400" b="1" dirty="0" smtClean="0"/>
              <a:t>divers </a:t>
            </a:r>
            <a:r>
              <a:rPr lang="fr-FR" sz="2400" b="1" dirty="0"/>
              <a:t>âges de la vie ? </a:t>
            </a:r>
            <a:endParaRPr lang="fr-FR" sz="2400" b="1" dirty="0" smtClean="0"/>
          </a:p>
          <a:p>
            <a:r>
              <a:rPr lang="fr-FR" sz="2400" b="1" dirty="0" smtClean="0"/>
              <a:t>Est-ce </a:t>
            </a:r>
            <a:r>
              <a:rPr lang="fr-FR" sz="2400" b="1" dirty="0"/>
              <a:t>un état stable une fois supposé atteint ? </a:t>
            </a:r>
            <a:endParaRPr lang="fr-FR" sz="2400" b="1" dirty="0" smtClean="0"/>
          </a:p>
          <a:p>
            <a:r>
              <a:rPr lang="fr-FR" sz="2400" b="1" dirty="0" smtClean="0"/>
              <a:t>est-il </a:t>
            </a:r>
            <a:r>
              <a:rPr lang="fr-FR" sz="2400" b="1" dirty="0"/>
              <a:t>remis en cause en fonction </a:t>
            </a:r>
            <a:r>
              <a:rPr lang="fr-FR" sz="2400" b="1" dirty="0" smtClean="0"/>
              <a:t>des </a:t>
            </a:r>
            <a:r>
              <a:rPr lang="fr-FR" sz="2400" b="1" dirty="0"/>
              <a:t>épreuves, des expériences de vie ? </a:t>
            </a:r>
            <a:endParaRPr lang="fr-FR" sz="2400" b="1" dirty="0" smtClean="0"/>
          </a:p>
          <a:p>
            <a:r>
              <a:rPr lang="fr-FR" sz="2400" b="1" dirty="0" smtClean="0"/>
              <a:t>Comment </a:t>
            </a:r>
            <a:r>
              <a:rPr lang="fr-FR" sz="2400" b="1" dirty="0"/>
              <a:t>être certain d’avoir une juste estime de soi  ? </a:t>
            </a:r>
            <a:endParaRPr lang="fr-FR" sz="2400" b="1" dirty="0" smtClean="0"/>
          </a:p>
          <a:p>
            <a:r>
              <a:rPr lang="fr-FR" sz="2400" b="1" dirty="0" smtClean="0"/>
              <a:t>Comment </a:t>
            </a:r>
            <a:r>
              <a:rPr lang="fr-FR" sz="2400" b="1" dirty="0"/>
              <a:t>ne pas avoir un ego </a:t>
            </a:r>
            <a:r>
              <a:rPr lang="fr-FR" sz="2400" b="1" dirty="0" err="1" smtClean="0"/>
              <a:t>sur-dimensionné</a:t>
            </a:r>
            <a:r>
              <a:rPr lang="fr-FR" sz="2400" b="1" dirty="0"/>
              <a:t>  ? </a:t>
            </a:r>
            <a:endParaRPr lang="fr-FR" sz="2400" b="1" dirty="0" smtClean="0"/>
          </a:p>
          <a:p>
            <a:r>
              <a:rPr lang="fr-FR" sz="2400" b="1" dirty="0" smtClean="0"/>
              <a:t>Ou </a:t>
            </a:r>
            <a:r>
              <a:rPr lang="fr-FR" sz="2400" b="1" dirty="0"/>
              <a:t>être dans une sous-valorisation constante ?</a:t>
            </a:r>
            <a:r>
              <a:rPr lang="fr-FR" sz="2400" dirty="0"/>
              <a:t> </a:t>
            </a:r>
            <a:endParaRPr lang="fr-FR" sz="2400" dirty="0" smtClean="0"/>
          </a:p>
          <a:p>
            <a:endParaRPr lang="fr-FR" sz="2400" dirty="0"/>
          </a:p>
          <a:p>
            <a:r>
              <a:rPr lang="fr-FR" sz="2000" b="1" dirty="0" smtClean="0">
                <a:solidFill>
                  <a:schemeClr val="tx1"/>
                </a:solidFill>
                <a:latin typeface="+mj-lt"/>
                <a:ea typeface="+mj-ea"/>
                <a:cs typeface="+mj-cs"/>
              </a:rPr>
              <a:t>Ces questionnements sont aussi vrais pour les adultes que pour les enfants…</a:t>
            </a:r>
            <a:endParaRPr lang="fr-FR" sz="2000" b="1" dirty="0">
              <a:solidFill>
                <a:schemeClr val="tx1"/>
              </a:solidFill>
              <a:latin typeface="+mj-lt"/>
              <a:ea typeface="+mj-ea"/>
              <a:cs typeface="+mj-cs"/>
            </a:endParaRPr>
          </a:p>
        </p:txBody>
      </p:sp>
    </p:spTree>
    <p:extLst>
      <p:ext uri="{BB962C8B-B14F-4D97-AF65-F5344CB8AC3E}">
        <p14:creationId xmlns:p14="http://schemas.microsoft.com/office/powerpoint/2010/main" xmlns="" val="3833357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034" y="391064"/>
            <a:ext cx="11645660" cy="6142008"/>
          </a:xfrm>
        </p:spPr>
        <p:txBody>
          <a:bodyPr>
            <a:normAutofit fontScale="90000"/>
          </a:bodyPr>
          <a:lstStyle/>
          <a:p>
            <a:pPr algn="l">
              <a:lnSpc>
                <a:spcPct val="107000"/>
              </a:lnSpc>
              <a:spcAft>
                <a:spcPts val="800"/>
              </a:spcAft>
            </a:pPr>
            <a:r>
              <a:rPr lang="fr-FR" sz="3100" b="1" dirty="0" smtClean="0">
                <a:latin typeface="+mn-lt"/>
                <a:ea typeface="Calibri" panose="020F0502020204030204" pitchFamily="34" charset="0"/>
                <a:cs typeface="Times New Roman" panose="02020603050405020304" pitchFamily="18" charset="0"/>
              </a:rPr>
              <a:t>   Place </a:t>
            </a:r>
            <a:r>
              <a:rPr lang="fr-FR" sz="3100" b="1" dirty="0">
                <a:latin typeface="+mn-lt"/>
                <a:ea typeface="Calibri" panose="020F0502020204030204" pitchFamily="34" charset="0"/>
                <a:cs typeface="Times New Roman" panose="02020603050405020304" pitchFamily="18" charset="0"/>
              </a:rPr>
              <a:t>de l’estime de soi</a:t>
            </a:r>
            <a:r>
              <a:rPr lang="fr-FR" sz="3100" dirty="0">
                <a:latin typeface="+mn-lt"/>
                <a:ea typeface="Calibri" panose="020F0502020204030204" pitchFamily="34" charset="0"/>
                <a:cs typeface="Times New Roman" panose="02020603050405020304" pitchFamily="18" charset="0"/>
              </a:rPr>
              <a:t> </a:t>
            </a:r>
            <a:r>
              <a:rPr lang="fr-FR" sz="3100" dirty="0" smtClean="0">
                <a:latin typeface="+mn-lt"/>
                <a:ea typeface="Calibri" panose="020F0502020204030204" pitchFamily="34" charset="0"/>
                <a:cs typeface="Times New Roman" panose="02020603050405020304" pitchFamily="18" charset="0"/>
              </a:rPr>
              <a:t>dans </a:t>
            </a:r>
            <a:r>
              <a:rPr lang="fr-FR" sz="3100" dirty="0">
                <a:latin typeface="+mn-lt"/>
                <a:ea typeface="Calibri" panose="020F0502020204030204" pitchFamily="34" charset="0"/>
                <a:cs typeface="Times New Roman" panose="02020603050405020304" pitchFamily="18" charset="0"/>
              </a:rPr>
              <a:t>la construction de la </a:t>
            </a:r>
            <a:r>
              <a:rPr lang="fr-FR" sz="3100" dirty="0" smtClean="0">
                <a:latin typeface="+mn-lt"/>
                <a:ea typeface="Calibri" panose="020F0502020204030204" pitchFamily="34" charset="0"/>
                <a:cs typeface="Times New Roman" panose="02020603050405020304" pitchFamily="18" charset="0"/>
              </a:rPr>
              <a:t>personne</a:t>
            </a:r>
            <a:r>
              <a:rPr lang="fr-FR" sz="3100" dirty="0">
                <a:latin typeface="+mn-lt"/>
                <a:ea typeface="Calibri" panose="020F0502020204030204" pitchFamily="34" charset="0"/>
                <a:cs typeface="Times New Roman" panose="02020603050405020304" pitchFamily="18" charset="0"/>
              </a:rPr>
              <a:t>… </a:t>
            </a:r>
            <a:r>
              <a:rPr lang="fr-FR" sz="3100" dirty="0" smtClean="0">
                <a:latin typeface="+mn-lt"/>
                <a:ea typeface="Calibri" panose="020F0502020204030204" pitchFamily="34" charset="0"/>
                <a:cs typeface="Times New Roman" panose="02020603050405020304" pitchFamily="18" charset="0"/>
              </a:rPr>
              <a:t/>
            </a:r>
            <a:br>
              <a:rPr lang="fr-FR" sz="3100" dirty="0" smtClean="0">
                <a:latin typeface="+mn-lt"/>
                <a:ea typeface="Calibri" panose="020F0502020204030204" pitchFamily="34" charset="0"/>
                <a:cs typeface="Times New Roman" panose="02020603050405020304" pitchFamily="18" charset="0"/>
              </a:rPr>
            </a:br>
            <a:r>
              <a:rPr lang="fr-FR" sz="3100" dirty="0" smtClean="0">
                <a:latin typeface="+mn-lt"/>
                <a:ea typeface="Calibri" panose="020F0502020204030204" pitchFamily="34" charset="0"/>
                <a:cs typeface="Times New Roman" panose="02020603050405020304" pitchFamily="18" charset="0"/>
              </a:rPr>
              <a:t/>
            </a:r>
            <a:br>
              <a:rPr lang="fr-FR" sz="3100" dirty="0" smtClean="0">
                <a:latin typeface="+mn-lt"/>
                <a:ea typeface="Calibri" panose="020F0502020204030204" pitchFamily="34" charset="0"/>
                <a:cs typeface="Times New Roman" panose="02020603050405020304" pitchFamily="18" charset="0"/>
              </a:rPr>
            </a:br>
            <a:r>
              <a:rPr lang="fr-FR" sz="3100" dirty="0" smtClean="0">
                <a:latin typeface="+mn-lt"/>
                <a:ea typeface="Calibri" panose="020F0502020204030204" pitchFamily="34" charset="0"/>
                <a:cs typeface="Times New Roman" panose="02020603050405020304" pitchFamily="18" charset="0"/>
              </a:rPr>
              <a:t>L’estime </a:t>
            </a:r>
            <a:r>
              <a:rPr lang="fr-FR" sz="3100" dirty="0">
                <a:latin typeface="+mn-lt"/>
                <a:ea typeface="Calibri" panose="020F0502020204030204" pitchFamily="34" charset="0"/>
                <a:cs typeface="Times New Roman" panose="02020603050405020304" pitchFamily="18" charset="0"/>
              </a:rPr>
              <a:t>de soi est </a:t>
            </a:r>
            <a:r>
              <a:rPr lang="fr-FR" sz="3100" b="1" dirty="0">
                <a:latin typeface="+mn-lt"/>
                <a:ea typeface="Calibri" panose="020F0502020204030204" pitchFamily="34" charset="0"/>
                <a:cs typeface="Times New Roman" panose="02020603050405020304" pitchFamily="18" charset="0"/>
              </a:rPr>
              <a:t>indispensable pour se construire </a:t>
            </a:r>
            <a:r>
              <a:rPr lang="fr-FR" sz="3100" dirty="0">
                <a:latin typeface="+mn-lt"/>
                <a:ea typeface="Calibri" panose="020F0502020204030204" pitchFamily="34" charset="0"/>
                <a:cs typeface="Times New Roman" panose="02020603050405020304" pitchFamily="18" charset="0"/>
              </a:rPr>
              <a:t>: Elle est à la base de la construction de la personnalité. </a:t>
            </a:r>
            <a:r>
              <a:rPr lang="fr-FR" sz="3100" dirty="0" smtClean="0">
                <a:latin typeface="+mn-lt"/>
                <a:ea typeface="Calibri" panose="020F0502020204030204" pitchFamily="34" charset="0"/>
                <a:cs typeface="Times New Roman" panose="02020603050405020304" pitchFamily="18" charset="0"/>
              </a:rPr>
              <a:t/>
            </a:r>
            <a:br>
              <a:rPr lang="fr-FR" sz="3100" dirty="0" smtClean="0">
                <a:latin typeface="+mn-lt"/>
                <a:ea typeface="Calibri" panose="020F0502020204030204" pitchFamily="34" charset="0"/>
                <a:cs typeface="Times New Roman" panose="02020603050405020304" pitchFamily="18" charset="0"/>
              </a:rPr>
            </a:br>
            <a:r>
              <a:rPr lang="fr-FR" sz="3100" dirty="0" smtClean="0">
                <a:latin typeface="+mn-lt"/>
                <a:ea typeface="Calibri" panose="020F0502020204030204" pitchFamily="34" charset="0"/>
                <a:cs typeface="Times New Roman" panose="02020603050405020304" pitchFamily="18" charset="0"/>
              </a:rPr>
              <a:t>Si </a:t>
            </a:r>
            <a:r>
              <a:rPr lang="fr-FR" sz="3100" dirty="0">
                <a:latin typeface="+mn-lt"/>
                <a:ea typeface="Calibri" panose="020F0502020204030204" pitchFamily="34" charset="0"/>
                <a:cs typeface="Times New Roman" panose="02020603050405020304" pitchFamily="18" charset="0"/>
              </a:rPr>
              <a:t>elle se consolide au fil des expériences de la vie, elle n’en est que renforcée si l’on grandit dans </a:t>
            </a:r>
            <a:r>
              <a:rPr lang="fr-FR" sz="3100" b="1" dirty="0">
                <a:latin typeface="+mn-lt"/>
                <a:ea typeface="Calibri" panose="020F0502020204030204" pitchFamily="34" charset="0"/>
                <a:cs typeface="Times New Roman" panose="02020603050405020304" pitchFamily="18" charset="0"/>
              </a:rPr>
              <a:t>un environnement stable</a:t>
            </a:r>
            <a:r>
              <a:rPr lang="fr-FR" sz="3100" dirty="0">
                <a:latin typeface="+mn-lt"/>
                <a:ea typeface="Calibri" panose="020F0502020204030204" pitchFamily="34" charset="0"/>
                <a:cs typeface="Times New Roman" panose="02020603050405020304" pitchFamily="18" charset="0"/>
              </a:rPr>
              <a:t>, où l’on </a:t>
            </a:r>
            <a:r>
              <a:rPr lang="fr-FR" sz="3100" b="1" dirty="0">
                <a:latin typeface="+mn-lt"/>
                <a:ea typeface="Calibri" panose="020F0502020204030204" pitchFamily="34" charset="0"/>
                <a:cs typeface="Times New Roman" panose="02020603050405020304" pitchFamily="18" charset="0"/>
              </a:rPr>
              <a:t>se sent en sécurité</a:t>
            </a:r>
            <a:r>
              <a:rPr lang="fr-FR" sz="3100" dirty="0">
                <a:latin typeface="+mn-lt"/>
                <a:ea typeface="Calibri" panose="020F0502020204030204" pitchFamily="34" charset="0"/>
                <a:cs typeface="Times New Roman" panose="02020603050405020304" pitchFamily="18" charset="0"/>
              </a:rPr>
              <a:t>, où l’</a:t>
            </a:r>
            <a:r>
              <a:rPr lang="fr-FR" sz="3100" b="1" dirty="0">
                <a:latin typeface="+mn-lt"/>
                <a:ea typeface="Calibri" panose="020F0502020204030204" pitchFamily="34" charset="0"/>
                <a:cs typeface="Times New Roman" panose="02020603050405020304" pitchFamily="18" charset="0"/>
              </a:rPr>
              <a:t>on est approuvé (soutenu). </a:t>
            </a:r>
            <a:r>
              <a:rPr lang="fr-FR" sz="3100" dirty="0" smtClean="0">
                <a:latin typeface="+mn-lt"/>
                <a:ea typeface="Calibri" panose="020F0502020204030204" pitchFamily="34" charset="0"/>
                <a:cs typeface="Times New Roman" panose="02020603050405020304" pitchFamily="18" charset="0"/>
              </a:rPr>
              <a:t/>
            </a:r>
            <a:br>
              <a:rPr lang="fr-FR" sz="3100" dirty="0" smtClean="0">
                <a:latin typeface="+mn-lt"/>
                <a:ea typeface="Calibri" panose="020F0502020204030204" pitchFamily="34" charset="0"/>
                <a:cs typeface="Times New Roman" panose="02020603050405020304" pitchFamily="18" charset="0"/>
              </a:rPr>
            </a:br>
            <a:r>
              <a:rPr lang="fr-FR" sz="3100" b="1" dirty="0" smtClean="0">
                <a:latin typeface="+mn-lt"/>
                <a:ea typeface="Calibri" panose="020F0502020204030204" pitchFamily="34" charset="0"/>
                <a:cs typeface="Times New Roman" panose="02020603050405020304" pitchFamily="18" charset="0"/>
              </a:rPr>
              <a:t>Le </a:t>
            </a:r>
            <a:r>
              <a:rPr lang="fr-FR" sz="3100" b="1" dirty="0">
                <a:latin typeface="+mn-lt"/>
                <a:ea typeface="Calibri" panose="020F0502020204030204" pitchFamily="34" charset="0"/>
                <a:cs typeface="Times New Roman" panose="02020603050405020304" pitchFamily="18" charset="0"/>
              </a:rPr>
              <a:t>poids du regard d’autrui est un facteur puissant d’une bonne ou mauvaise estime de soi. </a:t>
            </a:r>
            <a:r>
              <a:rPr lang="fr-FR" sz="3100" b="1" dirty="0" smtClean="0">
                <a:latin typeface="+mn-lt"/>
                <a:ea typeface="Calibri" panose="020F0502020204030204" pitchFamily="34" charset="0"/>
                <a:cs typeface="Times New Roman" panose="02020603050405020304" pitchFamily="18" charset="0"/>
              </a:rPr>
              <a:t/>
            </a:r>
            <a:br>
              <a:rPr lang="fr-FR" sz="3100" b="1" dirty="0" smtClean="0">
                <a:latin typeface="+mn-lt"/>
                <a:ea typeface="Calibri" panose="020F0502020204030204" pitchFamily="34" charset="0"/>
                <a:cs typeface="Times New Roman" panose="02020603050405020304" pitchFamily="18" charset="0"/>
              </a:rPr>
            </a:br>
            <a:r>
              <a:rPr lang="fr-FR" sz="3100" b="1" dirty="0" smtClean="0">
                <a:latin typeface="+mn-lt"/>
                <a:ea typeface="Calibri" panose="020F0502020204030204" pitchFamily="34" charset="0"/>
                <a:cs typeface="Times New Roman" panose="02020603050405020304" pitchFamily="18" charset="0"/>
              </a:rPr>
              <a:t>Elle </a:t>
            </a:r>
            <a:r>
              <a:rPr lang="fr-FR" sz="3100" b="1" dirty="0">
                <a:latin typeface="+mn-lt"/>
                <a:ea typeface="Calibri" panose="020F0502020204030204" pitchFamily="34" charset="0"/>
                <a:cs typeface="Times New Roman" panose="02020603050405020304" pitchFamily="18" charset="0"/>
              </a:rPr>
              <a:t>« s’entretient et se répare ». </a:t>
            </a:r>
            <a:r>
              <a:rPr lang="fr-FR" sz="3100" dirty="0" smtClean="0">
                <a:latin typeface="+mn-lt"/>
                <a:ea typeface="Calibri" panose="020F0502020204030204" pitchFamily="34" charset="0"/>
                <a:cs typeface="Times New Roman" panose="02020603050405020304" pitchFamily="18" charset="0"/>
              </a:rPr>
              <a:t>(C. André et F. </a:t>
            </a:r>
            <a:r>
              <a:rPr lang="fr-FR" sz="3100" dirty="0" err="1" smtClean="0">
                <a:latin typeface="+mn-lt"/>
                <a:ea typeface="Calibri" panose="020F0502020204030204" pitchFamily="34" charset="0"/>
                <a:cs typeface="Times New Roman" panose="02020603050405020304" pitchFamily="18" charset="0"/>
              </a:rPr>
              <a:t>Lelord</a:t>
            </a:r>
            <a:r>
              <a:rPr lang="fr-FR" sz="3100" dirty="0" smtClean="0">
                <a:latin typeface="+mn-lt"/>
                <a:ea typeface="Calibri" panose="020F0502020204030204" pitchFamily="34" charset="0"/>
                <a:cs typeface="Times New Roman" panose="02020603050405020304" pitchFamily="18" charset="0"/>
              </a:rPr>
              <a:t>)</a:t>
            </a:r>
            <a:br>
              <a:rPr lang="fr-FR" sz="3100" dirty="0" smtClean="0">
                <a:latin typeface="+mn-lt"/>
                <a:ea typeface="Calibri" panose="020F0502020204030204" pitchFamily="34" charset="0"/>
                <a:cs typeface="Times New Roman" panose="02020603050405020304" pitchFamily="18" charset="0"/>
              </a:rPr>
            </a:br>
            <a:r>
              <a:rPr lang="fr-FR" sz="3100" dirty="0" smtClean="0">
                <a:latin typeface="+mn-lt"/>
                <a:ea typeface="Calibri" panose="020F0502020204030204" pitchFamily="34" charset="0"/>
                <a:cs typeface="Times New Roman" panose="02020603050405020304" pitchFamily="18" charset="0"/>
              </a:rPr>
              <a:t/>
            </a:r>
            <a:br>
              <a:rPr lang="fr-FR" sz="3100" dirty="0" smtClean="0">
                <a:latin typeface="+mn-lt"/>
                <a:ea typeface="Calibri" panose="020F0502020204030204" pitchFamily="34" charset="0"/>
                <a:cs typeface="Times New Roman" panose="02020603050405020304" pitchFamily="18" charset="0"/>
              </a:rPr>
            </a:br>
            <a:r>
              <a:rPr lang="fr-FR" sz="3100" b="1" dirty="0" smtClean="0">
                <a:latin typeface="+mn-lt"/>
                <a:ea typeface="Calibri" panose="020F0502020204030204" pitchFamily="34" charset="0"/>
                <a:cs typeface="Times New Roman" panose="02020603050405020304" pitchFamily="18" charset="0"/>
              </a:rPr>
              <a:t>Il se joue donc bien un rôle à ce niveau… Le mentor</a:t>
            </a:r>
            <a:r>
              <a:rPr lang="fr-FR" sz="3600" dirty="0" smtClean="0">
                <a:latin typeface="Calibri" panose="020F0502020204030204" pitchFamily="34" charset="0"/>
                <a:ea typeface="Calibri" panose="020F0502020204030204" pitchFamily="34" charset="0"/>
                <a:cs typeface="Times New Roman" panose="02020603050405020304" pitchFamily="18" charset="0"/>
              </a:rPr>
              <a:t/>
            </a:r>
            <a:br>
              <a:rPr lang="fr-FR" sz="3600" dirty="0" smtClean="0">
                <a:latin typeface="Calibri" panose="020F0502020204030204" pitchFamily="34" charset="0"/>
                <a:ea typeface="Calibri" panose="020F0502020204030204" pitchFamily="34" charset="0"/>
                <a:cs typeface="Times New Roman" panose="02020603050405020304" pitchFamily="18" charset="0"/>
              </a:rPr>
            </a:br>
            <a:endParaRPr lang="fr-FR" sz="2800" dirty="0"/>
          </a:p>
        </p:txBody>
      </p:sp>
    </p:spTree>
    <p:extLst>
      <p:ext uri="{BB962C8B-B14F-4D97-AF65-F5344CB8AC3E}">
        <p14:creationId xmlns:p14="http://schemas.microsoft.com/office/powerpoint/2010/main" xmlns="" val="2672408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81796" y="224287"/>
            <a:ext cx="11651412" cy="3301041"/>
          </a:xfrm>
        </p:spPr>
        <p:txBody>
          <a:bodyPr>
            <a:normAutofit/>
          </a:bodyPr>
          <a:lstStyle/>
          <a:p>
            <a:r>
              <a:rPr lang="fr-FR" sz="4000" dirty="0"/>
              <a:t>Chez l’enfant, </a:t>
            </a:r>
            <a:r>
              <a:rPr lang="fr-FR" sz="4000" b="1" dirty="0"/>
              <a:t>l’estime de soi</a:t>
            </a:r>
            <a:r>
              <a:rPr lang="fr-FR" sz="4000" dirty="0"/>
              <a:t> est étroitement liée au regard porté par le groupe social, </a:t>
            </a:r>
            <a:r>
              <a:rPr lang="fr-FR" sz="4000" dirty="0" smtClean="0"/>
              <a:t/>
            </a:r>
            <a:br>
              <a:rPr lang="fr-FR" sz="4000" dirty="0" smtClean="0"/>
            </a:br>
            <a:r>
              <a:rPr lang="fr-FR" sz="4000" dirty="0" smtClean="0"/>
              <a:t>au </a:t>
            </a:r>
            <a:r>
              <a:rPr lang="fr-FR" sz="4000" dirty="0"/>
              <a:t>sentiment d’approbation par autrui, </a:t>
            </a:r>
            <a:r>
              <a:rPr lang="fr-FR" sz="4000" dirty="0" smtClean="0"/>
              <a:t/>
            </a:r>
            <a:br>
              <a:rPr lang="fr-FR" sz="4000" dirty="0" smtClean="0"/>
            </a:br>
            <a:r>
              <a:rPr lang="fr-FR" sz="4000" dirty="0" smtClean="0"/>
              <a:t>à </a:t>
            </a:r>
            <a:r>
              <a:rPr lang="fr-FR" sz="4000" dirty="0"/>
              <a:t>l’insertion ou non dans un groupe … </a:t>
            </a:r>
          </a:p>
        </p:txBody>
      </p:sp>
      <p:sp>
        <p:nvSpPr>
          <p:cNvPr id="3" name="Sous-titre 2"/>
          <p:cNvSpPr>
            <a:spLocks noGrp="1"/>
          </p:cNvSpPr>
          <p:nvPr>
            <p:ph type="subTitle" idx="1"/>
          </p:nvPr>
        </p:nvSpPr>
        <p:spPr>
          <a:xfrm>
            <a:off x="201284" y="4071668"/>
            <a:ext cx="11933208" cy="2507411"/>
          </a:xfrm>
        </p:spPr>
        <p:txBody>
          <a:bodyPr>
            <a:noAutofit/>
          </a:bodyPr>
          <a:lstStyle/>
          <a:p>
            <a:r>
              <a:rPr lang="fr-FR" sz="2800" b="1" dirty="0"/>
              <a:t>l’estime de soi est étroitement liée à la sensibilité de chacun </a:t>
            </a:r>
            <a:endParaRPr lang="fr-FR" sz="2800" b="1" dirty="0" smtClean="0"/>
          </a:p>
          <a:p>
            <a:r>
              <a:rPr lang="fr-FR" sz="2800" b="1" dirty="0" smtClean="0"/>
              <a:t>à </a:t>
            </a:r>
            <a:r>
              <a:rPr lang="fr-FR" sz="2800" b="1" dirty="0"/>
              <a:t>la réussite ou à </a:t>
            </a:r>
            <a:r>
              <a:rPr lang="fr-FR" sz="2800" b="1" dirty="0" smtClean="0"/>
              <a:t>l’échec</a:t>
            </a:r>
          </a:p>
          <a:p>
            <a:r>
              <a:rPr lang="fr-FR" sz="2800" b="1" dirty="0" smtClean="0"/>
              <a:t>au </a:t>
            </a:r>
            <a:r>
              <a:rPr lang="fr-FR" sz="2800" b="1" dirty="0"/>
              <a:t>sentiment de fierté ou de honte</a:t>
            </a:r>
          </a:p>
        </p:txBody>
      </p:sp>
    </p:spTree>
    <p:extLst>
      <p:ext uri="{BB962C8B-B14F-4D97-AF65-F5344CB8AC3E}">
        <p14:creationId xmlns:p14="http://schemas.microsoft.com/office/powerpoint/2010/main" xmlns="" val="521160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316115" y="911526"/>
            <a:ext cx="11547894" cy="5946474"/>
          </a:xfrm>
        </p:spPr>
        <p:txBody>
          <a:bodyPr>
            <a:normAutofit/>
          </a:bodyPr>
          <a:lstStyle/>
          <a:p>
            <a:pPr marL="0" indent="0" algn="just">
              <a:lnSpc>
                <a:spcPct val="107000"/>
              </a:lnSpc>
              <a:spcAft>
                <a:spcPts val="800"/>
              </a:spcAft>
              <a:buNone/>
            </a:pPr>
            <a:r>
              <a:rPr lang="fr-FR" dirty="0">
                <a:latin typeface="Calibri" panose="020F0502020204030204" pitchFamily="34" charset="0"/>
                <a:ea typeface="Calibri" panose="020F0502020204030204" pitchFamily="34" charset="0"/>
                <a:cs typeface="Times New Roman" panose="02020603050405020304" pitchFamily="18" charset="0"/>
              </a:rPr>
              <a:t>Dès l'âge de 8 ans (cf. </a:t>
            </a:r>
            <a:r>
              <a:rPr lang="fr-FR" dirty="0" err="1">
                <a:latin typeface="Calibri" panose="020F0502020204030204" pitchFamily="34" charset="0"/>
                <a:ea typeface="Calibri" panose="020F0502020204030204" pitchFamily="34" charset="0"/>
                <a:cs typeface="Times New Roman" panose="02020603050405020304" pitchFamily="18" charset="0"/>
              </a:rPr>
              <a:t>Harter</a:t>
            </a:r>
            <a:r>
              <a:rPr lang="fr-FR" dirty="0">
                <a:latin typeface="Calibri" panose="020F0502020204030204" pitchFamily="34" charset="0"/>
                <a:ea typeface="Calibri" panose="020F0502020204030204" pitchFamily="34" charset="0"/>
                <a:cs typeface="Times New Roman" panose="02020603050405020304" pitchFamily="18" charset="0"/>
              </a:rPr>
              <a:t>, 1998), les enfants distinguent </a:t>
            </a:r>
            <a:r>
              <a:rPr lang="fr-FR" b="1" dirty="0">
                <a:latin typeface="Calibri" panose="020F0502020204030204" pitchFamily="34" charset="0"/>
                <a:ea typeface="Calibri" panose="020F0502020204030204" pitchFamily="34" charset="0"/>
                <a:cs typeface="Times New Roman" panose="02020603050405020304" pitchFamily="18" charset="0"/>
              </a:rPr>
              <a:t>cinq domaines qui représentent dès Lors Les différentes composantes de l'estime de soi </a:t>
            </a:r>
          </a:p>
          <a:p>
            <a:pPr marL="0" indent="0" algn="just">
              <a:lnSpc>
                <a:spcPct val="107000"/>
              </a:lnSpc>
              <a:spcAft>
                <a:spcPts val="800"/>
              </a:spcAft>
              <a:buNone/>
            </a:pPr>
            <a:r>
              <a:rPr lang="fr-FR" b="1" dirty="0" smtClean="0">
                <a:latin typeface="Calibri" panose="020F0502020204030204" pitchFamily="34" charset="0"/>
                <a:ea typeface="Calibri" panose="020F0502020204030204" pitchFamily="34" charset="0"/>
                <a:cs typeface="Times New Roman" panose="02020603050405020304" pitchFamily="18" charset="0"/>
              </a:rPr>
              <a:t>les </a:t>
            </a:r>
            <a:r>
              <a:rPr lang="fr-FR" b="1" dirty="0">
                <a:latin typeface="Calibri" panose="020F0502020204030204" pitchFamily="34" charset="0"/>
                <a:ea typeface="Calibri" panose="020F0502020204030204" pitchFamily="34" charset="0"/>
                <a:cs typeface="Times New Roman" panose="02020603050405020304" pitchFamily="18" charset="0"/>
              </a:rPr>
              <a:t>compétences dans Les domaines scolaire, </a:t>
            </a:r>
            <a:r>
              <a:rPr lang="fr-FR" b="1" dirty="0" smtClean="0">
                <a:latin typeface="Calibri" panose="020F0502020204030204" pitchFamily="34" charset="0"/>
                <a:ea typeface="Calibri" panose="020F0502020204030204" pitchFamily="34" charset="0"/>
                <a:cs typeface="Times New Roman" panose="02020603050405020304" pitchFamily="18" charset="0"/>
              </a:rPr>
              <a:t>athlétique </a:t>
            </a:r>
            <a:r>
              <a:rPr lang="fr-FR" b="1" dirty="0">
                <a:latin typeface="Calibri" panose="020F0502020204030204" pitchFamily="34" charset="0"/>
                <a:ea typeface="Calibri" panose="020F0502020204030204" pitchFamily="34" charset="0"/>
                <a:cs typeface="Times New Roman" panose="02020603050405020304" pitchFamily="18" charset="0"/>
              </a:rPr>
              <a:t>et relationnel, </a:t>
            </a:r>
            <a:r>
              <a:rPr lang="fr-FR" b="1" dirty="0" smtClean="0">
                <a:latin typeface="Calibri" panose="020F0502020204030204" pitchFamily="34" charset="0"/>
                <a:ea typeface="Calibri" panose="020F0502020204030204" pitchFamily="34" charset="0"/>
                <a:cs typeface="Times New Roman" panose="02020603050405020304" pitchFamily="18" charset="0"/>
              </a:rPr>
              <a:t>l'apparence </a:t>
            </a:r>
            <a:r>
              <a:rPr lang="fr-FR" b="1" dirty="0">
                <a:latin typeface="Calibri" panose="020F0502020204030204" pitchFamily="34" charset="0"/>
                <a:ea typeface="Calibri" panose="020F0502020204030204" pitchFamily="34" charset="0"/>
                <a:cs typeface="Times New Roman" panose="02020603050405020304" pitchFamily="18" charset="0"/>
              </a:rPr>
              <a:t>physique et la conduite. </a:t>
            </a:r>
            <a:endParaRPr lang="fr-FR" b="1" dirty="0" smtClean="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FR" dirty="0" smtClean="0">
                <a:latin typeface="Calibri" panose="020F0502020204030204" pitchFamily="34" charset="0"/>
                <a:ea typeface="Calibri" panose="020F0502020204030204" pitchFamily="34" charset="0"/>
                <a:cs typeface="Times New Roman" panose="02020603050405020304" pitchFamily="18" charset="0"/>
              </a:rPr>
              <a:t>Ces </a:t>
            </a:r>
            <a:r>
              <a:rPr lang="fr-FR" dirty="0">
                <a:latin typeface="Calibri" panose="020F0502020204030204" pitchFamily="34" charset="0"/>
                <a:ea typeface="Calibri" panose="020F0502020204030204" pitchFamily="34" charset="0"/>
                <a:cs typeface="Times New Roman" panose="02020603050405020304" pitchFamily="18" charset="0"/>
              </a:rPr>
              <a:t>dimensions ne se distribuent pas de façon homogène : un enfant peut se sentir fort dans un domaine et moins dans un autre. </a:t>
            </a:r>
            <a:endParaRPr lang="fr-FR" dirty="0" smtClean="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FR" b="1" dirty="0" smtClean="0">
                <a:latin typeface="Calibri" panose="020F0502020204030204" pitchFamily="34" charset="0"/>
                <a:ea typeface="Calibri" panose="020F0502020204030204" pitchFamily="34" charset="0"/>
                <a:cs typeface="Times New Roman" panose="02020603050405020304" pitchFamily="18" charset="0"/>
              </a:rPr>
              <a:t>Le </a:t>
            </a:r>
            <a:r>
              <a:rPr lang="fr-FR" b="1" dirty="0">
                <a:latin typeface="Calibri" panose="020F0502020204030204" pitchFamily="34" charset="0"/>
                <a:ea typeface="Calibri" panose="020F0502020204030204" pitchFamily="34" charset="0"/>
                <a:cs typeface="Times New Roman" panose="02020603050405020304" pitchFamily="18" charset="0"/>
              </a:rPr>
              <a:t>jugement que l'enfant porte sur lui dépend de l'importance accordée à ces différents aspects à la fois par lui-même et par son entourage. </a:t>
            </a:r>
            <a:endParaRPr lang="fr-FR" b="1" dirty="0" smtClean="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FR" dirty="0" smtClean="0">
                <a:latin typeface="Calibri" panose="020F0502020204030204" pitchFamily="34" charset="0"/>
                <a:ea typeface="Calibri" panose="020F0502020204030204" pitchFamily="34" charset="0"/>
                <a:cs typeface="Times New Roman" panose="02020603050405020304" pitchFamily="18" charset="0"/>
              </a:rPr>
              <a:t>Se </a:t>
            </a:r>
            <a:r>
              <a:rPr lang="fr-FR" dirty="0">
                <a:latin typeface="Calibri" panose="020F0502020204030204" pitchFamily="34" charset="0"/>
                <a:ea typeface="Calibri" panose="020F0502020204030204" pitchFamily="34" charset="0"/>
                <a:cs typeface="Times New Roman" panose="02020603050405020304" pitchFamily="18" charset="0"/>
              </a:rPr>
              <a:t>sentir peu compétent en sport, par </a:t>
            </a:r>
            <a:r>
              <a:rPr lang="fr-FR" dirty="0" smtClean="0">
                <a:latin typeface="Calibri" panose="020F0502020204030204" pitchFamily="34" charset="0"/>
                <a:ea typeface="Calibri" panose="020F0502020204030204" pitchFamily="34" charset="0"/>
                <a:cs typeface="Times New Roman" panose="02020603050405020304" pitchFamily="18" charset="0"/>
              </a:rPr>
              <a:t>exemple</a:t>
            </a:r>
            <a:r>
              <a:rPr lang="fr-FR" dirty="0">
                <a:latin typeface="Calibri" panose="020F0502020204030204" pitchFamily="34" charset="0"/>
                <a:ea typeface="Calibri" panose="020F0502020204030204" pitchFamily="34" charset="0"/>
                <a:cs typeface="Times New Roman" panose="02020603050405020304" pitchFamily="18" charset="0"/>
              </a:rPr>
              <a:t>, n'affecte pas Le sentiment global d'un enfant si ce domaine n'est pas considéré, ni par lui, ni par son entourage, comme une valeur essentielle. </a:t>
            </a:r>
            <a:endParaRPr lang="fr-FR" dirty="0" smtClean="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FR" dirty="0" smtClean="0">
                <a:latin typeface="Calibri" panose="020F0502020204030204" pitchFamily="34" charset="0"/>
                <a:ea typeface="Calibri" panose="020F0502020204030204" pitchFamily="34" charset="0"/>
                <a:cs typeface="Times New Roman" panose="02020603050405020304" pitchFamily="18" charset="0"/>
              </a:rPr>
              <a:t>Cependant</a:t>
            </a:r>
            <a:r>
              <a:rPr lang="fr-FR" dirty="0">
                <a:latin typeface="Calibri" panose="020F0502020204030204" pitchFamily="34" charset="0"/>
                <a:ea typeface="Calibri" panose="020F0502020204030204" pitchFamily="34" charset="0"/>
                <a:cs typeface="Times New Roman" panose="02020603050405020304" pitchFamily="18" charset="0"/>
              </a:rPr>
              <a:t>, </a:t>
            </a:r>
            <a:r>
              <a:rPr lang="fr-FR" b="1" dirty="0">
                <a:latin typeface="Calibri" panose="020F0502020204030204" pitchFamily="34" charset="0"/>
                <a:ea typeface="Calibri" panose="020F0502020204030204" pitchFamily="34" charset="0"/>
                <a:cs typeface="Times New Roman" panose="02020603050405020304" pitchFamily="18" charset="0"/>
              </a:rPr>
              <a:t>lorsque le sentiment d'incompétence touche l'école qui représente un domaine particulièrement valorisé, l'estime de soi risque d'être </a:t>
            </a:r>
            <a:r>
              <a:rPr lang="fr-FR" b="1" dirty="0" smtClean="0">
                <a:latin typeface="Calibri" panose="020F0502020204030204" pitchFamily="34" charset="0"/>
                <a:ea typeface="Calibri" panose="020F0502020204030204" pitchFamily="34" charset="0"/>
                <a:cs typeface="Times New Roman" panose="02020603050405020304" pitchFamily="18" charset="0"/>
              </a:rPr>
              <a:t>ébranlée…</a:t>
            </a:r>
            <a:endParaRPr lang="fr-FR" b="1"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xmlns="" val="13707268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8356" y="820698"/>
            <a:ext cx="11638722" cy="6285780"/>
          </a:xfrm>
        </p:spPr>
        <p:txBody>
          <a:bodyPr>
            <a:normAutofit/>
          </a:bodyPr>
          <a:lstStyle/>
          <a:p>
            <a:pPr algn="l"/>
            <a:r>
              <a:rPr lang="fr-FR" sz="2000" dirty="0" smtClean="0"/>
              <a:t>L’enfant anticipe un chemin de désir, une envie de savoir, le goût des autres... Grâce à ce point d’idéal qui est son horizon et fixe un courage et un destin. S’estimer c’est se reconnaître capable d’endosser ce pari d’une vie.  </a:t>
            </a:r>
            <a:r>
              <a:rPr lang="fr-FR" sz="2000" b="1" dirty="0" smtClean="0"/>
              <a:t/>
            </a:r>
            <a:br>
              <a:rPr lang="fr-FR" sz="2000" b="1" dirty="0" smtClean="0"/>
            </a:br>
            <a:r>
              <a:rPr lang="fr-FR" sz="2000" dirty="0" smtClean="0"/>
              <a:t/>
            </a:r>
            <a:br>
              <a:rPr lang="fr-FR" sz="2000" dirty="0" smtClean="0"/>
            </a:br>
            <a:r>
              <a:rPr lang="fr-FR" sz="2000" dirty="0" smtClean="0"/>
              <a:t>C’est le message socratique : </a:t>
            </a:r>
            <a:r>
              <a:rPr lang="fr-FR" sz="2000" b="1" dirty="0" smtClean="0"/>
              <a:t>« Prends soucis de toi-même » </a:t>
            </a:r>
            <a:r>
              <a:rPr lang="fr-FR" sz="2000" dirty="0" smtClean="0"/>
              <a:t>qui, répétons le, n’a rien à voir avec le culte du Moi mais qui est invitation à trouver ce qui en soi même choisit l’ouverture à la vie. </a:t>
            </a:r>
            <a:br>
              <a:rPr lang="fr-FR" sz="2000" dirty="0" smtClean="0"/>
            </a:br>
            <a:r>
              <a:rPr lang="fr-FR" sz="2000" dirty="0" smtClean="0"/>
              <a:t/>
            </a:r>
            <a:br>
              <a:rPr lang="fr-FR" sz="2000" dirty="0" smtClean="0"/>
            </a:br>
            <a:r>
              <a:rPr lang="fr-FR" sz="2000" b="1" dirty="0" smtClean="0"/>
              <a:t>Les enfants ont des réponses variées face à cette exigence intérieure</a:t>
            </a:r>
            <a:r>
              <a:rPr lang="fr-FR" sz="2000" dirty="0" smtClean="0"/>
              <a:t>. Certains, entourés de bonnes fées dès leur berceau ne semblent poser aucune difficulté et croquent la vie à pleine dent. D’autres</a:t>
            </a:r>
            <a:r>
              <a:rPr lang="fr-FR" sz="2000" b="1" dirty="0" smtClean="0"/>
              <a:t>, faute d’un regard préalable bienveillant</a:t>
            </a:r>
            <a:r>
              <a:rPr lang="fr-FR" sz="2000" dirty="0" smtClean="0"/>
              <a:t>, marquent le pas et se font hésitants au </a:t>
            </a:r>
            <a:r>
              <a:rPr lang="fr-FR" sz="2000" dirty="0"/>
              <a:t>moment des premiers apprentissages. D’autres encore passent par de vraies dépressions, perdant tout sentiment d’estime à l’égard d’eux </a:t>
            </a:r>
            <a:r>
              <a:rPr lang="fr-FR" sz="2000" dirty="0" smtClean="0"/>
              <a:t>mêmes…</a:t>
            </a:r>
            <a:br>
              <a:rPr lang="fr-FR" sz="2000" dirty="0" smtClean="0"/>
            </a:br>
            <a:r>
              <a:rPr lang="fr-FR" sz="2000" dirty="0" smtClean="0"/>
              <a:t/>
            </a:r>
            <a:br>
              <a:rPr lang="fr-FR" sz="2000" dirty="0" smtClean="0"/>
            </a:br>
            <a:r>
              <a:rPr lang="fr-FR" sz="2000" dirty="0" smtClean="0"/>
              <a:t>Il faut </a:t>
            </a:r>
            <a:r>
              <a:rPr lang="fr-FR" sz="2000" b="1" dirty="0" smtClean="0"/>
              <a:t>être très attentifs à cette atteinte à l’estime de soi chez un enfant </a:t>
            </a:r>
            <a:r>
              <a:rPr lang="fr-FR" sz="2000" dirty="0" smtClean="0"/>
              <a:t>car la symptomatologie est souvent trompeuse. </a:t>
            </a:r>
            <a:r>
              <a:rPr lang="fr-FR" sz="2000" b="1" dirty="0" smtClean="0"/>
              <a:t>L’Enfant turbulent ou sans attention et agité est dans certains cas un enfant dévalorisé. </a:t>
            </a:r>
            <a:r>
              <a:rPr lang="fr-FR" sz="2000" dirty="0" smtClean="0"/>
              <a:t/>
            </a:r>
            <a:br>
              <a:rPr lang="fr-FR" sz="2000" dirty="0" smtClean="0"/>
            </a:br>
            <a:r>
              <a:rPr lang="fr-FR" sz="2000" dirty="0" smtClean="0"/>
              <a:t/>
            </a:r>
            <a:br>
              <a:rPr lang="fr-FR" sz="2000" dirty="0" smtClean="0"/>
            </a:br>
            <a:r>
              <a:rPr lang="fr-FR" sz="2000" b="1" dirty="0" smtClean="0"/>
              <a:t/>
            </a:r>
            <a:br>
              <a:rPr lang="fr-FR" sz="2000" b="1" dirty="0" smtClean="0"/>
            </a:br>
            <a:r>
              <a:rPr lang="fr-FR" sz="2000" dirty="0" smtClean="0"/>
              <a:t/>
            </a:r>
            <a:br>
              <a:rPr lang="fr-FR" sz="2000" dirty="0" smtClean="0"/>
            </a:br>
            <a:endParaRPr lang="fr-FR" sz="2000" dirty="0"/>
          </a:p>
        </p:txBody>
      </p:sp>
    </p:spTree>
    <p:extLst>
      <p:ext uri="{BB962C8B-B14F-4D97-AF65-F5344CB8AC3E}">
        <p14:creationId xmlns:p14="http://schemas.microsoft.com/office/powerpoint/2010/main" xmlns="" val="30703662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381000" y="1383979"/>
            <a:ext cx="11582400" cy="6234022"/>
          </a:xfrm>
        </p:spPr>
        <p:txBody>
          <a:bodyPr>
            <a:normAutofit/>
          </a:bodyPr>
          <a:lstStyle/>
          <a:p>
            <a:pPr marL="0" indent="0">
              <a:buNone/>
            </a:pPr>
            <a:r>
              <a:rPr lang="fr-FR" b="1" dirty="0">
                <a:latin typeface="Calibri" panose="020F0502020204030204" pitchFamily="34" charset="0"/>
                <a:ea typeface="Calibri" panose="020F0502020204030204" pitchFamily="34" charset="0"/>
                <a:cs typeface="Times New Roman" panose="02020603050405020304" pitchFamily="18" charset="0"/>
              </a:rPr>
              <a:t>Comment alors </a:t>
            </a:r>
            <a:r>
              <a:rPr lang="fr-FR" b="1" dirty="0" smtClean="0">
                <a:latin typeface="Calibri" panose="020F0502020204030204" pitchFamily="34" charset="0"/>
                <a:ea typeface="Calibri" panose="020F0502020204030204" pitchFamily="34" charset="0"/>
                <a:cs typeface="Times New Roman" panose="02020603050405020304" pitchFamily="18" charset="0"/>
              </a:rPr>
              <a:t>l’</a:t>
            </a:r>
            <a:r>
              <a:rPr lang="fr-FR" b="1" dirty="0" err="1" smtClean="0">
                <a:latin typeface="Calibri" panose="020F0502020204030204" pitchFamily="34" charset="0"/>
                <a:ea typeface="Calibri" panose="020F0502020204030204" pitchFamily="34" charset="0"/>
                <a:cs typeface="Times New Roman" panose="02020603050405020304" pitchFamily="18" charset="0"/>
              </a:rPr>
              <a:t>ACCOMPAgnant</a:t>
            </a:r>
            <a:r>
              <a:rPr lang="fr-FR" b="1" dirty="0" smtClean="0">
                <a:latin typeface="Calibri" panose="020F0502020204030204" pitchFamily="34" charset="0"/>
                <a:ea typeface="Calibri" panose="020F0502020204030204" pitchFamily="34" charset="0"/>
                <a:cs typeface="Times New Roman" panose="02020603050405020304" pitchFamily="18" charset="0"/>
              </a:rPr>
              <a:t>(e</a:t>
            </a:r>
            <a:r>
              <a:rPr lang="fr-FR" b="1" dirty="0">
                <a:latin typeface="Calibri" panose="020F0502020204030204" pitchFamily="34" charset="0"/>
                <a:ea typeface="Calibri" panose="020F0502020204030204" pitchFamily="34" charset="0"/>
                <a:cs typeface="Times New Roman" panose="02020603050405020304" pitchFamily="18" charset="0"/>
              </a:rPr>
              <a:t>) peut-il /elle aider chaque enfant à se construire du point de vue symbolique, l’accompagner pour se dépasser et intégrer sa propre histoire </a:t>
            </a:r>
            <a:r>
              <a:rPr lang="fr-FR" dirty="0">
                <a:latin typeface="Calibri" panose="020F0502020204030204" pitchFamily="34" charset="0"/>
                <a:ea typeface="Calibri" panose="020F0502020204030204" pitchFamily="34" charset="0"/>
                <a:cs typeface="Times New Roman" panose="02020603050405020304" pitchFamily="18" charset="0"/>
              </a:rPr>
              <a:t>pour « </a:t>
            </a:r>
            <a:r>
              <a:rPr lang="fr-FR" i="1" dirty="0">
                <a:latin typeface="Calibri" panose="020F0502020204030204" pitchFamily="34" charset="0"/>
                <a:ea typeface="Calibri" panose="020F0502020204030204" pitchFamily="34" charset="0"/>
                <a:cs typeface="Times New Roman" panose="02020603050405020304" pitchFamily="18" charset="0"/>
              </a:rPr>
              <a:t>découvrir un nouveau continent</a:t>
            </a:r>
            <a:r>
              <a:rPr lang="fr-FR" dirty="0">
                <a:latin typeface="Calibri" panose="020F0502020204030204" pitchFamily="34" charset="0"/>
                <a:ea typeface="Calibri" panose="020F0502020204030204" pitchFamily="34" charset="0"/>
                <a:cs typeface="Times New Roman" panose="02020603050405020304" pitchFamily="18" charset="0"/>
              </a:rPr>
              <a:t> » comme le relate Boris </a:t>
            </a:r>
            <a:r>
              <a:rPr lang="fr-FR" dirty="0" err="1">
                <a:latin typeface="Calibri" panose="020F0502020204030204" pitchFamily="34" charset="0"/>
                <a:ea typeface="Calibri" panose="020F0502020204030204" pitchFamily="34" charset="0"/>
                <a:cs typeface="Times New Roman" panose="02020603050405020304" pitchFamily="18" charset="0"/>
              </a:rPr>
              <a:t>Cyrulnik</a:t>
            </a:r>
            <a:r>
              <a:rPr lang="fr-FR" dirty="0">
                <a:latin typeface="Calibri" panose="020F0502020204030204" pitchFamily="34" charset="0"/>
                <a:ea typeface="Calibri" panose="020F0502020204030204" pitchFamily="34" charset="0"/>
                <a:cs typeface="Times New Roman" panose="02020603050405020304" pitchFamily="18" charset="0"/>
              </a:rPr>
              <a:t> ? </a:t>
            </a:r>
            <a:endParaRPr lang="fr-FR"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fr-FR" b="1" dirty="0" smtClean="0">
                <a:latin typeface="Calibri" panose="020F0502020204030204" pitchFamily="34" charset="0"/>
                <a:ea typeface="Calibri" panose="020F0502020204030204" pitchFamily="34" charset="0"/>
                <a:cs typeface="Times New Roman" panose="02020603050405020304" pitchFamily="18" charset="0"/>
              </a:rPr>
              <a:t>Sortir </a:t>
            </a:r>
            <a:r>
              <a:rPr lang="fr-FR" b="1" dirty="0">
                <a:latin typeface="Calibri" panose="020F0502020204030204" pitchFamily="34" charset="0"/>
                <a:ea typeface="Calibri" panose="020F0502020204030204" pitchFamily="34" charset="0"/>
                <a:cs typeface="Times New Roman" panose="02020603050405020304" pitchFamily="18" charset="0"/>
              </a:rPr>
              <a:t>de la honte de son origine</a:t>
            </a:r>
            <a:r>
              <a:rPr lang="fr-FR" dirty="0">
                <a:latin typeface="Calibri" panose="020F0502020204030204" pitchFamily="34" charset="0"/>
                <a:ea typeface="Calibri" panose="020F0502020204030204" pitchFamily="34" charset="0"/>
                <a:cs typeface="Times New Roman" panose="02020603050405020304" pitchFamily="18" charset="0"/>
              </a:rPr>
              <a:t> est un des maillons fort de l’estime de soi. </a:t>
            </a:r>
            <a:r>
              <a:rPr lang="fr-FR" b="1" dirty="0">
                <a:latin typeface="Calibri" panose="020F0502020204030204" pitchFamily="34" charset="0"/>
                <a:ea typeface="Calibri" panose="020F0502020204030204" pitchFamily="34" charset="0"/>
                <a:cs typeface="Times New Roman" panose="02020603050405020304" pitchFamily="18" charset="0"/>
              </a:rPr>
              <a:t>C’est contribuer à faire sortir l’enfant de la haine,</a:t>
            </a:r>
            <a:r>
              <a:rPr lang="fr-FR" dirty="0">
                <a:latin typeface="Calibri" panose="020F0502020204030204" pitchFamily="34" charset="0"/>
                <a:ea typeface="Calibri" panose="020F0502020204030204" pitchFamily="34" charset="0"/>
                <a:cs typeface="Times New Roman" panose="02020603050405020304" pitchFamily="18" charset="0"/>
              </a:rPr>
              <a:t> </a:t>
            </a:r>
            <a:r>
              <a:rPr lang="fr-FR" dirty="0" smtClean="0">
                <a:latin typeface="Calibri" panose="020F0502020204030204" pitchFamily="34" charset="0"/>
                <a:ea typeface="Calibri" panose="020F0502020204030204" pitchFamily="34" charset="0"/>
                <a:cs typeface="Times New Roman" panose="02020603050405020304" pitchFamily="18" charset="0"/>
              </a:rPr>
              <a:t>nous dit car Boris </a:t>
            </a:r>
            <a:r>
              <a:rPr lang="fr-FR" dirty="0" err="1">
                <a:latin typeface="Calibri" panose="020F0502020204030204" pitchFamily="34" charset="0"/>
                <a:ea typeface="Calibri" panose="020F0502020204030204" pitchFamily="34" charset="0"/>
                <a:cs typeface="Times New Roman" panose="02020603050405020304" pitchFamily="18" charset="0"/>
              </a:rPr>
              <a:t>Cyrulnik</a:t>
            </a:r>
            <a:r>
              <a:rPr lang="fr-FR" dirty="0">
                <a:latin typeface="Calibri" panose="020F0502020204030204" pitchFamily="34" charset="0"/>
                <a:ea typeface="Calibri" panose="020F0502020204030204" pitchFamily="34" charset="0"/>
                <a:cs typeface="Times New Roman" panose="02020603050405020304" pitchFamily="18" charset="0"/>
              </a:rPr>
              <a:t> : « </a:t>
            </a:r>
            <a:r>
              <a:rPr lang="fr-FR" i="1" dirty="0">
                <a:latin typeface="Calibri" panose="020F0502020204030204" pitchFamily="34" charset="0"/>
                <a:ea typeface="Calibri" panose="020F0502020204030204" pitchFamily="34" charset="0"/>
                <a:cs typeface="Times New Roman" panose="02020603050405020304" pitchFamily="18" charset="0"/>
              </a:rPr>
              <a:t>Haïr, c’est demeurer prisonnier du passé. Pour s’en sortir, il vaut mieux comprendre que pardonner </a:t>
            </a:r>
            <a:r>
              <a:rPr lang="fr-FR" dirty="0">
                <a:latin typeface="Calibri" panose="020F0502020204030204" pitchFamily="34" charset="0"/>
                <a:ea typeface="Calibri" panose="020F0502020204030204" pitchFamily="34" charset="0"/>
                <a:cs typeface="Times New Roman" panose="02020603050405020304" pitchFamily="18" charset="0"/>
              </a:rPr>
              <a:t>». </a:t>
            </a:r>
            <a:endParaRPr lang="fr-FR"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fr-FR" b="1" dirty="0" smtClean="0">
                <a:latin typeface="Calibri" panose="020F0502020204030204" pitchFamily="34" charset="0"/>
                <a:ea typeface="Calibri" panose="020F0502020204030204" pitchFamily="34" charset="0"/>
                <a:cs typeface="Times New Roman" panose="02020603050405020304" pitchFamily="18" charset="0"/>
              </a:rPr>
              <a:t>Des stratégies </a:t>
            </a:r>
            <a:r>
              <a:rPr lang="fr-FR" b="1" dirty="0">
                <a:latin typeface="Calibri" panose="020F0502020204030204" pitchFamily="34" charset="0"/>
                <a:ea typeface="Calibri" panose="020F0502020204030204" pitchFamily="34" charset="0"/>
                <a:cs typeface="Times New Roman" panose="02020603050405020304" pitchFamily="18" charset="0"/>
              </a:rPr>
              <a:t>symboliques </a:t>
            </a:r>
            <a:r>
              <a:rPr lang="fr-FR" dirty="0" smtClean="0">
                <a:latin typeface="Calibri" panose="020F0502020204030204" pitchFamily="34" charset="0"/>
                <a:ea typeface="Calibri" panose="020F0502020204030204" pitchFamily="34" charset="0"/>
                <a:cs typeface="Times New Roman" panose="02020603050405020304" pitchFamily="18" charset="0"/>
              </a:rPr>
              <a:t>sont </a:t>
            </a:r>
            <a:r>
              <a:rPr lang="fr-FR" dirty="0">
                <a:latin typeface="Calibri" panose="020F0502020204030204" pitchFamily="34" charset="0"/>
                <a:ea typeface="Calibri" panose="020F0502020204030204" pitchFamily="34" charset="0"/>
                <a:cs typeface="Times New Roman" panose="02020603050405020304" pitchFamily="18" charset="0"/>
              </a:rPr>
              <a:t>des chemins pour accéder à une meilleure compréhension de soi et des </a:t>
            </a:r>
            <a:r>
              <a:rPr lang="fr-FR" dirty="0" smtClean="0">
                <a:latin typeface="Calibri" panose="020F0502020204030204" pitchFamily="34" charset="0"/>
                <a:ea typeface="Calibri" panose="020F0502020204030204" pitchFamily="34" charset="0"/>
                <a:cs typeface="Times New Roman" panose="02020603050405020304" pitchFamily="18" charset="0"/>
              </a:rPr>
              <a:t>autres (musique, arts, littérature, …)</a:t>
            </a:r>
          </a:p>
          <a:p>
            <a:pPr marL="0" indent="0">
              <a:buNone/>
            </a:pPr>
            <a:r>
              <a:rPr lang="fr-FR" dirty="0">
                <a:latin typeface="Calibri" panose="020F0502020204030204" pitchFamily="34" charset="0"/>
                <a:ea typeface="Calibri" panose="020F0502020204030204" pitchFamily="34" charset="0"/>
                <a:cs typeface="Times New Roman" panose="02020603050405020304" pitchFamily="18" charset="0"/>
              </a:rPr>
              <a:t>Rassurer l’enfant passe également par </a:t>
            </a:r>
            <a:r>
              <a:rPr lang="fr-FR" b="1" dirty="0">
                <a:latin typeface="Calibri" panose="020F0502020204030204" pitchFamily="34" charset="0"/>
                <a:ea typeface="Calibri" panose="020F0502020204030204" pitchFamily="34" charset="0"/>
                <a:cs typeface="Times New Roman" panose="02020603050405020304" pitchFamily="18" charset="0"/>
              </a:rPr>
              <a:t>la construction de </a:t>
            </a:r>
            <a:r>
              <a:rPr lang="fr-FR" b="1" dirty="0" smtClean="0">
                <a:latin typeface="Calibri" panose="020F0502020204030204" pitchFamily="34" charset="0"/>
                <a:ea typeface="Calibri" panose="020F0502020204030204" pitchFamily="34" charset="0"/>
                <a:cs typeface="Times New Roman" panose="02020603050405020304" pitchFamily="18" charset="0"/>
              </a:rPr>
              <a:t>mode </a:t>
            </a:r>
            <a:r>
              <a:rPr lang="fr-FR" b="1" dirty="0">
                <a:latin typeface="Calibri" panose="020F0502020204030204" pitchFamily="34" charset="0"/>
                <a:ea typeface="Calibri" panose="020F0502020204030204" pitchFamily="34" charset="0"/>
                <a:cs typeface="Times New Roman" panose="02020603050405020304" pitchFamily="18" charset="0"/>
              </a:rPr>
              <a:t>relationnel avec ses pairs, avec les adultes </a:t>
            </a:r>
            <a:r>
              <a:rPr lang="fr-FR" b="1" dirty="0" smtClean="0">
                <a:latin typeface="Calibri" panose="020F0502020204030204" pitchFamily="34" charset="0"/>
                <a:ea typeface="Calibri" panose="020F0502020204030204" pitchFamily="34" charset="0"/>
                <a:cs typeface="Times New Roman" panose="02020603050405020304" pitchFamily="18" charset="0"/>
              </a:rPr>
              <a:t>référents.</a:t>
            </a:r>
          </a:p>
          <a:p>
            <a:pPr marL="0" indent="0">
              <a:buNone/>
            </a:pPr>
            <a:r>
              <a:rPr lang="fr-FR" dirty="0" smtClean="0">
                <a:latin typeface="Calibri" panose="020F0502020204030204" pitchFamily="34" charset="0"/>
                <a:ea typeface="Calibri" panose="020F0502020204030204" pitchFamily="34" charset="0"/>
                <a:cs typeface="Times New Roman" panose="02020603050405020304" pitchFamily="18" charset="0"/>
              </a:rPr>
              <a:t>C’est aussi lui permettre de </a:t>
            </a:r>
            <a:r>
              <a:rPr lang="fr-FR" b="1" dirty="0" smtClean="0">
                <a:latin typeface="Calibri" panose="020F0502020204030204" pitchFamily="34" charset="0"/>
                <a:ea typeface="Calibri" panose="020F0502020204030204" pitchFamily="34" charset="0"/>
                <a:cs typeface="Times New Roman" panose="02020603050405020304" pitchFamily="18" charset="0"/>
              </a:rPr>
              <a:t>d’accéder à la pensée l’autre</a:t>
            </a:r>
            <a:r>
              <a:rPr lang="fr-FR" dirty="0" smtClean="0">
                <a:latin typeface="Calibri" panose="020F0502020204030204" pitchFamily="34" charset="0"/>
                <a:ea typeface="Calibri" panose="020F0502020204030204" pitchFamily="34" charset="0"/>
                <a:cs typeface="Times New Roman" panose="02020603050405020304" pitchFamily="18" charset="0"/>
              </a:rPr>
              <a:t>, et </a:t>
            </a:r>
            <a:r>
              <a:rPr lang="fr-FR" b="1" dirty="0" smtClean="0">
                <a:latin typeface="Calibri" panose="020F0502020204030204" pitchFamily="34" charset="0"/>
                <a:ea typeface="Calibri" panose="020F0502020204030204" pitchFamily="34" charset="0"/>
                <a:cs typeface="Times New Roman" panose="02020603050405020304" pitchFamily="18" charset="0"/>
              </a:rPr>
              <a:t>au mode symbolique, indispensable pour entrer dans l’abstraction nécessaire aux apprentissages fondamentaux</a:t>
            </a:r>
            <a:endParaRPr lang="fr-FR" b="1" dirty="0"/>
          </a:p>
        </p:txBody>
      </p:sp>
    </p:spTree>
    <p:extLst>
      <p:ext uri="{BB962C8B-B14F-4D97-AF65-F5344CB8AC3E}">
        <p14:creationId xmlns:p14="http://schemas.microsoft.com/office/powerpoint/2010/main" xmlns="" val="19845662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4644" y="856357"/>
            <a:ext cx="10157791" cy="6001643"/>
          </a:xfrm>
          <a:prstGeom prst="rect">
            <a:avLst/>
          </a:prstGeom>
        </p:spPr>
        <p:txBody>
          <a:bodyPr wrap="square">
            <a:spAutoFit/>
          </a:bodyPr>
          <a:lstStyle/>
          <a:p>
            <a:r>
              <a:rPr lang="fr-FR" sz="2400" b="1" cap="all" dirty="0" smtClean="0">
                <a:latin typeface="Calibri" panose="020F0502020204030204" pitchFamily="34" charset="0"/>
                <a:ea typeface="Calibri" panose="020F0502020204030204" pitchFamily="34" charset="0"/>
                <a:cs typeface="Times New Roman" panose="02020603050405020304" pitchFamily="18" charset="0"/>
              </a:rPr>
              <a:t>Il n’y a pas de trucs ou de potions magiques !</a:t>
            </a:r>
            <a:r>
              <a:rPr lang="fr-FR" sz="2400" cap="all" dirty="0" smtClean="0">
                <a:latin typeface="Calibri" panose="020F0502020204030204" pitchFamily="34" charset="0"/>
                <a:ea typeface="Calibri" panose="020F0502020204030204" pitchFamily="34" charset="0"/>
                <a:cs typeface="Times New Roman" panose="02020603050405020304" pitchFamily="18" charset="0"/>
              </a:rPr>
              <a:t/>
            </a:r>
            <a:br>
              <a:rPr lang="fr-FR" sz="2400" cap="all" dirty="0" smtClean="0">
                <a:latin typeface="Calibri" panose="020F0502020204030204" pitchFamily="34" charset="0"/>
                <a:ea typeface="Calibri" panose="020F0502020204030204" pitchFamily="34" charset="0"/>
                <a:cs typeface="Times New Roman" panose="02020603050405020304" pitchFamily="18" charset="0"/>
              </a:rPr>
            </a:br>
            <a:r>
              <a:rPr lang="fr-FR" sz="2400" cap="all" dirty="0" smtClean="0">
                <a:latin typeface="Calibri" panose="020F0502020204030204" pitchFamily="34" charset="0"/>
                <a:ea typeface="Calibri" panose="020F0502020204030204" pitchFamily="34" charset="0"/>
                <a:cs typeface="Times New Roman" panose="02020603050405020304" pitchFamily="18" charset="0"/>
              </a:rPr>
              <a:t>il faut savoir </a:t>
            </a:r>
            <a:r>
              <a:rPr lang="fr-FR" sz="2400" b="1" cap="all" dirty="0" smtClean="0">
                <a:latin typeface="Calibri" panose="020F0502020204030204" pitchFamily="34" charset="0"/>
                <a:ea typeface="Calibri" panose="020F0502020204030204" pitchFamily="34" charset="0"/>
                <a:cs typeface="Times New Roman" panose="02020603050405020304" pitchFamily="18" charset="0"/>
              </a:rPr>
              <a:t>respecter les rythmes </a:t>
            </a:r>
            <a:r>
              <a:rPr lang="fr-FR" sz="2400" cap="all" dirty="0" smtClean="0">
                <a:latin typeface="Calibri" panose="020F0502020204030204" pitchFamily="34" charset="0"/>
                <a:ea typeface="Calibri" panose="020F0502020204030204" pitchFamily="34" charset="0"/>
                <a:cs typeface="Times New Roman" panose="02020603050405020304" pitchFamily="18" charset="0"/>
              </a:rPr>
              <a:t>de l’enfant, ses inhibitions, ses doutes qui sont aussi de hautes questions. </a:t>
            </a:r>
            <a:br>
              <a:rPr lang="fr-FR" sz="2400" cap="all" dirty="0" smtClean="0">
                <a:latin typeface="Calibri" panose="020F0502020204030204" pitchFamily="34" charset="0"/>
                <a:ea typeface="Calibri" panose="020F0502020204030204" pitchFamily="34" charset="0"/>
                <a:cs typeface="Times New Roman" panose="02020603050405020304" pitchFamily="18" charset="0"/>
              </a:rPr>
            </a:br>
            <a:endParaRPr lang="fr-FR" sz="2400" cap="all" dirty="0" smtClean="0">
              <a:latin typeface="Calibri" panose="020F0502020204030204" pitchFamily="34" charset="0"/>
              <a:ea typeface="Calibri" panose="020F0502020204030204" pitchFamily="34" charset="0"/>
              <a:cs typeface="Times New Roman" panose="02020603050405020304" pitchFamily="18" charset="0"/>
            </a:endParaRPr>
          </a:p>
          <a:p>
            <a:r>
              <a:rPr lang="fr-FR" sz="2400" cap="all" dirty="0" smtClean="0">
                <a:latin typeface="Calibri" panose="020F0502020204030204" pitchFamily="34" charset="0"/>
                <a:ea typeface="Calibri" panose="020F0502020204030204" pitchFamily="34" charset="0"/>
                <a:cs typeface="Times New Roman" panose="02020603050405020304" pitchFamily="18" charset="0"/>
              </a:rPr>
              <a:t>Importance </a:t>
            </a:r>
            <a:r>
              <a:rPr lang="fr-FR" sz="2400" b="1" cap="all" dirty="0" smtClean="0">
                <a:latin typeface="Calibri" panose="020F0502020204030204" pitchFamily="34" charset="0"/>
                <a:ea typeface="Calibri" panose="020F0502020204030204" pitchFamily="34" charset="0"/>
                <a:cs typeface="Times New Roman" panose="02020603050405020304" pitchFamily="18" charset="0"/>
              </a:rPr>
              <a:t>d’accepter l’enfant tel qu’il est </a:t>
            </a:r>
            <a:r>
              <a:rPr lang="fr-FR" sz="2400" cap="all" dirty="0" smtClean="0">
                <a:latin typeface="Calibri" panose="020F0502020204030204" pitchFamily="34" charset="0"/>
                <a:ea typeface="Calibri" panose="020F0502020204030204" pitchFamily="34" charset="0"/>
                <a:cs typeface="Times New Roman" panose="02020603050405020304" pitchFamily="18" charset="0"/>
              </a:rPr>
              <a:t>et offrir du </a:t>
            </a:r>
            <a:r>
              <a:rPr lang="fr-FR" sz="2400" b="1" cap="all" dirty="0" smtClean="0">
                <a:latin typeface="Calibri" panose="020F0502020204030204" pitchFamily="34" charset="0"/>
                <a:ea typeface="Calibri" panose="020F0502020204030204" pitchFamily="34" charset="0"/>
                <a:cs typeface="Times New Roman" panose="02020603050405020304" pitchFamily="18" charset="0"/>
              </a:rPr>
              <a:t>soutien</a:t>
            </a:r>
            <a:r>
              <a:rPr lang="fr-FR" sz="2400" cap="all" dirty="0" smtClean="0">
                <a:latin typeface="Calibri" panose="020F0502020204030204" pitchFamily="34" charset="0"/>
                <a:ea typeface="Calibri" panose="020F0502020204030204" pitchFamily="34" charset="0"/>
                <a:cs typeface="Times New Roman" panose="02020603050405020304" pitchFamily="18" charset="0"/>
              </a:rPr>
              <a:t> et de l’</a:t>
            </a:r>
            <a:r>
              <a:rPr lang="fr-FR" sz="2400" b="1" cap="all" dirty="0" smtClean="0">
                <a:latin typeface="Calibri" panose="020F0502020204030204" pitchFamily="34" charset="0"/>
                <a:ea typeface="Calibri" panose="020F0502020204030204" pitchFamily="34" charset="0"/>
                <a:cs typeface="Times New Roman" panose="02020603050405020304" pitchFamily="18" charset="0"/>
              </a:rPr>
              <a:t>accompagnement</a:t>
            </a:r>
            <a:r>
              <a:rPr lang="fr-FR" sz="2400" cap="all" dirty="0" smtClean="0">
                <a:latin typeface="Calibri" panose="020F0502020204030204" pitchFamily="34" charset="0"/>
                <a:ea typeface="Calibri" panose="020F0502020204030204" pitchFamily="34" charset="0"/>
                <a:cs typeface="Times New Roman" panose="02020603050405020304" pitchFamily="18" charset="0"/>
              </a:rPr>
              <a:t> dans </a:t>
            </a:r>
            <a:r>
              <a:rPr lang="fr-FR" sz="2400" b="1" cap="all" dirty="0" smtClean="0">
                <a:latin typeface="Calibri" panose="020F0502020204030204" pitchFamily="34" charset="0"/>
                <a:ea typeface="Calibri" panose="020F0502020204030204" pitchFamily="34" charset="0"/>
                <a:cs typeface="Times New Roman" panose="02020603050405020304" pitchFamily="18" charset="0"/>
              </a:rPr>
              <a:t>ses échecs </a:t>
            </a:r>
            <a:r>
              <a:rPr lang="fr-FR" sz="2400" cap="all" dirty="0" smtClean="0">
                <a:latin typeface="Calibri" panose="020F0502020204030204" pitchFamily="34" charset="0"/>
                <a:ea typeface="Calibri" panose="020F0502020204030204" pitchFamily="34" charset="0"/>
                <a:cs typeface="Times New Roman" panose="02020603050405020304" pitchFamily="18" charset="0"/>
              </a:rPr>
              <a:t>et aussi dans </a:t>
            </a:r>
            <a:r>
              <a:rPr lang="fr-FR" sz="2400" b="1" cap="all" dirty="0" smtClean="0">
                <a:latin typeface="Calibri" panose="020F0502020204030204" pitchFamily="34" charset="0"/>
                <a:ea typeface="Calibri" panose="020F0502020204030204" pitchFamily="34" charset="0"/>
                <a:cs typeface="Times New Roman" panose="02020603050405020304" pitchFamily="18" charset="0"/>
              </a:rPr>
              <a:t>la réparation de ses erreurs </a:t>
            </a:r>
            <a:r>
              <a:rPr lang="fr-FR" sz="2400" cap="all" dirty="0" smtClean="0">
                <a:latin typeface="Calibri" panose="020F0502020204030204" pitchFamily="34" charset="0"/>
                <a:ea typeface="Calibri" panose="020F0502020204030204" pitchFamily="34" charset="0"/>
                <a:cs typeface="Times New Roman" panose="02020603050405020304" pitchFamily="18" charset="0"/>
              </a:rPr>
              <a:t>pour lui prouver qu’il a le droit à l’erreur.</a:t>
            </a:r>
          </a:p>
          <a:p>
            <a:r>
              <a:rPr lang="fr-FR" sz="2400" cap="all" dirty="0" smtClean="0">
                <a:latin typeface="Calibri" panose="020F0502020204030204" pitchFamily="34" charset="0"/>
                <a:ea typeface="Calibri" panose="020F0502020204030204" pitchFamily="34" charset="0"/>
                <a:cs typeface="Times New Roman" panose="02020603050405020304" pitchFamily="18" charset="0"/>
              </a:rPr>
              <a:t/>
            </a:r>
            <a:br>
              <a:rPr lang="fr-FR" sz="2400" cap="all" dirty="0" smtClean="0">
                <a:latin typeface="Calibri" panose="020F0502020204030204" pitchFamily="34" charset="0"/>
                <a:ea typeface="Calibri" panose="020F0502020204030204" pitchFamily="34" charset="0"/>
                <a:cs typeface="Times New Roman" panose="02020603050405020304" pitchFamily="18" charset="0"/>
              </a:rPr>
            </a:br>
            <a:r>
              <a:rPr lang="fr-FR" sz="2400" i="1" cap="all" dirty="0" smtClean="0">
                <a:latin typeface="Calibri" panose="020F0502020204030204" pitchFamily="34" charset="0"/>
                <a:ea typeface="Calibri" panose="020F0502020204030204" pitchFamily="34" charset="0"/>
                <a:cs typeface="Times New Roman" panose="02020603050405020304" pitchFamily="18" charset="0"/>
              </a:rPr>
              <a:t>« Pour atteindre à la grandeur, l’homme doit nécessairement passer par sa propre petitesse »</a:t>
            </a:r>
            <a:r>
              <a:rPr lang="fr-FR" sz="2400" cap="all" dirty="0" smtClean="0">
                <a:latin typeface="Calibri" panose="020F0502020204030204" pitchFamily="34" charset="0"/>
                <a:ea typeface="Calibri" panose="020F0502020204030204" pitchFamily="34" charset="0"/>
                <a:cs typeface="Times New Roman" panose="02020603050405020304" pitchFamily="18" charset="0"/>
              </a:rPr>
              <a:t> a écrit Franz Kafka. </a:t>
            </a:r>
            <a:br>
              <a:rPr lang="fr-FR" sz="2400" cap="all" dirty="0" smtClean="0">
                <a:latin typeface="Calibri" panose="020F0502020204030204" pitchFamily="34" charset="0"/>
                <a:ea typeface="Calibri" panose="020F0502020204030204" pitchFamily="34" charset="0"/>
                <a:cs typeface="Times New Roman" panose="02020603050405020304" pitchFamily="18" charset="0"/>
              </a:rPr>
            </a:br>
            <a:r>
              <a:rPr lang="fr-FR" sz="2400" cap="all" dirty="0" smtClean="0">
                <a:latin typeface="Calibri" panose="020F0502020204030204" pitchFamily="34" charset="0"/>
                <a:ea typeface="Calibri" panose="020F0502020204030204" pitchFamily="34" charset="0"/>
                <a:cs typeface="Times New Roman" panose="02020603050405020304" pitchFamily="18" charset="0"/>
              </a:rPr>
              <a:t/>
            </a:r>
            <a:br>
              <a:rPr lang="fr-FR" sz="2400" cap="all" dirty="0" smtClean="0">
                <a:latin typeface="Calibri" panose="020F0502020204030204" pitchFamily="34" charset="0"/>
                <a:ea typeface="Calibri" panose="020F0502020204030204" pitchFamily="34" charset="0"/>
                <a:cs typeface="Times New Roman" panose="02020603050405020304" pitchFamily="18" charset="0"/>
              </a:rPr>
            </a:br>
            <a:r>
              <a:rPr lang="fr-FR" sz="2400" cap="all" dirty="0" smtClean="0">
                <a:latin typeface="Calibri" panose="020F0502020204030204" pitchFamily="34" charset="0"/>
                <a:ea typeface="Calibri" panose="020F0502020204030204" pitchFamily="34" charset="0"/>
                <a:cs typeface="Times New Roman" panose="02020603050405020304" pitchFamily="18" charset="0"/>
              </a:rPr>
              <a:t>Les intervenants, accompagnants doivent </a:t>
            </a:r>
            <a:r>
              <a:rPr lang="fr-FR" sz="2400" b="1" cap="all" dirty="0" smtClean="0">
                <a:latin typeface="Calibri" panose="020F0502020204030204" pitchFamily="34" charset="0"/>
                <a:ea typeface="Calibri" panose="020F0502020204030204" pitchFamily="34" charset="0"/>
                <a:cs typeface="Times New Roman" panose="02020603050405020304" pitchFamily="18" charset="0"/>
              </a:rPr>
              <a:t>aider l’enfant à trouver sa propre valeur,</a:t>
            </a:r>
            <a:r>
              <a:rPr lang="fr-FR" sz="2400" cap="all" dirty="0" smtClean="0">
                <a:latin typeface="Calibri" panose="020F0502020204030204" pitchFamily="34" charset="0"/>
                <a:ea typeface="Calibri" panose="020F0502020204030204" pitchFamily="34" charset="0"/>
                <a:cs typeface="Times New Roman" panose="02020603050405020304" pitchFamily="18" charset="0"/>
              </a:rPr>
              <a:t> mais ils ne doivent pas LA lui dicter. </a:t>
            </a:r>
            <a:br>
              <a:rPr lang="fr-FR" sz="2400" cap="all" dirty="0" smtClean="0">
                <a:latin typeface="Calibri" panose="020F0502020204030204" pitchFamily="34" charset="0"/>
                <a:ea typeface="Calibri" panose="020F0502020204030204" pitchFamily="34" charset="0"/>
                <a:cs typeface="Times New Roman" panose="02020603050405020304" pitchFamily="18" charset="0"/>
              </a:rPr>
            </a:br>
            <a:r>
              <a:rPr lang="fr-FR" sz="2400" cap="all" dirty="0" smtClean="0">
                <a:latin typeface="Calibri" panose="020F0502020204030204" pitchFamily="34" charset="0"/>
                <a:ea typeface="Calibri" panose="020F0502020204030204" pitchFamily="34" charset="0"/>
                <a:cs typeface="Times New Roman" panose="02020603050405020304" pitchFamily="18" charset="0"/>
              </a:rPr>
              <a:t/>
            </a:r>
            <a:br>
              <a:rPr lang="fr-FR" sz="2400" cap="all" dirty="0" smtClean="0">
                <a:latin typeface="Calibri" panose="020F0502020204030204" pitchFamily="34" charset="0"/>
                <a:ea typeface="Calibri" panose="020F0502020204030204" pitchFamily="34" charset="0"/>
                <a:cs typeface="Times New Roman" panose="02020603050405020304" pitchFamily="18" charset="0"/>
              </a:rPr>
            </a:br>
            <a:r>
              <a:rPr lang="fr-FR" sz="2400" cap="all" dirty="0" smtClean="0">
                <a:latin typeface="Calibri" panose="020F0502020204030204" pitchFamily="34" charset="0"/>
                <a:ea typeface="Calibri" panose="020F0502020204030204" pitchFamily="34" charset="0"/>
                <a:cs typeface="Times New Roman" panose="02020603050405020304" pitchFamily="18" charset="0"/>
              </a:rPr>
              <a:t>L’estime de soi est un trait inaliénable de l’enfant, la </a:t>
            </a:r>
            <a:r>
              <a:rPr lang="fr-FR" sz="2400" b="1" cap="all" dirty="0" smtClean="0">
                <a:latin typeface="Calibri" panose="020F0502020204030204" pitchFamily="34" charset="0"/>
                <a:ea typeface="Calibri" panose="020F0502020204030204" pitchFamily="34" charset="0"/>
                <a:cs typeface="Times New Roman" panose="02020603050405020304" pitchFamily="18" charset="0"/>
              </a:rPr>
              <a:t>métamorphose de son moi idéal en idéal du moi.</a:t>
            </a:r>
            <a:endParaRPr lang="fr-FR" sz="2400" b="1" cap="all" dirty="0">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379561" y="563592"/>
            <a:ext cx="11708921" cy="6021238"/>
          </a:xfrm>
        </p:spPr>
        <p:txBody>
          <a:bodyPr/>
          <a:lstStyle/>
          <a:p>
            <a:pPr marL="0" indent="0" algn="ctr">
              <a:buNone/>
            </a:pPr>
            <a:r>
              <a:rPr lang="fr-FR" sz="4400" b="1" cap="none" dirty="0" smtClean="0">
                <a:solidFill>
                  <a:prstClr val="black"/>
                </a:solidFill>
                <a:latin typeface="Calibri"/>
                <a:ea typeface="+mj-ea"/>
                <a:cs typeface="+mj-cs"/>
              </a:rPr>
              <a:t>CONTEXTE</a:t>
            </a:r>
          </a:p>
          <a:p>
            <a:pPr marL="0" indent="0" algn="ctr">
              <a:buNone/>
            </a:pPr>
            <a:endParaRPr lang="fr-FR" sz="4400" cap="none" dirty="0" smtClean="0">
              <a:solidFill>
                <a:prstClr val="black"/>
              </a:solidFill>
              <a:latin typeface="Calibri"/>
              <a:ea typeface="+mj-ea"/>
              <a:cs typeface="+mj-cs"/>
            </a:endParaRPr>
          </a:p>
          <a:p>
            <a:pPr marL="342900" lvl="0" indent="-342900" algn="just">
              <a:lnSpc>
                <a:spcPct val="100000"/>
              </a:lnSpc>
              <a:spcBef>
                <a:spcPct val="20000"/>
              </a:spcBef>
              <a:buClrTx/>
            </a:pPr>
            <a:r>
              <a:rPr lang="fr-FR" sz="3200" cap="none" dirty="0">
                <a:solidFill>
                  <a:prstClr val="black"/>
                </a:solidFill>
                <a:latin typeface="Calibri"/>
              </a:rPr>
              <a:t>Crise sanitaire inédite qui impose de réinventer le vivre ensemble, recréer du lien social, être présent</a:t>
            </a:r>
          </a:p>
          <a:p>
            <a:pPr marL="342900" lvl="0" indent="-342900" algn="just">
              <a:lnSpc>
                <a:spcPct val="100000"/>
              </a:lnSpc>
              <a:spcBef>
                <a:spcPct val="20000"/>
              </a:spcBef>
              <a:buClrTx/>
            </a:pPr>
            <a:r>
              <a:rPr lang="fr-FR" sz="3200" cap="none" dirty="0">
                <a:solidFill>
                  <a:prstClr val="black"/>
                </a:solidFill>
                <a:latin typeface="Calibri"/>
              </a:rPr>
              <a:t>L’école à distance </a:t>
            </a:r>
          </a:p>
          <a:p>
            <a:pPr marL="342900" lvl="0" indent="-342900" algn="just">
              <a:lnSpc>
                <a:spcPct val="100000"/>
              </a:lnSpc>
              <a:spcBef>
                <a:spcPct val="20000"/>
              </a:spcBef>
              <a:buClrTx/>
            </a:pPr>
            <a:r>
              <a:rPr lang="fr-FR" sz="3200" cap="none" dirty="0">
                <a:solidFill>
                  <a:prstClr val="black"/>
                </a:solidFill>
                <a:latin typeface="Calibri"/>
              </a:rPr>
              <a:t>Le décrochage, </a:t>
            </a:r>
            <a:r>
              <a:rPr lang="fr-FR" sz="3200" cap="none" dirty="0" smtClean="0">
                <a:solidFill>
                  <a:prstClr val="black"/>
                </a:solidFill>
                <a:latin typeface="Calibri"/>
              </a:rPr>
              <a:t>pourquoi ? </a:t>
            </a:r>
            <a:r>
              <a:rPr lang="fr-FR" sz="3200" cap="none" dirty="0">
                <a:solidFill>
                  <a:prstClr val="black"/>
                </a:solidFill>
                <a:latin typeface="Calibri"/>
              </a:rPr>
              <a:t>Quelles solutions ?</a:t>
            </a:r>
          </a:p>
          <a:p>
            <a:pPr marL="342900" lvl="0" indent="-342900" algn="just">
              <a:lnSpc>
                <a:spcPct val="100000"/>
              </a:lnSpc>
              <a:spcBef>
                <a:spcPct val="20000"/>
              </a:spcBef>
              <a:buClrTx/>
            </a:pPr>
            <a:r>
              <a:rPr lang="fr-FR" sz="3200" cap="none" dirty="0">
                <a:solidFill>
                  <a:prstClr val="black"/>
                </a:solidFill>
                <a:latin typeface="Calibri"/>
              </a:rPr>
              <a:t>Le mentorat : formation d’urgence</a:t>
            </a:r>
          </a:p>
          <a:p>
            <a:pPr marL="0" indent="0">
              <a:buNone/>
            </a:pPr>
            <a:endParaRPr lang="fr-FR" dirty="0"/>
          </a:p>
        </p:txBody>
      </p:sp>
    </p:spTree>
    <p:extLst>
      <p:ext uri="{BB962C8B-B14F-4D97-AF65-F5344CB8AC3E}">
        <p14:creationId xmlns:p14="http://schemas.microsoft.com/office/powerpoint/2010/main" xmlns="" val="1479346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327804" y="664234"/>
            <a:ext cx="11536392" cy="6193766"/>
          </a:xfrm>
        </p:spPr>
        <p:txBody>
          <a:bodyPr>
            <a:normAutofit fontScale="92500" lnSpcReduction="20000"/>
          </a:bodyPr>
          <a:lstStyle/>
          <a:p>
            <a:pPr marL="0" indent="0">
              <a:lnSpc>
                <a:spcPct val="107000"/>
              </a:lnSpc>
              <a:spcAft>
                <a:spcPts val="800"/>
              </a:spcAft>
              <a:buNone/>
            </a:pPr>
            <a:r>
              <a:rPr lang="fr-FR" b="1" dirty="0">
                <a:latin typeface="Calibri" panose="020F0502020204030204" pitchFamily="34" charset="0"/>
                <a:ea typeface="Calibri" panose="020F0502020204030204" pitchFamily="34" charset="0"/>
                <a:cs typeface="Times New Roman" panose="02020603050405020304" pitchFamily="18" charset="0"/>
              </a:rPr>
              <a:t>Estime de soi et rôle de </a:t>
            </a:r>
            <a:r>
              <a:rPr lang="fr-FR" b="1" dirty="0" smtClean="0">
                <a:latin typeface="Calibri" panose="020F0502020204030204" pitchFamily="34" charset="0"/>
                <a:ea typeface="Calibri" panose="020F0502020204030204" pitchFamily="34" charset="0"/>
                <a:cs typeface="Times New Roman" panose="02020603050405020304" pitchFamily="18" charset="0"/>
              </a:rPr>
              <a:t>l‘Accompagnant(e)</a:t>
            </a:r>
            <a:endParaRPr lang="fr-FR"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fr-FR" dirty="0">
                <a:latin typeface="Calibri" panose="020F0502020204030204" pitchFamily="34" charset="0"/>
                <a:ea typeface="Calibri" panose="020F0502020204030204" pitchFamily="34" charset="0"/>
                <a:cs typeface="Times New Roman" panose="02020603050405020304" pitchFamily="18" charset="0"/>
              </a:rPr>
              <a:t>Pour maintenir ou susciter L'émergence d'une estime de soi positive, </a:t>
            </a:r>
            <a:r>
              <a:rPr lang="fr-FR" b="1" dirty="0">
                <a:latin typeface="Calibri" panose="020F0502020204030204" pitchFamily="34" charset="0"/>
                <a:ea typeface="Calibri" panose="020F0502020204030204" pitchFamily="34" charset="0"/>
                <a:cs typeface="Times New Roman" panose="02020603050405020304" pitchFamily="18" charset="0"/>
              </a:rPr>
              <a:t>L'attitude de </a:t>
            </a:r>
            <a:r>
              <a:rPr lang="fr-FR" b="1" dirty="0">
                <a:solidFill>
                  <a:prstClr val="black"/>
                </a:solidFill>
                <a:latin typeface="Calibri" panose="020F0502020204030204" pitchFamily="34" charset="0"/>
                <a:ea typeface="Calibri" panose="020F0502020204030204" pitchFamily="34" charset="0"/>
                <a:cs typeface="Times New Roman" panose="02020603050405020304" pitchFamily="18" charset="0"/>
              </a:rPr>
              <a:t>l‘Accompagnant(e)</a:t>
            </a:r>
            <a:r>
              <a:rPr lang="fr-FR"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fr-FR" dirty="0" smtClean="0">
                <a:latin typeface="Calibri" panose="020F0502020204030204" pitchFamily="34" charset="0"/>
                <a:ea typeface="Calibri" panose="020F0502020204030204" pitchFamily="34" charset="0"/>
                <a:cs typeface="Times New Roman" panose="02020603050405020304" pitchFamily="18" charset="0"/>
              </a:rPr>
              <a:t>est </a:t>
            </a:r>
            <a:r>
              <a:rPr lang="fr-FR" dirty="0">
                <a:latin typeface="Calibri" panose="020F0502020204030204" pitchFamily="34" charset="0"/>
                <a:ea typeface="Calibri" panose="020F0502020204030204" pitchFamily="34" charset="0"/>
                <a:cs typeface="Times New Roman" panose="02020603050405020304" pitchFamily="18" charset="0"/>
              </a:rPr>
              <a:t>également un paramètre important. </a:t>
            </a:r>
            <a:endParaRPr lang="fr-FR" dirty="0" smtClean="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fr-FR" b="1" dirty="0" smtClean="0">
                <a:latin typeface="Calibri" panose="020F0502020204030204" pitchFamily="34" charset="0"/>
                <a:ea typeface="Calibri" panose="020F0502020204030204" pitchFamily="34" charset="0"/>
                <a:cs typeface="Times New Roman" panose="02020603050405020304" pitchFamily="18" charset="0"/>
              </a:rPr>
              <a:t>Les </a:t>
            </a:r>
            <a:r>
              <a:rPr lang="fr-FR" b="1" dirty="0">
                <a:latin typeface="Calibri" panose="020F0502020204030204" pitchFamily="34" charset="0"/>
                <a:ea typeface="Calibri" panose="020F0502020204030204" pitchFamily="34" charset="0"/>
                <a:cs typeface="Times New Roman" panose="02020603050405020304" pitchFamily="18" charset="0"/>
              </a:rPr>
              <a:t>conditions relationnelles </a:t>
            </a:r>
            <a:r>
              <a:rPr lang="fr-FR" dirty="0">
                <a:latin typeface="Calibri" panose="020F0502020204030204" pitchFamily="34" charset="0"/>
                <a:ea typeface="Calibri" panose="020F0502020204030204" pitchFamily="34" charset="0"/>
                <a:cs typeface="Times New Roman" panose="02020603050405020304" pitchFamily="18" charset="0"/>
              </a:rPr>
              <a:t>constituent un élément primordial permettant de créer des </a:t>
            </a:r>
            <a:r>
              <a:rPr lang="fr-FR" dirty="0" smtClean="0">
                <a:latin typeface="Calibri" panose="020F0502020204030204" pitchFamily="34" charset="0"/>
                <a:ea typeface="Calibri" panose="020F0502020204030204" pitchFamily="34" charset="0"/>
                <a:cs typeface="Times New Roman" panose="02020603050405020304" pitchFamily="18" charset="0"/>
              </a:rPr>
              <a:t>conditions favorables </a:t>
            </a:r>
            <a:r>
              <a:rPr lang="fr-FR" dirty="0">
                <a:latin typeface="Calibri" panose="020F0502020204030204" pitchFamily="34" charset="0"/>
                <a:ea typeface="Calibri" panose="020F0502020204030204" pitchFamily="34" charset="0"/>
                <a:cs typeface="Times New Roman" panose="02020603050405020304" pitchFamily="18" charset="0"/>
              </a:rPr>
              <a:t>au développement d'une estime de soi positive. </a:t>
            </a:r>
            <a:endParaRPr lang="fr-FR" dirty="0" smtClean="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fr-FR" dirty="0" smtClean="0">
                <a:latin typeface="Calibri" panose="020F0502020204030204" pitchFamily="34" charset="0"/>
                <a:ea typeface="Calibri" panose="020F0502020204030204" pitchFamily="34" charset="0"/>
                <a:cs typeface="Times New Roman" panose="02020603050405020304" pitchFamily="18" charset="0"/>
              </a:rPr>
              <a:t>Un </a:t>
            </a:r>
            <a:r>
              <a:rPr lang="fr-FR" dirty="0">
                <a:latin typeface="Calibri" panose="020F0502020204030204" pitchFamily="34" charset="0"/>
                <a:ea typeface="Calibri" panose="020F0502020204030204" pitchFamily="34" charset="0"/>
                <a:cs typeface="Times New Roman" panose="02020603050405020304" pitchFamily="18" charset="0"/>
              </a:rPr>
              <a:t>enfant qui, face à des obstacles, a tendance à se dévaloriser, a sans doute </a:t>
            </a:r>
            <a:r>
              <a:rPr lang="fr-FR" b="1" dirty="0">
                <a:latin typeface="Calibri" panose="020F0502020204030204" pitchFamily="34" charset="0"/>
                <a:ea typeface="Calibri" panose="020F0502020204030204" pitchFamily="34" charset="0"/>
                <a:cs typeface="Times New Roman" panose="02020603050405020304" pitchFamily="18" charset="0"/>
              </a:rPr>
              <a:t>besoin d'être soutenu et encouragé dans ses efforts par des feed-back positifs. </a:t>
            </a:r>
            <a:endParaRPr lang="fr-FR" b="1" dirty="0" smtClean="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fr-FR" dirty="0">
                <a:latin typeface="Calibri" panose="020F0502020204030204" pitchFamily="34" charset="0"/>
                <a:ea typeface="Calibri" panose="020F0502020204030204" pitchFamily="34" charset="0"/>
                <a:cs typeface="Times New Roman" panose="02020603050405020304" pitchFamily="18" charset="0"/>
              </a:rPr>
              <a:t>À</a:t>
            </a:r>
            <a:r>
              <a:rPr lang="fr-FR" dirty="0" smtClean="0">
                <a:latin typeface="Calibri" panose="020F0502020204030204" pitchFamily="34" charset="0"/>
                <a:ea typeface="Calibri" panose="020F0502020204030204" pitchFamily="34" charset="0"/>
                <a:cs typeface="Times New Roman" panose="02020603050405020304" pitchFamily="18" charset="0"/>
              </a:rPr>
              <a:t> </a:t>
            </a:r>
            <a:r>
              <a:rPr lang="fr-FR" dirty="0">
                <a:latin typeface="Calibri" panose="020F0502020204030204" pitchFamily="34" charset="0"/>
                <a:ea typeface="Calibri" panose="020F0502020204030204" pitchFamily="34" charset="0"/>
                <a:cs typeface="Times New Roman" panose="02020603050405020304" pitchFamily="18" charset="0"/>
              </a:rPr>
              <a:t>ce sujet, </a:t>
            </a:r>
            <a:r>
              <a:rPr lang="fr-FR" dirty="0" err="1">
                <a:latin typeface="Calibri" panose="020F0502020204030204" pitchFamily="34" charset="0"/>
                <a:ea typeface="Calibri" panose="020F0502020204030204" pitchFamily="34" charset="0"/>
                <a:cs typeface="Times New Roman" panose="02020603050405020304" pitchFamily="18" charset="0"/>
              </a:rPr>
              <a:t>Purkey</a:t>
            </a:r>
            <a:r>
              <a:rPr lang="fr-FR" dirty="0">
                <a:latin typeface="Calibri" panose="020F0502020204030204" pitchFamily="34" charset="0"/>
                <a:ea typeface="Calibri" panose="020F0502020204030204" pitchFamily="34" charset="0"/>
                <a:cs typeface="Times New Roman" panose="02020603050405020304" pitchFamily="18" charset="0"/>
              </a:rPr>
              <a:t> (1988) précise que </a:t>
            </a:r>
            <a:r>
              <a:rPr lang="fr-FR"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l‘Accompagnant</a:t>
            </a:r>
            <a:r>
              <a:rPr lang="fr-FR" dirty="0" smtClean="0">
                <a:latin typeface="Calibri" panose="020F0502020204030204" pitchFamily="34" charset="0"/>
                <a:ea typeface="Calibri" panose="020F0502020204030204" pitchFamily="34" charset="0"/>
                <a:cs typeface="Times New Roman" panose="02020603050405020304" pitchFamily="18" charset="0"/>
              </a:rPr>
              <a:t> </a:t>
            </a:r>
            <a:r>
              <a:rPr lang="fr-FR" dirty="0">
                <a:latin typeface="Calibri" panose="020F0502020204030204" pitchFamily="34" charset="0"/>
                <a:ea typeface="Calibri" panose="020F0502020204030204" pitchFamily="34" charset="0"/>
                <a:cs typeface="Times New Roman" panose="02020603050405020304" pitchFamily="18" charset="0"/>
              </a:rPr>
              <a:t>doit </a:t>
            </a:r>
            <a:r>
              <a:rPr lang="fr-FR" b="1" dirty="0">
                <a:latin typeface="Calibri" panose="020F0502020204030204" pitchFamily="34" charset="0"/>
                <a:ea typeface="Calibri" panose="020F0502020204030204" pitchFamily="34" charset="0"/>
                <a:cs typeface="Times New Roman" panose="02020603050405020304" pitchFamily="18" charset="0"/>
              </a:rPr>
              <a:t>croire à la réussite </a:t>
            </a:r>
            <a:r>
              <a:rPr lang="fr-FR" b="1" dirty="0" smtClean="0">
                <a:latin typeface="Calibri" panose="020F0502020204030204" pitchFamily="34" charset="0"/>
                <a:ea typeface="Calibri" panose="020F0502020204030204" pitchFamily="34" charset="0"/>
                <a:cs typeface="Times New Roman" panose="02020603050405020304" pitchFamily="18" charset="0"/>
              </a:rPr>
              <a:t>des enfants </a:t>
            </a:r>
            <a:r>
              <a:rPr lang="fr-FR" dirty="0" smtClean="0">
                <a:latin typeface="Calibri" panose="020F0502020204030204" pitchFamily="34" charset="0"/>
                <a:ea typeface="Calibri" panose="020F0502020204030204" pitchFamily="34" charset="0"/>
                <a:cs typeface="Times New Roman" panose="02020603050405020304" pitchFamily="18" charset="0"/>
              </a:rPr>
              <a:t>qu’il suit. </a:t>
            </a:r>
          </a:p>
          <a:p>
            <a:pPr marL="0" indent="0">
              <a:lnSpc>
                <a:spcPct val="107000"/>
              </a:lnSpc>
              <a:spcAft>
                <a:spcPts val="800"/>
              </a:spcAft>
              <a:buNone/>
            </a:pPr>
            <a:r>
              <a:rPr lang="fr-FR" dirty="0" smtClean="0">
                <a:latin typeface="Calibri" panose="020F0502020204030204" pitchFamily="34" charset="0"/>
                <a:ea typeface="Calibri" panose="020F0502020204030204" pitchFamily="34" charset="0"/>
                <a:cs typeface="Times New Roman" panose="02020603050405020304" pitchFamily="18" charset="0"/>
              </a:rPr>
              <a:t>En </a:t>
            </a:r>
            <a:r>
              <a:rPr lang="fr-FR" dirty="0">
                <a:latin typeface="Calibri" panose="020F0502020204030204" pitchFamily="34" charset="0"/>
                <a:ea typeface="Calibri" panose="020F0502020204030204" pitchFamily="34" charset="0"/>
                <a:cs typeface="Times New Roman" panose="02020603050405020304" pitchFamily="18" charset="0"/>
              </a:rPr>
              <a:t>leur communiquant cette attitude, les chances de succès augmentent. </a:t>
            </a:r>
            <a:endParaRPr lang="fr-FR" dirty="0" smtClean="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fr-FR" dirty="0" smtClean="0">
                <a:latin typeface="Calibri" panose="020F0502020204030204" pitchFamily="34" charset="0"/>
                <a:ea typeface="Calibri" panose="020F0502020204030204" pitchFamily="34" charset="0"/>
                <a:cs typeface="Times New Roman" panose="02020603050405020304" pitchFamily="18" charset="0"/>
              </a:rPr>
              <a:t>Toutefois</a:t>
            </a:r>
            <a:r>
              <a:rPr lang="fr-FR" dirty="0">
                <a:latin typeface="Calibri" panose="020F0502020204030204" pitchFamily="34" charset="0"/>
                <a:ea typeface="Calibri" panose="020F0502020204030204" pitchFamily="34" charset="0"/>
                <a:cs typeface="Times New Roman" panose="02020603050405020304" pitchFamily="18" charset="0"/>
              </a:rPr>
              <a:t>, ce n'est pas en les couvrant de félicitations qui, bien qu'elles partent d'une bonne intention, manquent parfois d'authenticité qu'on renvoie une image valorisante à l'enfant. </a:t>
            </a:r>
            <a:endParaRPr lang="fr-FR" dirty="0" smtClean="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fr-FR" sz="2100" dirty="0">
                <a:solidFill>
                  <a:prstClr val="black"/>
                </a:solidFill>
                <a:latin typeface="Calibri" panose="020F0502020204030204" pitchFamily="34" charset="0"/>
                <a:ea typeface="Calibri" panose="020F0502020204030204" pitchFamily="34" charset="0"/>
                <a:cs typeface="Times New Roman" panose="02020603050405020304" pitchFamily="18" charset="0"/>
              </a:rPr>
              <a:t>À</a:t>
            </a:r>
            <a:r>
              <a:rPr lang="fr-FR" dirty="0" smtClean="0">
                <a:latin typeface="Calibri" panose="020F0502020204030204" pitchFamily="34" charset="0"/>
                <a:ea typeface="Calibri" panose="020F0502020204030204" pitchFamily="34" charset="0"/>
                <a:cs typeface="Times New Roman" panose="02020603050405020304" pitchFamily="18" charset="0"/>
              </a:rPr>
              <a:t> </a:t>
            </a:r>
            <a:r>
              <a:rPr lang="fr-FR" dirty="0">
                <a:latin typeface="Calibri" panose="020F0502020204030204" pitchFamily="34" charset="0"/>
                <a:ea typeface="Calibri" panose="020F0502020204030204" pitchFamily="34" charset="0"/>
                <a:cs typeface="Times New Roman" panose="02020603050405020304" pitchFamily="18" charset="0"/>
              </a:rPr>
              <a:t>force d'être répétés, ces éloges se vident de leur sens et risquent de faire naître chez l'enfant des doutes sur la crédibilité du message ou de son interlocuteur. </a:t>
            </a:r>
            <a:endParaRPr lang="fr-FR" dirty="0" smtClean="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fr-FR" b="1" dirty="0" smtClean="0">
                <a:latin typeface="Calibri" panose="020F0502020204030204" pitchFamily="34" charset="0"/>
                <a:ea typeface="Calibri" panose="020F0502020204030204" pitchFamily="34" charset="0"/>
                <a:cs typeface="Times New Roman" panose="02020603050405020304" pitchFamily="18" charset="0"/>
              </a:rPr>
              <a:t>L'estime </a:t>
            </a:r>
            <a:r>
              <a:rPr lang="fr-FR" b="1" dirty="0">
                <a:latin typeface="Calibri" panose="020F0502020204030204" pitchFamily="34" charset="0"/>
                <a:ea typeface="Calibri" panose="020F0502020204030204" pitchFamily="34" charset="0"/>
                <a:cs typeface="Times New Roman" panose="02020603050405020304" pitchFamily="18" charset="0"/>
              </a:rPr>
              <a:t>de soi est davantage nourrie lorsqu'un enfant est écouté, pris au sérieux et traité avec respect.</a:t>
            </a:r>
          </a:p>
          <a:p>
            <a:pPr marL="0" indent="0">
              <a:buNone/>
            </a:pPr>
            <a:endParaRPr lang="fr-FR" dirty="0"/>
          </a:p>
        </p:txBody>
      </p:sp>
    </p:spTree>
    <p:extLst>
      <p:ext uri="{BB962C8B-B14F-4D97-AF65-F5344CB8AC3E}">
        <p14:creationId xmlns:p14="http://schemas.microsoft.com/office/powerpoint/2010/main" xmlns="" val="1278527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339306" y="437071"/>
            <a:ext cx="11720422" cy="6176514"/>
          </a:xfrm>
        </p:spPr>
        <p:txBody>
          <a:bodyPr>
            <a:normAutofit/>
          </a:bodyPr>
          <a:lstStyle/>
          <a:p>
            <a:pPr marL="0" indent="0" algn="ctr">
              <a:lnSpc>
                <a:spcPct val="107000"/>
              </a:lnSpc>
              <a:spcAft>
                <a:spcPts val="800"/>
              </a:spcAft>
              <a:buNone/>
            </a:pPr>
            <a:r>
              <a:rPr lang="fr-FR" sz="2400" b="1" dirty="0">
                <a:latin typeface="Calibri" panose="020F0502020204030204" pitchFamily="34" charset="0"/>
                <a:ea typeface="Calibri" panose="020F0502020204030204" pitchFamily="34" charset="0"/>
                <a:cs typeface="Times New Roman" panose="02020603050405020304" pitchFamily="18" charset="0"/>
              </a:rPr>
              <a:t>Voici dix points de vue qui soulignent l'influence positive de l'estime de soi </a:t>
            </a:r>
          </a:p>
          <a:p>
            <a:pPr marL="0" indent="0">
              <a:lnSpc>
                <a:spcPct val="107000"/>
              </a:lnSpc>
              <a:spcAft>
                <a:spcPts val="800"/>
              </a:spcAft>
              <a:buNone/>
            </a:pPr>
            <a:endParaRPr lang="fr-FR" dirty="0" smtClean="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fr-FR" dirty="0" smtClean="0">
                <a:latin typeface="Calibri" panose="020F0502020204030204" pitchFamily="34" charset="0"/>
                <a:ea typeface="Calibri" panose="020F0502020204030204" pitchFamily="34" charset="0"/>
                <a:cs typeface="Times New Roman" panose="02020603050405020304" pitchFamily="18" charset="0"/>
              </a:rPr>
              <a:t>1) </a:t>
            </a:r>
            <a:r>
              <a:rPr lang="fr-FR" b="1" dirty="0" smtClean="0">
                <a:latin typeface="Calibri" panose="020F0502020204030204" pitchFamily="34" charset="0"/>
                <a:ea typeface="Calibri" panose="020F0502020204030204" pitchFamily="34" charset="0"/>
                <a:cs typeface="Times New Roman" panose="02020603050405020304" pitchFamily="18" charset="0"/>
              </a:rPr>
              <a:t>L'estime </a:t>
            </a:r>
            <a:r>
              <a:rPr lang="fr-FR" b="1" dirty="0">
                <a:latin typeface="Calibri" panose="020F0502020204030204" pitchFamily="34" charset="0"/>
                <a:ea typeface="Calibri" panose="020F0502020204030204" pitchFamily="34" charset="0"/>
                <a:cs typeface="Times New Roman" panose="02020603050405020304" pitchFamily="18" charset="0"/>
              </a:rPr>
              <a:t>de soi nourrit notre besoin d'être reconnu et notre besoin d'estime et de respect</a:t>
            </a:r>
            <a:r>
              <a:rPr lang="fr-FR" dirty="0">
                <a:latin typeface="Calibri" panose="020F0502020204030204" pitchFamily="34" charset="0"/>
                <a:ea typeface="Calibri" panose="020F0502020204030204" pitchFamily="34" charset="0"/>
                <a:cs typeface="Times New Roman" panose="02020603050405020304" pitchFamily="18" charset="0"/>
              </a:rPr>
              <a:t>, cela évite d'extorquer une reconnaissance par La négative. </a:t>
            </a:r>
            <a:r>
              <a:rPr lang="fr-FR" dirty="0" smtClean="0">
                <a:latin typeface="Calibri" panose="020F0502020204030204" pitchFamily="34" charset="0"/>
                <a:ea typeface="Calibri" panose="020F0502020204030204" pitchFamily="34" charset="0"/>
                <a:cs typeface="Times New Roman" panose="02020603050405020304" pitchFamily="18" charset="0"/>
              </a:rPr>
              <a:t>C'est </a:t>
            </a:r>
            <a:r>
              <a:rPr lang="fr-FR" dirty="0">
                <a:latin typeface="Calibri" panose="020F0502020204030204" pitchFamily="34" charset="0"/>
                <a:ea typeface="Calibri" panose="020F0502020204030204" pitchFamily="34" charset="0"/>
                <a:cs typeface="Times New Roman" panose="02020603050405020304" pitchFamily="18" charset="0"/>
              </a:rPr>
              <a:t>L'aspect principal sur lequel nous pouvons agir </a:t>
            </a:r>
            <a:r>
              <a:rPr lang="fr-FR" dirty="0" smtClean="0">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Aft>
                <a:spcPts val="800"/>
              </a:spcAft>
              <a:buNone/>
            </a:pPr>
            <a:r>
              <a:rPr lang="fr-FR" dirty="0" smtClean="0">
                <a:latin typeface="Calibri" panose="020F0502020204030204" pitchFamily="34" charset="0"/>
                <a:ea typeface="Calibri" panose="020F0502020204030204" pitchFamily="34" charset="0"/>
                <a:cs typeface="Times New Roman" panose="02020603050405020304" pitchFamily="18" charset="0"/>
              </a:rPr>
              <a:t>Nous </a:t>
            </a:r>
            <a:r>
              <a:rPr lang="fr-FR" dirty="0">
                <a:latin typeface="Calibri" panose="020F0502020204030204" pitchFamily="34" charset="0"/>
                <a:ea typeface="Calibri" panose="020F0502020204030204" pitchFamily="34" charset="0"/>
                <a:cs typeface="Times New Roman" panose="02020603050405020304" pitchFamily="18" charset="0"/>
              </a:rPr>
              <a:t>pouvons cultiver une approche positive de chacun, renvoyer souvent du feedback positif et reconnaître les efforts. Nous pouvons aussi distinguer la personne de son comportement ou de ses capacités pour, dans un respect profond de chacun, travailler à l'amélioration des apprentissages sans juger la personne de l'enfant ou sans prendre, personnellement, ombrage des maladresses du jeune apprenant. </a:t>
            </a:r>
          </a:p>
          <a:p>
            <a:pPr marL="0" indent="0">
              <a:lnSpc>
                <a:spcPct val="107000"/>
              </a:lnSpc>
              <a:spcAft>
                <a:spcPts val="800"/>
              </a:spcAft>
              <a:buNone/>
            </a:pPr>
            <a:r>
              <a:rPr lang="fr-FR" dirty="0" smtClean="0">
                <a:latin typeface="Calibri" panose="020F0502020204030204" pitchFamily="34" charset="0"/>
                <a:ea typeface="Calibri" panose="020F0502020204030204" pitchFamily="34" charset="0"/>
                <a:cs typeface="Times New Roman" panose="02020603050405020304" pitchFamily="18" charset="0"/>
              </a:rPr>
              <a:t>2) </a:t>
            </a:r>
            <a:r>
              <a:rPr lang="fr-FR" b="1" dirty="0">
                <a:latin typeface="Calibri" panose="020F0502020204030204" pitchFamily="34" charset="0"/>
                <a:ea typeface="Calibri" panose="020F0502020204030204" pitchFamily="34" charset="0"/>
                <a:cs typeface="Times New Roman" panose="02020603050405020304" pitchFamily="18" charset="0"/>
              </a:rPr>
              <a:t>Si l'enfant se sent important, s'il vaut quelque chose à ses yeux, il aura davantage de confiance pour être constructif et d'assurance dans la vie, dans Les projets, dans Les autres</a:t>
            </a:r>
            <a:r>
              <a:rPr lang="fr-FR" dirty="0">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Aft>
                <a:spcPts val="800"/>
              </a:spcAft>
              <a:buNone/>
            </a:pPr>
            <a:r>
              <a:rPr lang="fr-FR" dirty="0" smtClean="0">
                <a:latin typeface="Calibri" panose="020F0502020204030204" pitchFamily="34" charset="0"/>
                <a:ea typeface="Calibri" panose="020F0502020204030204" pitchFamily="34" charset="0"/>
                <a:cs typeface="Times New Roman" panose="02020603050405020304" pitchFamily="18" charset="0"/>
              </a:rPr>
              <a:t>3) </a:t>
            </a:r>
            <a:r>
              <a:rPr lang="fr-FR" b="1" dirty="0">
                <a:latin typeface="Calibri" panose="020F0502020204030204" pitchFamily="34" charset="0"/>
                <a:ea typeface="Calibri" panose="020F0502020204030204" pitchFamily="34" charset="0"/>
                <a:cs typeface="Times New Roman" panose="02020603050405020304" pitchFamily="18" charset="0"/>
              </a:rPr>
              <a:t>La blessure d'amour-propre (le regard des autres) se soigne par l'estime de soi </a:t>
            </a:r>
            <a:r>
              <a:rPr lang="fr-FR" dirty="0" smtClean="0">
                <a:latin typeface="Calibri" panose="020F0502020204030204" pitchFamily="34" charset="0"/>
                <a:ea typeface="Calibri" panose="020F0502020204030204" pitchFamily="34" charset="0"/>
                <a:cs typeface="Times New Roman" panose="02020603050405020304" pitchFamily="18" charset="0"/>
              </a:rPr>
              <a:t>et, </a:t>
            </a:r>
            <a:r>
              <a:rPr lang="fr-FR" dirty="0">
                <a:latin typeface="Calibri" panose="020F0502020204030204" pitchFamily="34" charset="0"/>
                <a:ea typeface="Calibri" panose="020F0502020204030204" pitchFamily="34" charset="0"/>
                <a:cs typeface="Times New Roman" panose="02020603050405020304" pitchFamily="18" charset="0"/>
              </a:rPr>
              <a:t>non pas par La revanche ou La compétition qui n'aident pas à s'en sortir, bien au contraire. </a:t>
            </a:r>
          </a:p>
        </p:txBody>
      </p:sp>
    </p:spTree>
    <p:extLst>
      <p:ext uri="{BB962C8B-B14F-4D97-AF65-F5344CB8AC3E}">
        <p14:creationId xmlns:p14="http://schemas.microsoft.com/office/powerpoint/2010/main" xmlns="" val="9429500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230038" y="373811"/>
            <a:ext cx="11743426" cy="6182263"/>
          </a:xfrm>
        </p:spPr>
        <p:txBody>
          <a:bodyPr/>
          <a:lstStyle/>
          <a:p>
            <a:pPr marL="0" lvl="0" indent="0">
              <a:buClr>
                <a:prstClr val="black"/>
              </a:buClr>
              <a:buNone/>
            </a:pPr>
            <a:endParaRPr lang="fr-FR" sz="1100" dirty="0">
              <a:solidFill>
                <a:prstClr val="black"/>
              </a:solidFill>
            </a:endParaRPr>
          </a:p>
          <a:p>
            <a:pPr marL="0" indent="0">
              <a:buNone/>
            </a:pPr>
            <a:endParaRPr lang="fr-FR" dirty="0"/>
          </a:p>
        </p:txBody>
      </p:sp>
      <p:sp>
        <p:nvSpPr>
          <p:cNvPr id="5" name="Rectangle 4"/>
          <p:cNvSpPr/>
          <p:nvPr/>
        </p:nvSpPr>
        <p:spPr>
          <a:xfrm>
            <a:off x="316302" y="1620813"/>
            <a:ext cx="11306355" cy="5461688"/>
          </a:xfrm>
          <a:prstGeom prst="rect">
            <a:avLst/>
          </a:prstGeom>
        </p:spPr>
        <p:txBody>
          <a:bodyPr wrap="square">
            <a:spAutoFit/>
          </a:bodyPr>
          <a:lstStyle/>
          <a:p>
            <a:pPr lvl="0" algn="just" defTabSz="914400">
              <a:lnSpc>
                <a:spcPct val="107000"/>
              </a:lnSpc>
              <a:spcBef>
                <a:spcPts val="1000"/>
              </a:spcBef>
              <a:spcAft>
                <a:spcPts val="800"/>
              </a:spcAft>
              <a:buClr>
                <a:prstClr val="black"/>
              </a:buClr>
            </a:pPr>
            <a:endParaRPr lang="fr-FR" sz="2000" cap="all"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just" defTabSz="914400">
              <a:lnSpc>
                <a:spcPct val="107000"/>
              </a:lnSpc>
              <a:spcBef>
                <a:spcPts val="1000"/>
              </a:spcBef>
              <a:spcAft>
                <a:spcPts val="800"/>
              </a:spcAft>
              <a:buClr>
                <a:prstClr val="black"/>
              </a:buClr>
            </a:pPr>
            <a:r>
              <a:rPr lang="fr-FR" sz="2400" cap="all"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4</a:t>
            </a:r>
            <a:r>
              <a:rPr lang="fr-FR" sz="2400" cap="all"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fr-FR" sz="2400" b="1" cap="all" dirty="0">
                <a:solidFill>
                  <a:prstClr val="black"/>
                </a:solidFill>
                <a:latin typeface="Calibri" panose="020F0502020204030204" pitchFamily="34" charset="0"/>
                <a:ea typeface="Calibri" panose="020F0502020204030204" pitchFamily="34" charset="0"/>
                <a:cs typeface="Times New Roman" panose="02020603050405020304" pitchFamily="18" charset="0"/>
              </a:rPr>
              <a:t>Si l'enfant se vit comme important, s'il vaut la peine, il va plutôt parier sur la vie, ne pas se mettre en danger </a:t>
            </a:r>
            <a:r>
              <a:rPr lang="fr-FR" sz="2400" cap="all" dirty="0">
                <a:solidFill>
                  <a:prstClr val="black"/>
                </a:solidFill>
                <a:latin typeface="Calibri" panose="020F0502020204030204" pitchFamily="34" charset="0"/>
                <a:ea typeface="Calibri" panose="020F0502020204030204" pitchFamily="34" charset="0"/>
                <a:cs typeface="Times New Roman" panose="02020603050405020304" pitchFamily="18" charset="0"/>
              </a:rPr>
              <a:t>ou se détruire en entrant soit dans la violence qui est destructrice, soit dans les retombées ou conséquences de La violence qui sont du côté de L'exclusion sociale</a:t>
            </a:r>
            <a:r>
              <a:rPr lang="fr-FR" sz="2400" cap="all"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a:t>
            </a:r>
          </a:p>
          <a:p>
            <a:pPr lvl="0" algn="just" defTabSz="914400">
              <a:lnSpc>
                <a:spcPct val="107000"/>
              </a:lnSpc>
              <a:spcBef>
                <a:spcPts val="1000"/>
              </a:spcBef>
              <a:spcAft>
                <a:spcPts val="800"/>
              </a:spcAft>
              <a:buClr>
                <a:prstClr val="black"/>
              </a:buClr>
            </a:pPr>
            <a:endParaRPr lang="fr-FR" sz="2400" cap="all"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gn="just" defTabSz="914400">
              <a:lnSpc>
                <a:spcPct val="107000"/>
              </a:lnSpc>
              <a:spcBef>
                <a:spcPts val="1000"/>
              </a:spcBef>
              <a:spcAft>
                <a:spcPts val="800"/>
              </a:spcAft>
              <a:buClr>
                <a:prstClr val="black"/>
              </a:buClr>
            </a:pPr>
            <a:r>
              <a:rPr lang="fr-FR" sz="2400" cap="all" dirty="0">
                <a:solidFill>
                  <a:prstClr val="black"/>
                </a:solidFill>
                <a:latin typeface="Calibri" panose="020F0502020204030204" pitchFamily="34" charset="0"/>
                <a:ea typeface="Calibri" panose="020F0502020204030204" pitchFamily="34" charset="0"/>
                <a:cs typeface="Times New Roman" panose="02020603050405020304" pitchFamily="18" charset="0"/>
              </a:rPr>
              <a:t>5) </a:t>
            </a:r>
            <a:r>
              <a:rPr lang="fr-FR" sz="2400" b="1" cap="all" dirty="0">
                <a:solidFill>
                  <a:prstClr val="black"/>
                </a:solidFill>
                <a:latin typeface="Calibri" panose="020F0502020204030204" pitchFamily="34" charset="0"/>
                <a:ea typeface="Calibri" panose="020F0502020204030204" pitchFamily="34" charset="0"/>
                <a:cs typeface="Times New Roman" panose="02020603050405020304" pitchFamily="18" charset="0"/>
              </a:rPr>
              <a:t>Si l'enfant a confiance en soi, il aura davantage confiance dans Les autres, pairs et adultes, et prendra Le risque de L'ouverture aux autres, de La coopération. </a:t>
            </a:r>
            <a:endParaRPr lang="fr-FR" sz="2400" b="1" cap="all"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defTabSz="914400">
              <a:lnSpc>
                <a:spcPct val="107000"/>
              </a:lnSpc>
              <a:spcBef>
                <a:spcPts val="1000"/>
              </a:spcBef>
              <a:spcAft>
                <a:spcPts val="800"/>
              </a:spcAft>
              <a:buClr>
                <a:prstClr val="black"/>
              </a:buClr>
            </a:pPr>
            <a:endParaRPr lang="fr-FR" sz="2400" cap="all"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defTabSz="914400">
              <a:lnSpc>
                <a:spcPct val="107000"/>
              </a:lnSpc>
              <a:spcBef>
                <a:spcPts val="1000"/>
              </a:spcBef>
              <a:spcAft>
                <a:spcPts val="800"/>
              </a:spcAft>
              <a:buClr>
                <a:prstClr val="black"/>
              </a:buClr>
            </a:pPr>
            <a:endParaRPr lang="fr-FR" sz="2000" cap="all"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6022550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161026" y="356558"/>
            <a:ext cx="11864197" cy="6142008"/>
          </a:xfrm>
        </p:spPr>
        <p:txBody>
          <a:bodyPr>
            <a:normAutofit fontScale="92500"/>
          </a:bodyPr>
          <a:lstStyle/>
          <a:p>
            <a:pPr marL="0" lvl="0" indent="0" algn="just">
              <a:lnSpc>
                <a:spcPct val="107000"/>
              </a:lnSpc>
              <a:spcAft>
                <a:spcPts val="800"/>
              </a:spcAft>
              <a:buClr>
                <a:prstClr val="black"/>
              </a:buClr>
              <a:buNone/>
            </a:pPr>
            <a:r>
              <a:rPr lang="fr-FR" sz="2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6) </a:t>
            </a:r>
            <a:r>
              <a:rPr lang="fr-FR" sz="2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Quand l'enfant s'estime, il peut aussi estimer Les autres et construire des </a:t>
            </a:r>
            <a:r>
              <a:rPr lang="fr-FR" sz="24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relations égalitaires, </a:t>
            </a:r>
            <a:r>
              <a:rPr lang="fr-FR" sz="2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Le contraire étant très </a:t>
            </a:r>
            <a:r>
              <a:rPr lang="fr-FR" sz="24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fr-FR" sz="2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difficile</a:t>
            </a:r>
            <a:r>
              <a:rPr lang="fr-FR"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p>
          <a:p>
            <a:pPr marL="0" lvl="0" indent="0" algn="just">
              <a:lnSpc>
                <a:spcPct val="107000"/>
              </a:lnSpc>
              <a:spcAft>
                <a:spcPts val="800"/>
              </a:spcAft>
              <a:buClr>
                <a:prstClr val="black"/>
              </a:buClr>
              <a:buNone/>
            </a:pPr>
            <a:r>
              <a:rPr lang="fr-FR" sz="2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7) </a:t>
            </a:r>
            <a:r>
              <a:rPr lang="fr-FR" sz="2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Les </a:t>
            </a:r>
            <a:r>
              <a:rPr lang="fr-FR" sz="24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colères </a:t>
            </a:r>
            <a:r>
              <a:rPr lang="fr-FR" sz="2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et </a:t>
            </a:r>
            <a:r>
              <a:rPr lang="fr-FR" sz="24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rancœurs </a:t>
            </a:r>
            <a:r>
              <a:rPr lang="fr-FR" sz="2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que L'enfant recycle au présent disparaissent proportionnellement à l'estime de soi.</a:t>
            </a:r>
            <a:r>
              <a:rPr lang="fr-FR"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p>
          <a:p>
            <a:pPr marL="0" lvl="0" indent="0" algn="just">
              <a:lnSpc>
                <a:spcPct val="107000"/>
              </a:lnSpc>
              <a:spcAft>
                <a:spcPts val="800"/>
              </a:spcAft>
              <a:buClr>
                <a:prstClr val="black"/>
              </a:buClr>
              <a:buNone/>
            </a:pPr>
            <a:r>
              <a:rPr lang="fr-FR" sz="2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8) </a:t>
            </a:r>
            <a:r>
              <a:rPr lang="fr-FR" sz="2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L'estime de soi nous donne la force de sortir des schémas prédéterminés dans nos scénarios de vie, de notre histoire, d'une certaine fatalité qui nourrit la </a:t>
            </a:r>
            <a:r>
              <a:rPr lang="fr-FR" sz="24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violence.</a:t>
            </a:r>
          </a:p>
          <a:p>
            <a:pPr marL="0" lvl="0" indent="0" algn="just">
              <a:lnSpc>
                <a:spcPct val="107000"/>
              </a:lnSpc>
              <a:spcAft>
                <a:spcPts val="800"/>
              </a:spcAft>
              <a:buClr>
                <a:prstClr val="black"/>
              </a:buClr>
              <a:buNone/>
            </a:pPr>
            <a:r>
              <a:rPr lang="fr-FR" sz="2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9) </a:t>
            </a:r>
            <a:r>
              <a:rPr lang="fr-FR" sz="2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Une estime de soi </a:t>
            </a:r>
            <a:r>
              <a:rPr lang="fr-FR" sz="24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bâtie </a:t>
            </a:r>
            <a:r>
              <a:rPr lang="fr-FR" sz="2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permet </a:t>
            </a:r>
            <a:r>
              <a:rPr lang="fr-FR" sz="24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à </a:t>
            </a:r>
            <a:r>
              <a:rPr lang="fr-FR" sz="2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l'enfant de développer son libre esprit </a:t>
            </a:r>
            <a:r>
              <a:rPr lang="fr-FR" sz="2400"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critique, </a:t>
            </a:r>
            <a:r>
              <a:rPr lang="fr-FR" sz="2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une force personnelle </a:t>
            </a:r>
            <a:r>
              <a:rPr lang="fr-FR"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pour ne pas suivre L'influence du groupe dominant quand celui-ci se définit par une culture violente ou un rejet du bon élève ou de celui qui est différent. </a:t>
            </a:r>
          </a:p>
          <a:p>
            <a:pPr marL="0" lvl="0" indent="0" algn="just">
              <a:lnSpc>
                <a:spcPct val="107000"/>
              </a:lnSpc>
              <a:spcAft>
                <a:spcPts val="800"/>
              </a:spcAft>
              <a:buClr>
                <a:prstClr val="black"/>
              </a:buClr>
              <a:buNone/>
            </a:pPr>
            <a:r>
              <a:rPr lang="fr-FR" sz="24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10) </a:t>
            </a:r>
            <a:r>
              <a:rPr lang="fr-FR" sz="24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L'estime de soi permet à l'enfant d'être en contact avec toutes ses émotions, pas seulement celles qui sont Liées à la colère et à son agressivité, ce qui le conduit à développer de l'empathie, à pouvoir considérer l'autre comme un sujet et non, comme dans la violence, comme un objet.</a:t>
            </a:r>
          </a:p>
          <a:p>
            <a:pPr marL="0" indent="0">
              <a:buNone/>
            </a:pPr>
            <a:endParaRPr lang="fr-FR" dirty="0"/>
          </a:p>
        </p:txBody>
      </p:sp>
    </p:spTree>
    <p:extLst>
      <p:ext uri="{BB962C8B-B14F-4D97-AF65-F5344CB8AC3E}">
        <p14:creationId xmlns:p14="http://schemas.microsoft.com/office/powerpoint/2010/main" xmlns="" val="33289880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379561" y="563592"/>
            <a:ext cx="11708921" cy="6021238"/>
          </a:xfrm>
        </p:spPr>
        <p:txBody>
          <a:bodyPr>
            <a:normAutofit/>
          </a:bodyPr>
          <a:lstStyle/>
          <a:p>
            <a:pPr marL="0" indent="0" algn="ctr">
              <a:buNone/>
            </a:pPr>
            <a:r>
              <a:rPr lang="fr-FR" sz="3200" b="1" cap="none" dirty="0" smtClean="0">
                <a:solidFill>
                  <a:prstClr val="black"/>
                </a:solidFill>
                <a:latin typeface="Calibri"/>
                <a:ea typeface="+mj-ea"/>
                <a:cs typeface="+mj-cs"/>
              </a:rPr>
              <a:t>Problématique </a:t>
            </a:r>
            <a:r>
              <a:rPr lang="fr-FR" sz="3200" b="1" cap="none" dirty="0">
                <a:solidFill>
                  <a:prstClr val="black"/>
                </a:solidFill>
                <a:latin typeface="Calibri"/>
                <a:ea typeface="+mj-ea"/>
                <a:cs typeface="+mj-cs"/>
              </a:rPr>
              <a:t>de la motivation </a:t>
            </a:r>
            <a:r>
              <a:rPr lang="fr-FR" sz="3200" b="1" cap="none" dirty="0" smtClean="0">
                <a:solidFill>
                  <a:prstClr val="black"/>
                </a:solidFill>
                <a:latin typeface="Calibri"/>
                <a:ea typeface="+mj-ea"/>
                <a:cs typeface="+mj-cs"/>
              </a:rPr>
              <a:t>scolaire</a:t>
            </a:r>
            <a:endParaRPr lang="fr-FR" sz="3200" b="1" cap="none" dirty="0">
              <a:solidFill>
                <a:prstClr val="black"/>
              </a:solidFill>
              <a:latin typeface="Calibri"/>
              <a:ea typeface="+mj-ea"/>
              <a:cs typeface="+mj-cs"/>
            </a:endParaRPr>
          </a:p>
          <a:p>
            <a:pPr marL="342900" lvl="0" indent="-342900">
              <a:lnSpc>
                <a:spcPct val="100000"/>
              </a:lnSpc>
              <a:spcBef>
                <a:spcPct val="20000"/>
              </a:spcBef>
              <a:buClrTx/>
            </a:pPr>
            <a:r>
              <a:rPr lang="fr-FR" sz="2800" cap="none" dirty="0">
                <a:solidFill>
                  <a:prstClr val="black"/>
                </a:solidFill>
                <a:latin typeface="Calibri"/>
              </a:rPr>
              <a:t>Selon Viau (2009), la motivation est « un phénomène qui </a:t>
            </a:r>
            <a:r>
              <a:rPr lang="fr-FR" sz="2800" b="1" cap="none" dirty="0">
                <a:solidFill>
                  <a:prstClr val="black"/>
                </a:solidFill>
                <a:latin typeface="Calibri"/>
              </a:rPr>
              <a:t>tire sa source dans des perceptions que l’élève a de lui-même et de son environnement</a:t>
            </a:r>
            <a:r>
              <a:rPr lang="fr-FR" sz="2800" cap="none" dirty="0">
                <a:solidFill>
                  <a:prstClr val="black"/>
                </a:solidFill>
                <a:latin typeface="Calibri"/>
              </a:rPr>
              <a:t>, et qui a pour conséquence qu’il choisit de </a:t>
            </a:r>
            <a:r>
              <a:rPr lang="fr-FR" sz="2800" b="1" cap="none" dirty="0">
                <a:solidFill>
                  <a:prstClr val="black"/>
                </a:solidFill>
                <a:latin typeface="Calibri"/>
              </a:rPr>
              <a:t>s’engager à accomplir l’activité pédagogique qu’on lui propose et de préserver</a:t>
            </a:r>
            <a:r>
              <a:rPr lang="fr-FR" sz="2800" cap="none" dirty="0">
                <a:solidFill>
                  <a:prstClr val="black"/>
                </a:solidFill>
                <a:latin typeface="Calibri"/>
              </a:rPr>
              <a:t> dans son accomplissement, et ce, dans le but d’apprendre » </a:t>
            </a:r>
          </a:p>
          <a:p>
            <a:pPr marL="342900" lvl="0" indent="-342900">
              <a:lnSpc>
                <a:spcPct val="100000"/>
              </a:lnSpc>
              <a:spcBef>
                <a:spcPct val="20000"/>
              </a:spcBef>
              <a:buClrTx/>
            </a:pPr>
            <a:r>
              <a:rPr lang="fr-FR" sz="2800" cap="none" dirty="0">
                <a:solidFill>
                  <a:prstClr val="black"/>
                </a:solidFill>
                <a:latin typeface="Calibri"/>
              </a:rPr>
              <a:t>C’est une </a:t>
            </a:r>
            <a:r>
              <a:rPr lang="fr-FR" sz="2800" b="1" cap="none" dirty="0">
                <a:solidFill>
                  <a:srgbClr val="FF0000"/>
                </a:solidFill>
                <a:latin typeface="Calibri"/>
              </a:rPr>
              <a:t>dynamique </a:t>
            </a:r>
            <a:r>
              <a:rPr lang="fr-FR" sz="2800" b="1" cap="none" dirty="0" smtClean="0">
                <a:solidFill>
                  <a:srgbClr val="FF0000"/>
                </a:solidFill>
                <a:latin typeface="Calibri"/>
              </a:rPr>
              <a:t>motivationnelle</a:t>
            </a:r>
            <a:r>
              <a:rPr lang="fr-FR" sz="2800" cap="none" dirty="0" smtClean="0">
                <a:solidFill>
                  <a:prstClr val="black"/>
                </a:solidFill>
                <a:latin typeface="Calibri"/>
              </a:rPr>
              <a:t>. La </a:t>
            </a:r>
            <a:r>
              <a:rPr lang="fr-FR" sz="2800" cap="none" dirty="0">
                <a:solidFill>
                  <a:prstClr val="black"/>
                </a:solidFill>
                <a:latin typeface="Calibri"/>
              </a:rPr>
              <a:t>perception de l’intérêt de l’activité (</a:t>
            </a:r>
            <a:r>
              <a:rPr lang="fr-FR" sz="2800" b="1" cap="none" dirty="0">
                <a:solidFill>
                  <a:prstClr val="black"/>
                </a:solidFill>
                <a:latin typeface="Calibri"/>
              </a:rPr>
              <a:t>le sens</a:t>
            </a:r>
            <a:r>
              <a:rPr lang="fr-FR" sz="2800" cap="none" dirty="0">
                <a:solidFill>
                  <a:prstClr val="black"/>
                </a:solidFill>
                <a:latin typeface="Calibri"/>
              </a:rPr>
              <a:t>), de la compétence à réaliser la tâche </a:t>
            </a:r>
            <a:r>
              <a:rPr lang="fr-FR" sz="2800" b="1" cap="none" dirty="0">
                <a:solidFill>
                  <a:prstClr val="black"/>
                </a:solidFill>
                <a:latin typeface="Calibri"/>
              </a:rPr>
              <a:t>(capacité)</a:t>
            </a:r>
            <a:r>
              <a:rPr lang="fr-FR" sz="2800" cap="none" dirty="0">
                <a:solidFill>
                  <a:prstClr val="black"/>
                </a:solidFill>
                <a:latin typeface="Calibri"/>
              </a:rPr>
              <a:t>, et de sa </a:t>
            </a:r>
            <a:r>
              <a:rPr lang="fr-FR" sz="2800" b="1" cap="none" dirty="0">
                <a:solidFill>
                  <a:prstClr val="black"/>
                </a:solidFill>
                <a:latin typeface="Calibri"/>
              </a:rPr>
              <a:t>contrôlabilité</a:t>
            </a:r>
            <a:r>
              <a:rPr lang="fr-FR" sz="2800" cap="none" dirty="0">
                <a:solidFill>
                  <a:prstClr val="black"/>
                </a:solidFill>
                <a:latin typeface="Calibri"/>
              </a:rPr>
              <a:t> </a:t>
            </a:r>
            <a:r>
              <a:rPr lang="fr-FR" sz="2800" b="1" cap="none" dirty="0">
                <a:solidFill>
                  <a:prstClr val="black"/>
                </a:solidFill>
                <a:latin typeface="Calibri"/>
              </a:rPr>
              <a:t>vont déterminer le niveau d’engagement cognitif et la persévérance dans l’apprentissage</a:t>
            </a:r>
          </a:p>
          <a:p>
            <a:pPr marL="342900" lvl="0" indent="-342900">
              <a:lnSpc>
                <a:spcPct val="100000"/>
              </a:lnSpc>
              <a:spcBef>
                <a:spcPct val="20000"/>
              </a:spcBef>
              <a:buClrTx/>
            </a:pPr>
            <a:r>
              <a:rPr lang="fr-FR" sz="2800" cap="none" dirty="0" err="1">
                <a:solidFill>
                  <a:prstClr val="black"/>
                </a:solidFill>
                <a:latin typeface="Calibri"/>
              </a:rPr>
              <a:t>Hackman</a:t>
            </a:r>
            <a:r>
              <a:rPr lang="fr-FR" sz="2800" cap="none" dirty="0">
                <a:solidFill>
                  <a:prstClr val="black"/>
                </a:solidFill>
                <a:latin typeface="Calibri"/>
              </a:rPr>
              <a:t> et Oldham </a:t>
            </a:r>
            <a:r>
              <a:rPr lang="fr-FR" sz="2800" cap="none" dirty="0" smtClean="0">
                <a:solidFill>
                  <a:prstClr val="black"/>
                </a:solidFill>
                <a:latin typeface="Calibri"/>
              </a:rPr>
              <a:t>insistent </a:t>
            </a:r>
            <a:r>
              <a:rPr lang="fr-FR" sz="2800" cap="none" dirty="0">
                <a:solidFill>
                  <a:prstClr val="black"/>
                </a:solidFill>
                <a:latin typeface="Calibri"/>
              </a:rPr>
              <a:t>sur le contenu de la tâche. </a:t>
            </a:r>
            <a:r>
              <a:rPr lang="fr-FR" sz="2800" b="1" cap="none" dirty="0">
                <a:solidFill>
                  <a:prstClr val="black"/>
                </a:solidFill>
                <a:latin typeface="Calibri"/>
              </a:rPr>
              <a:t>Il faut créer du </a:t>
            </a:r>
            <a:r>
              <a:rPr lang="fr-FR" sz="2800" b="1" cap="none" dirty="0" smtClean="0">
                <a:solidFill>
                  <a:prstClr val="black"/>
                </a:solidFill>
                <a:latin typeface="Calibri"/>
              </a:rPr>
              <a:t>sens, </a:t>
            </a:r>
            <a:r>
              <a:rPr lang="fr-FR" sz="2800" b="1" cap="none" dirty="0">
                <a:solidFill>
                  <a:prstClr val="black"/>
                </a:solidFill>
                <a:latin typeface="Calibri"/>
              </a:rPr>
              <a:t>de </a:t>
            </a:r>
            <a:r>
              <a:rPr lang="fr-FR" sz="2800" b="1" cap="none" dirty="0" smtClean="0">
                <a:solidFill>
                  <a:prstClr val="black"/>
                </a:solidFill>
                <a:latin typeface="Calibri"/>
              </a:rPr>
              <a:t>l’intérêt.</a:t>
            </a:r>
            <a:endParaRPr lang="fr-FR" sz="2800" b="1" cap="none" dirty="0">
              <a:solidFill>
                <a:prstClr val="black"/>
              </a:solidFill>
              <a:latin typeface="Calibri"/>
            </a:endParaRPr>
          </a:p>
          <a:p>
            <a:pPr marL="0" indent="0">
              <a:buNone/>
            </a:pPr>
            <a:endParaRPr lang="fr-FR" sz="3200" b="1" dirty="0"/>
          </a:p>
        </p:txBody>
      </p:sp>
    </p:spTree>
    <p:extLst>
      <p:ext uri="{BB962C8B-B14F-4D97-AF65-F5344CB8AC3E}">
        <p14:creationId xmlns:p14="http://schemas.microsoft.com/office/powerpoint/2010/main" xmlns="" val="41138116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379561" y="563592"/>
            <a:ext cx="11708921" cy="6021238"/>
          </a:xfrm>
        </p:spPr>
        <p:txBody>
          <a:bodyPr>
            <a:normAutofit fontScale="92500" lnSpcReduction="10000"/>
          </a:bodyPr>
          <a:lstStyle/>
          <a:p>
            <a:pPr marL="0" indent="0" algn="ctr">
              <a:buNone/>
            </a:pPr>
            <a:r>
              <a:rPr lang="fr-FR" sz="3200" b="1" cap="none" dirty="0">
                <a:solidFill>
                  <a:prstClr val="black"/>
                </a:solidFill>
                <a:latin typeface="Calibri"/>
                <a:ea typeface="+mj-ea"/>
                <a:cs typeface="+mj-cs"/>
              </a:rPr>
              <a:t>Comment motiver </a:t>
            </a:r>
            <a:r>
              <a:rPr lang="fr-FR" sz="3200" b="1" cap="none" dirty="0" smtClean="0">
                <a:solidFill>
                  <a:prstClr val="black"/>
                </a:solidFill>
                <a:latin typeface="Calibri"/>
                <a:ea typeface="+mj-ea"/>
                <a:cs typeface="+mj-cs"/>
              </a:rPr>
              <a:t>? Quelques leviers.</a:t>
            </a:r>
          </a:p>
          <a:p>
            <a:pPr marL="0" indent="0">
              <a:buNone/>
            </a:pPr>
            <a:endParaRPr lang="fr-FR" sz="3200" b="1" cap="none" dirty="0">
              <a:solidFill>
                <a:prstClr val="black"/>
              </a:solidFill>
              <a:latin typeface="Calibri"/>
              <a:ea typeface="+mj-ea"/>
              <a:cs typeface="+mj-cs"/>
            </a:endParaRPr>
          </a:p>
          <a:p>
            <a:pPr marL="342900" lvl="0" indent="-342900">
              <a:lnSpc>
                <a:spcPct val="100000"/>
              </a:lnSpc>
              <a:spcBef>
                <a:spcPct val="20000"/>
              </a:spcBef>
              <a:buClrTx/>
            </a:pPr>
            <a:r>
              <a:rPr lang="fr-FR" sz="3200" cap="none" dirty="0" smtClean="0">
                <a:solidFill>
                  <a:prstClr val="black"/>
                </a:solidFill>
                <a:latin typeface="Calibri"/>
              </a:rPr>
              <a:t>Modifier </a:t>
            </a:r>
            <a:r>
              <a:rPr lang="fr-FR" sz="3200" cap="none" dirty="0">
                <a:solidFill>
                  <a:prstClr val="black"/>
                </a:solidFill>
                <a:latin typeface="Calibri"/>
              </a:rPr>
              <a:t>les émotions négatives : donner des techniques</a:t>
            </a:r>
          </a:p>
          <a:p>
            <a:pPr marL="342900" lvl="0" indent="-342900">
              <a:lnSpc>
                <a:spcPct val="100000"/>
              </a:lnSpc>
              <a:spcBef>
                <a:spcPct val="20000"/>
              </a:spcBef>
              <a:buClrTx/>
            </a:pPr>
            <a:r>
              <a:rPr lang="fr-FR" sz="3200" cap="none" dirty="0">
                <a:solidFill>
                  <a:prstClr val="black"/>
                </a:solidFill>
                <a:latin typeface="Calibri"/>
              </a:rPr>
              <a:t>Se faire </a:t>
            </a:r>
            <a:r>
              <a:rPr lang="fr-FR" sz="3200" cap="none" dirty="0" smtClean="0">
                <a:solidFill>
                  <a:prstClr val="black"/>
                </a:solidFill>
                <a:latin typeface="Calibri"/>
              </a:rPr>
              <a:t>confiance : </a:t>
            </a:r>
            <a:r>
              <a:rPr lang="fr-FR" sz="3200" cap="none" dirty="0">
                <a:solidFill>
                  <a:prstClr val="black"/>
                </a:solidFill>
                <a:latin typeface="Calibri"/>
              </a:rPr>
              <a:t>erreur et bienveillance, esprit de croissance « je vais y arriver </a:t>
            </a:r>
            <a:r>
              <a:rPr lang="fr-FR" sz="3200" cap="none" dirty="0" smtClean="0">
                <a:solidFill>
                  <a:prstClr val="black"/>
                </a:solidFill>
                <a:latin typeface="Calibri"/>
              </a:rPr>
              <a:t>»</a:t>
            </a:r>
          </a:p>
          <a:p>
            <a:pPr marL="342900" lvl="0" indent="-342900">
              <a:lnSpc>
                <a:spcPct val="100000"/>
              </a:lnSpc>
              <a:spcBef>
                <a:spcPct val="20000"/>
              </a:spcBef>
              <a:buClrTx/>
            </a:pPr>
            <a:r>
              <a:rPr lang="fr-FR" sz="3200" cap="none" dirty="0" smtClean="0">
                <a:solidFill>
                  <a:prstClr val="black"/>
                </a:solidFill>
                <a:latin typeface="Calibri"/>
              </a:rPr>
              <a:t>Adopter la méthodes des petits pas « </a:t>
            </a:r>
            <a:r>
              <a:rPr lang="fr-FR" sz="3200" cap="none" dirty="0" err="1" smtClean="0">
                <a:solidFill>
                  <a:prstClr val="black"/>
                </a:solidFill>
                <a:latin typeface="Calibri"/>
              </a:rPr>
              <a:t>sé</a:t>
            </a:r>
            <a:r>
              <a:rPr lang="fr-FR" sz="3200" cap="none" dirty="0" smtClean="0">
                <a:solidFill>
                  <a:prstClr val="black"/>
                </a:solidFill>
                <a:latin typeface="Calibri"/>
              </a:rPr>
              <a:t> on </a:t>
            </a:r>
            <a:r>
              <a:rPr lang="fr-FR" sz="3200" cap="none" dirty="0" err="1" smtClean="0">
                <a:solidFill>
                  <a:prstClr val="black"/>
                </a:solidFill>
                <a:latin typeface="Calibri"/>
              </a:rPr>
              <a:t>grèn</a:t>
            </a:r>
            <a:r>
              <a:rPr lang="fr-FR" sz="3200" cap="none" dirty="0" smtClean="0">
                <a:solidFill>
                  <a:prstClr val="black"/>
                </a:solidFill>
                <a:latin typeface="Calibri"/>
              </a:rPr>
              <a:t> </a:t>
            </a:r>
            <a:r>
              <a:rPr lang="fr-FR" sz="3200" cap="none" dirty="0" err="1" smtClean="0">
                <a:solidFill>
                  <a:prstClr val="black"/>
                </a:solidFill>
                <a:latin typeface="Calibri"/>
              </a:rPr>
              <a:t>diri</a:t>
            </a:r>
            <a:r>
              <a:rPr lang="fr-FR" sz="3200" cap="none" dirty="0" smtClean="0">
                <a:solidFill>
                  <a:prstClr val="black"/>
                </a:solidFill>
                <a:latin typeface="Calibri"/>
              </a:rPr>
              <a:t> ka </a:t>
            </a:r>
            <a:r>
              <a:rPr lang="fr-FR" sz="3200" cap="none" dirty="0" err="1" smtClean="0">
                <a:solidFill>
                  <a:prstClr val="black"/>
                </a:solidFill>
                <a:latin typeface="Calibri"/>
              </a:rPr>
              <a:t>fè</a:t>
            </a:r>
            <a:r>
              <a:rPr lang="fr-FR" sz="3200" cap="none" dirty="0" smtClean="0">
                <a:solidFill>
                  <a:prstClr val="black"/>
                </a:solidFill>
                <a:latin typeface="Calibri"/>
              </a:rPr>
              <a:t> on </a:t>
            </a:r>
            <a:r>
              <a:rPr lang="fr-FR" sz="3200" cap="none" dirty="0" err="1" smtClean="0">
                <a:solidFill>
                  <a:prstClr val="black"/>
                </a:solidFill>
                <a:latin typeface="Calibri"/>
              </a:rPr>
              <a:t>sak</a:t>
            </a:r>
            <a:r>
              <a:rPr lang="fr-FR" sz="3200" cap="none" dirty="0" smtClean="0">
                <a:solidFill>
                  <a:prstClr val="black"/>
                </a:solidFill>
                <a:latin typeface="Calibri"/>
              </a:rPr>
              <a:t> </a:t>
            </a:r>
            <a:r>
              <a:rPr lang="fr-FR" sz="3200" cap="none" dirty="0" err="1" smtClean="0">
                <a:solidFill>
                  <a:prstClr val="black"/>
                </a:solidFill>
                <a:latin typeface="Calibri"/>
              </a:rPr>
              <a:t>diri</a:t>
            </a:r>
            <a:r>
              <a:rPr lang="fr-FR" sz="3200" cap="none" dirty="0" smtClean="0">
                <a:solidFill>
                  <a:prstClr val="black"/>
                </a:solidFill>
                <a:latin typeface="Calibri"/>
              </a:rPr>
              <a:t> »</a:t>
            </a:r>
          </a:p>
          <a:p>
            <a:pPr marL="342900" lvl="0" indent="-342900">
              <a:lnSpc>
                <a:spcPct val="100000"/>
              </a:lnSpc>
              <a:spcBef>
                <a:spcPct val="20000"/>
              </a:spcBef>
              <a:buClrTx/>
            </a:pPr>
            <a:r>
              <a:rPr lang="fr-FR" sz="3200" cap="none" dirty="0" smtClean="0">
                <a:solidFill>
                  <a:prstClr val="black"/>
                </a:solidFill>
                <a:latin typeface="Calibri"/>
              </a:rPr>
              <a:t>Faire prendre conscience à l’enfant de ses forces</a:t>
            </a:r>
            <a:endParaRPr lang="fr-FR" sz="3200" cap="none" dirty="0">
              <a:solidFill>
                <a:prstClr val="black"/>
              </a:solidFill>
              <a:latin typeface="Calibri"/>
            </a:endParaRPr>
          </a:p>
          <a:p>
            <a:pPr marL="342900" lvl="0" indent="-342900">
              <a:lnSpc>
                <a:spcPct val="100000"/>
              </a:lnSpc>
              <a:spcBef>
                <a:spcPct val="20000"/>
              </a:spcBef>
              <a:buClrTx/>
            </a:pPr>
            <a:r>
              <a:rPr lang="fr-FR" sz="3200" cap="none" dirty="0" smtClean="0">
                <a:solidFill>
                  <a:prstClr val="black"/>
                </a:solidFill>
                <a:latin typeface="Calibri"/>
              </a:rPr>
              <a:t>Développer l’autonomie dans les apprentissages</a:t>
            </a:r>
          </a:p>
          <a:p>
            <a:pPr marL="342900" lvl="0" indent="-342900">
              <a:lnSpc>
                <a:spcPct val="100000"/>
              </a:lnSpc>
              <a:spcBef>
                <a:spcPct val="20000"/>
              </a:spcBef>
              <a:buClrTx/>
            </a:pPr>
            <a:r>
              <a:rPr lang="fr-FR" sz="3200" cap="none" dirty="0" smtClean="0">
                <a:solidFill>
                  <a:prstClr val="black"/>
                </a:solidFill>
                <a:latin typeface="Calibri"/>
              </a:rPr>
              <a:t>Stimuler le plaisir d’apprendre en variant les manières de travailler</a:t>
            </a:r>
          </a:p>
          <a:p>
            <a:pPr marL="342900" indent="-342900">
              <a:lnSpc>
                <a:spcPct val="100000"/>
              </a:lnSpc>
              <a:spcBef>
                <a:spcPct val="20000"/>
              </a:spcBef>
              <a:buClrTx/>
            </a:pPr>
            <a:r>
              <a:rPr lang="fr-FR" sz="3200" cap="none" dirty="0" smtClean="0">
                <a:solidFill>
                  <a:prstClr val="black"/>
                </a:solidFill>
                <a:latin typeface="Calibri"/>
              </a:rPr>
              <a:t>Donner la capacité de s’exprimer ? Exprimer ses émotions, ses pensées et ses besoins, afin d’identifier les freins et obstacles pour les surmonter</a:t>
            </a:r>
          </a:p>
          <a:p>
            <a:pPr marL="342900" lvl="0" indent="-342900">
              <a:lnSpc>
                <a:spcPct val="100000"/>
              </a:lnSpc>
              <a:spcBef>
                <a:spcPct val="20000"/>
              </a:spcBef>
              <a:buClrTx/>
            </a:pPr>
            <a:endParaRPr lang="fr-FR" sz="3200" cap="none" dirty="0">
              <a:solidFill>
                <a:prstClr val="black"/>
              </a:solidFill>
              <a:latin typeface="Calibri"/>
            </a:endParaRPr>
          </a:p>
          <a:p>
            <a:pPr marL="0" indent="0">
              <a:buNone/>
            </a:pPr>
            <a:endParaRPr lang="fr-FR" sz="3200" b="1" dirty="0"/>
          </a:p>
        </p:txBody>
      </p:sp>
    </p:spTree>
    <p:extLst>
      <p:ext uri="{BB962C8B-B14F-4D97-AF65-F5344CB8AC3E}">
        <p14:creationId xmlns:p14="http://schemas.microsoft.com/office/powerpoint/2010/main" xmlns="" val="9082991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379561" y="563592"/>
            <a:ext cx="11708921" cy="6021238"/>
          </a:xfrm>
        </p:spPr>
        <p:txBody>
          <a:bodyPr>
            <a:normAutofit/>
          </a:bodyPr>
          <a:lstStyle/>
          <a:p>
            <a:pPr marL="0" indent="0" algn="ctr">
              <a:buNone/>
            </a:pPr>
            <a:r>
              <a:rPr lang="fr-FR" sz="3200" b="1" cap="none" dirty="0">
                <a:solidFill>
                  <a:prstClr val="black"/>
                </a:solidFill>
                <a:latin typeface="Calibri"/>
                <a:ea typeface="+mj-ea"/>
                <a:cs typeface="+mj-cs"/>
              </a:rPr>
              <a:t>Identifier </a:t>
            </a:r>
            <a:r>
              <a:rPr lang="fr-FR" sz="3200" b="1" cap="none" dirty="0" smtClean="0">
                <a:solidFill>
                  <a:prstClr val="black"/>
                </a:solidFill>
                <a:latin typeface="Calibri"/>
                <a:ea typeface="+mj-ea"/>
                <a:cs typeface="+mj-cs"/>
              </a:rPr>
              <a:t>les freins</a:t>
            </a:r>
            <a:endParaRPr lang="fr-FR" sz="3200" b="1" cap="none" dirty="0">
              <a:solidFill>
                <a:prstClr val="black"/>
              </a:solidFill>
              <a:latin typeface="Calibri"/>
              <a:ea typeface="+mj-ea"/>
              <a:cs typeface="+mj-cs"/>
            </a:endParaRPr>
          </a:p>
          <a:p>
            <a:pPr marL="342900" lvl="0" indent="-342900">
              <a:lnSpc>
                <a:spcPct val="100000"/>
              </a:lnSpc>
              <a:spcBef>
                <a:spcPct val="20000"/>
              </a:spcBef>
              <a:buClrTx/>
            </a:pPr>
            <a:r>
              <a:rPr lang="fr-FR" sz="2800" b="1" cap="none" dirty="0">
                <a:solidFill>
                  <a:prstClr val="black"/>
                </a:solidFill>
                <a:latin typeface="Calibri"/>
              </a:rPr>
              <a:t>Environnement</a:t>
            </a:r>
            <a:r>
              <a:rPr lang="fr-FR" sz="2800" cap="none" dirty="0">
                <a:solidFill>
                  <a:prstClr val="black"/>
                </a:solidFill>
                <a:latin typeface="Calibri"/>
              </a:rPr>
              <a:t> : </a:t>
            </a:r>
            <a:r>
              <a:rPr lang="fr-FR" sz="2800" cap="none" dirty="0" smtClean="0">
                <a:solidFill>
                  <a:prstClr val="black"/>
                </a:solidFill>
                <a:latin typeface="Calibri"/>
              </a:rPr>
              <a:t>Où </a:t>
            </a:r>
            <a:r>
              <a:rPr lang="fr-FR" sz="2800" cap="none" dirty="0">
                <a:solidFill>
                  <a:prstClr val="black"/>
                </a:solidFill>
                <a:latin typeface="Calibri"/>
              </a:rPr>
              <a:t>et quand </a:t>
            </a:r>
            <a:r>
              <a:rPr lang="fr-FR" sz="2800" cap="none" dirty="0" smtClean="0">
                <a:solidFill>
                  <a:prstClr val="black"/>
                </a:solidFill>
                <a:latin typeface="Calibri"/>
              </a:rPr>
              <a:t>apprenez-vous ? Travaillez-vous </a:t>
            </a:r>
            <a:r>
              <a:rPr lang="fr-FR" sz="2800" cap="none" dirty="0">
                <a:solidFill>
                  <a:prstClr val="black"/>
                </a:solidFill>
                <a:latin typeface="Calibri"/>
              </a:rPr>
              <a:t>de manière </a:t>
            </a:r>
            <a:r>
              <a:rPr lang="fr-FR" sz="2800" cap="none" dirty="0" smtClean="0">
                <a:solidFill>
                  <a:prstClr val="black"/>
                </a:solidFill>
                <a:latin typeface="Calibri"/>
              </a:rPr>
              <a:t>efficace ? </a:t>
            </a:r>
            <a:r>
              <a:rPr lang="fr-FR" sz="2800" cap="none" dirty="0">
                <a:solidFill>
                  <a:prstClr val="black"/>
                </a:solidFill>
                <a:latin typeface="Calibri"/>
              </a:rPr>
              <a:t>Avec </a:t>
            </a:r>
            <a:r>
              <a:rPr lang="fr-FR" sz="2800" cap="none" dirty="0" smtClean="0">
                <a:solidFill>
                  <a:prstClr val="black"/>
                </a:solidFill>
                <a:latin typeface="Calibri"/>
              </a:rPr>
              <a:t>qui ? Peut-on améliorer ?</a:t>
            </a:r>
            <a:endParaRPr lang="fr-FR" sz="2800" cap="none" dirty="0">
              <a:solidFill>
                <a:prstClr val="black"/>
              </a:solidFill>
              <a:latin typeface="Calibri"/>
            </a:endParaRPr>
          </a:p>
          <a:p>
            <a:pPr marL="342900" lvl="0" indent="-342900">
              <a:lnSpc>
                <a:spcPct val="100000"/>
              </a:lnSpc>
              <a:spcBef>
                <a:spcPct val="20000"/>
              </a:spcBef>
              <a:buClrTx/>
            </a:pPr>
            <a:r>
              <a:rPr lang="fr-FR" sz="2800" b="1" cap="none" dirty="0">
                <a:solidFill>
                  <a:prstClr val="black"/>
                </a:solidFill>
                <a:latin typeface="Calibri"/>
              </a:rPr>
              <a:t>Comportement</a:t>
            </a:r>
            <a:r>
              <a:rPr lang="fr-FR" sz="2800" cap="none" dirty="0">
                <a:solidFill>
                  <a:prstClr val="black"/>
                </a:solidFill>
                <a:latin typeface="Calibri"/>
              </a:rPr>
              <a:t> : Que </a:t>
            </a:r>
            <a:r>
              <a:rPr lang="fr-FR" sz="2800" cap="none" dirty="0" smtClean="0">
                <a:solidFill>
                  <a:prstClr val="black"/>
                </a:solidFill>
                <a:latin typeface="Calibri"/>
              </a:rPr>
              <a:t>faites-vous ? Comment ?</a:t>
            </a:r>
            <a:endParaRPr lang="fr-FR" sz="2800" cap="none" dirty="0">
              <a:solidFill>
                <a:prstClr val="black"/>
              </a:solidFill>
              <a:latin typeface="Calibri"/>
            </a:endParaRPr>
          </a:p>
          <a:p>
            <a:pPr marL="342900" lvl="0" indent="-342900">
              <a:lnSpc>
                <a:spcPct val="100000"/>
              </a:lnSpc>
              <a:spcBef>
                <a:spcPct val="20000"/>
              </a:spcBef>
              <a:buClrTx/>
            </a:pPr>
            <a:r>
              <a:rPr lang="fr-FR" sz="2800" b="1" cap="none" dirty="0">
                <a:solidFill>
                  <a:prstClr val="black"/>
                </a:solidFill>
                <a:latin typeface="Calibri"/>
              </a:rPr>
              <a:t>Capacités : </a:t>
            </a:r>
            <a:r>
              <a:rPr lang="fr-FR" sz="2800" cap="none" dirty="0">
                <a:solidFill>
                  <a:prstClr val="black"/>
                </a:solidFill>
                <a:latin typeface="Calibri"/>
              </a:rPr>
              <a:t>Comment vous vous </a:t>
            </a:r>
            <a:r>
              <a:rPr lang="fr-FR" sz="2800" cap="none" dirty="0" smtClean="0">
                <a:solidFill>
                  <a:prstClr val="black"/>
                </a:solidFill>
                <a:latin typeface="Calibri"/>
              </a:rPr>
              <a:t>organisez ? </a:t>
            </a:r>
            <a:r>
              <a:rPr lang="fr-FR" sz="2800" cap="none" dirty="0">
                <a:solidFill>
                  <a:prstClr val="black"/>
                </a:solidFill>
                <a:latin typeface="Calibri"/>
              </a:rPr>
              <a:t>Que </a:t>
            </a:r>
            <a:r>
              <a:rPr lang="fr-FR" sz="2800" cap="none" dirty="0" smtClean="0">
                <a:solidFill>
                  <a:prstClr val="black"/>
                </a:solidFill>
                <a:latin typeface="Calibri"/>
              </a:rPr>
              <a:t>pouvez-vous améliorer ? </a:t>
            </a:r>
            <a:r>
              <a:rPr lang="fr-FR" sz="2800" cap="none" dirty="0">
                <a:solidFill>
                  <a:prstClr val="black"/>
                </a:solidFill>
                <a:latin typeface="Calibri"/>
              </a:rPr>
              <a:t>Qu’avez-vous </a:t>
            </a:r>
            <a:r>
              <a:rPr lang="fr-FR" sz="2800" cap="none" dirty="0" smtClean="0">
                <a:solidFill>
                  <a:prstClr val="black"/>
                </a:solidFill>
                <a:latin typeface="Calibri"/>
              </a:rPr>
              <a:t>appris ?</a:t>
            </a:r>
            <a:endParaRPr lang="fr-FR" sz="2800" b="1" cap="none" dirty="0">
              <a:solidFill>
                <a:prstClr val="black"/>
              </a:solidFill>
              <a:latin typeface="Calibri"/>
            </a:endParaRPr>
          </a:p>
          <a:p>
            <a:pPr marL="342900" lvl="0" indent="-342900">
              <a:lnSpc>
                <a:spcPct val="100000"/>
              </a:lnSpc>
              <a:spcBef>
                <a:spcPct val="20000"/>
              </a:spcBef>
              <a:buClrTx/>
            </a:pPr>
            <a:r>
              <a:rPr lang="fr-FR" sz="2800" b="1" cap="none" dirty="0">
                <a:solidFill>
                  <a:prstClr val="black"/>
                </a:solidFill>
                <a:latin typeface="Calibri"/>
              </a:rPr>
              <a:t>Croyances </a:t>
            </a:r>
            <a:r>
              <a:rPr lang="fr-FR" sz="2800" b="1" cap="none" dirty="0" smtClean="0">
                <a:solidFill>
                  <a:prstClr val="black"/>
                </a:solidFill>
                <a:latin typeface="Calibri"/>
              </a:rPr>
              <a:t>: </a:t>
            </a:r>
            <a:r>
              <a:rPr lang="fr-FR" sz="2800" cap="none" dirty="0" smtClean="0">
                <a:solidFill>
                  <a:prstClr val="black"/>
                </a:solidFill>
                <a:latin typeface="Calibri"/>
              </a:rPr>
              <a:t>Qu’est-ce qui </a:t>
            </a:r>
            <a:r>
              <a:rPr lang="fr-FR" sz="2800" cap="none" dirty="0">
                <a:solidFill>
                  <a:prstClr val="black"/>
                </a:solidFill>
                <a:latin typeface="Calibri"/>
              </a:rPr>
              <a:t>est important pour </a:t>
            </a:r>
            <a:r>
              <a:rPr lang="fr-FR" sz="2800" cap="none" dirty="0" smtClean="0">
                <a:solidFill>
                  <a:prstClr val="black"/>
                </a:solidFill>
                <a:latin typeface="Calibri"/>
              </a:rPr>
              <a:t>vous ?</a:t>
            </a:r>
            <a:endParaRPr lang="fr-FR" sz="2800" b="1" cap="none" dirty="0">
              <a:solidFill>
                <a:prstClr val="black"/>
              </a:solidFill>
              <a:latin typeface="Calibri"/>
            </a:endParaRPr>
          </a:p>
          <a:p>
            <a:pPr marL="342900" lvl="0" indent="-342900">
              <a:lnSpc>
                <a:spcPct val="100000"/>
              </a:lnSpc>
              <a:spcBef>
                <a:spcPct val="20000"/>
              </a:spcBef>
              <a:buClrTx/>
            </a:pPr>
            <a:r>
              <a:rPr lang="fr-FR" sz="2800" b="1" cap="none" dirty="0">
                <a:solidFill>
                  <a:prstClr val="black"/>
                </a:solidFill>
                <a:latin typeface="Calibri"/>
              </a:rPr>
              <a:t>Identité : </a:t>
            </a:r>
            <a:r>
              <a:rPr lang="fr-FR" sz="2800" cap="none" dirty="0">
                <a:solidFill>
                  <a:prstClr val="black"/>
                </a:solidFill>
                <a:latin typeface="Calibri"/>
              </a:rPr>
              <a:t>Comment vous vous </a:t>
            </a:r>
            <a:r>
              <a:rPr lang="fr-FR" sz="2800" cap="none" dirty="0" smtClean="0">
                <a:solidFill>
                  <a:prstClr val="black"/>
                </a:solidFill>
                <a:latin typeface="Calibri"/>
              </a:rPr>
              <a:t>définissez ?</a:t>
            </a:r>
            <a:endParaRPr lang="fr-FR" sz="2800" cap="none" dirty="0">
              <a:solidFill>
                <a:prstClr val="black"/>
              </a:solidFill>
              <a:latin typeface="Calibri"/>
            </a:endParaRPr>
          </a:p>
          <a:p>
            <a:pPr marL="342900" lvl="0" indent="-342900">
              <a:lnSpc>
                <a:spcPct val="100000"/>
              </a:lnSpc>
              <a:spcBef>
                <a:spcPct val="20000"/>
              </a:spcBef>
              <a:buClrTx/>
            </a:pPr>
            <a:r>
              <a:rPr lang="fr-FR" sz="2800" b="1" cap="none" dirty="0">
                <a:solidFill>
                  <a:prstClr val="black"/>
                </a:solidFill>
                <a:latin typeface="Calibri"/>
              </a:rPr>
              <a:t>Spirituel :</a:t>
            </a:r>
            <a:r>
              <a:rPr lang="fr-FR" sz="2800" cap="none" dirty="0">
                <a:solidFill>
                  <a:prstClr val="black"/>
                </a:solidFill>
                <a:latin typeface="Calibri"/>
              </a:rPr>
              <a:t> Pourquoi vous </a:t>
            </a:r>
            <a:r>
              <a:rPr lang="fr-FR" sz="2800" cap="none" dirty="0" smtClean="0">
                <a:solidFill>
                  <a:prstClr val="black"/>
                </a:solidFill>
                <a:latin typeface="Calibri"/>
              </a:rPr>
              <a:t>travaillez ? </a:t>
            </a:r>
            <a:r>
              <a:rPr lang="fr-FR" sz="2800" cap="none" dirty="0">
                <a:solidFill>
                  <a:prstClr val="black"/>
                </a:solidFill>
                <a:latin typeface="Calibri"/>
              </a:rPr>
              <a:t>(sens de l’école) Qu’est-ce qui vous rend </a:t>
            </a:r>
            <a:r>
              <a:rPr lang="fr-FR" sz="2800" cap="none" dirty="0" err="1" smtClean="0">
                <a:solidFill>
                  <a:prstClr val="black"/>
                </a:solidFill>
                <a:latin typeface="Calibri"/>
              </a:rPr>
              <a:t>fièr</a:t>
            </a:r>
            <a:r>
              <a:rPr lang="fr-FR" sz="2800" cap="none" dirty="0" smtClean="0">
                <a:solidFill>
                  <a:prstClr val="black"/>
                </a:solidFill>
                <a:latin typeface="Calibri"/>
              </a:rPr>
              <a:t>(e) ?</a:t>
            </a:r>
            <a:endParaRPr lang="fr-FR" sz="2800" cap="none" dirty="0">
              <a:solidFill>
                <a:prstClr val="black"/>
              </a:solidFill>
              <a:latin typeface="Calibri"/>
            </a:endParaRPr>
          </a:p>
          <a:p>
            <a:pPr marL="342900" lvl="0" indent="-342900">
              <a:lnSpc>
                <a:spcPct val="100000"/>
              </a:lnSpc>
              <a:spcBef>
                <a:spcPct val="20000"/>
              </a:spcBef>
              <a:buClrTx/>
            </a:pPr>
            <a:r>
              <a:rPr lang="fr-FR" sz="2800" b="1" cap="none" dirty="0">
                <a:solidFill>
                  <a:prstClr val="black"/>
                </a:solidFill>
                <a:latin typeface="Calibri"/>
              </a:rPr>
              <a:t>Les émotions et pensées négatives : </a:t>
            </a:r>
            <a:r>
              <a:rPr lang="fr-FR" sz="2800" cap="none" dirty="0">
                <a:solidFill>
                  <a:prstClr val="black"/>
                </a:solidFill>
                <a:latin typeface="Calibri"/>
              </a:rPr>
              <a:t>Comment vous </a:t>
            </a:r>
            <a:r>
              <a:rPr lang="fr-FR" sz="2800" cap="none" dirty="0" smtClean="0">
                <a:solidFill>
                  <a:prstClr val="black"/>
                </a:solidFill>
                <a:latin typeface="Calibri"/>
              </a:rPr>
              <a:t>sentez-vous ? </a:t>
            </a:r>
            <a:r>
              <a:rPr lang="fr-FR" sz="2800" cap="none" dirty="0">
                <a:solidFill>
                  <a:prstClr val="black"/>
                </a:solidFill>
                <a:latin typeface="Calibri"/>
              </a:rPr>
              <a:t>Que </a:t>
            </a:r>
            <a:r>
              <a:rPr lang="fr-FR" sz="2800" cap="none" dirty="0" smtClean="0">
                <a:solidFill>
                  <a:prstClr val="black"/>
                </a:solidFill>
                <a:latin typeface="Calibri"/>
              </a:rPr>
              <a:t>pensez-vous </a:t>
            </a:r>
            <a:r>
              <a:rPr lang="fr-FR" sz="2800" cap="none" dirty="0">
                <a:solidFill>
                  <a:prstClr val="black"/>
                </a:solidFill>
                <a:latin typeface="Calibri"/>
              </a:rPr>
              <a:t>de votre </a:t>
            </a:r>
            <a:r>
              <a:rPr lang="fr-FR" sz="2800" cap="none" dirty="0" smtClean="0">
                <a:solidFill>
                  <a:prstClr val="black"/>
                </a:solidFill>
                <a:latin typeface="Calibri"/>
              </a:rPr>
              <a:t>travail ?</a:t>
            </a:r>
            <a:endParaRPr lang="fr-FR" sz="2800" cap="none" dirty="0">
              <a:solidFill>
                <a:prstClr val="black"/>
              </a:solidFill>
              <a:latin typeface="Calibri"/>
            </a:endParaRPr>
          </a:p>
          <a:p>
            <a:pPr marL="0" indent="0">
              <a:buNone/>
            </a:pPr>
            <a:endParaRPr lang="fr-FR" sz="3200" b="1" dirty="0"/>
          </a:p>
        </p:txBody>
      </p:sp>
    </p:spTree>
    <p:extLst>
      <p:ext uri="{BB962C8B-B14F-4D97-AF65-F5344CB8AC3E}">
        <p14:creationId xmlns:p14="http://schemas.microsoft.com/office/powerpoint/2010/main" xmlns="" val="32450016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508000" y="385314"/>
            <a:ext cx="11033760" cy="6136256"/>
          </a:xfrm>
        </p:spPr>
        <p:txBody>
          <a:bodyPr>
            <a:normAutofit fontScale="77500" lnSpcReduction="20000"/>
          </a:bodyPr>
          <a:lstStyle/>
          <a:p>
            <a:pPr marL="0" indent="0" algn="ctr">
              <a:lnSpc>
                <a:spcPct val="107000"/>
              </a:lnSpc>
              <a:spcAft>
                <a:spcPts val="900"/>
              </a:spcAft>
              <a:buNone/>
            </a:pPr>
            <a:r>
              <a:rPr lang="fr-FR" sz="3600" b="1" cap="none" dirty="0" smtClean="0">
                <a:solidFill>
                  <a:prstClr val="black"/>
                </a:solidFill>
                <a:latin typeface="Calibri"/>
              </a:rPr>
              <a:t>La </a:t>
            </a:r>
            <a:r>
              <a:rPr lang="fr-FR" sz="3600" b="1" cap="none" dirty="0">
                <a:solidFill>
                  <a:prstClr val="black"/>
                </a:solidFill>
                <a:latin typeface="Calibri"/>
              </a:rPr>
              <a:t>motivation </a:t>
            </a:r>
            <a:r>
              <a:rPr lang="fr-FR" sz="3600" b="1" cap="none" dirty="0" smtClean="0">
                <a:solidFill>
                  <a:prstClr val="black"/>
                </a:solidFill>
                <a:latin typeface="Calibri"/>
              </a:rPr>
              <a:t>intrinsèque : quels sujets pour l’enfant ?</a:t>
            </a:r>
            <a:endParaRPr lang="fr-FR" sz="3600" b="1" cap="none" dirty="0">
              <a:solidFill>
                <a:prstClr val="black"/>
              </a:solidFill>
              <a:latin typeface="Calibri"/>
            </a:endParaRPr>
          </a:p>
          <a:p>
            <a:pPr marL="0" indent="0">
              <a:lnSpc>
                <a:spcPct val="107000"/>
              </a:lnSpc>
              <a:spcAft>
                <a:spcPts val="1050"/>
              </a:spcAft>
              <a:buNone/>
            </a:pPr>
            <a:r>
              <a:rPr lang="fr-FR" sz="2800" cap="none" dirty="0" smtClean="0">
                <a:solidFill>
                  <a:prstClr val="black"/>
                </a:solidFill>
                <a:latin typeface="Calibri"/>
              </a:rPr>
              <a:t>L’importance </a:t>
            </a:r>
            <a:r>
              <a:rPr lang="fr-FR" sz="2800" cap="none" dirty="0">
                <a:solidFill>
                  <a:prstClr val="black"/>
                </a:solidFill>
                <a:latin typeface="Calibri"/>
              </a:rPr>
              <a:t>de la motivation </a:t>
            </a:r>
            <a:r>
              <a:rPr lang="fr-FR" sz="2800" cap="none" dirty="0" smtClean="0">
                <a:solidFill>
                  <a:prstClr val="black"/>
                </a:solidFill>
                <a:latin typeface="Calibri"/>
              </a:rPr>
              <a:t>qui </a:t>
            </a:r>
            <a:r>
              <a:rPr lang="fr-FR" sz="2800" cap="none" dirty="0">
                <a:solidFill>
                  <a:prstClr val="black"/>
                </a:solidFill>
                <a:latin typeface="Calibri"/>
              </a:rPr>
              <a:t>correspond aux intérêts spontanés, naturels de </a:t>
            </a:r>
            <a:r>
              <a:rPr lang="fr-FR" sz="2800" cap="none" dirty="0" smtClean="0">
                <a:solidFill>
                  <a:prstClr val="black"/>
                </a:solidFill>
                <a:latin typeface="Calibri"/>
              </a:rPr>
              <a:t>l’enfant </a:t>
            </a:r>
            <a:r>
              <a:rPr lang="fr-FR" sz="2800" b="1" cap="none" dirty="0">
                <a:solidFill>
                  <a:prstClr val="black"/>
                </a:solidFill>
                <a:latin typeface="Calibri"/>
              </a:rPr>
              <a:t>Les activités proposées doivent rejoindre </a:t>
            </a:r>
            <a:r>
              <a:rPr lang="fr-FR" sz="2800" b="1" cap="none" dirty="0" smtClean="0">
                <a:solidFill>
                  <a:prstClr val="black"/>
                </a:solidFill>
                <a:latin typeface="Calibri"/>
              </a:rPr>
              <a:t>sa </a:t>
            </a:r>
            <a:r>
              <a:rPr lang="fr-FR" sz="2800" b="1" cap="none" dirty="0">
                <a:solidFill>
                  <a:prstClr val="black"/>
                </a:solidFill>
                <a:latin typeface="Calibri"/>
              </a:rPr>
              <a:t>curiosité </a:t>
            </a:r>
            <a:r>
              <a:rPr lang="fr-FR" sz="2800" b="1" cap="none" dirty="0" smtClean="0">
                <a:solidFill>
                  <a:prstClr val="black"/>
                </a:solidFill>
                <a:latin typeface="Calibri"/>
              </a:rPr>
              <a:t>et </a:t>
            </a:r>
            <a:r>
              <a:rPr lang="fr-FR" sz="2800" b="1" cap="none" dirty="0">
                <a:solidFill>
                  <a:prstClr val="black"/>
                </a:solidFill>
                <a:latin typeface="Calibri"/>
              </a:rPr>
              <a:t>ses intérêts personnels. </a:t>
            </a:r>
            <a:endParaRPr lang="fr-FR" sz="2800" b="1" cap="none" dirty="0" smtClean="0">
              <a:solidFill>
                <a:prstClr val="black"/>
              </a:solidFill>
              <a:latin typeface="Calibri"/>
            </a:endParaRPr>
          </a:p>
          <a:p>
            <a:pPr marL="0" indent="0">
              <a:lnSpc>
                <a:spcPct val="107000"/>
              </a:lnSpc>
              <a:spcAft>
                <a:spcPts val="1050"/>
              </a:spcAft>
              <a:buNone/>
            </a:pPr>
            <a:r>
              <a:rPr lang="fr-FR" sz="2800" cap="none" dirty="0" smtClean="0">
                <a:solidFill>
                  <a:prstClr val="black"/>
                </a:solidFill>
                <a:latin typeface="Calibri"/>
              </a:rPr>
              <a:t>Il </a:t>
            </a:r>
            <a:r>
              <a:rPr lang="fr-FR" sz="2800" cap="none" dirty="0">
                <a:solidFill>
                  <a:prstClr val="black"/>
                </a:solidFill>
                <a:latin typeface="Calibri"/>
              </a:rPr>
              <a:t>s’agit donc de consacrer du temps, </a:t>
            </a:r>
            <a:r>
              <a:rPr lang="fr-FR" sz="2800" b="1" cap="none" dirty="0">
                <a:solidFill>
                  <a:prstClr val="black"/>
                </a:solidFill>
                <a:latin typeface="Calibri"/>
              </a:rPr>
              <a:t>au début du processus d’aide, pour faire connaissance avec </a:t>
            </a:r>
            <a:r>
              <a:rPr lang="fr-FR" sz="2800" b="1" cap="none" dirty="0" smtClean="0">
                <a:solidFill>
                  <a:prstClr val="black"/>
                </a:solidFill>
                <a:latin typeface="Calibri"/>
              </a:rPr>
              <a:t>l’enfant </a:t>
            </a:r>
            <a:r>
              <a:rPr lang="fr-FR" sz="2800" b="1" cap="none" dirty="0">
                <a:solidFill>
                  <a:prstClr val="black"/>
                </a:solidFill>
                <a:latin typeface="Calibri"/>
              </a:rPr>
              <a:t>et mieux cerner ses intérêts</a:t>
            </a:r>
            <a:r>
              <a:rPr lang="fr-FR" sz="2800" cap="none" dirty="0">
                <a:solidFill>
                  <a:prstClr val="black"/>
                </a:solidFill>
                <a:latin typeface="Calibri"/>
              </a:rPr>
              <a:t>. </a:t>
            </a:r>
            <a:r>
              <a:rPr lang="fr-FR" sz="2800" cap="none" dirty="0" smtClean="0">
                <a:solidFill>
                  <a:prstClr val="black"/>
                </a:solidFill>
                <a:latin typeface="Calibri"/>
              </a:rPr>
              <a:t>L’accompagnant </a:t>
            </a:r>
            <a:r>
              <a:rPr lang="fr-FR" sz="2800" cap="none" dirty="0">
                <a:solidFill>
                  <a:prstClr val="black"/>
                </a:solidFill>
                <a:latin typeface="Calibri"/>
              </a:rPr>
              <a:t>pourra ensuite </a:t>
            </a:r>
            <a:r>
              <a:rPr lang="fr-FR" sz="2800" cap="none" dirty="0" smtClean="0">
                <a:solidFill>
                  <a:prstClr val="black"/>
                </a:solidFill>
                <a:latin typeface="Calibri"/>
              </a:rPr>
              <a:t>adapter </a:t>
            </a:r>
            <a:r>
              <a:rPr lang="fr-FR" sz="2800" cap="none" dirty="0">
                <a:solidFill>
                  <a:prstClr val="black"/>
                </a:solidFill>
                <a:latin typeface="Calibri"/>
              </a:rPr>
              <a:t>des tâches, des activités, des supports, des modalités de travail, </a:t>
            </a:r>
            <a:r>
              <a:rPr lang="fr-FR" sz="2800" cap="none" dirty="0" smtClean="0">
                <a:solidFill>
                  <a:prstClr val="black"/>
                </a:solidFill>
                <a:latin typeface="Calibri"/>
              </a:rPr>
              <a:t>etc… </a:t>
            </a:r>
            <a:r>
              <a:rPr lang="fr-FR" sz="2800" cap="none" dirty="0">
                <a:solidFill>
                  <a:prstClr val="black"/>
                </a:solidFill>
                <a:latin typeface="Calibri"/>
              </a:rPr>
              <a:t>correspondant à ses motivations personnelles. </a:t>
            </a:r>
            <a:endParaRPr lang="fr-FR" sz="2800" cap="none" dirty="0" smtClean="0">
              <a:solidFill>
                <a:prstClr val="black"/>
              </a:solidFill>
              <a:latin typeface="Calibri"/>
            </a:endParaRPr>
          </a:p>
          <a:p>
            <a:pPr marL="0" indent="0">
              <a:lnSpc>
                <a:spcPct val="107000"/>
              </a:lnSpc>
              <a:spcAft>
                <a:spcPts val="1050"/>
              </a:spcAft>
              <a:buNone/>
            </a:pPr>
            <a:r>
              <a:rPr lang="fr-FR" sz="2800" cap="none" dirty="0" smtClean="0">
                <a:solidFill>
                  <a:prstClr val="black"/>
                </a:solidFill>
                <a:latin typeface="Calibri"/>
              </a:rPr>
              <a:t>Il </a:t>
            </a:r>
            <a:r>
              <a:rPr lang="fr-FR" sz="2800" cap="none" dirty="0">
                <a:solidFill>
                  <a:prstClr val="black"/>
                </a:solidFill>
                <a:latin typeface="Calibri"/>
              </a:rPr>
              <a:t>est également possible </a:t>
            </a:r>
            <a:r>
              <a:rPr lang="fr-FR" sz="2800" b="1" cap="none" dirty="0">
                <a:solidFill>
                  <a:srgbClr val="FF0000"/>
                </a:solidFill>
                <a:latin typeface="Calibri"/>
              </a:rPr>
              <a:t>de laisser le choix à </a:t>
            </a:r>
            <a:r>
              <a:rPr lang="fr-FR" sz="2800" b="1" cap="none" dirty="0" smtClean="0">
                <a:solidFill>
                  <a:srgbClr val="FF0000"/>
                </a:solidFill>
                <a:latin typeface="Calibri"/>
              </a:rPr>
              <a:t>l’enfant </a:t>
            </a:r>
            <a:r>
              <a:rPr lang="fr-FR" sz="2800" cap="none" dirty="0">
                <a:solidFill>
                  <a:prstClr val="black"/>
                </a:solidFill>
                <a:latin typeface="Calibri"/>
              </a:rPr>
              <a:t>de </a:t>
            </a:r>
            <a:r>
              <a:rPr lang="fr-FR" sz="2800" b="1" cap="none" dirty="0">
                <a:solidFill>
                  <a:prstClr val="black"/>
                </a:solidFill>
                <a:latin typeface="Calibri"/>
              </a:rPr>
              <a:t>l’objectif, de l’activité </a:t>
            </a:r>
            <a:r>
              <a:rPr lang="fr-FR" sz="2800" cap="none" dirty="0">
                <a:solidFill>
                  <a:prstClr val="black"/>
                </a:solidFill>
                <a:latin typeface="Calibri"/>
              </a:rPr>
              <a:t>ou des </a:t>
            </a:r>
            <a:r>
              <a:rPr lang="fr-FR" sz="2800" b="1" cap="none" dirty="0">
                <a:solidFill>
                  <a:prstClr val="black"/>
                </a:solidFill>
                <a:latin typeface="Calibri"/>
              </a:rPr>
              <a:t>modalités de travail.</a:t>
            </a:r>
            <a:r>
              <a:rPr lang="fr-FR" sz="2800" cap="none" dirty="0">
                <a:solidFill>
                  <a:prstClr val="black"/>
                </a:solidFill>
                <a:latin typeface="Calibri"/>
              </a:rPr>
              <a:t> </a:t>
            </a:r>
            <a:r>
              <a:rPr lang="fr-FR" sz="2800" b="1" cap="none" dirty="0">
                <a:solidFill>
                  <a:prstClr val="black"/>
                </a:solidFill>
                <a:latin typeface="Calibri"/>
              </a:rPr>
              <a:t>L’autodétermination </a:t>
            </a:r>
            <a:r>
              <a:rPr lang="fr-FR" sz="2800" cap="none" dirty="0">
                <a:solidFill>
                  <a:prstClr val="black"/>
                </a:solidFill>
                <a:latin typeface="Calibri"/>
              </a:rPr>
              <a:t>correspond à la possibilité de pouvoir effectuer un choix et elle est toujours très </a:t>
            </a:r>
            <a:r>
              <a:rPr lang="fr-FR" sz="2800" b="1" cap="none" dirty="0">
                <a:solidFill>
                  <a:prstClr val="black"/>
                </a:solidFill>
                <a:latin typeface="Calibri"/>
              </a:rPr>
              <a:t>favorable à </a:t>
            </a:r>
            <a:r>
              <a:rPr lang="fr-FR" sz="2800" b="1" cap="none" dirty="0" smtClean="0">
                <a:solidFill>
                  <a:prstClr val="black"/>
                </a:solidFill>
                <a:latin typeface="Calibri"/>
              </a:rPr>
              <a:t>l’engagement </a:t>
            </a:r>
            <a:r>
              <a:rPr lang="fr-FR" sz="2800" cap="none" dirty="0">
                <a:solidFill>
                  <a:prstClr val="black"/>
                </a:solidFill>
                <a:latin typeface="Calibri"/>
              </a:rPr>
              <a:t>de </a:t>
            </a:r>
            <a:r>
              <a:rPr lang="fr-FR" sz="2800" cap="none" dirty="0" smtClean="0">
                <a:solidFill>
                  <a:prstClr val="black"/>
                </a:solidFill>
                <a:latin typeface="Calibri"/>
              </a:rPr>
              <a:t>l’enfant </a:t>
            </a:r>
            <a:r>
              <a:rPr lang="fr-FR" sz="2800" cap="none" dirty="0">
                <a:solidFill>
                  <a:prstClr val="black"/>
                </a:solidFill>
                <a:latin typeface="Calibri"/>
              </a:rPr>
              <a:t>dans la tâche – justement parce qu’elle touche sa </a:t>
            </a:r>
            <a:r>
              <a:rPr lang="fr-FR" sz="2800" cap="none" dirty="0" smtClean="0">
                <a:solidFill>
                  <a:prstClr val="black"/>
                </a:solidFill>
                <a:latin typeface="Calibri"/>
              </a:rPr>
              <a:t>motivation… </a:t>
            </a:r>
          </a:p>
          <a:p>
            <a:pPr marL="0" indent="0">
              <a:lnSpc>
                <a:spcPct val="107000"/>
              </a:lnSpc>
              <a:spcAft>
                <a:spcPts val="1050"/>
              </a:spcAft>
              <a:buNone/>
            </a:pPr>
            <a:r>
              <a:rPr lang="fr-FR" sz="2800" cap="none" dirty="0" smtClean="0">
                <a:solidFill>
                  <a:prstClr val="black"/>
                </a:solidFill>
                <a:latin typeface="Calibri"/>
              </a:rPr>
              <a:t>«</a:t>
            </a:r>
            <a:r>
              <a:rPr lang="fr-FR" sz="2800" b="1" cap="none" dirty="0">
                <a:solidFill>
                  <a:prstClr val="black"/>
                </a:solidFill>
                <a:latin typeface="Calibri"/>
              </a:rPr>
              <a:t> Le sentiment d’avoir une certaine maîtrise de leur environnement et de participer aux décisions qui les concernent a généralement une grande influence sur la motivation des </a:t>
            </a:r>
            <a:r>
              <a:rPr lang="fr-FR" sz="2800" b="1" cap="none" dirty="0" smtClean="0">
                <a:solidFill>
                  <a:prstClr val="black"/>
                </a:solidFill>
                <a:latin typeface="Calibri"/>
              </a:rPr>
              <a:t>individus»</a:t>
            </a:r>
            <a:endParaRPr lang="fr-FR" sz="2800" b="1" cap="none" dirty="0">
              <a:solidFill>
                <a:prstClr val="black"/>
              </a:solidFill>
              <a:latin typeface="Calibri"/>
            </a:endParaRPr>
          </a:p>
          <a:p>
            <a:pPr marL="0" indent="0">
              <a:lnSpc>
                <a:spcPct val="107000"/>
              </a:lnSpc>
              <a:spcAft>
                <a:spcPts val="1050"/>
              </a:spcAft>
              <a:buNone/>
            </a:pPr>
            <a:r>
              <a:rPr lang="fr-FR" sz="2800" cap="none" dirty="0" smtClean="0">
                <a:solidFill>
                  <a:prstClr val="black"/>
                </a:solidFill>
                <a:latin typeface="Calibri"/>
              </a:rPr>
              <a:t>D’autre </a:t>
            </a:r>
            <a:r>
              <a:rPr lang="fr-FR" sz="2800" cap="none" dirty="0">
                <a:solidFill>
                  <a:prstClr val="black"/>
                </a:solidFill>
                <a:latin typeface="Calibri"/>
              </a:rPr>
              <a:t>part, encourager l’autodétermination, c’est considérer </a:t>
            </a:r>
            <a:r>
              <a:rPr lang="fr-FR" sz="2800" cap="none" dirty="0" smtClean="0">
                <a:solidFill>
                  <a:prstClr val="black"/>
                </a:solidFill>
                <a:latin typeface="Calibri"/>
              </a:rPr>
              <a:t>l’enfant </a:t>
            </a:r>
            <a:r>
              <a:rPr lang="fr-FR" sz="2800" cap="none" dirty="0">
                <a:solidFill>
                  <a:prstClr val="black"/>
                </a:solidFill>
                <a:latin typeface="Calibri"/>
              </a:rPr>
              <a:t>comme </a:t>
            </a:r>
            <a:r>
              <a:rPr lang="fr-FR" sz="2800" b="1" cap="none" dirty="0" smtClean="0">
                <a:solidFill>
                  <a:srgbClr val="FF0000"/>
                </a:solidFill>
                <a:latin typeface="Calibri"/>
              </a:rPr>
              <a:t>acteur </a:t>
            </a:r>
            <a:r>
              <a:rPr lang="fr-FR" sz="2800" b="1" cap="none" dirty="0">
                <a:solidFill>
                  <a:srgbClr val="FF0000"/>
                </a:solidFill>
                <a:latin typeface="Calibri"/>
              </a:rPr>
              <a:t>du projet</a:t>
            </a:r>
            <a:r>
              <a:rPr lang="fr-FR" sz="2800" cap="none" dirty="0">
                <a:solidFill>
                  <a:prstClr val="black"/>
                </a:solidFill>
                <a:latin typeface="Calibri"/>
              </a:rPr>
              <a:t>.</a:t>
            </a:r>
          </a:p>
          <a:p>
            <a:pPr marL="0" indent="0">
              <a:buNone/>
            </a:pPr>
            <a:endParaRPr lang="fr-FR" dirty="0"/>
          </a:p>
        </p:txBody>
      </p:sp>
    </p:spTree>
    <p:extLst>
      <p:ext uri="{BB962C8B-B14F-4D97-AF65-F5344CB8AC3E}">
        <p14:creationId xmlns:p14="http://schemas.microsoft.com/office/powerpoint/2010/main" xmlns="" val="24032851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379561" y="563592"/>
            <a:ext cx="11708921" cy="6021238"/>
          </a:xfrm>
        </p:spPr>
        <p:txBody>
          <a:bodyPr>
            <a:normAutofit/>
          </a:bodyPr>
          <a:lstStyle/>
          <a:p>
            <a:pPr marL="0" indent="0" algn="ctr">
              <a:buNone/>
            </a:pPr>
            <a:r>
              <a:rPr lang="fr-FR" sz="3200" b="1" cap="none" dirty="0">
                <a:solidFill>
                  <a:prstClr val="black"/>
                </a:solidFill>
                <a:latin typeface="Calibri"/>
                <a:ea typeface="+mj-ea"/>
                <a:cs typeface="+mj-cs"/>
              </a:rPr>
              <a:t>Fixer des objectifs </a:t>
            </a:r>
            <a:r>
              <a:rPr lang="fr-FR" sz="3200" b="1" cap="none" dirty="0" smtClean="0">
                <a:solidFill>
                  <a:prstClr val="black"/>
                </a:solidFill>
                <a:latin typeface="Calibri"/>
                <a:ea typeface="+mj-ea"/>
                <a:cs typeface="+mj-cs"/>
              </a:rPr>
              <a:t>partagés, </a:t>
            </a:r>
            <a:r>
              <a:rPr lang="fr-FR" sz="3200" b="1" cap="none" dirty="0">
                <a:solidFill>
                  <a:prstClr val="black"/>
                </a:solidFill>
                <a:latin typeface="Calibri"/>
                <a:ea typeface="+mj-ea"/>
                <a:cs typeface="+mj-cs"/>
              </a:rPr>
              <a:t>apporter des </a:t>
            </a:r>
            <a:r>
              <a:rPr lang="fr-FR" sz="3200" b="1" cap="none" dirty="0" smtClean="0">
                <a:solidFill>
                  <a:prstClr val="black"/>
                </a:solidFill>
                <a:latin typeface="Calibri"/>
                <a:ea typeface="+mj-ea"/>
                <a:cs typeface="+mj-cs"/>
              </a:rPr>
              <a:t>ressources</a:t>
            </a:r>
          </a:p>
          <a:p>
            <a:pPr marL="0" indent="0">
              <a:buNone/>
            </a:pPr>
            <a:endParaRPr lang="fr-FR" sz="3200" b="1" cap="none" dirty="0">
              <a:solidFill>
                <a:prstClr val="black"/>
              </a:solidFill>
              <a:latin typeface="Calibri"/>
              <a:ea typeface="+mj-ea"/>
              <a:cs typeface="+mj-cs"/>
            </a:endParaRPr>
          </a:p>
          <a:p>
            <a:pPr marL="342900" lvl="0" indent="-342900">
              <a:lnSpc>
                <a:spcPct val="100000"/>
              </a:lnSpc>
              <a:spcBef>
                <a:spcPct val="20000"/>
              </a:spcBef>
              <a:buClrTx/>
            </a:pPr>
            <a:r>
              <a:rPr lang="fr-FR" sz="3200" cap="none" dirty="0">
                <a:solidFill>
                  <a:prstClr val="black"/>
                </a:solidFill>
                <a:latin typeface="Calibri"/>
              </a:rPr>
              <a:t>Court terme </a:t>
            </a:r>
          </a:p>
          <a:p>
            <a:pPr marL="342900" lvl="0" indent="-342900">
              <a:lnSpc>
                <a:spcPct val="100000"/>
              </a:lnSpc>
              <a:spcBef>
                <a:spcPct val="20000"/>
              </a:spcBef>
              <a:buClrTx/>
            </a:pPr>
            <a:r>
              <a:rPr lang="fr-FR" sz="3200" cap="none" dirty="0">
                <a:solidFill>
                  <a:prstClr val="black"/>
                </a:solidFill>
                <a:latin typeface="Calibri"/>
              </a:rPr>
              <a:t>Moyen terme </a:t>
            </a:r>
          </a:p>
          <a:p>
            <a:pPr marL="342900" lvl="0" indent="-342900">
              <a:lnSpc>
                <a:spcPct val="100000"/>
              </a:lnSpc>
              <a:spcBef>
                <a:spcPct val="20000"/>
              </a:spcBef>
              <a:buClrTx/>
            </a:pPr>
            <a:r>
              <a:rPr lang="fr-FR" sz="3200" cap="none" dirty="0">
                <a:solidFill>
                  <a:prstClr val="black"/>
                </a:solidFill>
                <a:latin typeface="Calibri"/>
              </a:rPr>
              <a:t>Long terme </a:t>
            </a:r>
          </a:p>
          <a:p>
            <a:pPr marL="342900" lvl="0" indent="-342900">
              <a:lnSpc>
                <a:spcPct val="100000"/>
              </a:lnSpc>
              <a:spcBef>
                <a:spcPct val="20000"/>
              </a:spcBef>
              <a:buClrTx/>
            </a:pPr>
            <a:endParaRPr lang="fr-FR" sz="3200" cap="none" dirty="0">
              <a:solidFill>
                <a:prstClr val="black"/>
              </a:solidFill>
              <a:latin typeface="Calibri"/>
            </a:endParaRPr>
          </a:p>
          <a:p>
            <a:pPr marL="342900" lvl="0" indent="-342900">
              <a:lnSpc>
                <a:spcPct val="100000"/>
              </a:lnSpc>
              <a:spcBef>
                <a:spcPct val="20000"/>
              </a:spcBef>
              <a:buClrTx/>
            </a:pPr>
            <a:r>
              <a:rPr lang="fr-FR" sz="3200" b="1" cap="none" dirty="0">
                <a:solidFill>
                  <a:prstClr val="black"/>
                </a:solidFill>
                <a:latin typeface="Calibri"/>
              </a:rPr>
              <a:t>Alliance de travail : </a:t>
            </a:r>
            <a:r>
              <a:rPr lang="fr-FR" sz="3200" b="1" cap="none" dirty="0" smtClean="0">
                <a:solidFill>
                  <a:prstClr val="black"/>
                </a:solidFill>
                <a:latin typeface="Calibri"/>
              </a:rPr>
              <a:t>engagement/contrat</a:t>
            </a:r>
            <a:endParaRPr lang="fr-FR" sz="3200" b="1" cap="none" dirty="0">
              <a:solidFill>
                <a:prstClr val="black"/>
              </a:solidFill>
              <a:latin typeface="Calibri"/>
            </a:endParaRPr>
          </a:p>
          <a:p>
            <a:pPr marL="342900" lvl="0" indent="-342900">
              <a:lnSpc>
                <a:spcPct val="100000"/>
              </a:lnSpc>
              <a:spcBef>
                <a:spcPct val="20000"/>
              </a:spcBef>
              <a:buClrTx/>
            </a:pPr>
            <a:r>
              <a:rPr lang="fr-FR" sz="3200" cap="none" dirty="0" smtClean="0">
                <a:solidFill>
                  <a:prstClr val="black"/>
                </a:solidFill>
                <a:latin typeface="Calibri"/>
              </a:rPr>
              <a:t>Est-ce </a:t>
            </a:r>
            <a:r>
              <a:rPr lang="fr-FR" sz="3200" cap="none" dirty="0">
                <a:solidFill>
                  <a:prstClr val="black"/>
                </a:solidFill>
                <a:latin typeface="Calibri"/>
              </a:rPr>
              <a:t>que tu es d’accord avec ce </a:t>
            </a:r>
            <a:r>
              <a:rPr lang="fr-FR" sz="3200" cap="none" dirty="0" smtClean="0">
                <a:solidFill>
                  <a:prstClr val="black"/>
                </a:solidFill>
                <a:latin typeface="Calibri"/>
              </a:rPr>
              <a:t>fonctionnement ?</a:t>
            </a:r>
            <a:endParaRPr lang="fr-FR" sz="3200" cap="none" dirty="0">
              <a:solidFill>
                <a:prstClr val="black"/>
              </a:solidFill>
              <a:latin typeface="Calibri"/>
            </a:endParaRPr>
          </a:p>
          <a:p>
            <a:pPr marL="342900" lvl="0" indent="-342900">
              <a:lnSpc>
                <a:spcPct val="100000"/>
              </a:lnSpc>
              <a:spcBef>
                <a:spcPct val="20000"/>
              </a:spcBef>
              <a:buClrTx/>
            </a:pPr>
            <a:r>
              <a:rPr lang="fr-FR" sz="3200" cap="none" dirty="0" smtClean="0">
                <a:solidFill>
                  <a:prstClr val="black"/>
                </a:solidFill>
                <a:latin typeface="Calibri"/>
              </a:rPr>
              <a:t>Es-tu </a:t>
            </a:r>
            <a:r>
              <a:rPr lang="fr-FR" sz="3200" cap="none" dirty="0">
                <a:solidFill>
                  <a:prstClr val="black"/>
                </a:solidFill>
                <a:latin typeface="Calibri"/>
              </a:rPr>
              <a:t>prêt à </a:t>
            </a:r>
            <a:r>
              <a:rPr lang="fr-FR" sz="3200" cap="none" dirty="0" smtClean="0">
                <a:solidFill>
                  <a:prstClr val="black"/>
                </a:solidFill>
                <a:latin typeface="Calibri"/>
              </a:rPr>
              <a:t>t’engager ?</a:t>
            </a:r>
            <a:endParaRPr lang="fr-FR" sz="3200" cap="none" dirty="0">
              <a:solidFill>
                <a:prstClr val="black"/>
              </a:solidFill>
              <a:latin typeface="Calibri"/>
            </a:endParaRPr>
          </a:p>
          <a:p>
            <a:pPr marL="0" indent="0">
              <a:buNone/>
            </a:pPr>
            <a:endParaRPr lang="fr-FR" sz="3200" dirty="0"/>
          </a:p>
        </p:txBody>
      </p:sp>
    </p:spTree>
    <p:extLst>
      <p:ext uri="{BB962C8B-B14F-4D97-AF65-F5344CB8AC3E}">
        <p14:creationId xmlns:p14="http://schemas.microsoft.com/office/powerpoint/2010/main" xmlns="" val="27841441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379561" y="563592"/>
            <a:ext cx="11708921" cy="6021238"/>
          </a:xfrm>
        </p:spPr>
        <p:txBody>
          <a:bodyPr>
            <a:normAutofit fontScale="85000" lnSpcReduction="20000"/>
          </a:bodyPr>
          <a:lstStyle/>
          <a:p>
            <a:pPr marL="0" indent="0" algn="ctr">
              <a:buNone/>
            </a:pPr>
            <a:r>
              <a:rPr lang="fr-FR" sz="3200" b="1" cap="none" dirty="0">
                <a:solidFill>
                  <a:prstClr val="black"/>
                </a:solidFill>
                <a:latin typeface="Calibri"/>
                <a:ea typeface="+mj-ea"/>
                <a:cs typeface="+mj-cs"/>
              </a:rPr>
              <a:t>Techniques pour fixer les </a:t>
            </a:r>
            <a:r>
              <a:rPr lang="fr-FR" sz="3200" b="1" cap="none" dirty="0" smtClean="0">
                <a:solidFill>
                  <a:prstClr val="black"/>
                </a:solidFill>
                <a:latin typeface="Calibri"/>
                <a:ea typeface="+mj-ea"/>
                <a:cs typeface="+mj-cs"/>
              </a:rPr>
              <a:t>objectifs</a:t>
            </a:r>
          </a:p>
          <a:p>
            <a:pPr marL="0" indent="0">
              <a:buNone/>
            </a:pPr>
            <a:endParaRPr lang="fr-FR" sz="3200" b="1" cap="none" dirty="0">
              <a:solidFill>
                <a:prstClr val="black"/>
              </a:solidFill>
              <a:latin typeface="Calibri"/>
              <a:ea typeface="+mj-ea"/>
              <a:cs typeface="+mj-cs"/>
            </a:endParaRPr>
          </a:p>
          <a:p>
            <a:pPr marL="342900" lvl="0" indent="-342900">
              <a:lnSpc>
                <a:spcPct val="100000"/>
              </a:lnSpc>
              <a:spcBef>
                <a:spcPct val="20000"/>
              </a:spcBef>
              <a:buClrTx/>
            </a:pPr>
            <a:r>
              <a:rPr lang="fr-FR" sz="2200" cap="none" dirty="0">
                <a:solidFill>
                  <a:prstClr val="black"/>
                </a:solidFill>
                <a:latin typeface="Calibri"/>
              </a:rPr>
              <a:t>Selon Locke et </a:t>
            </a:r>
            <a:r>
              <a:rPr lang="fr-FR" sz="2200" cap="none" dirty="0" smtClean="0">
                <a:solidFill>
                  <a:prstClr val="black"/>
                </a:solidFill>
                <a:latin typeface="Calibri"/>
              </a:rPr>
              <a:t>Latham, </a:t>
            </a:r>
            <a:r>
              <a:rPr lang="fr-FR" sz="2200" cap="none" dirty="0">
                <a:solidFill>
                  <a:prstClr val="black"/>
                </a:solidFill>
                <a:latin typeface="Calibri"/>
              </a:rPr>
              <a:t>importance de la fixation des objectifs et des </a:t>
            </a:r>
            <a:r>
              <a:rPr lang="fr-FR" sz="2200" cap="none" dirty="0" smtClean="0">
                <a:solidFill>
                  <a:prstClr val="black"/>
                </a:solidFill>
                <a:latin typeface="Calibri"/>
              </a:rPr>
              <a:t>feedback, </a:t>
            </a:r>
            <a:r>
              <a:rPr lang="fr-FR" sz="2200" cap="none" dirty="0">
                <a:solidFill>
                  <a:prstClr val="black"/>
                </a:solidFill>
                <a:latin typeface="Calibri"/>
              </a:rPr>
              <a:t>afin de réajuster pour motiver</a:t>
            </a:r>
          </a:p>
          <a:p>
            <a:pPr marL="342900" lvl="0" indent="-342900">
              <a:lnSpc>
                <a:spcPct val="100000"/>
              </a:lnSpc>
              <a:spcBef>
                <a:spcPct val="20000"/>
              </a:spcBef>
              <a:buClrTx/>
              <a:buNone/>
            </a:pPr>
            <a:endParaRPr lang="fr-FR" sz="2200" cap="none" dirty="0">
              <a:solidFill>
                <a:prstClr val="black"/>
              </a:solidFill>
              <a:latin typeface="Calibri"/>
            </a:endParaRPr>
          </a:p>
          <a:p>
            <a:pPr marL="342900" lvl="0" indent="-342900">
              <a:lnSpc>
                <a:spcPct val="100000"/>
              </a:lnSpc>
              <a:spcBef>
                <a:spcPct val="20000"/>
              </a:spcBef>
              <a:buClrTx/>
              <a:buNone/>
            </a:pPr>
            <a:r>
              <a:rPr lang="fr-FR" sz="2200" b="1" cap="none" dirty="0">
                <a:solidFill>
                  <a:prstClr val="black"/>
                </a:solidFill>
                <a:latin typeface="Calibri"/>
              </a:rPr>
              <a:t>→ </a:t>
            </a:r>
            <a:r>
              <a:rPr lang="fr-FR" sz="2200" b="1" u="sng" cap="none" dirty="0">
                <a:solidFill>
                  <a:prstClr val="black"/>
                </a:solidFill>
                <a:latin typeface="Calibri"/>
              </a:rPr>
              <a:t>Technique pour fixer des objectifs SMART</a:t>
            </a:r>
          </a:p>
          <a:p>
            <a:pPr marL="342900" lvl="0" indent="-342900">
              <a:lnSpc>
                <a:spcPct val="100000"/>
              </a:lnSpc>
              <a:spcBef>
                <a:spcPct val="20000"/>
              </a:spcBef>
              <a:buClrTx/>
            </a:pPr>
            <a:r>
              <a:rPr lang="fr-FR" sz="2200" b="1" cap="none" dirty="0">
                <a:solidFill>
                  <a:prstClr val="black"/>
                </a:solidFill>
                <a:latin typeface="Calibri"/>
              </a:rPr>
              <a:t>S</a:t>
            </a:r>
            <a:r>
              <a:rPr lang="fr-FR" sz="2200" cap="none" dirty="0">
                <a:solidFill>
                  <a:prstClr val="black"/>
                </a:solidFill>
                <a:latin typeface="Calibri"/>
              </a:rPr>
              <a:t> = Spécifique (quel </a:t>
            </a:r>
            <a:r>
              <a:rPr lang="fr-FR" sz="2200" cap="none" dirty="0" smtClean="0">
                <a:solidFill>
                  <a:prstClr val="black"/>
                </a:solidFill>
                <a:latin typeface="Calibri"/>
              </a:rPr>
              <a:t>chapitre ?)</a:t>
            </a:r>
            <a:endParaRPr lang="fr-FR" sz="2200" cap="none" dirty="0">
              <a:solidFill>
                <a:prstClr val="black"/>
              </a:solidFill>
              <a:latin typeface="Calibri"/>
            </a:endParaRPr>
          </a:p>
          <a:p>
            <a:pPr marL="342900" lvl="0" indent="-342900">
              <a:lnSpc>
                <a:spcPct val="100000"/>
              </a:lnSpc>
              <a:spcBef>
                <a:spcPct val="20000"/>
              </a:spcBef>
              <a:buClrTx/>
            </a:pPr>
            <a:r>
              <a:rPr lang="fr-FR" sz="2200" b="1" cap="none" dirty="0" smtClean="0">
                <a:solidFill>
                  <a:prstClr val="black"/>
                </a:solidFill>
                <a:latin typeface="Calibri"/>
              </a:rPr>
              <a:t>M</a:t>
            </a:r>
            <a:r>
              <a:rPr lang="fr-FR" sz="2200" cap="none" dirty="0" smtClean="0">
                <a:solidFill>
                  <a:prstClr val="black"/>
                </a:solidFill>
                <a:latin typeface="Calibri"/>
              </a:rPr>
              <a:t> = </a:t>
            </a:r>
            <a:r>
              <a:rPr lang="fr-FR" sz="2200" cap="none" dirty="0">
                <a:solidFill>
                  <a:prstClr val="black"/>
                </a:solidFill>
                <a:latin typeface="Calibri"/>
              </a:rPr>
              <a:t>Mesurable (Combien de </a:t>
            </a:r>
            <a:r>
              <a:rPr lang="fr-FR" sz="2200" cap="none" dirty="0" smtClean="0">
                <a:solidFill>
                  <a:prstClr val="black"/>
                </a:solidFill>
                <a:latin typeface="Calibri"/>
              </a:rPr>
              <a:t>temps ? </a:t>
            </a:r>
            <a:r>
              <a:rPr lang="fr-FR" sz="2200" cap="none" dirty="0">
                <a:solidFill>
                  <a:prstClr val="black"/>
                </a:solidFill>
                <a:latin typeface="Calibri"/>
              </a:rPr>
              <a:t>évaluation)</a:t>
            </a:r>
          </a:p>
          <a:p>
            <a:pPr marL="342900" lvl="0" indent="-342900">
              <a:lnSpc>
                <a:spcPct val="100000"/>
              </a:lnSpc>
              <a:spcBef>
                <a:spcPct val="20000"/>
              </a:spcBef>
              <a:buClrTx/>
            </a:pPr>
            <a:r>
              <a:rPr lang="fr-FR" sz="2200" b="1" cap="none" dirty="0" smtClean="0">
                <a:solidFill>
                  <a:prstClr val="black"/>
                </a:solidFill>
                <a:latin typeface="Calibri"/>
              </a:rPr>
              <a:t>A</a:t>
            </a:r>
            <a:r>
              <a:rPr lang="fr-FR" sz="2200" cap="none" dirty="0" smtClean="0">
                <a:solidFill>
                  <a:prstClr val="black"/>
                </a:solidFill>
                <a:latin typeface="Calibri"/>
              </a:rPr>
              <a:t> = Accepté </a:t>
            </a:r>
            <a:r>
              <a:rPr lang="fr-FR" sz="2200" cap="none" dirty="0">
                <a:solidFill>
                  <a:prstClr val="black"/>
                </a:solidFill>
                <a:latin typeface="Calibri"/>
              </a:rPr>
              <a:t>(possible pour </a:t>
            </a:r>
            <a:r>
              <a:rPr lang="fr-FR" sz="2200" cap="none" dirty="0" smtClean="0">
                <a:solidFill>
                  <a:prstClr val="black"/>
                </a:solidFill>
                <a:latin typeface="Calibri"/>
              </a:rPr>
              <a:t>moi)</a:t>
            </a:r>
            <a:endParaRPr lang="fr-FR" sz="2200" cap="none" dirty="0">
              <a:solidFill>
                <a:prstClr val="black"/>
              </a:solidFill>
              <a:latin typeface="Calibri"/>
            </a:endParaRPr>
          </a:p>
          <a:p>
            <a:pPr marL="342900" lvl="0" indent="-342900">
              <a:lnSpc>
                <a:spcPct val="100000"/>
              </a:lnSpc>
              <a:spcBef>
                <a:spcPct val="20000"/>
              </a:spcBef>
              <a:buClrTx/>
            </a:pPr>
            <a:r>
              <a:rPr lang="fr-FR" sz="2200" b="1" cap="none" dirty="0" smtClean="0">
                <a:solidFill>
                  <a:prstClr val="black"/>
                </a:solidFill>
                <a:latin typeface="Calibri"/>
              </a:rPr>
              <a:t>R</a:t>
            </a:r>
            <a:r>
              <a:rPr lang="fr-FR" sz="2200" cap="none" dirty="0" smtClean="0">
                <a:solidFill>
                  <a:prstClr val="black"/>
                </a:solidFill>
                <a:latin typeface="Calibri"/>
              </a:rPr>
              <a:t> = Réaliste </a:t>
            </a:r>
            <a:r>
              <a:rPr lang="fr-FR" sz="2200" cap="none" dirty="0">
                <a:solidFill>
                  <a:prstClr val="black"/>
                </a:solidFill>
                <a:latin typeface="Calibri"/>
              </a:rPr>
              <a:t>(avec les moyens dont je dispose)</a:t>
            </a:r>
          </a:p>
          <a:p>
            <a:pPr marL="342900" lvl="0" indent="-342900">
              <a:lnSpc>
                <a:spcPct val="100000"/>
              </a:lnSpc>
              <a:spcBef>
                <a:spcPct val="20000"/>
              </a:spcBef>
              <a:buClrTx/>
            </a:pPr>
            <a:r>
              <a:rPr lang="fr-FR" sz="2200" b="1" cap="none" dirty="0" smtClean="0">
                <a:solidFill>
                  <a:prstClr val="black"/>
                </a:solidFill>
                <a:latin typeface="Calibri"/>
              </a:rPr>
              <a:t>T</a:t>
            </a:r>
            <a:r>
              <a:rPr lang="fr-FR" sz="2200" cap="none" dirty="0" smtClean="0">
                <a:solidFill>
                  <a:prstClr val="black"/>
                </a:solidFill>
                <a:latin typeface="Calibri"/>
              </a:rPr>
              <a:t> = Timing </a:t>
            </a:r>
            <a:r>
              <a:rPr lang="fr-FR" sz="2200" cap="none" dirty="0">
                <a:solidFill>
                  <a:prstClr val="black"/>
                </a:solidFill>
                <a:latin typeface="Calibri"/>
              </a:rPr>
              <a:t>(pour une date et heures précises)</a:t>
            </a:r>
          </a:p>
          <a:p>
            <a:pPr marL="342900" lvl="0" indent="-342900">
              <a:lnSpc>
                <a:spcPct val="100000"/>
              </a:lnSpc>
              <a:spcBef>
                <a:spcPct val="20000"/>
              </a:spcBef>
              <a:buClrTx/>
            </a:pPr>
            <a:endParaRPr lang="fr-FR" sz="2200" cap="none" dirty="0">
              <a:solidFill>
                <a:prstClr val="black"/>
              </a:solidFill>
              <a:latin typeface="Calibri"/>
            </a:endParaRPr>
          </a:p>
          <a:p>
            <a:pPr marL="342900" lvl="0" indent="-342900">
              <a:lnSpc>
                <a:spcPct val="100000"/>
              </a:lnSpc>
              <a:spcBef>
                <a:spcPct val="20000"/>
              </a:spcBef>
              <a:buClrTx/>
              <a:buNone/>
            </a:pPr>
            <a:r>
              <a:rPr lang="fr-FR" sz="2200" b="1" cap="none" dirty="0">
                <a:solidFill>
                  <a:prstClr val="black"/>
                </a:solidFill>
                <a:latin typeface="Calibri"/>
              </a:rPr>
              <a:t>→</a:t>
            </a:r>
            <a:r>
              <a:rPr lang="fr-FR" sz="2200" b="1" u="sng" cap="none" dirty="0">
                <a:solidFill>
                  <a:prstClr val="black"/>
                </a:solidFill>
                <a:latin typeface="Calibri"/>
              </a:rPr>
              <a:t>Technique </a:t>
            </a:r>
            <a:r>
              <a:rPr lang="fr-FR" sz="2200" b="1" u="sng" cap="none" dirty="0" err="1">
                <a:solidFill>
                  <a:prstClr val="black"/>
                </a:solidFill>
                <a:latin typeface="Calibri"/>
              </a:rPr>
              <a:t>feed</a:t>
            </a:r>
            <a:r>
              <a:rPr lang="fr-FR" sz="2200" b="1" u="sng" cap="none" dirty="0">
                <a:solidFill>
                  <a:prstClr val="black"/>
                </a:solidFill>
                <a:latin typeface="Calibri"/>
              </a:rPr>
              <a:t> back du DESC </a:t>
            </a:r>
          </a:p>
          <a:p>
            <a:pPr marL="342900" lvl="0" indent="-342900">
              <a:lnSpc>
                <a:spcPct val="100000"/>
              </a:lnSpc>
              <a:spcBef>
                <a:spcPct val="20000"/>
              </a:spcBef>
              <a:buClrTx/>
            </a:pPr>
            <a:r>
              <a:rPr lang="fr-FR" sz="2200" b="1" cap="none" dirty="0">
                <a:solidFill>
                  <a:prstClr val="black"/>
                </a:solidFill>
                <a:latin typeface="Calibri"/>
              </a:rPr>
              <a:t>D = </a:t>
            </a:r>
            <a:r>
              <a:rPr lang="fr-FR" sz="2200" cap="none" dirty="0" smtClean="0">
                <a:solidFill>
                  <a:prstClr val="black"/>
                </a:solidFill>
                <a:latin typeface="Calibri"/>
              </a:rPr>
              <a:t>Décrivez </a:t>
            </a:r>
            <a:r>
              <a:rPr lang="fr-FR" sz="2200" cap="none" dirty="0">
                <a:solidFill>
                  <a:prstClr val="black"/>
                </a:solidFill>
                <a:latin typeface="Calibri"/>
              </a:rPr>
              <a:t>les faits</a:t>
            </a:r>
          </a:p>
          <a:p>
            <a:pPr marL="342900" lvl="0" indent="-342900">
              <a:lnSpc>
                <a:spcPct val="100000"/>
              </a:lnSpc>
              <a:spcBef>
                <a:spcPct val="20000"/>
              </a:spcBef>
              <a:buClrTx/>
            </a:pPr>
            <a:r>
              <a:rPr lang="fr-FR" sz="2200" b="1" cap="none" dirty="0" smtClean="0">
                <a:solidFill>
                  <a:prstClr val="black"/>
                </a:solidFill>
                <a:latin typeface="Calibri"/>
              </a:rPr>
              <a:t>E = </a:t>
            </a:r>
            <a:r>
              <a:rPr lang="fr-FR" sz="2200" cap="none" dirty="0" smtClean="0">
                <a:solidFill>
                  <a:prstClr val="black"/>
                </a:solidFill>
                <a:latin typeface="Calibri"/>
              </a:rPr>
              <a:t>Exprimez </a:t>
            </a:r>
            <a:r>
              <a:rPr lang="fr-FR" sz="2200" cap="none" dirty="0">
                <a:solidFill>
                  <a:prstClr val="black"/>
                </a:solidFill>
                <a:latin typeface="Calibri"/>
              </a:rPr>
              <a:t>votre ressenti</a:t>
            </a:r>
          </a:p>
          <a:p>
            <a:pPr marL="342900" lvl="0" indent="-342900">
              <a:lnSpc>
                <a:spcPct val="100000"/>
              </a:lnSpc>
              <a:spcBef>
                <a:spcPct val="20000"/>
              </a:spcBef>
              <a:buClrTx/>
            </a:pPr>
            <a:r>
              <a:rPr lang="fr-FR" sz="2200" b="1" cap="none" dirty="0" smtClean="0">
                <a:solidFill>
                  <a:prstClr val="black"/>
                </a:solidFill>
                <a:latin typeface="Calibri"/>
              </a:rPr>
              <a:t>S = </a:t>
            </a:r>
            <a:r>
              <a:rPr lang="fr-FR" sz="2200" cap="none" dirty="0" smtClean="0">
                <a:solidFill>
                  <a:prstClr val="black"/>
                </a:solidFill>
                <a:latin typeface="Calibri"/>
              </a:rPr>
              <a:t>Suggérez </a:t>
            </a:r>
            <a:r>
              <a:rPr lang="fr-FR" sz="2200" cap="none" dirty="0">
                <a:solidFill>
                  <a:prstClr val="black"/>
                </a:solidFill>
                <a:latin typeface="Calibri"/>
              </a:rPr>
              <a:t>des solutions</a:t>
            </a:r>
          </a:p>
          <a:p>
            <a:pPr marL="342900" lvl="0" indent="-342900">
              <a:lnSpc>
                <a:spcPct val="100000"/>
              </a:lnSpc>
              <a:spcBef>
                <a:spcPct val="20000"/>
              </a:spcBef>
              <a:buClrTx/>
            </a:pPr>
            <a:r>
              <a:rPr lang="fr-FR" sz="2200" b="1" cap="none" dirty="0" smtClean="0">
                <a:solidFill>
                  <a:prstClr val="black"/>
                </a:solidFill>
                <a:latin typeface="Calibri"/>
              </a:rPr>
              <a:t>C </a:t>
            </a:r>
            <a:r>
              <a:rPr lang="fr-FR" sz="2200" cap="none" dirty="0" smtClean="0">
                <a:solidFill>
                  <a:prstClr val="black"/>
                </a:solidFill>
                <a:latin typeface="Calibri"/>
              </a:rPr>
              <a:t>= Conséquences </a:t>
            </a:r>
            <a:r>
              <a:rPr lang="fr-FR" sz="2200" cap="none" dirty="0">
                <a:solidFill>
                  <a:prstClr val="black"/>
                </a:solidFill>
                <a:latin typeface="Calibri"/>
              </a:rPr>
              <a:t>positives</a:t>
            </a:r>
          </a:p>
          <a:p>
            <a:pPr marL="342900" lvl="0" indent="-342900">
              <a:lnSpc>
                <a:spcPct val="100000"/>
              </a:lnSpc>
              <a:spcBef>
                <a:spcPct val="20000"/>
              </a:spcBef>
              <a:buClrTx/>
            </a:pPr>
            <a:endParaRPr lang="fr-FR" sz="2200" b="1" cap="none" dirty="0">
              <a:solidFill>
                <a:prstClr val="black"/>
              </a:solidFill>
              <a:latin typeface="Calibri"/>
            </a:endParaRPr>
          </a:p>
          <a:p>
            <a:pPr marL="342900" lvl="0" indent="-342900">
              <a:lnSpc>
                <a:spcPct val="100000"/>
              </a:lnSpc>
              <a:spcBef>
                <a:spcPct val="20000"/>
              </a:spcBef>
              <a:buClrTx/>
            </a:pPr>
            <a:r>
              <a:rPr lang="fr-FR" sz="2200" b="1" cap="none" dirty="0">
                <a:solidFill>
                  <a:prstClr val="black"/>
                </a:solidFill>
                <a:latin typeface="Calibri"/>
              </a:rPr>
              <a:t>Débriefing </a:t>
            </a:r>
            <a:r>
              <a:rPr lang="fr-FR" sz="2200" cap="none" dirty="0">
                <a:solidFill>
                  <a:prstClr val="black"/>
                </a:solidFill>
                <a:latin typeface="Calibri"/>
              </a:rPr>
              <a:t>: Qu’as-tu appris? </a:t>
            </a:r>
            <a:r>
              <a:rPr lang="fr-FR" sz="2200" cap="none" dirty="0" smtClean="0">
                <a:solidFill>
                  <a:prstClr val="black"/>
                </a:solidFill>
                <a:latin typeface="Calibri"/>
              </a:rPr>
              <a:t>qu’est-ce </a:t>
            </a:r>
            <a:r>
              <a:rPr lang="fr-FR" sz="2200" cap="none" dirty="0">
                <a:solidFill>
                  <a:prstClr val="black"/>
                </a:solidFill>
                <a:latin typeface="Calibri"/>
              </a:rPr>
              <a:t>qui te pose </a:t>
            </a:r>
            <a:r>
              <a:rPr lang="fr-FR" sz="2200" cap="none" dirty="0" smtClean="0">
                <a:solidFill>
                  <a:prstClr val="black"/>
                </a:solidFill>
                <a:latin typeface="Calibri"/>
              </a:rPr>
              <a:t>problème ? Que comptes-tu </a:t>
            </a:r>
            <a:r>
              <a:rPr lang="fr-FR" sz="2200" cap="none" dirty="0">
                <a:solidFill>
                  <a:prstClr val="black"/>
                </a:solidFill>
                <a:latin typeface="Calibri"/>
              </a:rPr>
              <a:t>faire pour régler le </a:t>
            </a:r>
            <a:r>
              <a:rPr lang="fr-FR" sz="2200" cap="none" dirty="0" smtClean="0">
                <a:solidFill>
                  <a:prstClr val="black"/>
                </a:solidFill>
                <a:latin typeface="Calibri"/>
              </a:rPr>
              <a:t>problème ?</a:t>
            </a:r>
            <a:endParaRPr lang="fr-FR" sz="2200" cap="none" dirty="0">
              <a:solidFill>
                <a:prstClr val="black"/>
              </a:solidFill>
              <a:latin typeface="Calibri"/>
            </a:endParaRPr>
          </a:p>
          <a:p>
            <a:pPr marL="0" indent="0">
              <a:buNone/>
            </a:pPr>
            <a:endParaRPr lang="fr-FR" sz="3200" dirty="0"/>
          </a:p>
        </p:txBody>
      </p:sp>
    </p:spTree>
    <p:extLst>
      <p:ext uri="{BB962C8B-B14F-4D97-AF65-F5344CB8AC3E}">
        <p14:creationId xmlns:p14="http://schemas.microsoft.com/office/powerpoint/2010/main" xmlns="" val="99787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379561" y="563592"/>
            <a:ext cx="11708921" cy="6021238"/>
          </a:xfrm>
        </p:spPr>
        <p:txBody>
          <a:bodyPr/>
          <a:lstStyle/>
          <a:p>
            <a:pPr marL="0" indent="0" algn="ctr">
              <a:buNone/>
            </a:pPr>
            <a:r>
              <a:rPr lang="fr-FR" sz="4400" b="1" cap="none" dirty="0" smtClean="0">
                <a:solidFill>
                  <a:prstClr val="black"/>
                </a:solidFill>
                <a:latin typeface="Calibri"/>
                <a:ea typeface="+mj-ea"/>
                <a:cs typeface="+mj-cs"/>
              </a:rPr>
              <a:t>OBJECTIFS</a:t>
            </a:r>
          </a:p>
          <a:p>
            <a:pPr marL="0" indent="0" algn="ctr">
              <a:buNone/>
            </a:pPr>
            <a:endParaRPr lang="fr-FR" sz="4400" cap="none" dirty="0" smtClean="0">
              <a:solidFill>
                <a:prstClr val="black"/>
              </a:solidFill>
              <a:latin typeface="Calibri"/>
              <a:ea typeface="+mj-ea"/>
              <a:cs typeface="+mj-cs"/>
            </a:endParaRPr>
          </a:p>
          <a:p>
            <a:pPr marL="342900" lvl="0" indent="-342900">
              <a:lnSpc>
                <a:spcPct val="100000"/>
              </a:lnSpc>
              <a:spcBef>
                <a:spcPct val="20000"/>
              </a:spcBef>
              <a:buClrTx/>
            </a:pPr>
            <a:r>
              <a:rPr lang="fr-FR" sz="3200" cap="none" dirty="0">
                <a:solidFill>
                  <a:prstClr val="black"/>
                </a:solidFill>
                <a:latin typeface="Calibri"/>
              </a:rPr>
              <a:t>De la posture d’accompagnant à la relation de confiance avec le jeune et sa </a:t>
            </a:r>
            <a:r>
              <a:rPr lang="fr-FR" sz="3200" cap="none" dirty="0" smtClean="0">
                <a:solidFill>
                  <a:prstClr val="black"/>
                </a:solidFill>
                <a:latin typeface="Calibri"/>
              </a:rPr>
              <a:t>famille</a:t>
            </a:r>
            <a:endParaRPr lang="fr-FR" sz="3200" cap="none" dirty="0">
              <a:solidFill>
                <a:prstClr val="black"/>
              </a:solidFill>
              <a:latin typeface="Calibri"/>
            </a:endParaRPr>
          </a:p>
          <a:p>
            <a:pPr marL="342900" lvl="0" indent="-342900">
              <a:lnSpc>
                <a:spcPct val="100000"/>
              </a:lnSpc>
              <a:spcBef>
                <a:spcPct val="20000"/>
              </a:spcBef>
              <a:buClrTx/>
            </a:pPr>
            <a:r>
              <a:rPr lang="fr-FR" sz="3200" cap="none" dirty="0">
                <a:solidFill>
                  <a:prstClr val="black"/>
                </a:solidFill>
                <a:latin typeface="Calibri"/>
              </a:rPr>
              <a:t>La question de la confiance en soi ou de l’estime de soi en construction chez le jeune</a:t>
            </a:r>
          </a:p>
          <a:p>
            <a:pPr marL="342900" lvl="0" indent="-342900">
              <a:lnSpc>
                <a:spcPct val="100000"/>
              </a:lnSpc>
              <a:spcBef>
                <a:spcPct val="20000"/>
              </a:spcBef>
              <a:buClrTx/>
            </a:pPr>
            <a:r>
              <a:rPr lang="fr-FR" sz="3200" cap="none" dirty="0">
                <a:solidFill>
                  <a:prstClr val="black"/>
                </a:solidFill>
                <a:latin typeface="Calibri"/>
              </a:rPr>
              <a:t>De la problématique de la motivation aux pistes possibles d’accompagnement</a:t>
            </a:r>
          </a:p>
          <a:p>
            <a:pPr marL="0" indent="0">
              <a:buNone/>
            </a:pPr>
            <a:endParaRPr lang="fr-FR" dirty="0"/>
          </a:p>
        </p:txBody>
      </p:sp>
    </p:spTree>
    <p:extLst>
      <p:ext uri="{BB962C8B-B14F-4D97-AF65-F5344CB8AC3E}">
        <p14:creationId xmlns:p14="http://schemas.microsoft.com/office/powerpoint/2010/main" xmlns="" val="10890580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379561" y="270294"/>
            <a:ext cx="11708921" cy="6314536"/>
          </a:xfrm>
        </p:spPr>
        <p:txBody>
          <a:bodyPr>
            <a:normAutofit/>
          </a:bodyPr>
          <a:lstStyle/>
          <a:p>
            <a:pPr marL="0" indent="0" algn="ctr">
              <a:buNone/>
            </a:pPr>
            <a:r>
              <a:rPr lang="fr-FR" sz="3200" b="1" cap="none" dirty="0">
                <a:solidFill>
                  <a:prstClr val="black"/>
                </a:solidFill>
                <a:latin typeface="Calibri"/>
                <a:ea typeface="+mj-ea"/>
                <a:cs typeface="+mj-cs"/>
              </a:rPr>
              <a:t>Comment </a:t>
            </a:r>
            <a:r>
              <a:rPr lang="fr-FR" sz="3200" b="1" cap="none" dirty="0" smtClean="0">
                <a:solidFill>
                  <a:prstClr val="black"/>
                </a:solidFill>
                <a:latin typeface="Calibri"/>
                <a:ea typeface="+mj-ea"/>
                <a:cs typeface="+mj-cs"/>
              </a:rPr>
              <a:t>apprendre </a:t>
            </a:r>
            <a:r>
              <a:rPr lang="fr-FR" sz="3200" b="1" cap="none" dirty="0">
                <a:solidFill>
                  <a:prstClr val="black"/>
                </a:solidFill>
                <a:latin typeface="Calibri"/>
                <a:ea typeface="+mj-ea"/>
                <a:cs typeface="+mj-cs"/>
              </a:rPr>
              <a:t>à </a:t>
            </a:r>
            <a:r>
              <a:rPr lang="fr-FR" sz="3200" b="1" cap="none" dirty="0" smtClean="0">
                <a:solidFill>
                  <a:prstClr val="black"/>
                </a:solidFill>
                <a:latin typeface="Calibri"/>
                <a:ea typeface="+mj-ea"/>
                <a:cs typeface="+mj-cs"/>
              </a:rPr>
              <a:t>apprendre ? Le </a:t>
            </a:r>
            <a:r>
              <a:rPr lang="fr-FR" sz="3200" b="1" cap="none" dirty="0">
                <a:solidFill>
                  <a:prstClr val="black"/>
                </a:solidFill>
                <a:latin typeface="Calibri"/>
                <a:ea typeface="+mj-ea"/>
                <a:cs typeface="+mj-cs"/>
              </a:rPr>
              <a:t>sens de </a:t>
            </a:r>
            <a:r>
              <a:rPr lang="fr-FR" sz="3200" b="1" cap="none" dirty="0" smtClean="0">
                <a:solidFill>
                  <a:prstClr val="black"/>
                </a:solidFill>
                <a:latin typeface="Calibri"/>
                <a:ea typeface="+mj-ea"/>
                <a:cs typeface="+mj-cs"/>
              </a:rPr>
              <a:t>l’école</a:t>
            </a:r>
          </a:p>
          <a:p>
            <a:pPr marL="0" indent="0" algn="ctr">
              <a:buNone/>
            </a:pPr>
            <a:r>
              <a:rPr lang="fr-FR" sz="3200" dirty="0" smtClean="0"/>
              <a:t>M</a:t>
            </a:r>
            <a:endParaRPr lang="fr-FR" sz="3200" dirty="0"/>
          </a:p>
        </p:txBody>
      </p:sp>
      <p:pic>
        <p:nvPicPr>
          <p:cNvPr id="9" name="pic00001.png" descr="MindMap Preview"/>
          <p:cNvPicPr/>
          <p:nvPr/>
        </p:nvPicPr>
        <p:blipFill>
          <a:blip r:embed="rId2" cstate="print"/>
          <a:srcRect/>
          <a:stretch>
            <a:fillRect/>
          </a:stretch>
        </p:blipFill>
        <p:spPr bwMode="auto">
          <a:xfrm>
            <a:off x="2941904" y="5134480"/>
            <a:ext cx="6408712" cy="1512168"/>
          </a:xfrm>
          <a:prstGeom prst="rect">
            <a:avLst/>
          </a:prstGeom>
          <a:noFill/>
          <a:ln>
            <a:noFill/>
          </a:ln>
        </p:spPr>
      </p:pic>
      <p:pic>
        <p:nvPicPr>
          <p:cNvPr id="10" name="pic00001.png" descr="MindMap Preview"/>
          <p:cNvPicPr/>
          <p:nvPr/>
        </p:nvPicPr>
        <p:blipFill>
          <a:blip r:embed="rId3" cstate="print"/>
          <a:srcRect/>
          <a:stretch>
            <a:fillRect/>
          </a:stretch>
        </p:blipFill>
        <p:spPr bwMode="auto">
          <a:xfrm>
            <a:off x="3152419" y="871944"/>
            <a:ext cx="5760640" cy="936105"/>
          </a:xfrm>
          <a:prstGeom prst="rect">
            <a:avLst/>
          </a:prstGeom>
          <a:noFill/>
          <a:ln>
            <a:noFill/>
          </a:ln>
        </p:spPr>
      </p:pic>
      <p:pic>
        <p:nvPicPr>
          <p:cNvPr id="14" name="pic00001.png" descr="MindMap Preview"/>
          <p:cNvPicPr/>
          <p:nvPr/>
        </p:nvPicPr>
        <p:blipFill>
          <a:blip r:embed="rId4" cstate="print"/>
          <a:srcRect/>
          <a:stretch>
            <a:fillRect/>
          </a:stretch>
        </p:blipFill>
        <p:spPr bwMode="auto">
          <a:xfrm>
            <a:off x="1595120" y="2011681"/>
            <a:ext cx="9032240" cy="2936240"/>
          </a:xfrm>
          <a:prstGeom prst="rect">
            <a:avLst/>
          </a:prstGeom>
          <a:noFill/>
          <a:ln>
            <a:noFill/>
          </a:ln>
        </p:spPr>
      </p:pic>
    </p:spTree>
    <p:extLst>
      <p:ext uri="{BB962C8B-B14F-4D97-AF65-F5344CB8AC3E}">
        <p14:creationId xmlns:p14="http://schemas.microsoft.com/office/powerpoint/2010/main" xmlns="" val="36429031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379561" y="563592"/>
            <a:ext cx="11708921" cy="6021238"/>
          </a:xfrm>
        </p:spPr>
        <p:txBody>
          <a:bodyPr>
            <a:normAutofit/>
          </a:bodyPr>
          <a:lstStyle/>
          <a:p>
            <a:pPr marL="0" indent="0" algn="ctr">
              <a:buNone/>
            </a:pPr>
            <a:r>
              <a:rPr lang="fr-FR" sz="3200" b="1" cap="none" dirty="0" smtClean="0">
                <a:solidFill>
                  <a:prstClr val="black"/>
                </a:solidFill>
                <a:latin typeface="Calibri"/>
                <a:ea typeface="+mj-ea"/>
                <a:cs typeface="+mj-cs"/>
              </a:rPr>
              <a:t>Outils</a:t>
            </a:r>
            <a:endParaRPr lang="fr-FR" sz="3200" b="1" cap="none" dirty="0">
              <a:solidFill>
                <a:prstClr val="black"/>
              </a:solidFill>
              <a:latin typeface="Calibri"/>
              <a:ea typeface="+mj-ea"/>
              <a:cs typeface="+mj-cs"/>
            </a:endParaRPr>
          </a:p>
          <a:p>
            <a:pPr marL="342900" lvl="0" indent="-342900">
              <a:lnSpc>
                <a:spcPct val="100000"/>
              </a:lnSpc>
              <a:spcBef>
                <a:spcPct val="20000"/>
              </a:spcBef>
              <a:buClrTx/>
            </a:pPr>
            <a:r>
              <a:rPr lang="fr-FR" sz="3200" cap="none" dirty="0">
                <a:solidFill>
                  <a:prstClr val="black"/>
                </a:solidFill>
                <a:latin typeface="Calibri"/>
              </a:rPr>
              <a:t>Le kit : les ressources de Mentorat.fr </a:t>
            </a:r>
            <a:r>
              <a:rPr lang="fr-FR" sz="3200" u="sng" cap="none" dirty="0">
                <a:solidFill>
                  <a:prstClr val="black"/>
                </a:solidFill>
                <a:latin typeface="Calibri"/>
              </a:rPr>
              <a:t>https://www.lementorat.fr/ressources/</a:t>
            </a:r>
          </a:p>
          <a:p>
            <a:pPr marL="342900" lvl="0" indent="-342900">
              <a:lnSpc>
                <a:spcPct val="100000"/>
              </a:lnSpc>
              <a:spcBef>
                <a:spcPct val="20000"/>
              </a:spcBef>
              <a:buClrTx/>
            </a:pPr>
            <a:r>
              <a:rPr lang="fr-FR" sz="3200" cap="none" dirty="0">
                <a:solidFill>
                  <a:prstClr val="black"/>
                </a:solidFill>
                <a:latin typeface="Calibri"/>
              </a:rPr>
              <a:t>Site </a:t>
            </a:r>
            <a:r>
              <a:rPr lang="fr-FR" sz="3200" u="sng" cap="none" dirty="0">
                <a:solidFill>
                  <a:prstClr val="black"/>
                </a:solidFill>
                <a:latin typeface="Calibri"/>
              </a:rPr>
              <a:t>apprendre-réviser-mémoriser.fr</a:t>
            </a:r>
          </a:p>
          <a:p>
            <a:pPr marL="342900" lvl="0" indent="-342900">
              <a:lnSpc>
                <a:spcPct val="100000"/>
              </a:lnSpc>
              <a:spcBef>
                <a:spcPct val="20000"/>
              </a:spcBef>
              <a:buClrTx/>
            </a:pPr>
            <a:r>
              <a:rPr lang="fr-FR" sz="3200" cap="none" dirty="0">
                <a:solidFill>
                  <a:prstClr val="black"/>
                </a:solidFill>
                <a:latin typeface="Calibri"/>
              </a:rPr>
              <a:t>Motiver les élèves grâce aux intelligences multiples. Ed. </a:t>
            </a:r>
            <a:r>
              <a:rPr lang="fr-FR" sz="3200" cap="none" dirty="0" err="1">
                <a:solidFill>
                  <a:prstClr val="black"/>
                </a:solidFill>
                <a:latin typeface="Calibri"/>
              </a:rPr>
              <a:t>deboeck</a:t>
            </a:r>
            <a:r>
              <a:rPr lang="fr-FR" sz="3200" cap="none" dirty="0">
                <a:solidFill>
                  <a:prstClr val="black"/>
                </a:solidFill>
                <a:latin typeface="Calibri"/>
              </a:rPr>
              <a:t> SUPERIEUR</a:t>
            </a:r>
          </a:p>
          <a:p>
            <a:pPr marL="342900" lvl="0" indent="-342900">
              <a:lnSpc>
                <a:spcPct val="100000"/>
              </a:lnSpc>
              <a:spcBef>
                <a:spcPct val="20000"/>
              </a:spcBef>
              <a:buClrTx/>
            </a:pPr>
            <a:r>
              <a:rPr lang="fr-FR" sz="3200" cap="none" dirty="0">
                <a:solidFill>
                  <a:prstClr val="black"/>
                </a:solidFill>
                <a:latin typeface="Calibri"/>
              </a:rPr>
              <a:t>Pratiquer la cohérence cardiaque (application </a:t>
            </a:r>
            <a:r>
              <a:rPr lang="fr-FR" sz="3200" cap="none" dirty="0" err="1">
                <a:solidFill>
                  <a:prstClr val="black"/>
                </a:solidFill>
                <a:latin typeface="Calibri"/>
              </a:rPr>
              <a:t>respirelax</a:t>
            </a:r>
            <a:r>
              <a:rPr lang="fr-FR" sz="3200" cap="none" dirty="0">
                <a:solidFill>
                  <a:prstClr val="black"/>
                </a:solidFill>
                <a:latin typeface="Calibri"/>
              </a:rPr>
              <a:t> peut être télécharger sur </a:t>
            </a:r>
            <a:r>
              <a:rPr lang="fr-FR" sz="3200" cap="none" dirty="0" err="1">
                <a:solidFill>
                  <a:prstClr val="black"/>
                </a:solidFill>
                <a:latin typeface="Calibri"/>
              </a:rPr>
              <a:t>google</a:t>
            </a:r>
            <a:r>
              <a:rPr lang="fr-FR" sz="3200" cap="none" dirty="0">
                <a:solidFill>
                  <a:prstClr val="black"/>
                </a:solidFill>
                <a:latin typeface="Calibri"/>
              </a:rPr>
              <a:t>)</a:t>
            </a:r>
          </a:p>
          <a:p>
            <a:pPr marL="342900" lvl="0" indent="-342900">
              <a:lnSpc>
                <a:spcPct val="100000"/>
              </a:lnSpc>
              <a:spcBef>
                <a:spcPct val="20000"/>
              </a:spcBef>
              <a:buClrTx/>
            </a:pPr>
            <a:r>
              <a:rPr lang="fr-FR" sz="3200" cap="none" dirty="0">
                <a:solidFill>
                  <a:prstClr val="black"/>
                </a:solidFill>
                <a:latin typeface="Calibri"/>
              </a:rPr>
              <a:t>Pratiquer des exercices de respiration</a:t>
            </a:r>
          </a:p>
          <a:p>
            <a:pPr marL="0" indent="0">
              <a:buNone/>
            </a:pPr>
            <a:endParaRPr lang="fr-FR" sz="3200" b="1" dirty="0"/>
          </a:p>
        </p:txBody>
      </p:sp>
    </p:spTree>
    <p:extLst>
      <p:ext uri="{BB962C8B-B14F-4D97-AF65-F5344CB8AC3E}">
        <p14:creationId xmlns:p14="http://schemas.microsoft.com/office/powerpoint/2010/main" xmlns="" val="29782856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379561" y="563592"/>
            <a:ext cx="11708921" cy="6021238"/>
          </a:xfrm>
        </p:spPr>
        <p:txBody>
          <a:bodyPr>
            <a:normAutofit lnSpcReduction="10000"/>
          </a:bodyPr>
          <a:lstStyle/>
          <a:p>
            <a:pPr marL="0" indent="0">
              <a:buNone/>
            </a:pPr>
            <a:endParaRPr lang="fr-FR" b="1" dirty="0" smtClean="0">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b="1" dirty="0">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fr-FR" sz="6600" b="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MENTOR =</a:t>
            </a:r>
            <a:r>
              <a:rPr lang="fr-FR" sz="66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 Attitude </a:t>
            </a:r>
            <a:r>
              <a:rPr lang="fr-FR" sz="6600" b="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 VIP »</a:t>
            </a:r>
          </a:p>
          <a:p>
            <a:pPr marL="0" indent="0" algn="ctr">
              <a:buNone/>
            </a:pPr>
            <a:r>
              <a:rPr lang="fr-FR" sz="6600" b="1" dirty="0" smtClean="0">
                <a:latin typeface="Calibri" panose="020F0502020204030204" pitchFamily="34" charset="0"/>
                <a:ea typeface="Calibri" panose="020F0502020204030204" pitchFamily="34" charset="0"/>
                <a:cs typeface="Times New Roman" panose="02020603050405020304" pitchFamily="18" charset="0"/>
              </a:rPr>
              <a:t>valoriser</a:t>
            </a:r>
          </a:p>
          <a:p>
            <a:pPr marL="0" indent="0" algn="ctr">
              <a:buNone/>
            </a:pPr>
            <a:r>
              <a:rPr lang="fr-FR" sz="6600" b="1" dirty="0" smtClean="0">
                <a:latin typeface="Calibri" panose="020F0502020204030204" pitchFamily="34" charset="0"/>
                <a:ea typeface="Calibri" panose="020F0502020204030204" pitchFamily="34" charset="0"/>
                <a:cs typeface="Times New Roman" panose="02020603050405020304" pitchFamily="18" charset="0"/>
              </a:rPr>
              <a:t>interpréter </a:t>
            </a:r>
          </a:p>
          <a:p>
            <a:pPr marL="0" indent="0" algn="ctr">
              <a:buNone/>
            </a:pPr>
            <a:r>
              <a:rPr lang="fr-FR" sz="6600" b="1" dirty="0" smtClean="0">
                <a:latin typeface="Calibri" panose="020F0502020204030204" pitchFamily="34" charset="0"/>
                <a:ea typeface="Calibri" panose="020F0502020204030204" pitchFamily="34" charset="0"/>
                <a:cs typeface="Times New Roman" panose="02020603050405020304" pitchFamily="18" charset="0"/>
              </a:rPr>
              <a:t>poser </a:t>
            </a:r>
            <a:r>
              <a:rPr lang="fr-FR" sz="6600" b="1" dirty="0">
                <a:latin typeface="Calibri" panose="020F0502020204030204" pitchFamily="34" charset="0"/>
                <a:ea typeface="Calibri" panose="020F0502020204030204" pitchFamily="34" charset="0"/>
                <a:cs typeface="Times New Roman" panose="02020603050405020304" pitchFamily="18" charset="0"/>
              </a:rPr>
              <a:t>un accompagnement</a:t>
            </a:r>
            <a:endParaRPr lang="fr-FR" sz="6600" dirty="0">
              <a:solidFill>
                <a:schemeClr val="accent1"/>
              </a:solidFill>
            </a:endParaRPr>
          </a:p>
        </p:txBody>
      </p:sp>
    </p:spTree>
    <p:extLst>
      <p:ext uri="{BB962C8B-B14F-4D97-AF65-F5344CB8AC3E}">
        <p14:creationId xmlns:p14="http://schemas.microsoft.com/office/powerpoint/2010/main" xmlns="" val="36428368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4030" y="618517"/>
            <a:ext cx="11691667" cy="5155430"/>
          </a:xfrm>
        </p:spPr>
        <p:txBody>
          <a:bodyPr>
            <a:normAutofit/>
          </a:bodyPr>
          <a:lstStyle/>
          <a:p>
            <a:r>
              <a:rPr lang="fr-FR" dirty="0" smtClean="0">
                <a:solidFill>
                  <a:schemeClr val="accent1"/>
                </a:solidFill>
                <a:latin typeface="droidsans"/>
              </a:rPr>
              <a:t>« </a:t>
            </a:r>
            <a:r>
              <a:rPr lang="fr-FR" i="1" dirty="0" smtClean="0">
                <a:solidFill>
                  <a:schemeClr val="accent1"/>
                </a:solidFill>
                <a:latin typeface="droidsans"/>
              </a:rPr>
              <a:t>Accompagner </a:t>
            </a:r>
            <a:r>
              <a:rPr lang="fr-FR" i="1" dirty="0">
                <a:solidFill>
                  <a:schemeClr val="accent1"/>
                </a:solidFill>
                <a:latin typeface="droidsans"/>
              </a:rPr>
              <a:t>quelqu'un, </a:t>
            </a:r>
            <a:r>
              <a:rPr lang="fr-FR" i="1" dirty="0" smtClean="0">
                <a:solidFill>
                  <a:schemeClr val="accent1"/>
                </a:solidFill>
                <a:latin typeface="droidsans"/>
              </a:rPr>
              <a:t/>
            </a:r>
            <a:br>
              <a:rPr lang="fr-FR" i="1" dirty="0" smtClean="0">
                <a:solidFill>
                  <a:schemeClr val="accent1"/>
                </a:solidFill>
                <a:latin typeface="droidsans"/>
              </a:rPr>
            </a:br>
            <a:r>
              <a:rPr lang="fr-FR" i="1" dirty="0" smtClean="0">
                <a:solidFill>
                  <a:schemeClr val="accent1"/>
                </a:solidFill>
                <a:latin typeface="droidsans"/>
              </a:rPr>
              <a:t>c'est </a:t>
            </a:r>
            <a:r>
              <a:rPr lang="fr-FR" i="1" dirty="0">
                <a:solidFill>
                  <a:schemeClr val="accent1"/>
                </a:solidFill>
                <a:latin typeface="droidsans"/>
              </a:rPr>
              <a:t>se placer ni devant, </a:t>
            </a:r>
            <a:r>
              <a:rPr lang="fr-FR" i="1" dirty="0" smtClean="0">
                <a:solidFill>
                  <a:schemeClr val="accent1"/>
                </a:solidFill>
                <a:latin typeface="droidsans"/>
              </a:rPr>
              <a:t/>
            </a:r>
            <a:br>
              <a:rPr lang="fr-FR" i="1" dirty="0" smtClean="0">
                <a:solidFill>
                  <a:schemeClr val="accent1"/>
                </a:solidFill>
                <a:latin typeface="droidsans"/>
              </a:rPr>
            </a:br>
            <a:r>
              <a:rPr lang="fr-FR" i="1" dirty="0" smtClean="0">
                <a:solidFill>
                  <a:schemeClr val="accent1"/>
                </a:solidFill>
                <a:latin typeface="droidsans"/>
              </a:rPr>
              <a:t>ni </a:t>
            </a:r>
            <a:r>
              <a:rPr lang="fr-FR" i="1" dirty="0">
                <a:solidFill>
                  <a:schemeClr val="accent1"/>
                </a:solidFill>
                <a:latin typeface="droidsans"/>
              </a:rPr>
              <a:t>derrière, </a:t>
            </a:r>
            <a:r>
              <a:rPr lang="fr-FR" i="1" dirty="0" smtClean="0">
                <a:solidFill>
                  <a:schemeClr val="accent1"/>
                </a:solidFill>
                <a:latin typeface="droidsans"/>
              </a:rPr>
              <a:t/>
            </a:r>
            <a:br>
              <a:rPr lang="fr-FR" i="1" dirty="0" smtClean="0">
                <a:solidFill>
                  <a:schemeClr val="accent1"/>
                </a:solidFill>
                <a:latin typeface="droidsans"/>
              </a:rPr>
            </a:br>
            <a:r>
              <a:rPr lang="fr-FR" i="1" dirty="0" smtClean="0">
                <a:solidFill>
                  <a:schemeClr val="accent1"/>
                </a:solidFill>
                <a:latin typeface="droidsans"/>
              </a:rPr>
              <a:t>ni </a:t>
            </a:r>
            <a:r>
              <a:rPr lang="fr-FR" i="1" dirty="0">
                <a:solidFill>
                  <a:schemeClr val="accent1"/>
                </a:solidFill>
                <a:latin typeface="droidsans"/>
              </a:rPr>
              <a:t>à la place. </a:t>
            </a:r>
            <a:r>
              <a:rPr lang="fr-FR" i="1" dirty="0" smtClean="0">
                <a:solidFill>
                  <a:schemeClr val="accent1"/>
                </a:solidFill>
                <a:latin typeface="droidsans"/>
              </a:rPr>
              <a:t/>
            </a:r>
            <a:br>
              <a:rPr lang="fr-FR" i="1" dirty="0" smtClean="0">
                <a:solidFill>
                  <a:schemeClr val="accent1"/>
                </a:solidFill>
                <a:latin typeface="droidsans"/>
              </a:rPr>
            </a:br>
            <a:r>
              <a:rPr lang="fr-FR" i="1" dirty="0" smtClean="0">
                <a:solidFill>
                  <a:schemeClr val="accent1"/>
                </a:solidFill>
                <a:latin typeface="droidsans"/>
              </a:rPr>
              <a:t>C'est </a:t>
            </a:r>
            <a:r>
              <a:rPr lang="fr-FR" i="1" dirty="0">
                <a:solidFill>
                  <a:schemeClr val="accent1"/>
                </a:solidFill>
                <a:latin typeface="droidsans"/>
              </a:rPr>
              <a:t>être à </a:t>
            </a:r>
            <a:r>
              <a:rPr lang="fr-FR" i="1" dirty="0" smtClean="0">
                <a:solidFill>
                  <a:schemeClr val="accent1"/>
                </a:solidFill>
                <a:latin typeface="droidsans"/>
              </a:rPr>
              <a:t>côté</a:t>
            </a:r>
            <a:r>
              <a:rPr lang="fr-FR" dirty="0" smtClean="0">
                <a:solidFill>
                  <a:schemeClr val="accent1"/>
                </a:solidFill>
                <a:latin typeface="droidsans"/>
              </a:rPr>
              <a:t> ».</a:t>
            </a:r>
            <a:br>
              <a:rPr lang="fr-FR" dirty="0" smtClean="0">
                <a:solidFill>
                  <a:schemeClr val="accent1"/>
                </a:solidFill>
                <a:latin typeface="droidsans"/>
              </a:rPr>
            </a:br>
            <a:r>
              <a:rPr lang="fr-FR" dirty="0">
                <a:solidFill>
                  <a:schemeClr val="accent1"/>
                </a:solidFill>
                <a:latin typeface="droidsans"/>
              </a:rPr>
              <a:t/>
            </a:r>
            <a:br>
              <a:rPr lang="fr-FR" dirty="0">
                <a:solidFill>
                  <a:schemeClr val="accent1"/>
                </a:solidFill>
                <a:latin typeface="droidsans"/>
              </a:rPr>
            </a:br>
            <a:r>
              <a:rPr lang="fr-FR" dirty="0" smtClean="0">
                <a:solidFill>
                  <a:schemeClr val="accent1"/>
                </a:solidFill>
                <a:latin typeface="droidsans"/>
              </a:rPr>
              <a:t>Merci pour votre attention et bon courage à chacun </a:t>
            </a:r>
            <a:r>
              <a:rPr lang="fr-FR" smtClean="0">
                <a:solidFill>
                  <a:schemeClr val="accent1"/>
                </a:solidFill>
                <a:latin typeface="droidsans"/>
              </a:rPr>
              <a:t>d’entre vous.</a:t>
            </a:r>
            <a:endParaRPr lang="fr-FR" dirty="0">
              <a:solidFill>
                <a:schemeClr val="accent1"/>
              </a:solidFill>
            </a:endParaRPr>
          </a:p>
        </p:txBody>
      </p:sp>
    </p:spTree>
    <p:extLst>
      <p:ext uri="{BB962C8B-B14F-4D97-AF65-F5344CB8AC3E}">
        <p14:creationId xmlns:p14="http://schemas.microsoft.com/office/powerpoint/2010/main" xmlns="" val="1080491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51012" y="864705"/>
            <a:ext cx="8689976" cy="1341782"/>
          </a:xfrm>
        </p:spPr>
        <p:txBody>
          <a:bodyPr/>
          <a:lstStyle/>
          <a:p>
            <a:r>
              <a:rPr lang="fr-FR" b="1" dirty="0" smtClean="0"/>
              <a:t>AXES DE TRAVAIL</a:t>
            </a:r>
            <a:endParaRPr lang="fr-FR" b="1" dirty="0"/>
          </a:p>
        </p:txBody>
      </p:sp>
      <p:sp>
        <p:nvSpPr>
          <p:cNvPr id="3" name="Sous-titre 2"/>
          <p:cNvSpPr>
            <a:spLocks noGrp="1"/>
          </p:cNvSpPr>
          <p:nvPr>
            <p:ph type="subTitle" idx="1"/>
          </p:nvPr>
        </p:nvSpPr>
        <p:spPr>
          <a:xfrm>
            <a:off x="1870281" y="2452840"/>
            <a:ext cx="8689976" cy="3289540"/>
          </a:xfrm>
        </p:spPr>
        <p:txBody>
          <a:bodyPr>
            <a:normAutofit/>
          </a:bodyPr>
          <a:lstStyle/>
          <a:p>
            <a:r>
              <a:rPr lang="fr-FR" b="1" dirty="0"/>
              <a:t>les jeunes échangeront </a:t>
            </a:r>
            <a:r>
              <a:rPr lang="fr-FR" b="1" dirty="0" smtClean="0"/>
              <a:t>avec </a:t>
            </a:r>
            <a:r>
              <a:rPr lang="fr-FR" b="1" dirty="0"/>
              <a:t>leur mentor</a:t>
            </a:r>
            <a:r>
              <a:rPr lang="fr-FR" dirty="0"/>
              <a:t> </a:t>
            </a:r>
          </a:p>
          <a:p>
            <a:r>
              <a:rPr lang="fr-FR" dirty="0" smtClean="0"/>
              <a:t>aide </a:t>
            </a:r>
            <a:r>
              <a:rPr lang="fr-FR" dirty="0"/>
              <a:t>au travail </a:t>
            </a:r>
            <a:r>
              <a:rPr lang="fr-FR" dirty="0" smtClean="0"/>
              <a:t>scolaire</a:t>
            </a:r>
          </a:p>
          <a:p>
            <a:r>
              <a:rPr lang="fr-FR" dirty="0" smtClean="0"/>
              <a:t>accompagnement </a:t>
            </a:r>
            <a:r>
              <a:rPr lang="fr-FR" dirty="0"/>
              <a:t>dans la </a:t>
            </a:r>
            <a:r>
              <a:rPr lang="fr-FR" dirty="0" smtClean="0"/>
              <a:t>méthodologie </a:t>
            </a:r>
            <a:endParaRPr lang="fr-FR" dirty="0"/>
          </a:p>
          <a:p>
            <a:r>
              <a:rPr lang="fr-FR" dirty="0" smtClean="0"/>
              <a:t>organisation </a:t>
            </a:r>
            <a:r>
              <a:rPr lang="fr-FR" dirty="0"/>
              <a:t>de </a:t>
            </a:r>
            <a:r>
              <a:rPr lang="fr-FR" dirty="0" smtClean="0"/>
              <a:t>travail</a:t>
            </a:r>
          </a:p>
          <a:p>
            <a:r>
              <a:rPr lang="fr-FR" dirty="0" smtClean="0"/>
              <a:t>ressources </a:t>
            </a:r>
            <a:r>
              <a:rPr lang="fr-FR" dirty="0"/>
              <a:t>culturelles additionnelles </a:t>
            </a:r>
          </a:p>
          <a:p>
            <a:r>
              <a:rPr lang="fr-FR" dirty="0" smtClean="0"/>
              <a:t>espace </a:t>
            </a:r>
            <a:r>
              <a:rPr lang="fr-FR" dirty="0"/>
              <a:t>d’échange pour arriver à se projeter </a:t>
            </a:r>
          </a:p>
        </p:txBody>
      </p:sp>
    </p:spTree>
    <p:extLst>
      <p:ext uri="{BB962C8B-B14F-4D97-AF65-F5344CB8AC3E}">
        <p14:creationId xmlns:p14="http://schemas.microsoft.com/office/powerpoint/2010/main" xmlns="" val="1581061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51011" y="672860"/>
            <a:ext cx="9555343" cy="3289539"/>
          </a:xfrm>
        </p:spPr>
        <p:txBody>
          <a:bodyPr>
            <a:normAutofit/>
          </a:bodyPr>
          <a:lstStyle/>
          <a:p>
            <a:r>
              <a:rPr lang="fr-FR" dirty="0"/>
              <a:t>« </a:t>
            </a:r>
            <a:r>
              <a:rPr lang="fr-FR" i="1" dirty="0"/>
              <a:t>La confiance en soi, </a:t>
            </a:r>
            <a:r>
              <a:rPr lang="fr-FR" i="1" dirty="0" smtClean="0"/>
              <a:t>c’est </a:t>
            </a:r>
            <a:r>
              <a:rPr lang="fr-FR" i="1" dirty="0"/>
              <a:t>quand on peut faire tout seul </a:t>
            </a:r>
            <a:r>
              <a:rPr lang="fr-FR" i="1" dirty="0" smtClean="0"/>
              <a:t>sans </a:t>
            </a:r>
            <a:r>
              <a:rPr lang="fr-FR" i="1" dirty="0"/>
              <a:t>avoir peur ! </a:t>
            </a:r>
            <a:r>
              <a:rPr lang="fr-FR" dirty="0"/>
              <a:t>» </a:t>
            </a:r>
            <a:r>
              <a:rPr lang="fr-FR" dirty="0" smtClean="0"/>
              <a:t>Lili, 10 ans</a:t>
            </a:r>
            <a:r>
              <a:rPr lang="fr-FR" dirty="0"/>
              <a:t/>
            </a:r>
            <a:br>
              <a:rPr lang="fr-FR" dirty="0"/>
            </a:br>
            <a:endParaRPr lang="fr-FR" dirty="0"/>
          </a:p>
        </p:txBody>
      </p:sp>
      <p:sp>
        <p:nvSpPr>
          <p:cNvPr id="3" name="Sous-titre 2"/>
          <p:cNvSpPr>
            <a:spLocks noGrp="1"/>
          </p:cNvSpPr>
          <p:nvPr>
            <p:ph type="subTitle" idx="1"/>
          </p:nvPr>
        </p:nvSpPr>
        <p:spPr>
          <a:xfrm>
            <a:off x="1751012" y="4198188"/>
            <a:ext cx="8689976" cy="1385977"/>
          </a:xfrm>
        </p:spPr>
        <p:txBody>
          <a:bodyPr/>
          <a:lstStyle/>
          <a:p>
            <a:r>
              <a:rPr lang="fr-FR" b="1" dirty="0">
                <a:solidFill>
                  <a:schemeClr val="accent1"/>
                </a:solidFill>
              </a:rPr>
              <a:t>les enfants sont tous différents </a:t>
            </a:r>
            <a:endParaRPr lang="fr-FR" b="1" dirty="0" smtClean="0">
              <a:solidFill>
                <a:schemeClr val="accent1"/>
              </a:solidFill>
            </a:endParaRPr>
          </a:p>
          <a:p>
            <a:r>
              <a:rPr lang="fr-FR" b="1" dirty="0" smtClean="0">
                <a:solidFill>
                  <a:schemeClr val="accent1"/>
                </a:solidFill>
              </a:rPr>
              <a:t>mais </a:t>
            </a:r>
            <a:r>
              <a:rPr lang="fr-FR" b="1" dirty="0">
                <a:solidFill>
                  <a:schemeClr val="accent1"/>
                </a:solidFill>
              </a:rPr>
              <a:t>tous </a:t>
            </a:r>
            <a:r>
              <a:rPr lang="fr-FR" b="1" dirty="0" smtClean="0">
                <a:solidFill>
                  <a:schemeClr val="accent1"/>
                </a:solidFill>
              </a:rPr>
              <a:t>capables…</a:t>
            </a:r>
            <a:endParaRPr lang="fr-FR" b="1" dirty="0">
              <a:solidFill>
                <a:schemeClr val="accent1"/>
              </a:solidFill>
            </a:endParaRPr>
          </a:p>
          <a:p>
            <a:endParaRPr lang="fr-FR" dirty="0"/>
          </a:p>
        </p:txBody>
      </p:sp>
    </p:spTree>
    <p:extLst>
      <p:ext uri="{BB962C8B-B14F-4D97-AF65-F5344CB8AC3E}">
        <p14:creationId xmlns:p14="http://schemas.microsoft.com/office/powerpoint/2010/main" xmlns="" val="1730385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379561" y="563592"/>
            <a:ext cx="11708921" cy="6021238"/>
          </a:xfrm>
        </p:spPr>
        <p:txBody>
          <a:bodyPr>
            <a:normAutofit fontScale="92500" lnSpcReduction="10000"/>
          </a:bodyPr>
          <a:lstStyle/>
          <a:p>
            <a:pPr marL="0" indent="0" algn="ctr">
              <a:buNone/>
            </a:pPr>
            <a:r>
              <a:rPr lang="fr-FR" sz="2400" b="1" cap="none" dirty="0">
                <a:solidFill>
                  <a:prstClr val="black"/>
                </a:solidFill>
                <a:latin typeface="Calibri"/>
                <a:ea typeface="+mj-ea"/>
                <a:cs typeface="+mj-cs"/>
              </a:rPr>
              <a:t>De la posture d’accompagnant </a:t>
            </a:r>
            <a:r>
              <a:rPr lang="fr-FR" sz="2400" b="1" cap="none" dirty="0" smtClean="0">
                <a:solidFill>
                  <a:prstClr val="black"/>
                </a:solidFill>
                <a:latin typeface="Calibri"/>
                <a:ea typeface="+mj-ea"/>
                <a:cs typeface="+mj-cs"/>
              </a:rPr>
              <a:t>à </a:t>
            </a:r>
            <a:r>
              <a:rPr lang="fr-FR" sz="2400" b="1" cap="none" dirty="0">
                <a:solidFill>
                  <a:prstClr val="black"/>
                </a:solidFill>
                <a:latin typeface="Calibri"/>
                <a:ea typeface="+mj-ea"/>
                <a:cs typeface="+mj-cs"/>
              </a:rPr>
              <a:t>la relation de confiance avec le jeune et sa </a:t>
            </a:r>
            <a:r>
              <a:rPr lang="fr-FR" sz="2400" b="1" cap="none" dirty="0" smtClean="0">
                <a:solidFill>
                  <a:prstClr val="black"/>
                </a:solidFill>
                <a:latin typeface="Calibri"/>
                <a:ea typeface="+mj-ea"/>
                <a:cs typeface="+mj-cs"/>
              </a:rPr>
              <a:t>famille</a:t>
            </a:r>
          </a:p>
          <a:p>
            <a:pPr marL="0" indent="0" algn="ctr">
              <a:buNone/>
            </a:pPr>
            <a:endParaRPr lang="fr-FR" sz="1800" b="1" cap="none" dirty="0" smtClean="0">
              <a:solidFill>
                <a:prstClr val="black"/>
              </a:solidFill>
              <a:latin typeface="Calibri"/>
              <a:ea typeface="+mj-ea"/>
              <a:cs typeface="+mj-cs"/>
            </a:endParaRPr>
          </a:p>
          <a:p>
            <a:pPr marL="342900" lvl="0" indent="-342900">
              <a:lnSpc>
                <a:spcPct val="100000"/>
              </a:lnSpc>
              <a:spcBef>
                <a:spcPct val="20000"/>
              </a:spcBef>
              <a:buClrTx/>
            </a:pPr>
            <a:r>
              <a:rPr lang="fr-FR" sz="1800" cap="none" dirty="0">
                <a:solidFill>
                  <a:prstClr val="black"/>
                </a:solidFill>
                <a:latin typeface="Calibri"/>
              </a:rPr>
              <a:t>Rôle différent que celui de l’enseignant (contenus pédagogiques, évaluations) et des parents (autorisations, respect de l’intimité), l’objectif est de rendre le jeune autonome, responsable de sa réussite</a:t>
            </a:r>
            <a:r>
              <a:rPr lang="fr-FR" sz="1800" cap="none" dirty="0" smtClean="0">
                <a:solidFill>
                  <a:prstClr val="black"/>
                </a:solidFill>
                <a:latin typeface="Calibri"/>
              </a:rPr>
              <a:t>.</a:t>
            </a:r>
          </a:p>
          <a:p>
            <a:pPr marL="342900" lvl="0" indent="-342900">
              <a:lnSpc>
                <a:spcPct val="100000"/>
              </a:lnSpc>
              <a:spcBef>
                <a:spcPct val="20000"/>
              </a:spcBef>
              <a:buClrTx/>
              <a:buNone/>
            </a:pPr>
            <a:endParaRPr lang="fr-FR" sz="1800" cap="none" dirty="0" smtClean="0">
              <a:solidFill>
                <a:prstClr val="black"/>
              </a:solidFill>
              <a:latin typeface="Calibri"/>
            </a:endParaRPr>
          </a:p>
          <a:p>
            <a:pPr marL="342900" lvl="0" indent="-342900">
              <a:lnSpc>
                <a:spcPct val="100000"/>
              </a:lnSpc>
              <a:spcBef>
                <a:spcPct val="20000"/>
              </a:spcBef>
              <a:buClrTx/>
            </a:pPr>
            <a:r>
              <a:rPr lang="fr-FR" sz="1800" cap="none" dirty="0" smtClean="0">
                <a:solidFill>
                  <a:prstClr val="black"/>
                </a:solidFill>
                <a:latin typeface="Calibri"/>
              </a:rPr>
              <a:t>Rôle d’accompagnant</a:t>
            </a:r>
            <a:endParaRPr lang="fr-FR" sz="1800" cap="none" dirty="0">
              <a:solidFill>
                <a:prstClr val="black"/>
              </a:solidFill>
              <a:latin typeface="Calibri"/>
            </a:endParaRPr>
          </a:p>
          <a:p>
            <a:pPr marL="342900" lvl="0" indent="-342900">
              <a:lnSpc>
                <a:spcPct val="100000"/>
              </a:lnSpc>
              <a:spcBef>
                <a:spcPct val="20000"/>
              </a:spcBef>
              <a:buClrTx/>
            </a:pPr>
            <a:endParaRPr lang="fr-FR" sz="1800" cap="none" dirty="0">
              <a:solidFill>
                <a:prstClr val="black"/>
              </a:solidFill>
              <a:latin typeface="Calibri"/>
            </a:endParaRPr>
          </a:p>
          <a:p>
            <a:pPr marL="342900" lvl="0" indent="-342900">
              <a:lnSpc>
                <a:spcPct val="100000"/>
              </a:lnSpc>
              <a:spcBef>
                <a:spcPct val="20000"/>
              </a:spcBef>
              <a:buClrTx/>
            </a:pPr>
            <a:r>
              <a:rPr lang="fr-FR" sz="1800" cap="none" dirty="0">
                <a:solidFill>
                  <a:prstClr val="black"/>
                </a:solidFill>
                <a:latin typeface="Calibri"/>
              </a:rPr>
              <a:t>Recherche de l’alliance de travail dans la relation, quel est le projet </a:t>
            </a:r>
            <a:r>
              <a:rPr lang="fr-FR" sz="1800" cap="none" dirty="0" smtClean="0">
                <a:solidFill>
                  <a:prstClr val="black"/>
                </a:solidFill>
                <a:latin typeface="Calibri"/>
              </a:rPr>
              <a:t>d’accompagnement ? S’interroger </a:t>
            </a:r>
            <a:r>
              <a:rPr lang="fr-FR" sz="1800" cap="none" dirty="0">
                <a:solidFill>
                  <a:prstClr val="black"/>
                </a:solidFill>
                <a:latin typeface="Calibri"/>
              </a:rPr>
              <a:t>constamment sur ce que je cherche à </a:t>
            </a:r>
            <a:r>
              <a:rPr lang="fr-FR" sz="1800" cap="none" dirty="0" smtClean="0">
                <a:solidFill>
                  <a:prstClr val="black"/>
                </a:solidFill>
                <a:latin typeface="Calibri"/>
              </a:rPr>
              <a:t>faire, </a:t>
            </a:r>
            <a:r>
              <a:rPr lang="fr-FR" sz="1800" cap="none" dirty="0">
                <a:solidFill>
                  <a:prstClr val="black"/>
                </a:solidFill>
                <a:latin typeface="Calibri"/>
              </a:rPr>
              <a:t>en adéquation avec les besoins du jeune.</a:t>
            </a:r>
          </a:p>
          <a:p>
            <a:pPr marL="342900" lvl="0" indent="-342900">
              <a:lnSpc>
                <a:spcPct val="100000"/>
              </a:lnSpc>
              <a:spcBef>
                <a:spcPct val="20000"/>
              </a:spcBef>
              <a:buClrTx/>
            </a:pPr>
            <a:endParaRPr lang="fr-FR" sz="1800" cap="none" dirty="0">
              <a:solidFill>
                <a:prstClr val="black"/>
              </a:solidFill>
              <a:latin typeface="Calibri"/>
            </a:endParaRPr>
          </a:p>
          <a:p>
            <a:pPr marL="342900" lvl="0" indent="-342900">
              <a:lnSpc>
                <a:spcPct val="100000"/>
              </a:lnSpc>
              <a:spcBef>
                <a:spcPct val="20000"/>
              </a:spcBef>
              <a:buClrTx/>
            </a:pPr>
            <a:r>
              <a:rPr lang="fr-FR" sz="1800" cap="none" dirty="0">
                <a:solidFill>
                  <a:prstClr val="black"/>
                </a:solidFill>
                <a:latin typeface="Calibri"/>
              </a:rPr>
              <a:t>Attitude de bienveillance, d’écoute et de fiabilité (chasser les préjugés), confidentialité.</a:t>
            </a:r>
          </a:p>
          <a:p>
            <a:pPr marL="342900" lvl="0" indent="-342900">
              <a:lnSpc>
                <a:spcPct val="100000"/>
              </a:lnSpc>
              <a:spcBef>
                <a:spcPct val="20000"/>
              </a:spcBef>
              <a:buClrTx/>
            </a:pPr>
            <a:endParaRPr lang="fr-FR" sz="1800" cap="none" dirty="0">
              <a:solidFill>
                <a:prstClr val="black"/>
              </a:solidFill>
              <a:latin typeface="Calibri"/>
            </a:endParaRPr>
          </a:p>
          <a:p>
            <a:pPr marL="342900" lvl="0" indent="-342900">
              <a:lnSpc>
                <a:spcPct val="100000"/>
              </a:lnSpc>
              <a:spcBef>
                <a:spcPct val="20000"/>
              </a:spcBef>
              <a:buClrTx/>
            </a:pPr>
            <a:r>
              <a:rPr lang="fr-FR" sz="1800" b="1" u="sng" cap="none" dirty="0">
                <a:solidFill>
                  <a:prstClr val="black"/>
                </a:solidFill>
                <a:latin typeface="Calibri"/>
              </a:rPr>
              <a:t>Planification du 1</a:t>
            </a:r>
            <a:r>
              <a:rPr lang="fr-FR" sz="1800" b="1" u="sng" cap="none" baseline="30000" dirty="0">
                <a:solidFill>
                  <a:prstClr val="black"/>
                </a:solidFill>
                <a:latin typeface="Calibri"/>
              </a:rPr>
              <a:t>er</a:t>
            </a:r>
            <a:r>
              <a:rPr lang="fr-FR" sz="1800" b="1" u="sng" cap="none" dirty="0">
                <a:solidFill>
                  <a:prstClr val="black"/>
                </a:solidFill>
                <a:latin typeface="Calibri"/>
              </a:rPr>
              <a:t> RDV </a:t>
            </a:r>
            <a:r>
              <a:rPr lang="fr-FR" sz="1800" b="1" u="sng" cap="none" dirty="0" smtClean="0">
                <a:solidFill>
                  <a:prstClr val="black"/>
                </a:solidFill>
                <a:latin typeface="Calibri"/>
              </a:rPr>
              <a:t>déterminante</a:t>
            </a:r>
            <a:r>
              <a:rPr lang="fr-FR" sz="1800" b="1" cap="none" dirty="0" smtClean="0">
                <a:solidFill>
                  <a:prstClr val="black"/>
                </a:solidFill>
                <a:latin typeface="Calibri"/>
              </a:rPr>
              <a:t> </a:t>
            </a:r>
            <a:r>
              <a:rPr lang="fr-FR" sz="1800" cap="none" dirty="0" smtClean="0">
                <a:solidFill>
                  <a:prstClr val="black"/>
                </a:solidFill>
                <a:latin typeface="Calibri"/>
              </a:rPr>
              <a:t>: </a:t>
            </a:r>
            <a:r>
              <a:rPr lang="fr-FR" sz="1800" cap="none" dirty="0">
                <a:solidFill>
                  <a:prstClr val="black"/>
                </a:solidFill>
                <a:latin typeface="Calibri"/>
              </a:rPr>
              <a:t>préparer votre présentation, les informations utiles  à votre accompagnement (questions ouvertes).</a:t>
            </a:r>
          </a:p>
          <a:p>
            <a:pPr marL="342900" lvl="0" indent="-342900">
              <a:lnSpc>
                <a:spcPct val="100000"/>
              </a:lnSpc>
              <a:spcBef>
                <a:spcPct val="20000"/>
              </a:spcBef>
              <a:buClrTx/>
            </a:pPr>
            <a:endParaRPr lang="fr-FR" sz="1800" cap="none" dirty="0">
              <a:solidFill>
                <a:prstClr val="black"/>
              </a:solidFill>
              <a:latin typeface="Calibri"/>
            </a:endParaRPr>
          </a:p>
          <a:p>
            <a:pPr marL="342900" lvl="0" indent="-342900">
              <a:lnSpc>
                <a:spcPct val="100000"/>
              </a:lnSpc>
              <a:spcBef>
                <a:spcPct val="20000"/>
              </a:spcBef>
              <a:buClrTx/>
            </a:pPr>
            <a:r>
              <a:rPr lang="fr-FR" sz="1800" cap="none" dirty="0">
                <a:solidFill>
                  <a:prstClr val="black"/>
                </a:solidFill>
                <a:latin typeface="Calibri"/>
              </a:rPr>
              <a:t>Discuter avec le jeune et ses parents, parler de la crise COVID19 </a:t>
            </a:r>
            <a:r>
              <a:rPr lang="fr-FR" sz="1800" cap="none" dirty="0" smtClean="0">
                <a:solidFill>
                  <a:prstClr val="black"/>
                </a:solidFill>
                <a:latin typeface="Calibri"/>
              </a:rPr>
              <a:t>(ressentis</a:t>
            </a:r>
            <a:r>
              <a:rPr lang="fr-FR" sz="1800" cap="none" dirty="0">
                <a:solidFill>
                  <a:prstClr val="black"/>
                </a:solidFill>
                <a:latin typeface="Calibri"/>
              </a:rPr>
              <a:t>, rassurer) </a:t>
            </a:r>
            <a:r>
              <a:rPr lang="fr-FR" sz="1800" b="1" cap="none" dirty="0">
                <a:solidFill>
                  <a:prstClr val="black"/>
                </a:solidFill>
                <a:latin typeface="Calibri"/>
              </a:rPr>
              <a:t>évaluer les besoins prioritaires, et fixer des objectifs.</a:t>
            </a:r>
          </a:p>
          <a:p>
            <a:pPr marL="342900" lvl="0" indent="-342900">
              <a:lnSpc>
                <a:spcPct val="100000"/>
              </a:lnSpc>
              <a:spcBef>
                <a:spcPct val="20000"/>
              </a:spcBef>
              <a:buClrTx/>
            </a:pPr>
            <a:endParaRPr lang="fr-FR" sz="1800" cap="none" dirty="0">
              <a:solidFill>
                <a:prstClr val="black"/>
              </a:solidFill>
              <a:latin typeface="Calibri"/>
            </a:endParaRPr>
          </a:p>
          <a:p>
            <a:pPr marL="342900" lvl="0" indent="-342900">
              <a:lnSpc>
                <a:spcPct val="100000"/>
              </a:lnSpc>
              <a:spcBef>
                <a:spcPct val="20000"/>
              </a:spcBef>
              <a:buClrTx/>
            </a:pPr>
            <a:r>
              <a:rPr lang="fr-FR" sz="1800" cap="none" dirty="0">
                <a:solidFill>
                  <a:prstClr val="black"/>
                </a:solidFill>
                <a:latin typeface="Calibri"/>
              </a:rPr>
              <a:t>Fixer le calendrier des rencontres </a:t>
            </a:r>
            <a:r>
              <a:rPr lang="fr-FR" sz="1800" cap="none" dirty="0" smtClean="0">
                <a:solidFill>
                  <a:prstClr val="black"/>
                </a:solidFill>
                <a:latin typeface="Calibri"/>
              </a:rPr>
              <a:t>et, </a:t>
            </a:r>
            <a:r>
              <a:rPr lang="fr-FR" sz="1800" cap="none" dirty="0">
                <a:solidFill>
                  <a:prstClr val="black"/>
                </a:solidFill>
                <a:latin typeface="Calibri"/>
              </a:rPr>
              <a:t>définissez le canal de communication </a:t>
            </a:r>
            <a:r>
              <a:rPr lang="fr-FR" sz="1800" cap="none" dirty="0" smtClean="0">
                <a:solidFill>
                  <a:prstClr val="black"/>
                </a:solidFill>
                <a:latin typeface="Calibri"/>
              </a:rPr>
              <a:t>(tél</a:t>
            </a:r>
            <a:r>
              <a:rPr lang="fr-FR" sz="1800" cap="none" dirty="0">
                <a:solidFill>
                  <a:prstClr val="black"/>
                </a:solidFill>
                <a:latin typeface="Calibri"/>
              </a:rPr>
              <a:t>, </a:t>
            </a:r>
            <a:r>
              <a:rPr lang="fr-FR" sz="1800" cap="none" dirty="0" err="1" smtClean="0">
                <a:solidFill>
                  <a:prstClr val="black"/>
                </a:solidFill>
                <a:latin typeface="Calibri"/>
              </a:rPr>
              <a:t>visio</a:t>
            </a:r>
            <a:r>
              <a:rPr lang="fr-FR" sz="1800" cap="none" dirty="0" smtClean="0">
                <a:solidFill>
                  <a:prstClr val="black"/>
                </a:solidFill>
                <a:latin typeface="Calibri"/>
              </a:rPr>
              <a:t>, ...). </a:t>
            </a:r>
            <a:r>
              <a:rPr lang="fr-FR" sz="1800" cap="none" dirty="0">
                <a:solidFill>
                  <a:prstClr val="black"/>
                </a:solidFill>
                <a:latin typeface="Calibri"/>
              </a:rPr>
              <a:t>Ressources à télécharger sur le KIT </a:t>
            </a:r>
            <a:r>
              <a:rPr lang="fr-FR" sz="1800" cap="none" dirty="0" smtClean="0">
                <a:solidFill>
                  <a:prstClr val="black"/>
                </a:solidFill>
                <a:latin typeface="Calibri"/>
              </a:rPr>
              <a:t>. Et conclure </a:t>
            </a:r>
            <a:r>
              <a:rPr lang="fr-FR" sz="1800" cap="none" dirty="0">
                <a:solidFill>
                  <a:prstClr val="black"/>
                </a:solidFill>
                <a:latin typeface="Calibri"/>
              </a:rPr>
              <a:t>l’appel.</a:t>
            </a:r>
          </a:p>
          <a:p>
            <a:pPr marL="0" indent="0">
              <a:buNone/>
            </a:pPr>
            <a:endParaRPr lang="fr-FR" dirty="0"/>
          </a:p>
        </p:txBody>
      </p:sp>
    </p:spTree>
    <p:extLst>
      <p:ext uri="{BB962C8B-B14F-4D97-AF65-F5344CB8AC3E}">
        <p14:creationId xmlns:p14="http://schemas.microsoft.com/office/powerpoint/2010/main" xmlns="" val="2357038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379561" y="563592"/>
            <a:ext cx="11708921" cy="6021238"/>
          </a:xfrm>
        </p:spPr>
        <p:txBody>
          <a:bodyPr/>
          <a:lstStyle/>
          <a:p>
            <a:pPr marL="342900" lvl="0" indent="-342900" algn="ctr">
              <a:lnSpc>
                <a:spcPct val="100000"/>
              </a:lnSpc>
              <a:spcBef>
                <a:spcPct val="20000"/>
              </a:spcBef>
              <a:buClrTx/>
              <a:buNone/>
            </a:pPr>
            <a:endParaRPr lang="fr-FR" sz="3200" b="1" cap="none" dirty="0" smtClean="0">
              <a:solidFill>
                <a:prstClr val="black"/>
              </a:solidFill>
              <a:latin typeface="Calibri"/>
            </a:endParaRPr>
          </a:p>
          <a:p>
            <a:pPr marL="342900" lvl="0" indent="-342900" algn="ctr">
              <a:lnSpc>
                <a:spcPct val="100000"/>
              </a:lnSpc>
              <a:spcBef>
                <a:spcPct val="20000"/>
              </a:spcBef>
              <a:buClrTx/>
              <a:buNone/>
            </a:pPr>
            <a:endParaRPr lang="fr-FR" sz="3200" b="1" cap="none" dirty="0">
              <a:solidFill>
                <a:prstClr val="black"/>
              </a:solidFill>
              <a:latin typeface="Calibri"/>
            </a:endParaRPr>
          </a:p>
          <a:p>
            <a:pPr marL="342900" lvl="0" indent="-342900" algn="ctr">
              <a:lnSpc>
                <a:spcPct val="100000"/>
              </a:lnSpc>
              <a:spcBef>
                <a:spcPct val="20000"/>
              </a:spcBef>
              <a:buClrTx/>
              <a:buNone/>
            </a:pPr>
            <a:r>
              <a:rPr lang="fr-FR" sz="3200" b="1" cap="none" dirty="0" smtClean="0">
                <a:solidFill>
                  <a:prstClr val="black"/>
                </a:solidFill>
                <a:latin typeface="Calibri"/>
              </a:rPr>
              <a:t>Comment </a:t>
            </a:r>
            <a:r>
              <a:rPr lang="fr-FR" sz="3200" b="1" cap="none" dirty="0">
                <a:solidFill>
                  <a:prstClr val="black"/>
                </a:solidFill>
                <a:latin typeface="Calibri"/>
              </a:rPr>
              <a:t>identifier les besoins et les </a:t>
            </a:r>
            <a:r>
              <a:rPr lang="fr-FR" sz="3200" b="1" cap="none" dirty="0" smtClean="0">
                <a:solidFill>
                  <a:prstClr val="black"/>
                </a:solidFill>
                <a:latin typeface="Calibri"/>
              </a:rPr>
              <a:t>freins ?</a:t>
            </a:r>
            <a:endParaRPr lang="fr-FR" sz="3200" b="1" cap="none" dirty="0">
              <a:solidFill>
                <a:prstClr val="black"/>
              </a:solidFill>
              <a:latin typeface="Calibri"/>
            </a:endParaRPr>
          </a:p>
          <a:p>
            <a:pPr marL="342900" lvl="0" indent="-342900" algn="ctr">
              <a:lnSpc>
                <a:spcPct val="100000"/>
              </a:lnSpc>
              <a:spcBef>
                <a:spcPct val="20000"/>
              </a:spcBef>
              <a:buClrTx/>
              <a:buNone/>
            </a:pPr>
            <a:endParaRPr lang="fr-FR" sz="3200" b="1" cap="none" dirty="0">
              <a:solidFill>
                <a:prstClr val="black"/>
              </a:solidFill>
              <a:latin typeface="Calibri"/>
            </a:endParaRPr>
          </a:p>
          <a:p>
            <a:pPr marL="342900" lvl="0" indent="-342900" algn="ctr">
              <a:lnSpc>
                <a:spcPct val="100000"/>
              </a:lnSpc>
              <a:spcBef>
                <a:spcPct val="20000"/>
              </a:spcBef>
              <a:buClrTx/>
              <a:buNone/>
            </a:pPr>
            <a:r>
              <a:rPr lang="fr-FR" sz="3200" b="1" cap="none" dirty="0">
                <a:solidFill>
                  <a:prstClr val="black"/>
                </a:solidFill>
                <a:latin typeface="Calibri"/>
              </a:rPr>
              <a:t>Et fixer les objectifs ?</a:t>
            </a:r>
          </a:p>
          <a:p>
            <a:pPr marL="0" indent="0">
              <a:buNone/>
            </a:pPr>
            <a:endParaRPr lang="fr-FR" dirty="0"/>
          </a:p>
        </p:txBody>
      </p:sp>
    </p:spTree>
    <p:extLst>
      <p:ext uri="{BB962C8B-B14F-4D97-AF65-F5344CB8AC3E}">
        <p14:creationId xmlns:p14="http://schemas.microsoft.com/office/powerpoint/2010/main" xmlns="" val="2158285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379561" y="563592"/>
            <a:ext cx="11708921" cy="6021238"/>
          </a:xfrm>
        </p:spPr>
        <p:txBody>
          <a:bodyPr>
            <a:normAutofit/>
          </a:bodyPr>
          <a:lstStyle/>
          <a:p>
            <a:pPr marL="0" indent="0" algn="ctr">
              <a:buNone/>
            </a:pPr>
            <a:r>
              <a:rPr lang="fr-FR" sz="3200" b="1" cap="none" dirty="0">
                <a:solidFill>
                  <a:prstClr val="black"/>
                </a:solidFill>
                <a:latin typeface="Calibri"/>
                <a:ea typeface="+mj-ea"/>
                <a:cs typeface="+mj-cs"/>
              </a:rPr>
              <a:t>Identifier les besoins</a:t>
            </a:r>
            <a:endParaRPr lang="fr-FR" sz="3200" b="1" dirty="0"/>
          </a:p>
        </p:txBody>
      </p:sp>
      <p:pic>
        <p:nvPicPr>
          <p:cNvPr id="4" name="pic00001.png" descr="MindMap Preview"/>
          <p:cNvPicPr>
            <a:picLocks noGrp="1"/>
          </p:cNvPicPr>
          <p:nvPr/>
        </p:nvPicPr>
        <p:blipFill>
          <a:blip r:embed="rId2" cstate="print"/>
          <a:srcRect/>
          <a:stretch>
            <a:fillRect/>
          </a:stretch>
        </p:blipFill>
        <p:spPr bwMode="auto">
          <a:xfrm>
            <a:off x="1981200" y="1484784"/>
            <a:ext cx="8229600" cy="3888432"/>
          </a:xfrm>
          <a:prstGeom prst="rect">
            <a:avLst/>
          </a:prstGeom>
          <a:noFill/>
          <a:ln>
            <a:noFill/>
          </a:ln>
        </p:spPr>
      </p:pic>
    </p:spTree>
    <p:extLst>
      <p:ext uri="{BB962C8B-B14F-4D97-AF65-F5344CB8AC3E}">
        <p14:creationId xmlns:p14="http://schemas.microsoft.com/office/powerpoint/2010/main" xmlns="" val="2951652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t>Estime de soi…</a:t>
            </a:r>
            <a:br>
              <a:rPr lang="fr-FR" dirty="0" smtClean="0"/>
            </a:br>
            <a:r>
              <a:rPr lang="fr-FR" dirty="0" smtClean="0"/>
              <a:t>motivation…</a:t>
            </a:r>
            <a:br>
              <a:rPr lang="fr-FR" dirty="0" smtClean="0"/>
            </a:br>
            <a:r>
              <a:rPr lang="fr-FR" dirty="0" smtClean="0"/>
              <a:t>projection…</a:t>
            </a:r>
            <a:br>
              <a:rPr lang="fr-FR" dirty="0" smtClean="0"/>
            </a:br>
            <a:endParaRPr lang="fr-FR" dirty="0"/>
          </a:p>
        </p:txBody>
      </p:sp>
      <p:sp>
        <p:nvSpPr>
          <p:cNvPr id="3" name="Sous-titre 2"/>
          <p:cNvSpPr>
            <a:spLocks noGrp="1"/>
          </p:cNvSpPr>
          <p:nvPr>
            <p:ph type="subTitle" idx="1"/>
          </p:nvPr>
        </p:nvSpPr>
        <p:spPr/>
        <p:txBody>
          <a:bodyPr/>
          <a:lstStyle/>
          <a:p>
            <a:r>
              <a:rPr lang="fr-FR" b="1" dirty="0"/>
              <a:t>Quelles représentations ?</a:t>
            </a:r>
          </a:p>
        </p:txBody>
      </p:sp>
    </p:spTree>
    <p:extLst>
      <p:ext uri="{BB962C8B-B14F-4D97-AF65-F5344CB8AC3E}">
        <p14:creationId xmlns:p14="http://schemas.microsoft.com/office/powerpoint/2010/main" xmlns="" val="1763685948"/>
      </p:ext>
    </p:extLst>
  </p:cSld>
  <p:clrMapOvr>
    <a:masterClrMapping/>
  </p:clrMapOvr>
</p:sld>
</file>

<file path=ppt/theme/theme1.xml><?xml version="1.0" encoding="utf-8"?>
<a:theme xmlns:a="http://schemas.openxmlformats.org/drawingml/2006/main" name="Ronds dans l’eau">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DEB094D4-7FD8-4F86-93D5-B0F1341EF58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TM04033925[[fn=Ronds dans l’eau]]</Template>
  <TotalTime>492</TotalTime>
  <Words>2017</Words>
  <Application>Microsoft Office PowerPoint</Application>
  <PresentationFormat>Personnalisé</PresentationFormat>
  <Paragraphs>191</Paragraphs>
  <Slides>33</Slides>
  <Notes>0</Notes>
  <HiddenSlides>0</HiddenSlides>
  <MMClips>0</MMClips>
  <ScaleCrop>false</ScaleCrop>
  <HeadingPairs>
    <vt:vector size="4" baseType="variant">
      <vt:variant>
        <vt:lpstr>Thème</vt:lpstr>
      </vt:variant>
      <vt:variant>
        <vt:i4>1</vt:i4>
      </vt:variant>
      <vt:variant>
        <vt:lpstr>Titres des diapositives</vt:lpstr>
      </vt:variant>
      <vt:variant>
        <vt:i4>33</vt:i4>
      </vt:variant>
    </vt:vector>
  </HeadingPairs>
  <TitlesOfParts>
    <vt:vector size="34" baseType="lpstr">
      <vt:lpstr>Ronds dans l’eau</vt:lpstr>
      <vt:lpstr>Diapositive 1</vt:lpstr>
      <vt:lpstr>Diapositive 2</vt:lpstr>
      <vt:lpstr>Diapositive 3</vt:lpstr>
      <vt:lpstr>AXES DE TRAVAIL</vt:lpstr>
      <vt:lpstr>« La confiance en soi, c’est quand on peut faire tout seul sans avoir peur ! » Lili, 10 ans </vt:lpstr>
      <vt:lpstr>Diapositive 6</vt:lpstr>
      <vt:lpstr>Diapositive 7</vt:lpstr>
      <vt:lpstr>Diapositive 8</vt:lpstr>
      <vt:lpstr>Estime de soi… motivation… projection… </vt:lpstr>
      <vt:lpstr>   Définition :   - Estimer verbe transitif : « juger, déterminer la valeur de quelque chose » ; « faire cas de » d’après le latin classique aestimare « évaluer, apprécier ».   - Estime nom féminin : « estimation du prix, de la valeur de quelque chose » ; d’extime « de valeur, méritant la considération ».   Valorisation affective. Appréciation positive à l’égard d’une personne ou d’une chose qui mérite l’admiration, un certain respect d’ordre intellectuel ou moral ; tendance à lui accorder beaucoup de prix. Estime et/ ou admiration, confiance, mépris, respect, sympathie, vénération. - Sentiment favorable que l’on attache, témoigne à une personne de valeur  et à ses qualités.    - Soi : pronom personnel réflexif 3e pers.  - famille d’une racine indoeuropéenne marquant l’appartenance d’un individu à un groupe social.  </vt:lpstr>
      <vt:lpstr>Diapositive 11</vt:lpstr>
      <vt:lpstr>Diapositive 12</vt:lpstr>
      <vt:lpstr>Diapositive 13</vt:lpstr>
      <vt:lpstr>   Place de l’estime de soi dans la construction de la personne…   L’estime de soi est indispensable pour se construire : Elle est à la base de la construction de la personnalité.  Si elle se consolide au fil des expériences de la vie, elle n’en est que renforcée si l’on grandit dans un environnement stable, où l’on se sent en sécurité, où l’on est approuvé (soutenu).  Le poids du regard d’autrui est un facteur puissant d’une bonne ou mauvaise estime de soi.  Elle « s’entretient et se répare ». (C. André et F. Lelord)  Il se joue donc bien un rôle à ce niveau… Le mentor </vt:lpstr>
      <vt:lpstr>Chez l’enfant, l’estime de soi est étroitement liée au regard porté par le groupe social,  au sentiment d’approbation par autrui,  à l’insertion ou non dans un groupe … </vt:lpstr>
      <vt:lpstr>Diapositive 16</vt:lpstr>
      <vt:lpstr>L’enfant anticipe un chemin de désir, une envie de savoir, le goût des autres... Grâce à ce point d’idéal qui est son horizon et fixe un courage et un destin. S’estimer c’est se reconnaître capable d’endosser ce pari d’une vie.    C’est le message socratique : « Prends soucis de toi-même » qui, répétons le, n’a rien à voir avec le culte du Moi mais qui est invitation à trouver ce qui en soi même choisit l’ouverture à la vie.   Les enfants ont des réponses variées face à cette exigence intérieure. Certains, entourés de bonnes fées dès leur berceau ne semblent poser aucune difficulté et croquent la vie à pleine dent. D’autres, faute d’un regard préalable bienveillant, marquent le pas et se font hésitants au moment des premiers apprentissages. D’autres encore passent par de vraies dépressions, perdant tout sentiment d’estime à l’égard d’eux mêmes…  Il faut être très attentifs à cette atteinte à l’estime de soi chez un enfant car la symptomatologie est souvent trompeuse. L’Enfant turbulent ou sans attention et agité est dans certains cas un enfant dévalorisé.     </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 Accompagner quelqu'un,  c'est se placer ni devant,  ni derrière,  ni à la place.  C'est être à côté ».  Merci pour votre attention et bon courage à chacun d’entre vous.</vt:lpstr>
    </vt:vector>
  </TitlesOfParts>
  <Company>RECTORAT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Formation MENTOR 29 mai 2020</dc:title>
  <dc:creator>Andre Potdevin;Cynthia Rovelas</dc:creator>
  <cp:lastModifiedBy>crovelas</cp:lastModifiedBy>
  <cp:revision>68</cp:revision>
  <dcterms:created xsi:type="dcterms:W3CDTF">2020-05-28T17:22:11Z</dcterms:created>
  <dcterms:modified xsi:type="dcterms:W3CDTF">2020-05-29T04:45:23Z</dcterms:modified>
</cp:coreProperties>
</file>