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75" d="100"/>
          <a:sy n="75" d="100"/>
        </p:scale>
        <p:origin x="-123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96D93D-C769-E14A-A9F3-3FF8BC5409FE}" type="datetimeFigureOut">
              <a:rPr lang="fr-FR" smtClean="0"/>
              <a:pPr/>
              <a:t>23/11/2017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0EB612-B38D-834B-B502-C78D4C90B37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6D93D-C769-E14A-A9F3-3FF8BC5409FE}" type="datetimeFigureOut">
              <a:rPr lang="fr-FR" smtClean="0"/>
              <a:pPr/>
              <a:t>23/11/2017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EB612-B38D-834B-B502-C78D4C90B37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TEXTES </a:t>
            </a:r>
            <a:r>
              <a:rPr lang="fr-FR" smtClean="0"/>
              <a:t>EN NATATION</a:t>
            </a:r>
            <a:endParaRPr lang="fr-FR" dirty="0"/>
          </a:p>
        </p:txBody>
      </p:sp>
      <p:sp>
        <p:nvSpPr>
          <p:cNvPr id="3" name="Sous-titre 2"/>
          <p:cNvSpPr>
            <a:spLocks noGrp="1"/>
          </p:cNvSpPr>
          <p:nvPr>
            <p:ph type="subTitle" idx="1"/>
          </p:nvPr>
        </p:nvSpPr>
        <p:spPr/>
        <p:txBody>
          <a:bodyPr/>
          <a:lstStyle/>
          <a:p>
            <a:r>
              <a:rPr lang="fr-FR" dirty="0" smtClean="0"/>
              <a:t>GROUPE DE TRAVAIL EPS</a:t>
            </a:r>
          </a:p>
          <a:p>
            <a:r>
              <a:rPr lang="fr-FR" dirty="0" smtClean="0"/>
              <a:t>20 octobre 2017</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CONDITIONS MATÉRIELLES D’ACCUEIL</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Pendant toute la durée des apprentissages, l’occupation du bassin doit être appréciée à raison d’au moins 4M2 de plan d’eau par élève présent dans l’eau, pour des écoliers. La surface à prévoir nécessite des ajustements en fonction du niveau de pratique des élèves.</a:t>
            </a:r>
          </a:p>
          <a:p>
            <a:r>
              <a:rPr lang="fr-FR" dirty="0" smtClean="0"/>
              <a:t>Dans le cas d’une ouverture concomitante du bassin à différents publics, les espaces réservés aux élèves doivent être clairement délimités, compte tenu des exigences de sécurité et des impératifs d’enseignement. L’espace attribué aux classes devra permettre, </a:t>
            </a:r>
            <a:r>
              <a:rPr lang="fr-FR" dirty="0" smtClean="0">
                <a:solidFill>
                  <a:srgbClr val="FF0000"/>
                </a:solidFill>
              </a:rPr>
              <a:t>pour des raisons pédagogiques et de sécurité, un accès facile à au moins une des bordures de bassin, notamment avec des élèves aux compétences encore fragiles. </a:t>
            </a:r>
            <a:endParaRPr lang="fr-F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CAS PARTICULIER DES BASSINS D’APPRENTISSAGE</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Conçus pour accueillir une classe entière, les bassins d’apprentissage sont des structures spécifiques et isolées, d’une superficie inférieure ou égale à 100m2 et d’une profondeur maximale de 1,30m.</a:t>
            </a:r>
          </a:p>
          <a:p>
            <a:r>
              <a:rPr lang="fr-FR" dirty="0" smtClean="0"/>
              <a:t>Pour ce type d’équipement, l’enseignant ou l’intervenant agréé doivent satisfaire au MNS et ou au BNSSA ou être titulaire du CAPEPS. Le taux d’encadrement est le même précisé par le tableau ci-dessus.</a:t>
            </a:r>
          </a:p>
          <a:p>
            <a:r>
              <a:rPr lang="fr-FR" dirty="0" smtClean="0"/>
              <a:t>Dans tous les cas, un des membres de l’équipe pédagogique (enseignant ou intervenant agrée) présent sur le bassin devra avoir été formé à l’utilisation du matériel de réanimation et de premiers secours. Cette formation devra avoir été formé à l’utilisation du matériel de réanimation et de premiers secours. Cette formation devra être actualisée régulièrement, chaque année ou lors de la mise à disposition de nouveaux matériels de réanimation et de premiers secours.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DES PLANS D’EAU OUVERTS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Les séances en eaux de baignade (ou plan d’eau ouverts) devront être préalablement autorisées par l’IA-DASEN, agissant sur délégation du recteur, au vu d’un dossier permettant d’apprécier les dispositifs de sécurité mis en place. Pour rappel, les activités présentant des risques particuliers (du type descente de canyon, rafting ou nage en eau vive) ne doivent </a:t>
            </a:r>
            <a:r>
              <a:rPr lang="fr-FR" smtClean="0"/>
              <a:t>être pratiquées à l’école primaire. </a:t>
            </a: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bulletin officiel n°34 du 12 octobre 2017</a:t>
            </a:r>
            <a:endParaRPr lang="fr-FR" dirty="0"/>
          </a:p>
        </p:txBody>
      </p:sp>
      <p:sp>
        <p:nvSpPr>
          <p:cNvPr id="3" name="Espace réservé du contenu 2"/>
          <p:cNvSpPr>
            <a:spLocks noGrp="1"/>
          </p:cNvSpPr>
          <p:nvPr>
            <p:ph idx="1"/>
          </p:nvPr>
        </p:nvSpPr>
        <p:spPr>
          <a:xfrm>
            <a:off x="457200" y="1600201"/>
            <a:ext cx="8229600" cy="2548880"/>
          </a:xfrm>
        </p:spPr>
        <p:txBody>
          <a:bodyPr/>
          <a:lstStyle/>
          <a:p>
            <a:r>
              <a:rPr lang="fr-FR" dirty="0" smtClean="0"/>
              <a:t>abroge la circulaire n° 2011-090 du 7 juillet 2011 définissant les conditions de l’enseignement de la natation dans les premier et second degrés.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RESPONSABILITÉS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La natation scolaire nécessite un encadrement des élèves renforcé</a:t>
            </a:r>
          </a:p>
          <a:p>
            <a:r>
              <a:rPr lang="fr-FR" dirty="0" smtClean="0"/>
              <a:t> l’enseignant peut être aidé dans cette tâche par des intervenants agréés, professionnels ou bénévoles</a:t>
            </a:r>
          </a:p>
          <a:p>
            <a:r>
              <a:rPr lang="fr-FR" dirty="0" smtClean="0"/>
              <a:t>Une convention passée entre l’inspecteur d’académie-directeur académique des services de l’éducation nationale (IA-</a:t>
            </a:r>
            <a:r>
              <a:rPr lang="fr-FR" dirty="0" err="1" smtClean="0"/>
              <a:t>Dasen</a:t>
            </a:r>
            <a:r>
              <a:rPr lang="fr-FR" dirty="0" smtClean="0"/>
              <a:t>) et la collectivité territoriale ou la structure responsable de l’établissement de bains précise les modalités du partenariat.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Responsabilités des enseignants</a:t>
            </a:r>
            <a:endParaRPr lang="fr-FR" dirty="0"/>
          </a:p>
        </p:txBody>
      </p:sp>
      <p:sp>
        <p:nvSpPr>
          <p:cNvPr id="3" name="Espace réservé du contenu 2"/>
          <p:cNvSpPr>
            <a:spLocks noGrp="1"/>
          </p:cNvSpPr>
          <p:nvPr>
            <p:ph idx="1"/>
          </p:nvPr>
        </p:nvSpPr>
        <p:spPr/>
        <p:txBody>
          <a:bodyPr>
            <a:normAutofit fontScale="92500"/>
          </a:bodyPr>
          <a:lstStyle/>
          <a:p>
            <a:r>
              <a:rPr lang="fr-FR" dirty="0" smtClean="0"/>
              <a:t>La mission des enseignants est non seulement d’organiser leur enseignement mais aussi d’assurer la sécurité des élèves. </a:t>
            </a:r>
          </a:p>
          <a:p>
            <a:r>
              <a:rPr lang="fr-FR" dirty="0" smtClean="0"/>
              <a:t>1</a:t>
            </a:r>
            <a:r>
              <a:rPr lang="fr-FR" baseline="30000" dirty="0" smtClean="0"/>
              <a:t>er</a:t>
            </a:r>
            <a:r>
              <a:rPr lang="fr-FR" dirty="0" smtClean="0"/>
              <a:t> degré: l’enseignement de la natation est assuré sous la responsabilité de l’enseignant de la classe ou, à défaut, d’un autre enseignant, y compris un professeur d’EPS </a:t>
            </a:r>
            <a:r>
              <a:rPr lang="fr-FR" dirty="0" smtClean="0">
                <a:solidFill>
                  <a:srgbClr val="FF0000"/>
                </a:solidFill>
              </a:rPr>
              <a:t>lorsqu’un projet pédagogique est établi dans le cadre du cycle 3, avec l’appui des équipes de circonscription.</a:t>
            </a:r>
            <a:endParaRPr lang="fr-F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229600" cy="5592763"/>
          </a:xfrm>
        </p:spPr>
        <p:txBody>
          <a:bodyPr>
            <a:normAutofit fontScale="92500" lnSpcReduction="20000"/>
          </a:bodyPr>
          <a:lstStyle/>
          <a:p>
            <a:pPr algn="ctr">
              <a:buNone/>
            </a:pPr>
            <a:r>
              <a:rPr lang="fr-FR" dirty="0" smtClean="0"/>
              <a:t>L’enseignant</a:t>
            </a:r>
          </a:p>
          <a:p>
            <a:r>
              <a:rPr lang="fr-FR" dirty="0" smtClean="0"/>
              <a:t>veille à présenter les enjeux pédagogiques aux intervenants, professionnels ou bénévoles. </a:t>
            </a:r>
          </a:p>
          <a:p>
            <a:r>
              <a:rPr lang="fr-FR" dirty="0" smtClean="0"/>
              <a:t>s’assure également que l’organisation générale prévue est connue de tous (intervenants et accompagnateurs de la vie collective) et veille à son respect, tout particulièrement en ce qui concerne la sécurité des élèves.</a:t>
            </a:r>
          </a:p>
          <a:p>
            <a:r>
              <a:rPr lang="fr-FR" dirty="0" smtClean="0"/>
              <a:t>La présence de personnels de surveillance et d’encadrement au cours de l’enseignement de la natation ne modifie pas les conditions de mise en jeu de la responsabilité des enseignants. En cas de dysfonctionnement ou de mise en danger des élèves, il leur revient d’interrompre la séance.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RESPONSABILITÉ DES INTERVENANTS PROFESSIONNELS OU BÉNÉVOLES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Comme pour les enseignants, la responsabilité d’un intervenant professionnel ou bénévole apportant son concours à l’encadrement des élèves durant le temps scolaire peut être engagée si celui-ci commet une faute qui est à l’origine d’un dommage subi ou causé par un élève. </a:t>
            </a:r>
          </a:p>
          <a:p>
            <a:r>
              <a:rPr lang="fr-FR" dirty="0" smtClean="0"/>
              <a:t>L’article L. 911-4 du code de l’éducation prévoit la substitution de la responsabilité de l’Etat à celle des membres de l’enseignement à l’occasion de dommages subis ou causés par les élèves. </a:t>
            </a:r>
            <a:endParaRPr lang="fr-FR" smtClean="0"/>
          </a:p>
          <a:p>
            <a:r>
              <a:rPr lang="fr-FR" smtClean="0"/>
              <a:t>Au </a:t>
            </a:r>
            <a:r>
              <a:rPr lang="fr-FR" dirty="0" smtClean="0"/>
              <a:t>regard de la jurisprudence actuelle, les intervenants agréés par l’</a:t>
            </a:r>
            <a:r>
              <a:rPr lang="fr-FR" dirty="0" err="1" smtClean="0"/>
              <a:t>IA-Dasen</a:t>
            </a:r>
            <a:r>
              <a:rPr lang="fr-FR" dirty="0" smtClean="0"/>
              <a:t>, et qui sont en charge d’une activité sous la responsabilité des enseignants, peuvent bénéficier des mêmes dispositions protectrices.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SURVEILLANCE DES ACTIVITÉS DE NATATION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La surveillance est obligatoire pendant toute la durée des activités de natation. La surveillance des baignades ouvertes gratuitement au public, aménagées et autorisées, doit être assurée par du personnel titulaire d’un des diplômes prévus à l’article A. 3228-8 du code du sport (MNS ou BNSSA).</a:t>
            </a:r>
          </a:p>
          <a:p>
            <a:r>
              <a:rPr lang="fr-FR" dirty="0" smtClean="0"/>
              <a:t>Hors temps scolaire et sur le temps scolaire ces conditions doivent êtres respectées. </a:t>
            </a:r>
            <a:r>
              <a:rPr lang="fr-FR" dirty="0" smtClean="0">
                <a:solidFill>
                  <a:srgbClr val="FF0000"/>
                </a:solidFill>
              </a:rPr>
              <a:t>Aucun élève ne doit accéder aux bassins ou aux plages en leur absence.</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NORMES D’ENCADREMENT À RESPECTER</a:t>
            </a:r>
            <a:endParaRPr lang="fr-FR" dirty="0"/>
          </a:p>
        </p:txBody>
      </p:sp>
      <p:sp>
        <p:nvSpPr>
          <p:cNvPr id="3" name="Espace réservé du contenu 2"/>
          <p:cNvSpPr>
            <a:spLocks noGrp="1"/>
          </p:cNvSpPr>
          <p:nvPr>
            <p:ph idx="1"/>
          </p:nvPr>
        </p:nvSpPr>
        <p:spPr/>
        <p:txBody>
          <a:bodyPr/>
          <a:lstStyle/>
          <a:p>
            <a:r>
              <a:rPr lang="fr-FR" dirty="0" smtClean="0"/>
              <a:t>Dans le premier degré, l’encadrement des élèves est assuré par l’enseignant de la classe et des intervenants agréés, professionnels ou bénévoles. Le taux d’encadrement </a:t>
            </a:r>
            <a:r>
              <a:rPr lang="fr-FR" dirty="0" smtClean="0">
                <a:solidFill>
                  <a:srgbClr val="FF0000"/>
                </a:solidFill>
              </a:rPr>
              <a:t>ne peut être inférieur </a:t>
            </a:r>
            <a:r>
              <a:rPr lang="fr-FR" dirty="0" smtClean="0"/>
              <a:t>aux valeurs définies dans le tableau ci-dessous. Ce dernier doit être déterminé en fonction du niveau de scolarisation des élèves et de leurs besoins, mais aussi de la nature de l’activité.</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609600"/>
          <a:ext cx="8229600" cy="4882928"/>
        </p:xfrm>
        <a:graphic>
          <a:graphicData uri="http://schemas.openxmlformats.org/drawingml/2006/table">
            <a:tbl>
              <a:tblPr firstRow="1" bandRow="1">
                <a:tableStyleId>{1FECB4D8-DB02-4DC6-A0A2-4F2EBAE1DC90}</a:tableStyleId>
              </a:tblPr>
              <a:tblGrid>
                <a:gridCol w="2057400"/>
                <a:gridCol w="2057400"/>
                <a:gridCol w="2057400"/>
                <a:gridCol w="2057400"/>
              </a:tblGrid>
              <a:tr h="2761584">
                <a:tc>
                  <a:txBody>
                    <a:bodyPr/>
                    <a:lstStyle/>
                    <a:p>
                      <a:endParaRPr lang="fr-FR" dirty="0"/>
                    </a:p>
                  </a:txBody>
                  <a:tcPr/>
                </a:tc>
                <a:tc>
                  <a:txBody>
                    <a:bodyPr/>
                    <a:lstStyle/>
                    <a:p>
                      <a:r>
                        <a:rPr lang="fr-FR" sz="2000" b="1" dirty="0" err="1" smtClean="0"/>
                        <a:t>Groupe-classe</a:t>
                      </a:r>
                      <a:r>
                        <a:rPr lang="fr-FR" sz="2000" b="1" dirty="0" smtClean="0"/>
                        <a:t> constitué d’élèves d’école maternelle</a:t>
                      </a:r>
                      <a:endParaRPr lang="fr-FR" sz="2000" b="1" dirty="0"/>
                    </a:p>
                  </a:txBody>
                  <a:tcPr/>
                </a:tc>
                <a:tc>
                  <a:txBody>
                    <a:bodyPr/>
                    <a:lstStyle/>
                    <a:p>
                      <a:r>
                        <a:rPr lang="fr-FR" sz="2000" dirty="0" err="1" smtClean="0"/>
                        <a:t>Groupe-classe</a:t>
                      </a:r>
                      <a:r>
                        <a:rPr lang="fr-FR" sz="2000" dirty="0" smtClean="0"/>
                        <a:t> constitué d’élèves d’école élémentaire</a:t>
                      </a:r>
                      <a:endParaRPr lang="fr-FR" sz="2000" dirty="0"/>
                    </a:p>
                  </a:txBody>
                  <a:tcPr/>
                </a:tc>
                <a:tc>
                  <a:txBody>
                    <a:bodyPr/>
                    <a:lstStyle/>
                    <a:p>
                      <a:r>
                        <a:rPr lang="fr-FR" sz="2000" dirty="0" err="1" smtClean="0"/>
                        <a:t>Groupe-classe</a:t>
                      </a:r>
                      <a:r>
                        <a:rPr lang="fr-FR" sz="2000" dirty="0" smtClean="0"/>
                        <a:t> comprenant</a:t>
                      </a:r>
                      <a:r>
                        <a:rPr lang="fr-FR" sz="2000" baseline="0" dirty="0" smtClean="0"/>
                        <a:t> des élèves d’école maternelle et des élèves d’école élémentaire</a:t>
                      </a:r>
                      <a:endParaRPr lang="fr-FR" sz="2000" dirty="0"/>
                    </a:p>
                  </a:txBody>
                  <a:tcPr/>
                </a:tc>
              </a:tr>
              <a:tr h="603472">
                <a:tc>
                  <a:txBody>
                    <a:bodyPr/>
                    <a:lstStyle/>
                    <a:p>
                      <a:r>
                        <a:rPr lang="fr-FR" dirty="0" smtClean="0"/>
                        <a:t>Moins</a:t>
                      </a:r>
                      <a:r>
                        <a:rPr lang="fr-FR" baseline="0" dirty="0" smtClean="0"/>
                        <a:t> de 20 élèves</a:t>
                      </a:r>
                      <a:endParaRPr lang="fr-FR" dirty="0"/>
                    </a:p>
                  </a:txBody>
                  <a:tcPr/>
                </a:tc>
                <a:tc>
                  <a:txBody>
                    <a:bodyPr/>
                    <a:lstStyle/>
                    <a:p>
                      <a:r>
                        <a:rPr lang="fr-FR" dirty="0" smtClean="0"/>
                        <a:t>2 </a:t>
                      </a:r>
                      <a:r>
                        <a:rPr lang="fr-FR" dirty="0" err="1" smtClean="0"/>
                        <a:t>encadrants</a:t>
                      </a:r>
                      <a:r>
                        <a:rPr lang="fr-FR" dirty="0" smtClean="0"/>
                        <a:t> (Enseignants+1</a:t>
                      </a:r>
                      <a:r>
                        <a:rPr lang="fr-FR" baseline="0" dirty="0" smtClean="0"/>
                        <a:t> adulte)</a:t>
                      </a:r>
                      <a:endParaRPr lang="fr-FR" dirty="0"/>
                    </a:p>
                  </a:txBody>
                  <a:tcPr/>
                </a:tc>
                <a:tc>
                  <a:txBody>
                    <a:bodyPr/>
                    <a:lstStyle/>
                    <a:p>
                      <a:r>
                        <a:rPr lang="fr-FR" dirty="0" smtClean="0"/>
                        <a:t>2 </a:t>
                      </a:r>
                      <a:r>
                        <a:rPr lang="fr-FR" dirty="0" err="1" smtClean="0"/>
                        <a:t>encadrants</a:t>
                      </a:r>
                      <a:endParaRPr lang="fr-FR" dirty="0"/>
                    </a:p>
                  </a:txBody>
                  <a:tcPr/>
                </a:tc>
                <a:tc>
                  <a:txBody>
                    <a:bodyPr/>
                    <a:lstStyle/>
                    <a:p>
                      <a:r>
                        <a:rPr lang="fr-FR" dirty="0" smtClean="0"/>
                        <a:t>2 </a:t>
                      </a:r>
                      <a:r>
                        <a:rPr lang="fr-FR" dirty="0" err="1" smtClean="0"/>
                        <a:t>encadrants</a:t>
                      </a:r>
                      <a:endParaRPr lang="fr-FR" dirty="0"/>
                    </a:p>
                  </a:txBody>
                  <a:tcPr/>
                </a:tc>
              </a:tr>
              <a:tr h="603472">
                <a:tc>
                  <a:txBody>
                    <a:bodyPr/>
                    <a:lstStyle/>
                    <a:p>
                      <a:r>
                        <a:rPr lang="fr-FR" dirty="0" smtClean="0"/>
                        <a:t>De 20 à 30 élèves</a:t>
                      </a:r>
                      <a:endParaRPr lang="fr-FR" dirty="0"/>
                    </a:p>
                  </a:txBody>
                  <a:tcPr/>
                </a:tc>
                <a:tc>
                  <a:txBody>
                    <a:bodyPr/>
                    <a:lstStyle/>
                    <a:p>
                      <a:r>
                        <a:rPr lang="fr-FR" dirty="0" smtClean="0"/>
                        <a:t>3 </a:t>
                      </a:r>
                      <a:r>
                        <a:rPr lang="fr-FR" dirty="0" err="1" smtClean="0"/>
                        <a:t>encadrants</a:t>
                      </a:r>
                      <a:endParaRPr lang="fr-FR" dirty="0"/>
                    </a:p>
                  </a:txBody>
                  <a:tcPr/>
                </a:tc>
                <a:tc>
                  <a:txBody>
                    <a:bodyPr/>
                    <a:lstStyle/>
                    <a:p>
                      <a:r>
                        <a:rPr lang="fr-FR" dirty="0" smtClean="0"/>
                        <a:t>2 </a:t>
                      </a:r>
                      <a:r>
                        <a:rPr lang="fr-FR" dirty="0" err="1" smtClean="0"/>
                        <a:t>encadrants</a:t>
                      </a:r>
                      <a:endParaRPr lang="fr-FR" dirty="0"/>
                    </a:p>
                  </a:txBody>
                  <a:tcPr/>
                </a:tc>
                <a:tc>
                  <a:txBody>
                    <a:bodyPr/>
                    <a:lstStyle/>
                    <a:p>
                      <a:r>
                        <a:rPr lang="fr-FR" dirty="0" smtClean="0"/>
                        <a:t>3 </a:t>
                      </a:r>
                      <a:r>
                        <a:rPr lang="fr-FR" dirty="0" err="1" smtClean="0"/>
                        <a:t>encadrants</a:t>
                      </a:r>
                      <a:endParaRPr lang="fr-FR" dirty="0"/>
                    </a:p>
                  </a:txBody>
                  <a:tcPr/>
                </a:tc>
              </a:tr>
              <a:tr h="603472">
                <a:tc>
                  <a:txBody>
                    <a:bodyPr/>
                    <a:lstStyle/>
                    <a:p>
                      <a:r>
                        <a:rPr lang="fr-FR" dirty="0" smtClean="0"/>
                        <a:t>Plus</a:t>
                      </a:r>
                      <a:r>
                        <a:rPr lang="fr-FR" baseline="0" dirty="0" smtClean="0"/>
                        <a:t> de 30 élèves</a:t>
                      </a:r>
                      <a:endParaRPr lang="fr-FR" dirty="0"/>
                    </a:p>
                  </a:txBody>
                  <a:tcPr/>
                </a:tc>
                <a:tc>
                  <a:txBody>
                    <a:bodyPr/>
                    <a:lstStyle/>
                    <a:p>
                      <a:r>
                        <a:rPr lang="fr-FR" dirty="0" smtClean="0"/>
                        <a:t>4 </a:t>
                      </a:r>
                      <a:r>
                        <a:rPr lang="fr-FR" dirty="0" err="1" smtClean="0"/>
                        <a:t>encadrants</a:t>
                      </a:r>
                      <a:endParaRPr lang="fr-FR" dirty="0"/>
                    </a:p>
                  </a:txBody>
                  <a:tcPr/>
                </a:tc>
                <a:tc>
                  <a:txBody>
                    <a:bodyPr/>
                    <a:lstStyle/>
                    <a:p>
                      <a:r>
                        <a:rPr lang="fr-FR" dirty="0" smtClean="0"/>
                        <a:t>3</a:t>
                      </a:r>
                      <a:r>
                        <a:rPr lang="fr-FR" baseline="0" dirty="0" smtClean="0"/>
                        <a:t> </a:t>
                      </a:r>
                      <a:r>
                        <a:rPr lang="fr-FR" baseline="0" dirty="0" err="1" smtClean="0"/>
                        <a:t>encadrants</a:t>
                      </a:r>
                      <a:r>
                        <a:rPr lang="fr-FR" baseline="0" dirty="0" smtClean="0"/>
                        <a:t> </a:t>
                      </a:r>
                      <a:endParaRPr lang="fr-FR" dirty="0"/>
                    </a:p>
                  </a:txBody>
                  <a:tcPr/>
                </a:tc>
                <a:tc>
                  <a:txBody>
                    <a:bodyPr/>
                    <a:lstStyle/>
                    <a:p>
                      <a:r>
                        <a:rPr lang="fr-FR" dirty="0" smtClean="0"/>
                        <a:t>4 </a:t>
                      </a:r>
                      <a:r>
                        <a:rPr lang="fr-FR" dirty="0" err="1" smtClean="0"/>
                        <a:t>encadrants</a:t>
                      </a:r>
                      <a:endParaRPr lang="fr-FR" dirty="0"/>
                    </a:p>
                  </a:txBody>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371</TotalTime>
  <Words>942</Words>
  <Application>Microsoft Office PowerPoint</Application>
  <PresentationFormat>Affichage à l'écran (4:3)</PresentationFormat>
  <Paragraphs>49</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LES TEXTES EN NATATION</vt:lpstr>
      <vt:lpstr>Le bulletin officiel n°34 du 12 octobre 2017</vt:lpstr>
      <vt:lpstr>RESPONSABILITÉS</vt:lpstr>
      <vt:lpstr>Responsabilités des enseignants</vt:lpstr>
      <vt:lpstr>Diapositive 5</vt:lpstr>
      <vt:lpstr>RESPONSABILITÉ DES INTERVENANTS PROFESSIONNELS OU BÉNÉVOLES</vt:lpstr>
      <vt:lpstr>SURVEILLANCE DES ACTIVITÉS DE NATATION</vt:lpstr>
      <vt:lpstr>NORMES D’ENCADREMENT À RESPECTER</vt:lpstr>
      <vt:lpstr>Diapositive 9</vt:lpstr>
      <vt:lpstr>CONDITIONS MATÉRIELLES D’ACCUEIL</vt:lpstr>
      <vt:lpstr>CAS PARTICULIER DES BASSINS D’APPRENTISSAGE</vt:lpstr>
      <vt:lpstr>CAS DES PLANS D’EAU OUVERTS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TEXTES EN NATATIO</dc:title>
  <dc:creator>Isabelle MAGNAT</dc:creator>
  <cp:lastModifiedBy>Rectorat</cp:lastModifiedBy>
  <cp:revision>36</cp:revision>
  <dcterms:created xsi:type="dcterms:W3CDTF">2017-10-20T16:08:27Z</dcterms:created>
  <dcterms:modified xsi:type="dcterms:W3CDTF">2017-11-23T21:58:44Z</dcterms:modified>
</cp:coreProperties>
</file>