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  <p:sldId id="271" r:id="rId1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73"/>
    <p:restoredTop sz="68000" autoAdjust="0"/>
  </p:normalViewPr>
  <p:slideViewPr>
    <p:cSldViewPr snapToGrid="0" snapToObjects="1">
      <p:cViewPr>
        <p:scale>
          <a:sx n="70" d="100"/>
          <a:sy n="70" d="100"/>
        </p:scale>
        <p:origin x="-926" y="2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29D936-E251-F04D-A262-6FB1527CD61C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9E27-9467-524C-9229-838FE9643C9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606639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Priorité 5 : Accompagner les usagers dans le développement des services numériques en ligne</a:t>
            </a:r>
          </a:p>
          <a:p>
            <a:r>
              <a:rPr lang="fr-FR" dirty="0" smtClean="0"/>
              <a:t> </a:t>
            </a:r>
          </a:p>
          <a:p>
            <a:endParaRPr lang="fr-FR" dirty="0" smtClean="0"/>
          </a:p>
          <a:p>
            <a:r>
              <a:rPr lang="fr-FR" u="sng" dirty="0" smtClean="0"/>
              <a:t>Action 17 : Développer les </a:t>
            </a:r>
            <a:r>
              <a:rPr lang="fr-FR" u="sng" dirty="0" err="1" smtClean="0"/>
              <a:t>Téléservices</a:t>
            </a:r>
            <a:endParaRPr lang="fr-FR" u="sng" dirty="0" smtClean="0"/>
          </a:p>
          <a:p>
            <a:endParaRPr lang="fr-FR" u="sng" dirty="0" smtClean="0"/>
          </a:p>
          <a:p>
            <a:r>
              <a:rPr lang="fr-FR" dirty="0" smtClean="0"/>
              <a:t>	•	2013-2014 : Possibilité pour les familles de consulter par internet les notes, absences, la fiche individuelle de leurs enfants ; Ouverture de la télé-inscription en seconde.</a:t>
            </a:r>
          </a:p>
          <a:p>
            <a:r>
              <a:rPr lang="fr-FR" dirty="0" smtClean="0"/>
              <a:t>	•	2014 : Démarrage du Livret Scolaire Lycée (LSL).</a:t>
            </a:r>
          </a:p>
          <a:p>
            <a:r>
              <a:rPr lang="fr-FR" dirty="0" smtClean="0"/>
              <a:t>	•	2016-2017 : Renforcement du déploiement du LSL (Séminaire, Formations ; Ressources collaboratives sur la plateforme </a:t>
            </a:r>
            <a:r>
              <a:rPr lang="fr-FR" dirty="0" err="1" smtClean="0"/>
              <a:t>M@gistère</a:t>
            </a:r>
            <a:r>
              <a:rPr lang="fr-FR" dirty="0" smtClean="0"/>
              <a:t>)</a:t>
            </a:r>
          </a:p>
          <a:p>
            <a:r>
              <a:rPr lang="fr-FR" dirty="0" smtClean="0"/>
              <a:t>			: Démarrage du Livret Scolaire Unique (LSU) [du CP à la 3ème]</a:t>
            </a:r>
          </a:p>
          <a:p>
            <a:r>
              <a:rPr lang="fr-FR" dirty="0" smtClean="0"/>
              <a:t>	•	2017-2018 : La DANE et la DSI poursuivent l’accompagnement de cette logique de dématérialisation.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0859198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3 - Administrer les services en ligne par délégation du chef d’établissement</a:t>
            </a:r>
          </a:p>
          <a:p>
            <a:r>
              <a:rPr lang="fr-FR" dirty="0" smtClean="0"/>
              <a:t> </a:t>
            </a:r>
          </a:p>
          <a:p>
            <a:endParaRPr lang="fr-FR" dirty="0" smtClean="0"/>
          </a:p>
          <a:p>
            <a:r>
              <a:rPr lang="fr-FR" dirty="0" smtClean="0"/>
              <a:t>Assurer au quotidien et tout au long de l’année la mise à jour des données et le fonctionnement des services (Ex. : ENT).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r>
              <a:rPr lang="fr-FR" b="1" dirty="0" smtClean="0"/>
              <a:t>S'assurer que sa lettre de mission rédigée par le chef d'établissement est en accord avec les 3 missions principales.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10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8578085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Indemnité pour Mission Particulière (IMP)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Base : 1 à 3 IMP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Voir ”Modalités d'attribution de l'indemnité pour mission particulière (IMP)" : http://</a:t>
            </a:r>
            <a:r>
              <a:rPr lang="fr-FR" dirty="0" err="1" smtClean="0"/>
              <a:t>www.education.gouv.fr</a:t>
            </a:r>
            <a:r>
              <a:rPr lang="fr-FR" dirty="0" smtClean="0"/>
              <a:t>/pid285/</a:t>
            </a:r>
            <a:r>
              <a:rPr lang="fr-FR" dirty="0" err="1" smtClean="0"/>
              <a:t>bulletin_officiel.html?cid_bo</a:t>
            </a:r>
            <a:r>
              <a:rPr lang="fr-FR" dirty="0" smtClean="0"/>
              <a:t>=87297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2406032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Site Web DANE "DANE Guadeloupe"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Espace d'information professionnel mais accessible à l’ensemble des usagers</a:t>
            </a:r>
            <a:r>
              <a:rPr lang="fr-FR" baseline="0" dirty="0" smtClean="0"/>
              <a:t> du système éducatif</a:t>
            </a:r>
            <a:endParaRPr lang="fr-FR" dirty="0" smtClean="0"/>
          </a:p>
          <a:p>
            <a:endParaRPr lang="fr-FR" b="0" u="sng" dirty="0" smtClean="0"/>
          </a:p>
          <a:p>
            <a:r>
              <a:rPr lang="fr-FR" b="0" u="sng" dirty="0" smtClean="0"/>
              <a:t>N.B.</a:t>
            </a:r>
            <a:r>
              <a:rPr lang="fr-FR" b="0" dirty="0" smtClean="0"/>
              <a:t> </a:t>
            </a:r>
            <a:r>
              <a:rPr lang="fr-FR" dirty="0" smtClean="0"/>
              <a:t>Actualisation hebdomadaire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Déroulé de la présentation</a:t>
            </a:r>
          </a:p>
          <a:p>
            <a:r>
              <a:rPr lang="fr-FR" dirty="0" smtClean="0"/>
              <a:t>Présentation de l'interface : Thèmes ; Nuage de mot ; Flux RSS.</a:t>
            </a:r>
          </a:p>
          <a:p>
            <a:r>
              <a:rPr lang="fr-FR" dirty="0" smtClean="0"/>
              <a:t>Présentation du Menu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Site web évolutif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8731593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Espaces CONNECT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	•	Plateforme </a:t>
            </a:r>
            <a:r>
              <a:rPr lang="fr-FR" dirty="0" err="1" smtClean="0"/>
              <a:t>M@gistère</a:t>
            </a:r>
            <a:endParaRPr lang="fr-FR" dirty="0" smtClean="0"/>
          </a:p>
          <a:p>
            <a:r>
              <a:rPr lang="fr-FR" dirty="0" smtClean="0"/>
              <a:t>	•	Espace Collaboratif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DANE-CONNECT</a:t>
            </a:r>
          </a:p>
          <a:p>
            <a:r>
              <a:rPr lang="fr-FR" dirty="0" smtClean="0"/>
              <a:t>Espace collaboratif de la DANE (DAN,</a:t>
            </a:r>
            <a:r>
              <a:rPr lang="fr-FR" baseline="0" dirty="0" smtClean="0"/>
              <a:t> Adjointe au DAN 1</a:t>
            </a:r>
            <a:r>
              <a:rPr lang="fr-FR" baseline="30000" dirty="0" smtClean="0"/>
              <a:t>er</a:t>
            </a:r>
            <a:r>
              <a:rPr lang="fr-FR" baseline="0" dirty="0" smtClean="0"/>
              <a:t> degré, </a:t>
            </a:r>
            <a:r>
              <a:rPr lang="fr-FR" dirty="0" smtClean="0"/>
              <a:t>coordonnateurs 1</a:t>
            </a:r>
            <a:r>
              <a:rPr lang="fr-FR" baseline="30000" dirty="0" smtClean="0"/>
              <a:t>er</a:t>
            </a:r>
            <a:r>
              <a:rPr lang="fr-FR" dirty="0" smtClean="0"/>
              <a:t> et 2</a:t>
            </a:r>
            <a:r>
              <a:rPr lang="fr-FR" baseline="30000" dirty="0" smtClean="0"/>
              <a:t>nd</a:t>
            </a:r>
            <a:r>
              <a:rPr lang="fr-FR" dirty="0" smtClean="0"/>
              <a:t> degrés, Animateurs de bassins et de pôles,</a:t>
            </a:r>
            <a:r>
              <a:rPr lang="fr-FR" baseline="0" dirty="0" smtClean="0"/>
              <a:t> PFA numériques)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335024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Espaces CONNECT</a:t>
            </a: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IAN-CONNECT &amp; RRUPN-CONNECT</a:t>
            </a:r>
          </a:p>
          <a:p>
            <a:r>
              <a:rPr lang="fr-FR" dirty="0" smtClean="0"/>
              <a:t>Espace collaboratif pour les IAN et les RRUPN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450416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Kit Site EPLE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u="sng" dirty="0" smtClean="0"/>
              <a:t>Avantages</a:t>
            </a:r>
          </a:p>
          <a:p>
            <a:r>
              <a:rPr lang="fr-FR" dirty="0" smtClean="0"/>
              <a:t>	•	Sécurisé</a:t>
            </a:r>
          </a:p>
          <a:p>
            <a:r>
              <a:rPr lang="fr-FR" dirty="0" smtClean="0"/>
              <a:t>	•	MAJ Automatique</a:t>
            </a:r>
          </a:p>
          <a:p>
            <a:r>
              <a:rPr lang="fr-FR" dirty="0" smtClean="0"/>
              <a:t>	•	Gratuit</a:t>
            </a:r>
          </a:p>
          <a:p>
            <a:r>
              <a:rPr lang="fr-FR" dirty="0" smtClean="0"/>
              <a:t>	•	Pas de Publicités</a:t>
            </a:r>
          </a:p>
          <a:p>
            <a:r>
              <a:rPr lang="fr-FR" dirty="0" smtClean="0"/>
              <a:t> </a:t>
            </a:r>
          </a:p>
          <a:p>
            <a:r>
              <a:rPr lang="fr-FR" u="sng" dirty="0" smtClean="0"/>
              <a:t>Lien</a:t>
            </a:r>
            <a:r>
              <a:rPr lang="fr-FR" dirty="0" smtClean="0"/>
              <a:t> : http://</a:t>
            </a:r>
            <a:r>
              <a:rPr lang="fr-FR" dirty="0" err="1" smtClean="0"/>
              <a:t>www.ac-guadeloupe.fr</a:t>
            </a:r>
            <a:r>
              <a:rPr lang="fr-FR" dirty="0" smtClean="0"/>
              <a:t>/</a:t>
            </a:r>
            <a:r>
              <a:rPr lang="fr-FR" dirty="0" err="1" smtClean="0"/>
              <a:t>eple</a:t>
            </a:r>
            <a:endParaRPr lang="fr-FR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16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451887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Priorité 6 : Tirer parti du plan numérique pour construire une nouvelle gouvernance avec l’ensemble des partenaires</a:t>
            </a:r>
          </a:p>
          <a:p>
            <a:r>
              <a:rPr lang="fr-FR" dirty="0" smtClean="0"/>
              <a:t> </a:t>
            </a:r>
          </a:p>
          <a:p>
            <a:endParaRPr lang="fr-FR" dirty="0" smtClean="0"/>
          </a:p>
          <a:p>
            <a:r>
              <a:rPr lang="fr-FR" u="sng" dirty="0" smtClean="0"/>
              <a:t>Action 18 : Une Réorganisation Progressive de la Maintenance</a:t>
            </a:r>
          </a:p>
          <a:p>
            <a:endParaRPr lang="fr-FR" dirty="0" smtClean="0"/>
          </a:p>
          <a:p>
            <a:r>
              <a:rPr lang="fr-FR" dirty="0" smtClean="0"/>
              <a:t>	•	Ce transfert de compétence vers les collectivités commence à se concrétiser notamment par un effort de formation des assistants informatiques  déployé par la DSI.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7642750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Priorité 6 : Tirer parti du plan numérique pour construire une nouvelle gouvernance avec l’ensemble des partenaires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u="sng" dirty="0" smtClean="0"/>
              <a:t>Action 19 : Formaliser le rôle des acteurs au plan académique</a:t>
            </a:r>
          </a:p>
          <a:p>
            <a:endParaRPr lang="fr-FR" dirty="0" smtClean="0"/>
          </a:p>
          <a:p>
            <a:r>
              <a:rPr lang="fr-FR" dirty="0" smtClean="0"/>
              <a:t>Démarche Harmonisation</a:t>
            </a:r>
          </a:p>
          <a:p>
            <a:r>
              <a:rPr lang="fr-FR" dirty="0" smtClean="0"/>
              <a:t>	•	2014 : Signature d'une convention avec </a:t>
            </a:r>
            <a:r>
              <a:rPr lang="fr-FR" dirty="0" err="1" smtClean="0"/>
              <a:t>Canopé</a:t>
            </a:r>
            <a:r>
              <a:rPr lang="fr-FR" dirty="0" smtClean="0"/>
              <a:t> concernant l’articulation de sa mission de production de ressources et de formation au numérique.</a:t>
            </a:r>
          </a:p>
          <a:p>
            <a:r>
              <a:rPr lang="fr-FR" dirty="0" smtClean="0"/>
              <a:t>	•	2017-2018 : Signature d'une convention avec l'ESPE concernant notamment  son rôle dans la formation au et par le numérique en y intégrant un volet recherche.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585153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smtClean="0"/>
              <a:t>Priorité 6 : Tirer parti du plan numérique pour construire une nouvelle gouvernance avec l’ensemble des partenaires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u="sng" dirty="0" smtClean="0"/>
              <a:t>Action 20 : Un suivi partenarial attentif à la mise en place du Plan numérique 2015-2019 (3 appels à projets successifs 2015, 2016 et 2017)</a:t>
            </a:r>
          </a:p>
          <a:p>
            <a:endParaRPr lang="fr-FR" u="sng" dirty="0" smtClean="0"/>
          </a:p>
          <a:p>
            <a:r>
              <a:rPr lang="fr-FR" dirty="0" smtClean="0"/>
              <a:t>	•	2015-2016 : Mise en place des collèges et écoles préfigurateurs du plan numérique.</a:t>
            </a:r>
          </a:p>
          <a:p>
            <a:r>
              <a:rPr lang="fr-FR" dirty="0" smtClean="0"/>
              <a:t>	•	2016-2017 : Mise en place des collèges et écoles numériques lors des appels à projet "Collèges numériques et innovation pédagogique".</a:t>
            </a:r>
          </a:p>
          <a:p>
            <a:r>
              <a:rPr lang="fr-FR" dirty="0" smtClean="0"/>
              <a:t>Accompagnement de la DANE  au niveau des établissements et des collectivités pour l'élaboration des conventions, la gestion des subventions,</a:t>
            </a:r>
            <a:r>
              <a:rPr lang="fr-FR" baseline="0" dirty="0" smtClean="0"/>
              <a:t> la formation et la mise à disposition de ressources pédagogiques numériques.</a:t>
            </a:r>
            <a:endParaRPr lang="fr-FR" dirty="0" smtClean="0"/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Objectifs à terme :</a:t>
            </a:r>
          </a:p>
          <a:p>
            <a:r>
              <a:rPr lang="fr-FR" dirty="0" smtClean="0"/>
              <a:t>34 Collèges publics numériques / 47</a:t>
            </a:r>
          </a:p>
          <a:p>
            <a:r>
              <a:rPr lang="fr-FR" dirty="0" smtClean="0"/>
              <a:t>37 Écoles élémentaires publics numériques / 128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787203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Évaluation et Prospective</a:t>
            </a:r>
          </a:p>
          <a:p>
            <a:endParaRPr lang="fr-FR" b="1" dirty="0" smtClean="0"/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	•	Élaborer la stratégie académique</a:t>
            </a:r>
          </a:p>
          <a:p>
            <a:r>
              <a:rPr lang="fr-FR" dirty="0" smtClean="0"/>
              <a:t>	•	En animer la mise en œuvre</a:t>
            </a:r>
          </a:p>
          <a:p>
            <a:r>
              <a:rPr lang="fr-FR" dirty="0" smtClean="0"/>
              <a:t>	•	En évaluer les résultats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9219410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Schéma Fonctionnel</a:t>
            </a:r>
          </a:p>
          <a:p>
            <a:endParaRPr lang="fr-FR" b="1" dirty="0" smtClean="0"/>
          </a:p>
          <a:p>
            <a:endParaRPr lang="fr-FR" dirty="0" smtClean="0"/>
          </a:p>
          <a:p>
            <a:r>
              <a:rPr lang="fr-FR" dirty="0" smtClean="0"/>
              <a:t>L’incubateur, dispositif majeur placé désormais au centre de</a:t>
            </a:r>
            <a:r>
              <a:rPr lang="fr-FR" baseline="0" dirty="0" smtClean="0"/>
              <a:t> la structure de la DAN, </a:t>
            </a:r>
            <a:r>
              <a:rPr lang="fr-FR" dirty="0" smtClean="0"/>
              <a:t>aura pour rôle d'identifier, d'accompagner et de valoriser les projets éducatifs susceptibles de tirer parti du numérique éducatif.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9341068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Vers un affinement des outils d’évaluation du numérique éducatif</a:t>
            </a:r>
          </a:p>
          <a:p>
            <a:endParaRPr lang="fr-FR" b="1" dirty="0" smtClean="0"/>
          </a:p>
          <a:p>
            <a:endParaRPr lang="fr-FR" dirty="0" smtClean="0"/>
          </a:p>
          <a:p>
            <a:r>
              <a:rPr lang="fr-FR" dirty="0" smtClean="0"/>
              <a:t>Utilisation des enquêtes ETIC et PROFETIC et bientôt OPINEE</a:t>
            </a:r>
            <a:r>
              <a:rPr lang="fr-FR" baseline="0" dirty="0" smtClean="0"/>
              <a:t> (outil de pilotage du numérique pour les écoles et les établissements)</a:t>
            </a:r>
            <a:r>
              <a:rPr lang="fr-FR" dirty="0" smtClean="0"/>
              <a:t> pour permettre une évaluation plus précise en privilégiant les remontées du terrain.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167291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1 - Conseiller les personnels de direction dans le pilotage de l’établissement et accompagner les enseignants dans la prise en compte du numérique au quotidien dans les classes.</a:t>
            </a:r>
          </a:p>
          <a:p>
            <a:endParaRPr lang="fr-FR" b="1" dirty="0" smtClean="0"/>
          </a:p>
          <a:p>
            <a:r>
              <a:rPr lang="fr-FR" dirty="0" smtClean="0"/>
              <a:t> </a:t>
            </a:r>
          </a:p>
          <a:p>
            <a:r>
              <a:rPr lang="fr-FR" dirty="0" smtClean="0"/>
              <a:t>	•	Conseille la direction sur l’intégration du numérique dans le projet d’établissement.</a:t>
            </a:r>
          </a:p>
          <a:p>
            <a:r>
              <a:rPr lang="fr-FR" dirty="0" smtClean="0"/>
              <a:t>	•	Propose à la direction une charte informatique et internet.</a:t>
            </a:r>
          </a:p>
          <a:p>
            <a:r>
              <a:rPr lang="fr-FR" dirty="0" smtClean="0"/>
              <a:t>	•	Propose des exemples de pratiques.</a:t>
            </a:r>
          </a:p>
          <a:p>
            <a:r>
              <a:rPr lang="fr-FR" dirty="0" smtClean="0"/>
              <a:t>	•	Aide à la mise en œuvre de projets pédagogiques.</a:t>
            </a:r>
          </a:p>
          <a:p>
            <a:r>
              <a:rPr lang="fr-FR" dirty="0" smtClean="0"/>
              <a:t>	•	Conseille sur le choix de ressources pédagogiques : invite à utiliser les services, outils et productions académiques.</a:t>
            </a:r>
          </a:p>
          <a:p>
            <a:r>
              <a:rPr lang="fr-FR" dirty="0" smtClean="0"/>
              <a:t>	•	Oriente les enseignants vers des formations adaptées à leurs besoins et les aide si nécessaire.</a:t>
            </a:r>
          </a:p>
          <a:p>
            <a:endParaRPr lang="fr-FR" b="0" u="sng" dirty="0" smtClean="0"/>
          </a:p>
          <a:p>
            <a:r>
              <a:rPr lang="fr-FR" b="0" u="sng" dirty="0" smtClean="0"/>
              <a:t>N.B.</a:t>
            </a:r>
            <a:r>
              <a:rPr lang="fr-FR" b="0" dirty="0" smtClean="0"/>
              <a:t> </a:t>
            </a:r>
            <a:r>
              <a:rPr lang="fr-FR" dirty="0" smtClean="0"/>
              <a:t>les RRUPN ne sont pas des formateurs mais ils sont susceptibles, </a:t>
            </a:r>
            <a:r>
              <a:rPr lang="fr-FR" baseline="0" dirty="0" smtClean="0"/>
              <a:t>le cas échéant, s’ils le souhaitent et en fonction de leurs compétences, jouer ce rôle dans le cadre du plan de formation académique.</a:t>
            </a:r>
            <a:r>
              <a:rPr lang="fr-FR" dirty="0" smtClean="0"/>
              <a:t>  </a:t>
            </a:r>
          </a:p>
          <a:p>
            <a:r>
              <a:rPr lang="fr-FR" dirty="0" smtClean="0"/>
              <a:t> </a:t>
            </a:r>
          </a:p>
          <a:p>
            <a:r>
              <a:rPr lang="fr-FR" u="sng" dirty="0" smtClean="0"/>
              <a:t>Accompagnement des Établissements</a:t>
            </a:r>
          </a:p>
          <a:p>
            <a:r>
              <a:rPr lang="fr-FR" dirty="0" smtClean="0"/>
              <a:t>	•	Analyse des besoins en formation des enseignants / : Échanges informel ; Sondage ; Conseil d'enseignement.</a:t>
            </a:r>
          </a:p>
          <a:p>
            <a:r>
              <a:rPr lang="fr-FR" dirty="0" smtClean="0"/>
              <a:t>	•	Ressources humaines en appui : Animateurs de bassin et PFA</a:t>
            </a:r>
          </a:p>
          <a:p>
            <a:r>
              <a:rPr lang="fr-FR" dirty="0" smtClean="0"/>
              <a:t> </a:t>
            </a:r>
          </a:p>
          <a:p>
            <a:r>
              <a:rPr lang="fr-FR" u="sng" dirty="0" smtClean="0"/>
              <a:t>Présentation des animateurs de bassin</a:t>
            </a:r>
          </a:p>
          <a:p>
            <a:r>
              <a:rPr lang="fr-FR" dirty="0" smtClean="0"/>
              <a:t>	•	Antoine ROY : Nord Grand-Terre</a:t>
            </a:r>
          </a:p>
          <a:p>
            <a:r>
              <a:rPr lang="fr-FR" dirty="0" smtClean="0"/>
              <a:t>	•	Didier BELOCIAN : Sud Basse-Terre</a:t>
            </a:r>
          </a:p>
          <a:p>
            <a:r>
              <a:rPr lang="fr-FR" dirty="0" smtClean="0"/>
              <a:t>	•	Frantz CALISTE : Îles du Nord</a:t>
            </a:r>
          </a:p>
          <a:p>
            <a:r>
              <a:rPr lang="fr-FR" dirty="0" smtClean="0"/>
              <a:t>	•	Rony SOUPREMANIEN : Nord Basse-Terre et Sud Grand-Terre ainsi que Marie-Galante*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8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44431418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2 - Assurer la disponibilité technique des équipements en lien avec les collectivités territoriales chargées de l’équipement et de la maintenance</a:t>
            </a:r>
          </a:p>
          <a:p>
            <a:endParaRPr lang="fr-FR" dirty="0" smtClean="0"/>
          </a:p>
          <a:p>
            <a:endParaRPr lang="fr-FR" dirty="0" smtClean="0"/>
          </a:p>
          <a:p>
            <a:r>
              <a:rPr lang="fr-FR" dirty="0" smtClean="0"/>
              <a:t>Accompagner le chef d’établissement dans le dialogue qu’il entretient avec les collectivités autour des choix techniques, des renouvellements d’équipements, des investissements dans de nouveaux moyens numériques</a:t>
            </a:r>
          </a:p>
          <a:p>
            <a:endParaRPr lang="fr-FR" dirty="0" smtClean="0"/>
          </a:p>
          <a:p>
            <a:r>
              <a:rPr lang="fr-FR" b="0" u="sng" dirty="0" smtClean="0"/>
              <a:t>N.B.</a:t>
            </a:r>
            <a:r>
              <a:rPr lang="fr-FR" b="0" dirty="0" smtClean="0"/>
              <a:t> </a:t>
            </a:r>
            <a:r>
              <a:rPr lang="fr-FR" dirty="0" smtClean="0"/>
              <a:t>Le RUPPN n'est pas un technicien informatique.</a:t>
            </a:r>
          </a:p>
          <a:p>
            <a:r>
              <a:rPr lang="fr-FR" dirty="0" smtClean="0"/>
              <a:t> </a:t>
            </a:r>
          </a:p>
          <a:p>
            <a:r>
              <a:rPr lang="fr-FR" b="1" dirty="0" smtClean="0"/>
              <a:t>Aides : </a:t>
            </a:r>
            <a:r>
              <a:rPr lang="fr-FR" dirty="0" smtClean="0"/>
              <a:t>Réseau DANE, DSI.</a:t>
            </a:r>
          </a:p>
          <a:p>
            <a:r>
              <a:rPr lang="fr-FR" b="1" dirty="0" smtClean="0"/>
              <a:t>Réseaux : </a:t>
            </a:r>
            <a:r>
              <a:rPr lang="fr-FR" dirty="0" smtClean="0"/>
              <a:t>Groupe </a:t>
            </a:r>
            <a:r>
              <a:rPr lang="fr-FR" dirty="0" err="1" smtClean="0"/>
              <a:t>Viaéduc</a:t>
            </a:r>
            <a:r>
              <a:rPr lang="fr-FR" dirty="0" smtClean="0"/>
              <a:t> des RRUPN et RRUPN-CONNECT(À venir)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9E27-9467-524C-9229-838FE9643C98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8089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18BC4-010B-5D42-90A9-F35F81862ACD}" type="datetimeFigureOut">
              <a:rPr lang="fr-FR" smtClean="0"/>
              <a:pPr/>
              <a:t>09/10/2017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D7C07-720F-7E42-B882-ED98837D141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629529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ac-guadeloupe.fr/eple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Feuille de Route 2/2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8" y="2147347"/>
            <a:ext cx="6189260" cy="560529"/>
          </a:xfrm>
        </p:spPr>
        <p:txBody>
          <a:bodyPr>
            <a:normAutofit/>
          </a:bodyPr>
          <a:lstStyle/>
          <a:p>
            <a:pPr algn="l"/>
            <a:r>
              <a:rPr lang="fr-FR" sz="2800" dirty="0">
                <a:solidFill>
                  <a:srgbClr val="0070C0"/>
                </a:solidFill>
              </a:rPr>
              <a:t>Action 17 : Développer les </a:t>
            </a:r>
            <a:r>
              <a:rPr lang="fr-FR" sz="2800" dirty="0" err="1">
                <a:solidFill>
                  <a:srgbClr val="0070C0"/>
                </a:solidFill>
              </a:rPr>
              <a:t>Téléservices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01756" y="3372043"/>
            <a:ext cx="4068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Livret Scolaire Numérique (LSL)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101756" y="4267042"/>
            <a:ext cx="3626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Livret Scolaire Unique (LSU)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2062420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Missions RRUPN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7" y="2147347"/>
            <a:ext cx="7888407" cy="1005286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3</a:t>
            </a:r>
            <a:r>
              <a:rPr lang="fr-FR" sz="2800" baseline="30000" dirty="0" smtClean="0">
                <a:solidFill>
                  <a:srgbClr val="0070C0"/>
                </a:solidFill>
              </a:rPr>
              <a:t>ème</a:t>
            </a:r>
            <a:r>
              <a:rPr lang="fr-FR" sz="2800" dirty="0" smtClean="0">
                <a:solidFill>
                  <a:srgbClr val="0070C0"/>
                </a:solidFill>
              </a:rPr>
              <a:t> : Administrer </a:t>
            </a:r>
            <a:r>
              <a:rPr lang="fr-FR" sz="2800" dirty="0">
                <a:solidFill>
                  <a:srgbClr val="0070C0"/>
                </a:solidFill>
              </a:rPr>
              <a:t>les services en ligne par </a:t>
            </a:r>
            <a:r>
              <a:rPr lang="fr-FR" sz="2800" dirty="0" smtClean="0">
                <a:solidFill>
                  <a:srgbClr val="0070C0"/>
                </a:solidFill>
              </a:rPr>
              <a:t>délégation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          du </a:t>
            </a:r>
            <a:r>
              <a:rPr lang="fr-FR" sz="2800" dirty="0">
                <a:solidFill>
                  <a:srgbClr val="0070C0"/>
                </a:solidFill>
              </a:rPr>
              <a:t>chef d’établissement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64775" y="3693834"/>
            <a:ext cx="735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/>
              <a:t>Assurer </a:t>
            </a:r>
            <a:r>
              <a:rPr lang="fr-FR" sz="2400" smtClean="0"/>
              <a:t>la </a:t>
            </a:r>
            <a:r>
              <a:rPr lang="fr-FR" sz="2400" dirty="0"/>
              <a:t>mise à jour des données et le fonctionnement des services</a:t>
            </a:r>
          </a:p>
        </p:txBody>
      </p:sp>
    </p:spTree>
    <p:extLst>
      <p:ext uri="{BB962C8B-B14F-4D97-AF65-F5344CB8AC3E}">
        <p14:creationId xmlns="" xmlns:p14="http://schemas.microsoft.com/office/powerpoint/2010/main" val="1424784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Missions RRUPN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7" y="1807028"/>
            <a:ext cx="7888407" cy="1219201"/>
          </a:xfrm>
        </p:spPr>
        <p:txBody>
          <a:bodyPr>
            <a:noAutofit/>
          </a:bodyPr>
          <a:lstStyle/>
          <a:p>
            <a:r>
              <a:rPr lang="fr-FR" sz="2800" dirty="0">
                <a:solidFill>
                  <a:srgbClr val="0070C0"/>
                </a:solidFill>
              </a:rPr>
              <a:t>Indemnité pour Mission Particulière (IMP</a:t>
            </a:r>
            <a:r>
              <a:rPr lang="fr-FR" sz="2800" dirty="0" smtClean="0">
                <a:solidFill>
                  <a:srgbClr val="0070C0"/>
                </a:solidFill>
              </a:rPr>
              <a:t>) </a:t>
            </a:r>
          </a:p>
          <a:p>
            <a:r>
              <a:rPr lang="fr-FR" sz="1800" b="1" dirty="0" smtClean="0"/>
              <a:t>Application du décret n° 2015-475 du 27 avril 2015 </a:t>
            </a:r>
            <a:r>
              <a:rPr lang="fr-FR" sz="1800" dirty="0" smtClean="0"/>
              <a:t/>
            </a:r>
            <a:br>
              <a:rPr lang="fr-FR" sz="1800" dirty="0" smtClean="0"/>
            </a:br>
            <a:r>
              <a:rPr lang="fr-FR" sz="1800" dirty="0" smtClean="0"/>
              <a:t>circulaire n° 2015-058 du 29-4-2015</a:t>
            </a:r>
          </a:p>
          <a:p>
            <a:pPr algn="l"/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64775" y="3149101"/>
            <a:ext cx="7356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1 à 3 IMP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364775" y="3818096"/>
            <a:ext cx="73561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Traitements et indemnités, avantages sociaux</a:t>
            </a:r>
          </a:p>
          <a:p>
            <a:r>
              <a:rPr lang="fr-FR" i="1" dirty="0" smtClean="0"/>
              <a:t>BO N° 18 du 30 avril 2015</a:t>
            </a:r>
            <a:endParaRPr lang="fr-FR" i="1" dirty="0"/>
          </a:p>
        </p:txBody>
      </p:sp>
    </p:spTree>
    <p:extLst>
      <p:ext uri="{BB962C8B-B14F-4D97-AF65-F5344CB8AC3E}">
        <p14:creationId xmlns="" xmlns:p14="http://schemas.microsoft.com/office/powerpoint/2010/main" val="45613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03914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Site </a:t>
            </a:r>
            <a:r>
              <a:rPr lang="fr-FR" dirty="0">
                <a:solidFill>
                  <a:srgbClr val="002060"/>
                </a:solidFill>
              </a:rPr>
              <a:t>-</a:t>
            </a:r>
            <a:r>
              <a:rPr lang="fr-FR" dirty="0" smtClean="0">
                <a:solidFill>
                  <a:srgbClr val="002060"/>
                </a:solidFill>
              </a:rPr>
              <a:t> </a:t>
            </a:r>
            <a:r>
              <a:rPr lang="fr-FR" i="1" dirty="0" smtClean="0">
                <a:solidFill>
                  <a:srgbClr val="002060"/>
                </a:solidFill>
              </a:rPr>
              <a:t>DANE Guadeloupe</a:t>
            </a:r>
            <a:endParaRPr lang="fr-FR" i="1" dirty="0">
              <a:solidFill>
                <a:srgbClr val="00206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64775" y="2590800"/>
            <a:ext cx="735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Un site institutionnel repensé pour l’ensemble des réseaux de la DANE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1364775" y="3627868"/>
            <a:ext cx="735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Un espace de veille régulièrement actualisé et ouvert à tous</a:t>
            </a:r>
          </a:p>
        </p:txBody>
      </p:sp>
      <p:sp>
        <p:nvSpPr>
          <p:cNvPr id="5" name="Rectangle 4"/>
          <p:cNvSpPr/>
          <p:nvPr/>
        </p:nvSpPr>
        <p:spPr>
          <a:xfrm>
            <a:off x="751114" y="1578429"/>
            <a:ext cx="746759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 smtClean="0">
                <a:solidFill>
                  <a:srgbClr val="0070C0"/>
                </a:solidFill>
              </a:rPr>
              <a:t>IGUANE (Internet Guadeloupe Académie Numérique pour l’Education) devient l’emblème de la DANE-Guadeloupe</a:t>
            </a:r>
            <a:endParaRPr lang="fr-FR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76084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03914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Espace CONNECT</a:t>
            </a:r>
            <a:endParaRPr lang="fr-FR" i="1" dirty="0">
              <a:solidFill>
                <a:srgbClr val="00206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64775" y="3466704"/>
            <a:ext cx="735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dirty="0" smtClean="0"/>
              <a:t>DANE- CONNECT</a:t>
            </a:r>
            <a:endParaRPr lang="fr-FR" sz="3600" dirty="0"/>
          </a:p>
        </p:txBody>
      </p:sp>
      <p:sp>
        <p:nvSpPr>
          <p:cNvPr id="5" name="Rectangle 4"/>
          <p:cNvSpPr/>
          <p:nvPr/>
        </p:nvSpPr>
        <p:spPr>
          <a:xfrm>
            <a:off x="1364775" y="2024743"/>
            <a:ext cx="56673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dirty="0" smtClean="0">
                <a:solidFill>
                  <a:srgbClr val="0070C0"/>
                </a:solidFill>
              </a:rPr>
              <a:t>Une dynamique collaborative de réseau</a:t>
            </a:r>
            <a:endParaRPr lang="fr-FR" sz="3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9962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03914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Espace DANE-CONNECT</a:t>
            </a:r>
            <a:endParaRPr lang="fr-FR" i="1" dirty="0">
              <a:solidFill>
                <a:srgbClr val="002060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75531"/>
            <a:ext cx="9144000" cy="528246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378128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03914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Espace DANE-CONNECT</a:t>
            </a:r>
            <a:endParaRPr lang="fr-FR" i="1" dirty="0">
              <a:solidFill>
                <a:srgbClr val="00206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744289" y="3383930"/>
            <a:ext cx="735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200" dirty="0" smtClean="0"/>
              <a:t>IAN-CONNECT </a:t>
            </a:r>
            <a:r>
              <a:rPr lang="fr-FR" sz="3200" smtClean="0"/>
              <a:t>/ RRUPN-CONNECT…</a:t>
            </a:r>
            <a:endParaRPr lang="fr-FR" sz="3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744289" y="1828800"/>
            <a:ext cx="651627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solidFill>
                  <a:srgbClr val="0070C0"/>
                </a:solidFill>
              </a:rPr>
              <a:t>Une dynamique collaborative de réseau à </a:t>
            </a:r>
          </a:p>
          <a:p>
            <a:r>
              <a:rPr lang="fr-FR" sz="2800" dirty="0" smtClean="0">
                <a:solidFill>
                  <a:srgbClr val="0070C0"/>
                </a:solidFill>
              </a:rPr>
              <a:t>élargir à l’ensemble des réseaux de la DANE</a:t>
            </a:r>
            <a:endParaRPr lang="fr-FR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836157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603914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Kit Site EPLE</a:t>
            </a:r>
            <a:endParaRPr lang="fr-FR" i="1" dirty="0">
              <a:solidFill>
                <a:srgbClr val="00206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809603" y="2329543"/>
            <a:ext cx="73561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/>
              <a:t>Lien Présentation / Inscription :</a:t>
            </a:r>
          </a:p>
          <a:p>
            <a:r>
              <a:rPr lang="fr-FR" sz="2400" i="1" dirty="0" smtClean="0">
                <a:hlinkClick r:id="rId4"/>
              </a:rPr>
              <a:t>http://www.ac-guadeloupe.fr/eple</a:t>
            </a:r>
            <a:endParaRPr lang="fr-FR" sz="2400" i="1" dirty="0" smtClean="0"/>
          </a:p>
        </p:txBody>
      </p:sp>
    </p:spTree>
    <p:extLst>
      <p:ext uri="{BB962C8B-B14F-4D97-AF65-F5344CB8AC3E}">
        <p14:creationId xmlns="" xmlns:p14="http://schemas.microsoft.com/office/powerpoint/2010/main" val="22540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Feuille de Route 2/2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9" y="2147346"/>
            <a:ext cx="8120417" cy="964343"/>
          </a:xfrm>
        </p:spPr>
        <p:txBody>
          <a:bodyPr>
            <a:noAutofit/>
          </a:bodyPr>
          <a:lstStyle/>
          <a:p>
            <a:pPr algn="l"/>
            <a:r>
              <a:rPr lang="fr-FR" sz="2800" dirty="0">
                <a:solidFill>
                  <a:srgbClr val="0070C0"/>
                </a:solidFill>
              </a:rPr>
              <a:t>Action 18 : Une Réorganisation Progressive de </a:t>
            </a:r>
            <a:r>
              <a:rPr lang="fr-FR" sz="2800" dirty="0" smtClean="0">
                <a:solidFill>
                  <a:srgbClr val="0070C0"/>
                </a:solidFill>
              </a:rPr>
              <a:t>la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	         Maintenance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01756" y="3877011"/>
            <a:ext cx="5950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Transfert de compétences vers les collectivités</a:t>
            </a:r>
          </a:p>
          <a:p>
            <a:r>
              <a:rPr lang="fr-FR" sz="2400" dirty="0" smtClean="0"/>
              <a:t>              (loi d’orientation de 2013) 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93228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Feuille de Route 2/2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9" y="2147346"/>
            <a:ext cx="8120417" cy="964343"/>
          </a:xfrm>
        </p:spPr>
        <p:txBody>
          <a:bodyPr>
            <a:noAutofit/>
          </a:bodyPr>
          <a:lstStyle/>
          <a:p>
            <a:pPr algn="l"/>
            <a:r>
              <a:rPr lang="fr-FR" sz="2800" dirty="0">
                <a:solidFill>
                  <a:srgbClr val="0070C0"/>
                </a:solidFill>
              </a:rPr>
              <a:t>Action 19 : Formaliser le </a:t>
            </a:r>
            <a:r>
              <a:rPr lang="fr-FR" sz="2800" dirty="0" smtClean="0">
                <a:solidFill>
                  <a:srgbClr val="0070C0"/>
                </a:solidFill>
              </a:rPr>
              <a:t>r</a:t>
            </a:r>
            <a:r>
              <a:rPr lang="fr-FR" sz="2800" dirty="0" smtClean="0">
                <a:solidFill>
                  <a:srgbClr val="0070C0"/>
                </a:solidFill>
              </a:rPr>
              <a:t>ôle </a:t>
            </a:r>
            <a:r>
              <a:rPr lang="fr-FR" sz="2800" dirty="0">
                <a:solidFill>
                  <a:srgbClr val="0070C0"/>
                </a:solidFill>
              </a:rPr>
              <a:t>des </a:t>
            </a:r>
            <a:r>
              <a:rPr lang="fr-FR" sz="2800" dirty="0" smtClean="0">
                <a:solidFill>
                  <a:srgbClr val="0070C0"/>
                </a:solidFill>
              </a:rPr>
              <a:t>acteurs </a:t>
            </a:r>
            <a:r>
              <a:rPr lang="fr-FR" sz="2800" dirty="0">
                <a:solidFill>
                  <a:srgbClr val="0070C0"/>
                </a:solidFill>
              </a:rPr>
              <a:t>au </a:t>
            </a:r>
            <a:r>
              <a:rPr lang="fr-FR" sz="2800" dirty="0" smtClean="0">
                <a:solidFill>
                  <a:srgbClr val="0070C0"/>
                </a:solidFill>
              </a:rPr>
              <a:t>p</a:t>
            </a:r>
            <a:r>
              <a:rPr lang="fr-FR" sz="2800" dirty="0" smtClean="0">
                <a:solidFill>
                  <a:srgbClr val="0070C0"/>
                </a:solidFill>
              </a:rPr>
              <a:t>lan</a:t>
            </a:r>
            <a:endParaRPr lang="fr-FR" sz="2800" dirty="0" smtClean="0">
              <a:solidFill>
                <a:srgbClr val="0070C0"/>
              </a:solidFill>
            </a:endParaRPr>
          </a:p>
          <a:p>
            <a:pPr algn="l"/>
            <a:r>
              <a:rPr lang="fr-FR" sz="2800" dirty="0">
                <a:solidFill>
                  <a:srgbClr val="0070C0"/>
                </a:solidFill>
              </a:rPr>
              <a:t>	</a:t>
            </a:r>
            <a:r>
              <a:rPr lang="fr-FR" sz="2800">
                <a:solidFill>
                  <a:srgbClr val="0070C0"/>
                </a:solidFill>
              </a:rPr>
              <a:t> </a:t>
            </a:r>
            <a:r>
              <a:rPr lang="fr-FR" sz="2800" smtClean="0">
                <a:solidFill>
                  <a:srgbClr val="0070C0"/>
                </a:solidFill>
              </a:rPr>
              <a:t>        </a:t>
            </a:r>
            <a:r>
              <a:rPr lang="fr-FR" sz="2800" smtClean="0">
                <a:solidFill>
                  <a:srgbClr val="0070C0"/>
                </a:solidFill>
              </a:rPr>
              <a:t>académique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01756" y="3877011"/>
            <a:ext cx="52612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Signature d’une convention avec </a:t>
            </a:r>
            <a:r>
              <a:rPr lang="fr-FR" sz="2400" dirty="0" err="1" smtClean="0"/>
              <a:t>Canopé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01756" y="4642333"/>
            <a:ext cx="50939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Signature d’une convention avec L’ESPE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10255759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Feuille de Route 2/2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9" y="2147346"/>
            <a:ext cx="8120417" cy="964343"/>
          </a:xfrm>
        </p:spPr>
        <p:txBody>
          <a:bodyPr>
            <a:noAutofit/>
          </a:bodyPr>
          <a:lstStyle/>
          <a:p>
            <a:pPr algn="l"/>
            <a:r>
              <a:rPr lang="fr-FR" sz="2800" dirty="0">
                <a:solidFill>
                  <a:srgbClr val="0070C0"/>
                </a:solidFill>
              </a:rPr>
              <a:t>Action 20 : Un Suivi </a:t>
            </a:r>
            <a:r>
              <a:rPr lang="fr-FR" sz="2800" dirty="0" smtClean="0">
                <a:solidFill>
                  <a:srgbClr val="0070C0"/>
                </a:solidFill>
              </a:rPr>
              <a:t>partenarial </a:t>
            </a:r>
            <a:r>
              <a:rPr lang="fr-FR" sz="2800" dirty="0">
                <a:solidFill>
                  <a:srgbClr val="0070C0"/>
                </a:solidFill>
              </a:rPr>
              <a:t>a</a:t>
            </a:r>
            <a:r>
              <a:rPr lang="fr-FR" sz="2800" dirty="0" smtClean="0">
                <a:solidFill>
                  <a:srgbClr val="0070C0"/>
                </a:solidFill>
              </a:rPr>
              <a:t>ttentif </a:t>
            </a:r>
            <a:r>
              <a:rPr lang="fr-FR" sz="2800" dirty="0">
                <a:solidFill>
                  <a:srgbClr val="0070C0"/>
                </a:solidFill>
              </a:rPr>
              <a:t>à la </a:t>
            </a:r>
            <a:r>
              <a:rPr lang="fr-FR" sz="2800" dirty="0" smtClean="0">
                <a:solidFill>
                  <a:srgbClr val="0070C0"/>
                </a:solidFill>
              </a:rPr>
              <a:t>mise en</a:t>
            </a:r>
          </a:p>
          <a:p>
            <a:pPr algn="l"/>
            <a:r>
              <a:rPr lang="fr-FR" sz="2800" dirty="0">
                <a:solidFill>
                  <a:srgbClr val="0070C0"/>
                </a:solidFill>
              </a:rPr>
              <a:t>	</a:t>
            </a:r>
            <a:r>
              <a:rPr lang="fr-FR" sz="2800" dirty="0" smtClean="0">
                <a:solidFill>
                  <a:srgbClr val="0070C0"/>
                </a:solidFill>
              </a:rPr>
              <a:t>         Place </a:t>
            </a:r>
            <a:r>
              <a:rPr lang="fr-FR" sz="2800" dirty="0">
                <a:solidFill>
                  <a:srgbClr val="0070C0"/>
                </a:solidFill>
              </a:rPr>
              <a:t>du Plan </a:t>
            </a:r>
            <a:r>
              <a:rPr lang="fr-FR" sz="2800" dirty="0" smtClean="0">
                <a:solidFill>
                  <a:srgbClr val="0070C0"/>
                </a:solidFill>
              </a:rPr>
              <a:t>numérique 2015-2019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01756" y="3877011"/>
            <a:ext cx="42422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/>
              <a:t>C</a:t>
            </a:r>
            <a:r>
              <a:rPr lang="fr-FR" sz="2400" dirty="0" smtClean="0"/>
              <a:t>ollèges et écoles préfigurateurs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01756" y="4642333"/>
            <a:ext cx="40311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 Collèges et écoles numériques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1471531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Feuille de Route 2/2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7" y="2147347"/>
            <a:ext cx="7430395" cy="922424"/>
          </a:xfrm>
        </p:spPr>
        <p:txBody>
          <a:bodyPr>
            <a:normAutofit lnSpcReduction="10000"/>
          </a:bodyPr>
          <a:lstStyle/>
          <a:p>
            <a:pPr algn="l"/>
            <a:r>
              <a:rPr lang="fr-FR" sz="3200" dirty="0" smtClean="0">
                <a:solidFill>
                  <a:srgbClr val="0070C0"/>
                </a:solidFill>
              </a:rPr>
              <a:t>Rappel des trois missions essentielles incombant au DAN</a:t>
            </a:r>
            <a:endParaRPr lang="fr-FR" sz="3200" dirty="0">
              <a:solidFill>
                <a:srgbClr val="0070C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01756" y="3249211"/>
            <a:ext cx="4449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Élaborer la stratégie académique</a:t>
            </a:r>
            <a:endParaRPr lang="fr-FR" sz="2400" dirty="0"/>
          </a:p>
        </p:txBody>
      </p:sp>
      <p:sp>
        <p:nvSpPr>
          <p:cNvPr id="12" name="ZoneTexte 11"/>
          <p:cNvSpPr txBox="1"/>
          <p:nvPr/>
        </p:nvSpPr>
        <p:spPr>
          <a:xfrm>
            <a:off x="2101756" y="4144210"/>
            <a:ext cx="36720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En animer la mise en œuvre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01755" y="5039209"/>
            <a:ext cx="30541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En </a:t>
            </a:r>
            <a:r>
              <a:rPr lang="fr-FR" sz="2400" dirty="0"/>
              <a:t>évaluer les résultats</a:t>
            </a:r>
          </a:p>
        </p:txBody>
      </p:sp>
    </p:spTree>
    <p:extLst>
      <p:ext uri="{BB962C8B-B14F-4D97-AF65-F5344CB8AC3E}">
        <p14:creationId xmlns="" xmlns:p14="http://schemas.microsoft.com/office/powerpoint/2010/main" val="1709213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56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91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Feuille de Route 2/2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01755" y="2947781"/>
            <a:ext cx="44533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Affinement des outils d’évaluation</a:t>
            </a:r>
            <a:endParaRPr lang="fr-FR" sz="2400" dirty="0"/>
          </a:p>
        </p:txBody>
      </p:sp>
      <p:sp>
        <p:nvSpPr>
          <p:cNvPr id="6" name="ZoneTexte 5"/>
          <p:cNvSpPr txBox="1"/>
          <p:nvPr/>
        </p:nvSpPr>
        <p:spPr>
          <a:xfrm>
            <a:off x="2101755" y="3606328"/>
            <a:ext cx="45602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Privilégier les remontées du terrain</a:t>
            </a:r>
            <a:endParaRPr lang="fr-FR" sz="2400" dirty="0"/>
          </a:p>
        </p:txBody>
      </p:sp>
      <p:sp>
        <p:nvSpPr>
          <p:cNvPr id="5" name="Rectangle 4"/>
          <p:cNvSpPr/>
          <p:nvPr/>
        </p:nvSpPr>
        <p:spPr>
          <a:xfrm>
            <a:off x="783771" y="1796143"/>
            <a:ext cx="70866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200" dirty="0" smtClean="0">
                <a:solidFill>
                  <a:srgbClr val="0070C0"/>
                </a:solidFill>
              </a:rPr>
              <a:t>La question essentielle de l’évaluation des usages du numérique éducatif</a:t>
            </a:r>
            <a:endParaRPr lang="fr-FR" sz="3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51387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Missions RRUPN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8" y="2147347"/>
            <a:ext cx="7652982" cy="1005286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1</a:t>
            </a:r>
            <a:r>
              <a:rPr lang="fr-FR" sz="2800" baseline="30000" dirty="0" smtClean="0">
                <a:solidFill>
                  <a:srgbClr val="0070C0"/>
                </a:solidFill>
              </a:rPr>
              <a:t>ère</a:t>
            </a:r>
            <a:r>
              <a:rPr lang="fr-FR" sz="2800" dirty="0" smtClean="0">
                <a:solidFill>
                  <a:srgbClr val="0070C0"/>
                </a:solidFill>
              </a:rPr>
              <a:t> : Conseiller les Personnels de Direction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         et Accompagner les Enseignants</a:t>
            </a:r>
            <a:endParaRPr lang="fr-FR" sz="2800" dirty="0"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64775" y="3693834"/>
            <a:ext cx="7145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Conseille </a:t>
            </a:r>
            <a:r>
              <a:rPr lang="fr-FR" sz="2400" dirty="0"/>
              <a:t>la direction sur la mise en place du numérique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364774" y="4588833"/>
            <a:ext cx="5739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 smtClean="0"/>
              <a:t>Oriente </a:t>
            </a:r>
            <a:r>
              <a:rPr lang="fr-FR" sz="2400" dirty="0"/>
              <a:t>les enseignants vers des formations</a:t>
            </a:r>
          </a:p>
        </p:txBody>
      </p:sp>
    </p:spTree>
    <p:extLst>
      <p:ext uri="{BB962C8B-B14F-4D97-AF65-F5344CB8AC3E}">
        <p14:creationId xmlns="" xmlns:p14="http://schemas.microsoft.com/office/powerpoint/2010/main" val="1352816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>
            <a:spLocks noGrp="1"/>
          </p:cNvSpPr>
          <p:nvPr>
            <p:ph type="ctrTitle"/>
          </p:nvPr>
        </p:nvSpPr>
        <p:spPr>
          <a:xfrm>
            <a:off x="494730" y="109181"/>
            <a:ext cx="7772400" cy="1143166"/>
          </a:xfrm>
        </p:spPr>
        <p:txBody>
          <a:bodyPr/>
          <a:lstStyle/>
          <a:p>
            <a:r>
              <a:rPr lang="fr-FR" dirty="0" smtClean="0">
                <a:solidFill>
                  <a:srgbClr val="002060"/>
                </a:solidFill>
              </a:rPr>
              <a:t>Missions RRUPN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5" name="Sous-titre 2"/>
          <p:cNvSpPr>
            <a:spLocks noGrp="1"/>
          </p:cNvSpPr>
          <p:nvPr>
            <p:ph type="subTitle" idx="1"/>
          </p:nvPr>
        </p:nvSpPr>
        <p:spPr>
          <a:xfrm>
            <a:off x="614148" y="2147347"/>
            <a:ext cx="7652982" cy="1005286"/>
          </a:xfrm>
        </p:spPr>
        <p:txBody>
          <a:bodyPr>
            <a:noAutofit/>
          </a:bodyPr>
          <a:lstStyle/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2</a:t>
            </a:r>
            <a:r>
              <a:rPr lang="fr-FR" sz="2800" baseline="30000" dirty="0" smtClean="0">
                <a:solidFill>
                  <a:srgbClr val="0070C0"/>
                </a:solidFill>
              </a:rPr>
              <a:t>ème</a:t>
            </a:r>
            <a:r>
              <a:rPr lang="fr-FR" sz="2800" dirty="0" smtClean="0">
                <a:solidFill>
                  <a:srgbClr val="0070C0"/>
                </a:solidFill>
              </a:rPr>
              <a:t> : Assurer </a:t>
            </a:r>
            <a:r>
              <a:rPr lang="fr-FR" sz="2800" dirty="0">
                <a:solidFill>
                  <a:srgbClr val="0070C0"/>
                </a:solidFill>
              </a:rPr>
              <a:t>la disponibilité </a:t>
            </a:r>
            <a:r>
              <a:rPr lang="fr-FR" sz="2800" dirty="0" smtClean="0">
                <a:solidFill>
                  <a:srgbClr val="0070C0"/>
                </a:solidFill>
              </a:rPr>
              <a:t>technique</a:t>
            </a:r>
          </a:p>
          <a:p>
            <a:pPr algn="l"/>
            <a:r>
              <a:rPr lang="fr-FR" sz="2800" dirty="0" smtClean="0">
                <a:solidFill>
                  <a:srgbClr val="0070C0"/>
                </a:solidFill>
              </a:rPr>
              <a:t>          des </a:t>
            </a:r>
            <a:r>
              <a:rPr lang="fr-FR" sz="2800" dirty="0">
                <a:solidFill>
                  <a:srgbClr val="0070C0"/>
                </a:solidFill>
              </a:rPr>
              <a:t>équipements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364775" y="3693834"/>
            <a:ext cx="69023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mtClean="0"/>
              <a:t>Accompagner le chef d’établissement dans le dialogue qu’il entretient avec les collectivités</a:t>
            </a:r>
            <a:endParaRPr lang="fr-FR" sz="2400" dirty="0"/>
          </a:p>
        </p:txBody>
      </p:sp>
    </p:spTree>
    <p:extLst>
      <p:ext uri="{BB962C8B-B14F-4D97-AF65-F5344CB8AC3E}">
        <p14:creationId xmlns="" xmlns:p14="http://schemas.microsoft.com/office/powerpoint/2010/main" val="58727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959</TotalTime>
  <Words>687</Words>
  <Application>Microsoft Office PowerPoint</Application>
  <PresentationFormat>Affichage à l'écran (4:3)</PresentationFormat>
  <Paragraphs>207</Paragraphs>
  <Slides>16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Thème Office</vt:lpstr>
      <vt:lpstr>Feuille de Route 2/2</vt:lpstr>
      <vt:lpstr>Feuille de Route 2/2</vt:lpstr>
      <vt:lpstr>Feuille de Route 2/2</vt:lpstr>
      <vt:lpstr>Feuille de Route 2/2</vt:lpstr>
      <vt:lpstr>Feuille de Route 2/2</vt:lpstr>
      <vt:lpstr>Diapositive 6</vt:lpstr>
      <vt:lpstr>Feuille de Route 2/2</vt:lpstr>
      <vt:lpstr>Missions RRUPN</vt:lpstr>
      <vt:lpstr>Missions RRUPN</vt:lpstr>
      <vt:lpstr>Missions RRUPN</vt:lpstr>
      <vt:lpstr>Missions RRUPN</vt:lpstr>
      <vt:lpstr>Site - DANE Guadeloupe</vt:lpstr>
      <vt:lpstr>Espace CONNECT</vt:lpstr>
      <vt:lpstr>Espace DANE-CONNECT</vt:lpstr>
      <vt:lpstr>Espace DANE-CONNECT</vt:lpstr>
      <vt:lpstr>Kit Site EPLE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Feuille de Route 2/2</dc:title>
  <dc:creator>Bernard DIVIALLE</dc:creator>
  <cp:lastModifiedBy>bfricoteaux</cp:lastModifiedBy>
  <cp:revision>44</cp:revision>
  <dcterms:created xsi:type="dcterms:W3CDTF">2017-10-04T09:12:24Z</dcterms:created>
  <dcterms:modified xsi:type="dcterms:W3CDTF">2017-10-09T21:17:39Z</dcterms:modified>
</cp:coreProperties>
</file>