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66" r:id="rId3"/>
    <p:sldId id="269" r:id="rId4"/>
    <p:sldId id="267" r:id="rId5"/>
    <p:sldId id="271" r:id="rId6"/>
    <p:sldId id="259" r:id="rId7"/>
    <p:sldId id="272" r:id="rId8"/>
    <p:sldId id="257" r:id="rId9"/>
    <p:sldId id="258" r:id="rId10"/>
    <p:sldId id="262" r:id="rId11"/>
    <p:sldId id="489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524"/>
    <p:restoredTop sz="94629"/>
  </p:normalViewPr>
  <p:slideViewPr>
    <p:cSldViewPr snapToGrid="0">
      <p:cViewPr varScale="1">
        <p:scale>
          <a:sx n="148" d="100"/>
          <a:sy n="148" d="100"/>
        </p:scale>
        <p:origin x="232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8676971-C1E7-6A49-A082-51F6A498B58A}" type="doc">
      <dgm:prSet loTypeId="urn:microsoft.com/office/officeart/2005/8/layout/radial5" loCatId="" qsTypeId="urn:microsoft.com/office/officeart/2005/8/quickstyle/3d3#1" qsCatId="3D" csTypeId="urn:microsoft.com/office/officeart/2005/8/colors/colorful1#1" csCatId="colorful" phldr="1"/>
      <dgm:spPr/>
      <dgm:t>
        <a:bodyPr/>
        <a:lstStyle/>
        <a:p>
          <a:endParaRPr lang="fr-FR"/>
        </a:p>
      </dgm:t>
    </dgm:pt>
    <dgm:pt modelId="{EA92106B-B27E-1144-99A9-27C60AC52EBE}">
      <dgm:prSet phldrT="[Texte]"/>
      <dgm:spPr/>
      <dgm:t>
        <a:bodyPr/>
        <a:lstStyle/>
        <a:p>
          <a:r>
            <a:rPr lang="fr-FR" dirty="0"/>
            <a:t>Bien</a:t>
          </a:r>
        </a:p>
        <a:p>
          <a:r>
            <a:rPr lang="fr-FR" dirty="0"/>
            <a:t>être</a:t>
          </a:r>
        </a:p>
      </dgm:t>
    </dgm:pt>
    <dgm:pt modelId="{E47ED7FF-DB81-AC48-BA8F-7531527160DD}" type="parTrans" cxnId="{AF4FA8E8-12C2-9D4B-B47D-C73123B09B63}">
      <dgm:prSet/>
      <dgm:spPr/>
      <dgm:t>
        <a:bodyPr/>
        <a:lstStyle/>
        <a:p>
          <a:endParaRPr lang="fr-FR"/>
        </a:p>
      </dgm:t>
    </dgm:pt>
    <dgm:pt modelId="{1DCB19ED-8EA3-7041-AA1C-FB950DBCDC74}" type="sibTrans" cxnId="{AF4FA8E8-12C2-9D4B-B47D-C73123B09B63}">
      <dgm:prSet/>
      <dgm:spPr/>
      <dgm:t>
        <a:bodyPr/>
        <a:lstStyle/>
        <a:p>
          <a:endParaRPr lang="fr-FR"/>
        </a:p>
      </dgm:t>
    </dgm:pt>
    <dgm:pt modelId="{876C59F4-F8EB-2D44-8951-97C1F652A2FA}">
      <dgm:prSet phldrT="[Texte]"/>
      <dgm:spPr/>
      <dgm:t>
        <a:bodyPr/>
        <a:lstStyle/>
        <a:p>
          <a:r>
            <a:rPr lang="fr-FR" dirty="0"/>
            <a:t>Acceptation de soi</a:t>
          </a:r>
        </a:p>
      </dgm:t>
    </dgm:pt>
    <dgm:pt modelId="{C2AAE177-2B10-C84F-95D3-1F73AFFD9EF6}" type="parTrans" cxnId="{300F7A37-350E-FD48-AE94-E1A67778B73C}">
      <dgm:prSet/>
      <dgm:spPr/>
      <dgm:t>
        <a:bodyPr/>
        <a:lstStyle/>
        <a:p>
          <a:endParaRPr lang="fr-FR"/>
        </a:p>
      </dgm:t>
    </dgm:pt>
    <dgm:pt modelId="{B2D11B2E-1905-8C4D-A90B-E9CF230B5E5C}" type="sibTrans" cxnId="{300F7A37-350E-FD48-AE94-E1A67778B73C}">
      <dgm:prSet/>
      <dgm:spPr/>
      <dgm:t>
        <a:bodyPr/>
        <a:lstStyle/>
        <a:p>
          <a:endParaRPr lang="fr-FR"/>
        </a:p>
      </dgm:t>
    </dgm:pt>
    <dgm:pt modelId="{52BDBA42-8325-2245-A0FE-FDF46ADC6A69}">
      <dgm:prSet phldrT="[Texte]"/>
      <dgm:spPr/>
      <dgm:t>
        <a:bodyPr/>
        <a:lstStyle/>
        <a:p>
          <a:r>
            <a:rPr lang="fr-FR" dirty="0"/>
            <a:t>Relations positives avec autrui</a:t>
          </a:r>
        </a:p>
      </dgm:t>
    </dgm:pt>
    <dgm:pt modelId="{BCB3104B-8110-4E43-B562-932F4B147DBE}" type="parTrans" cxnId="{9A5B9CAB-A856-B948-9FAE-C0EDE0E59CDD}">
      <dgm:prSet/>
      <dgm:spPr/>
      <dgm:t>
        <a:bodyPr/>
        <a:lstStyle/>
        <a:p>
          <a:endParaRPr lang="fr-FR"/>
        </a:p>
      </dgm:t>
    </dgm:pt>
    <dgm:pt modelId="{8E90B43A-3A92-5346-AB51-870CFDB9906B}" type="sibTrans" cxnId="{9A5B9CAB-A856-B948-9FAE-C0EDE0E59CDD}">
      <dgm:prSet/>
      <dgm:spPr/>
      <dgm:t>
        <a:bodyPr/>
        <a:lstStyle/>
        <a:p>
          <a:endParaRPr lang="fr-FR"/>
        </a:p>
      </dgm:t>
    </dgm:pt>
    <dgm:pt modelId="{10C2CE3D-5DD7-6A4E-88D2-16F0ADE94D5E}">
      <dgm:prSet phldrT="[Texte]"/>
      <dgm:spPr/>
      <dgm:t>
        <a:bodyPr/>
        <a:lstStyle/>
        <a:p>
          <a:r>
            <a:rPr lang="fr-FR" dirty="0"/>
            <a:t>Autonomie</a:t>
          </a:r>
        </a:p>
      </dgm:t>
    </dgm:pt>
    <dgm:pt modelId="{1E4ECB58-6704-8E4D-A874-106DF5259E66}" type="parTrans" cxnId="{769B4901-56B7-2246-8036-4CCF6D8A293E}">
      <dgm:prSet/>
      <dgm:spPr/>
      <dgm:t>
        <a:bodyPr/>
        <a:lstStyle/>
        <a:p>
          <a:endParaRPr lang="fr-FR"/>
        </a:p>
      </dgm:t>
    </dgm:pt>
    <dgm:pt modelId="{7CB0F800-5353-974A-9381-212589126B01}" type="sibTrans" cxnId="{769B4901-56B7-2246-8036-4CCF6D8A293E}">
      <dgm:prSet/>
      <dgm:spPr/>
      <dgm:t>
        <a:bodyPr/>
        <a:lstStyle/>
        <a:p>
          <a:endParaRPr lang="fr-FR"/>
        </a:p>
      </dgm:t>
    </dgm:pt>
    <dgm:pt modelId="{79F54FEB-D635-5944-AABC-C68CE5EDCFD7}">
      <dgm:prSet phldrT="[Texte]"/>
      <dgm:spPr/>
      <dgm:t>
        <a:bodyPr/>
        <a:lstStyle/>
        <a:p>
          <a:r>
            <a:rPr lang="fr-FR" dirty="0"/>
            <a:t>Maîtrise de l’environnement</a:t>
          </a:r>
        </a:p>
      </dgm:t>
    </dgm:pt>
    <dgm:pt modelId="{27FFB1E1-5710-2C4E-A2E5-D84C50E94C80}" type="parTrans" cxnId="{D5B09550-E9AA-5F46-B660-249C826A0F42}">
      <dgm:prSet/>
      <dgm:spPr/>
      <dgm:t>
        <a:bodyPr/>
        <a:lstStyle/>
        <a:p>
          <a:endParaRPr lang="fr-FR"/>
        </a:p>
      </dgm:t>
    </dgm:pt>
    <dgm:pt modelId="{EF9720E2-1CCF-9846-9459-339AF7B1B534}" type="sibTrans" cxnId="{D5B09550-E9AA-5F46-B660-249C826A0F42}">
      <dgm:prSet/>
      <dgm:spPr/>
      <dgm:t>
        <a:bodyPr/>
        <a:lstStyle/>
        <a:p>
          <a:endParaRPr lang="fr-FR"/>
        </a:p>
      </dgm:t>
    </dgm:pt>
    <dgm:pt modelId="{761067D3-4E29-1E42-A268-6F5C49F63C24}">
      <dgm:prSet phldrT="[Texte]"/>
      <dgm:spPr/>
      <dgm:t>
        <a:bodyPr/>
        <a:lstStyle/>
        <a:p>
          <a:r>
            <a:rPr lang="fr-FR" dirty="0"/>
            <a:t>Sens de la vie</a:t>
          </a:r>
        </a:p>
      </dgm:t>
    </dgm:pt>
    <dgm:pt modelId="{4CEBB41D-11DD-B343-8B07-F06B055A34F7}" type="parTrans" cxnId="{2DA4881A-6B2D-0A40-AFEA-8DE534633ECC}">
      <dgm:prSet/>
      <dgm:spPr/>
      <dgm:t>
        <a:bodyPr/>
        <a:lstStyle/>
        <a:p>
          <a:endParaRPr lang="fr-FR"/>
        </a:p>
      </dgm:t>
    </dgm:pt>
    <dgm:pt modelId="{6E19651A-62F6-CD4B-A24A-2E3D5AFC7276}" type="sibTrans" cxnId="{2DA4881A-6B2D-0A40-AFEA-8DE534633ECC}">
      <dgm:prSet/>
      <dgm:spPr/>
      <dgm:t>
        <a:bodyPr/>
        <a:lstStyle/>
        <a:p>
          <a:endParaRPr lang="fr-FR"/>
        </a:p>
      </dgm:t>
    </dgm:pt>
    <dgm:pt modelId="{80607848-D6F6-9F43-AED7-D091241341B8}">
      <dgm:prSet phldrT="[Texte]"/>
      <dgm:spPr>
        <a:solidFill>
          <a:srgbClr val="00B0F0"/>
        </a:solidFill>
      </dgm:spPr>
      <dgm:t>
        <a:bodyPr/>
        <a:lstStyle/>
        <a:p>
          <a:r>
            <a:rPr lang="fr-FR" dirty="0"/>
            <a:t>Développement personnel</a:t>
          </a:r>
        </a:p>
      </dgm:t>
    </dgm:pt>
    <dgm:pt modelId="{4BBA3996-A3BD-3341-913F-539880B9E401}" type="parTrans" cxnId="{6D87B472-0DD6-D84C-A45E-58425906430C}">
      <dgm:prSet/>
      <dgm:spPr>
        <a:solidFill>
          <a:srgbClr val="00B0F0"/>
        </a:solidFill>
      </dgm:spPr>
      <dgm:t>
        <a:bodyPr/>
        <a:lstStyle/>
        <a:p>
          <a:endParaRPr lang="fr-FR"/>
        </a:p>
      </dgm:t>
    </dgm:pt>
    <dgm:pt modelId="{9330849A-6489-5446-AD80-DED0EE12B984}" type="sibTrans" cxnId="{6D87B472-0DD6-D84C-A45E-58425906430C}">
      <dgm:prSet/>
      <dgm:spPr/>
      <dgm:t>
        <a:bodyPr/>
        <a:lstStyle/>
        <a:p>
          <a:endParaRPr lang="fr-FR"/>
        </a:p>
      </dgm:t>
    </dgm:pt>
    <dgm:pt modelId="{8E1F3CF9-0FAB-F34C-A3D8-125726EB8B1B}" type="pres">
      <dgm:prSet presAssocID="{B8676971-C1E7-6A49-A082-51F6A498B58A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50011C21-66AA-9943-930B-7421A661B58D}" type="pres">
      <dgm:prSet presAssocID="{EA92106B-B27E-1144-99A9-27C60AC52EBE}" presName="centerShape" presStyleLbl="node0" presStyleIdx="0" presStyleCnt="1"/>
      <dgm:spPr/>
    </dgm:pt>
    <dgm:pt modelId="{83E03CD6-B3E0-DA4B-B3E6-AA59A9BE8033}" type="pres">
      <dgm:prSet presAssocID="{C2AAE177-2B10-C84F-95D3-1F73AFFD9EF6}" presName="parTrans" presStyleLbl="sibTrans2D1" presStyleIdx="0" presStyleCnt="6"/>
      <dgm:spPr/>
    </dgm:pt>
    <dgm:pt modelId="{1EE6E3A0-51E0-1348-A9CE-567BB59B7A2B}" type="pres">
      <dgm:prSet presAssocID="{C2AAE177-2B10-C84F-95D3-1F73AFFD9EF6}" presName="connectorText" presStyleLbl="sibTrans2D1" presStyleIdx="0" presStyleCnt="6"/>
      <dgm:spPr/>
    </dgm:pt>
    <dgm:pt modelId="{F26D0521-D652-5949-A335-D59FCBB8C6E2}" type="pres">
      <dgm:prSet presAssocID="{876C59F4-F8EB-2D44-8951-97C1F652A2FA}" presName="node" presStyleLbl="node1" presStyleIdx="0" presStyleCnt="6">
        <dgm:presLayoutVars>
          <dgm:bulletEnabled val="1"/>
        </dgm:presLayoutVars>
      </dgm:prSet>
      <dgm:spPr/>
    </dgm:pt>
    <dgm:pt modelId="{660C792E-A887-9E49-B34E-E62E1ED0B13A}" type="pres">
      <dgm:prSet presAssocID="{BCB3104B-8110-4E43-B562-932F4B147DBE}" presName="parTrans" presStyleLbl="sibTrans2D1" presStyleIdx="1" presStyleCnt="6"/>
      <dgm:spPr/>
    </dgm:pt>
    <dgm:pt modelId="{25E68AC2-CB0D-BC45-9755-576BE9C59308}" type="pres">
      <dgm:prSet presAssocID="{BCB3104B-8110-4E43-B562-932F4B147DBE}" presName="connectorText" presStyleLbl="sibTrans2D1" presStyleIdx="1" presStyleCnt="6"/>
      <dgm:spPr/>
    </dgm:pt>
    <dgm:pt modelId="{78A65B82-0A7C-9049-8D66-1937CC556FB4}" type="pres">
      <dgm:prSet presAssocID="{52BDBA42-8325-2245-A0FE-FDF46ADC6A69}" presName="node" presStyleLbl="node1" presStyleIdx="1" presStyleCnt="6">
        <dgm:presLayoutVars>
          <dgm:bulletEnabled val="1"/>
        </dgm:presLayoutVars>
      </dgm:prSet>
      <dgm:spPr/>
    </dgm:pt>
    <dgm:pt modelId="{6AF03F32-B56C-B341-AC52-65BF8920A0CC}" type="pres">
      <dgm:prSet presAssocID="{1E4ECB58-6704-8E4D-A874-106DF5259E66}" presName="parTrans" presStyleLbl="sibTrans2D1" presStyleIdx="2" presStyleCnt="6"/>
      <dgm:spPr/>
    </dgm:pt>
    <dgm:pt modelId="{83646CF8-E00A-A548-8C19-FD14A82BBB3E}" type="pres">
      <dgm:prSet presAssocID="{1E4ECB58-6704-8E4D-A874-106DF5259E66}" presName="connectorText" presStyleLbl="sibTrans2D1" presStyleIdx="2" presStyleCnt="6"/>
      <dgm:spPr/>
    </dgm:pt>
    <dgm:pt modelId="{4A6FD1DF-9986-214C-9E7A-7AEB3B44E8CA}" type="pres">
      <dgm:prSet presAssocID="{10C2CE3D-5DD7-6A4E-88D2-16F0ADE94D5E}" presName="node" presStyleLbl="node1" presStyleIdx="2" presStyleCnt="6">
        <dgm:presLayoutVars>
          <dgm:bulletEnabled val="1"/>
        </dgm:presLayoutVars>
      </dgm:prSet>
      <dgm:spPr/>
    </dgm:pt>
    <dgm:pt modelId="{0DCAA25A-4F94-F14A-8215-1E789A811F4A}" type="pres">
      <dgm:prSet presAssocID="{27FFB1E1-5710-2C4E-A2E5-D84C50E94C80}" presName="parTrans" presStyleLbl="sibTrans2D1" presStyleIdx="3" presStyleCnt="6"/>
      <dgm:spPr/>
    </dgm:pt>
    <dgm:pt modelId="{ACB1A71F-238A-6041-9BE2-25D000C7AF16}" type="pres">
      <dgm:prSet presAssocID="{27FFB1E1-5710-2C4E-A2E5-D84C50E94C80}" presName="connectorText" presStyleLbl="sibTrans2D1" presStyleIdx="3" presStyleCnt="6"/>
      <dgm:spPr/>
    </dgm:pt>
    <dgm:pt modelId="{A172FD2C-CB62-8749-8A87-F5D30A0C1D3B}" type="pres">
      <dgm:prSet presAssocID="{79F54FEB-D635-5944-AABC-C68CE5EDCFD7}" presName="node" presStyleLbl="node1" presStyleIdx="3" presStyleCnt="6">
        <dgm:presLayoutVars>
          <dgm:bulletEnabled val="1"/>
        </dgm:presLayoutVars>
      </dgm:prSet>
      <dgm:spPr/>
    </dgm:pt>
    <dgm:pt modelId="{AA7B03E9-A04E-2843-B899-023627FAC4CE}" type="pres">
      <dgm:prSet presAssocID="{4CEBB41D-11DD-B343-8B07-F06B055A34F7}" presName="parTrans" presStyleLbl="sibTrans2D1" presStyleIdx="4" presStyleCnt="6"/>
      <dgm:spPr/>
    </dgm:pt>
    <dgm:pt modelId="{441FD81E-E341-DE47-A9EA-0BE0FFBE461A}" type="pres">
      <dgm:prSet presAssocID="{4CEBB41D-11DD-B343-8B07-F06B055A34F7}" presName="connectorText" presStyleLbl="sibTrans2D1" presStyleIdx="4" presStyleCnt="6"/>
      <dgm:spPr/>
    </dgm:pt>
    <dgm:pt modelId="{D3ABC239-AE41-B849-990C-8527B18DBAF4}" type="pres">
      <dgm:prSet presAssocID="{761067D3-4E29-1E42-A268-6F5C49F63C24}" presName="node" presStyleLbl="node1" presStyleIdx="4" presStyleCnt="6">
        <dgm:presLayoutVars>
          <dgm:bulletEnabled val="1"/>
        </dgm:presLayoutVars>
      </dgm:prSet>
      <dgm:spPr/>
    </dgm:pt>
    <dgm:pt modelId="{B7714AAD-9F6A-FC42-AD7A-BD2E837D6943}" type="pres">
      <dgm:prSet presAssocID="{4BBA3996-A3BD-3341-913F-539880B9E401}" presName="parTrans" presStyleLbl="sibTrans2D1" presStyleIdx="5" presStyleCnt="6"/>
      <dgm:spPr/>
    </dgm:pt>
    <dgm:pt modelId="{563CE9A1-5FE2-794E-9F2E-6E8865D04149}" type="pres">
      <dgm:prSet presAssocID="{4BBA3996-A3BD-3341-913F-539880B9E401}" presName="connectorText" presStyleLbl="sibTrans2D1" presStyleIdx="5" presStyleCnt="6"/>
      <dgm:spPr/>
    </dgm:pt>
    <dgm:pt modelId="{42CC77F4-F39B-9E44-8676-F10DD6976353}" type="pres">
      <dgm:prSet presAssocID="{80607848-D6F6-9F43-AED7-D091241341B8}" presName="node" presStyleLbl="node1" presStyleIdx="5" presStyleCnt="6">
        <dgm:presLayoutVars>
          <dgm:bulletEnabled val="1"/>
        </dgm:presLayoutVars>
      </dgm:prSet>
      <dgm:spPr/>
    </dgm:pt>
  </dgm:ptLst>
  <dgm:cxnLst>
    <dgm:cxn modelId="{769B4901-56B7-2246-8036-4CCF6D8A293E}" srcId="{EA92106B-B27E-1144-99A9-27C60AC52EBE}" destId="{10C2CE3D-5DD7-6A4E-88D2-16F0ADE94D5E}" srcOrd="2" destOrd="0" parTransId="{1E4ECB58-6704-8E4D-A874-106DF5259E66}" sibTransId="{7CB0F800-5353-974A-9381-212589126B01}"/>
    <dgm:cxn modelId="{2DA4881A-6B2D-0A40-AFEA-8DE534633ECC}" srcId="{EA92106B-B27E-1144-99A9-27C60AC52EBE}" destId="{761067D3-4E29-1E42-A268-6F5C49F63C24}" srcOrd="4" destOrd="0" parTransId="{4CEBB41D-11DD-B343-8B07-F06B055A34F7}" sibTransId="{6E19651A-62F6-CD4B-A24A-2E3D5AFC7276}"/>
    <dgm:cxn modelId="{29129C20-D932-D741-A242-C38FA6DD0676}" type="presOf" srcId="{1E4ECB58-6704-8E4D-A874-106DF5259E66}" destId="{83646CF8-E00A-A548-8C19-FD14A82BBB3E}" srcOrd="1" destOrd="0" presId="urn:microsoft.com/office/officeart/2005/8/layout/radial5"/>
    <dgm:cxn modelId="{A4A92024-A73D-8B46-85C1-136C6E8B8AA3}" type="presOf" srcId="{B8676971-C1E7-6A49-A082-51F6A498B58A}" destId="{8E1F3CF9-0FAB-F34C-A3D8-125726EB8B1B}" srcOrd="0" destOrd="0" presId="urn:microsoft.com/office/officeart/2005/8/layout/radial5"/>
    <dgm:cxn modelId="{300F7A37-350E-FD48-AE94-E1A67778B73C}" srcId="{EA92106B-B27E-1144-99A9-27C60AC52EBE}" destId="{876C59F4-F8EB-2D44-8951-97C1F652A2FA}" srcOrd="0" destOrd="0" parTransId="{C2AAE177-2B10-C84F-95D3-1F73AFFD9EF6}" sibTransId="{B2D11B2E-1905-8C4D-A90B-E9CF230B5E5C}"/>
    <dgm:cxn modelId="{63D3943A-1E33-084F-957D-5DDF5FFA0D6F}" type="presOf" srcId="{27FFB1E1-5710-2C4E-A2E5-D84C50E94C80}" destId="{ACB1A71F-238A-6041-9BE2-25D000C7AF16}" srcOrd="1" destOrd="0" presId="urn:microsoft.com/office/officeart/2005/8/layout/radial5"/>
    <dgm:cxn modelId="{D5B09550-E9AA-5F46-B660-249C826A0F42}" srcId="{EA92106B-B27E-1144-99A9-27C60AC52EBE}" destId="{79F54FEB-D635-5944-AABC-C68CE5EDCFD7}" srcOrd="3" destOrd="0" parTransId="{27FFB1E1-5710-2C4E-A2E5-D84C50E94C80}" sibTransId="{EF9720E2-1CCF-9846-9459-339AF7B1B534}"/>
    <dgm:cxn modelId="{41234651-949D-6A40-A0BC-1E8C625D8B72}" type="presOf" srcId="{10C2CE3D-5DD7-6A4E-88D2-16F0ADE94D5E}" destId="{4A6FD1DF-9986-214C-9E7A-7AEB3B44E8CA}" srcOrd="0" destOrd="0" presId="urn:microsoft.com/office/officeart/2005/8/layout/radial5"/>
    <dgm:cxn modelId="{67316C57-AF97-754B-BAFC-4BA826ABFD34}" type="presOf" srcId="{52BDBA42-8325-2245-A0FE-FDF46ADC6A69}" destId="{78A65B82-0A7C-9049-8D66-1937CC556FB4}" srcOrd="0" destOrd="0" presId="urn:microsoft.com/office/officeart/2005/8/layout/radial5"/>
    <dgm:cxn modelId="{22CC155A-BBDF-F842-B458-573059390142}" type="presOf" srcId="{4BBA3996-A3BD-3341-913F-539880B9E401}" destId="{563CE9A1-5FE2-794E-9F2E-6E8865D04149}" srcOrd="1" destOrd="0" presId="urn:microsoft.com/office/officeart/2005/8/layout/radial5"/>
    <dgm:cxn modelId="{6DDF955A-6159-B245-9F96-3BBB34FB7E88}" type="presOf" srcId="{27FFB1E1-5710-2C4E-A2E5-D84C50E94C80}" destId="{0DCAA25A-4F94-F14A-8215-1E789A811F4A}" srcOrd="0" destOrd="0" presId="urn:microsoft.com/office/officeart/2005/8/layout/radial5"/>
    <dgm:cxn modelId="{06E5F65E-245D-9741-A83D-AFC687161116}" type="presOf" srcId="{C2AAE177-2B10-C84F-95D3-1F73AFFD9EF6}" destId="{1EE6E3A0-51E0-1348-A9CE-567BB59B7A2B}" srcOrd="1" destOrd="0" presId="urn:microsoft.com/office/officeart/2005/8/layout/radial5"/>
    <dgm:cxn modelId="{1387DB67-1A9C-7541-BE36-B73A33577B7F}" type="presOf" srcId="{1E4ECB58-6704-8E4D-A874-106DF5259E66}" destId="{6AF03F32-B56C-B341-AC52-65BF8920A0CC}" srcOrd="0" destOrd="0" presId="urn:microsoft.com/office/officeart/2005/8/layout/radial5"/>
    <dgm:cxn modelId="{86D7EE67-A077-FC4C-809A-C727B443AE2B}" type="presOf" srcId="{BCB3104B-8110-4E43-B562-932F4B147DBE}" destId="{25E68AC2-CB0D-BC45-9755-576BE9C59308}" srcOrd="1" destOrd="0" presId="urn:microsoft.com/office/officeart/2005/8/layout/radial5"/>
    <dgm:cxn modelId="{6D87B472-0DD6-D84C-A45E-58425906430C}" srcId="{EA92106B-B27E-1144-99A9-27C60AC52EBE}" destId="{80607848-D6F6-9F43-AED7-D091241341B8}" srcOrd="5" destOrd="0" parTransId="{4BBA3996-A3BD-3341-913F-539880B9E401}" sibTransId="{9330849A-6489-5446-AD80-DED0EE12B984}"/>
    <dgm:cxn modelId="{5F93338C-EC9B-DE47-B5E5-BFBE27673076}" type="presOf" srcId="{4CEBB41D-11DD-B343-8B07-F06B055A34F7}" destId="{441FD81E-E341-DE47-A9EA-0BE0FFBE461A}" srcOrd="1" destOrd="0" presId="urn:microsoft.com/office/officeart/2005/8/layout/radial5"/>
    <dgm:cxn modelId="{9A5B9CAB-A856-B948-9FAE-C0EDE0E59CDD}" srcId="{EA92106B-B27E-1144-99A9-27C60AC52EBE}" destId="{52BDBA42-8325-2245-A0FE-FDF46ADC6A69}" srcOrd="1" destOrd="0" parTransId="{BCB3104B-8110-4E43-B562-932F4B147DBE}" sibTransId="{8E90B43A-3A92-5346-AB51-870CFDB9906B}"/>
    <dgm:cxn modelId="{1D60DEB2-76BF-C243-AB76-3D2893987E31}" type="presOf" srcId="{876C59F4-F8EB-2D44-8951-97C1F652A2FA}" destId="{F26D0521-D652-5949-A335-D59FCBB8C6E2}" srcOrd="0" destOrd="0" presId="urn:microsoft.com/office/officeart/2005/8/layout/radial5"/>
    <dgm:cxn modelId="{AD01EBCC-F1F6-EA4B-BC35-DD1EB2BEB173}" type="presOf" srcId="{761067D3-4E29-1E42-A268-6F5C49F63C24}" destId="{D3ABC239-AE41-B849-990C-8527B18DBAF4}" srcOrd="0" destOrd="0" presId="urn:microsoft.com/office/officeart/2005/8/layout/radial5"/>
    <dgm:cxn modelId="{AC46FECF-E977-7E42-8134-41CA23CD2AA1}" type="presOf" srcId="{4BBA3996-A3BD-3341-913F-539880B9E401}" destId="{B7714AAD-9F6A-FC42-AD7A-BD2E837D6943}" srcOrd="0" destOrd="0" presId="urn:microsoft.com/office/officeart/2005/8/layout/radial5"/>
    <dgm:cxn modelId="{37B031D2-0CA3-E641-A2FD-E5B44AA80012}" type="presOf" srcId="{EA92106B-B27E-1144-99A9-27C60AC52EBE}" destId="{50011C21-66AA-9943-930B-7421A661B58D}" srcOrd="0" destOrd="0" presId="urn:microsoft.com/office/officeart/2005/8/layout/radial5"/>
    <dgm:cxn modelId="{336A85D8-E146-594A-8158-C7A94228DF4D}" type="presOf" srcId="{79F54FEB-D635-5944-AABC-C68CE5EDCFD7}" destId="{A172FD2C-CB62-8749-8A87-F5D30A0C1D3B}" srcOrd="0" destOrd="0" presId="urn:microsoft.com/office/officeart/2005/8/layout/radial5"/>
    <dgm:cxn modelId="{ADF834E6-BA18-8B49-AB8A-0AA576413B8D}" type="presOf" srcId="{4CEBB41D-11DD-B343-8B07-F06B055A34F7}" destId="{AA7B03E9-A04E-2843-B899-023627FAC4CE}" srcOrd="0" destOrd="0" presId="urn:microsoft.com/office/officeart/2005/8/layout/radial5"/>
    <dgm:cxn modelId="{34435FE6-65CD-634E-99A0-A4558AEDB7E2}" type="presOf" srcId="{BCB3104B-8110-4E43-B562-932F4B147DBE}" destId="{660C792E-A887-9E49-B34E-E62E1ED0B13A}" srcOrd="0" destOrd="0" presId="urn:microsoft.com/office/officeart/2005/8/layout/radial5"/>
    <dgm:cxn modelId="{AF4FA8E8-12C2-9D4B-B47D-C73123B09B63}" srcId="{B8676971-C1E7-6A49-A082-51F6A498B58A}" destId="{EA92106B-B27E-1144-99A9-27C60AC52EBE}" srcOrd="0" destOrd="0" parTransId="{E47ED7FF-DB81-AC48-BA8F-7531527160DD}" sibTransId="{1DCB19ED-8EA3-7041-AA1C-FB950DBCDC74}"/>
    <dgm:cxn modelId="{C1A710ED-CC34-5B4A-907E-0C60E41DED26}" type="presOf" srcId="{80607848-D6F6-9F43-AED7-D091241341B8}" destId="{42CC77F4-F39B-9E44-8676-F10DD6976353}" srcOrd="0" destOrd="0" presId="urn:microsoft.com/office/officeart/2005/8/layout/radial5"/>
    <dgm:cxn modelId="{4FD6BBED-6BC3-D943-9EAB-C18FA5BBD13C}" type="presOf" srcId="{C2AAE177-2B10-C84F-95D3-1F73AFFD9EF6}" destId="{83E03CD6-B3E0-DA4B-B3E6-AA59A9BE8033}" srcOrd="0" destOrd="0" presId="urn:microsoft.com/office/officeart/2005/8/layout/radial5"/>
    <dgm:cxn modelId="{7D4F1CB0-2CDD-1D4C-8F2A-C3B6A175A951}" type="presParOf" srcId="{8E1F3CF9-0FAB-F34C-A3D8-125726EB8B1B}" destId="{50011C21-66AA-9943-930B-7421A661B58D}" srcOrd="0" destOrd="0" presId="urn:microsoft.com/office/officeart/2005/8/layout/radial5"/>
    <dgm:cxn modelId="{E3634B56-4975-5544-8740-34CCE9743585}" type="presParOf" srcId="{8E1F3CF9-0FAB-F34C-A3D8-125726EB8B1B}" destId="{83E03CD6-B3E0-DA4B-B3E6-AA59A9BE8033}" srcOrd="1" destOrd="0" presId="urn:microsoft.com/office/officeart/2005/8/layout/radial5"/>
    <dgm:cxn modelId="{9A11F7C1-4E97-804C-8D62-CECEFF5A162F}" type="presParOf" srcId="{83E03CD6-B3E0-DA4B-B3E6-AA59A9BE8033}" destId="{1EE6E3A0-51E0-1348-A9CE-567BB59B7A2B}" srcOrd="0" destOrd="0" presId="urn:microsoft.com/office/officeart/2005/8/layout/radial5"/>
    <dgm:cxn modelId="{31D93CF1-32ED-9540-AFC2-34EA48524DC2}" type="presParOf" srcId="{8E1F3CF9-0FAB-F34C-A3D8-125726EB8B1B}" destId="{F26D0521-D652-5949-A335-D59FCBB8C6E2}" srcOrd="2" destOrd="0" presId="urn:microsoft.com/office/officeart/2005/8/layout/radial5"/>
    <dgm:cxn modelId="{DDDC9430-0B8E-8B4D-9525-F4CD502D2DF4}" type="presParOf" srcId="{8E1F3CF9-0FAB-F34C-A3D8-125726EB8B1B}" destId="{660C792E-A887-9E49-B34E-E62E1ED0B13A}" srcOrd="3" destOrd="0" presId="urn:microsoft.com/office/officeart/2005/8/layout/radial5"/>
    <dgm:cxn modelId="{6FF03B24-AFB9-2A42-B9B2-AF11F1A5A542}" type="presParOf" srcId="{660C792E-A887-9E49-B34E-E62E1ED0B13A}" destId="{25E68AC2-CB0D-BC45-9755-576BE9C59308}" srcOrd="0" destOrd="0" presId="urn:microsoft.com/office/officeart/2005/8/layout/radial5"/>
    <dgm:cxn modelId="{88D2FADB-9AB1-5D4A-8775-F720046BEA5A}" type="presParOf" srcId="{8E1F3CF9-0FAB-F34C-A3D8-125726EB8B1B}" destId="{78A65B82-0A7C-9049-8D66-1937CC556FB4}" srcOrd="4" destOrd="0" presId="urn:microsoft.com/office/officeart/2005/8/layout/radial5"/>
    <dgm:cxn modelId="{405DB5C8-319F-CE4D-9B67-0E38621629C7}" type="presParOf" srcId="{8E1F3CF9-0FAB-F34C-A3D8-125726EB8B1B}" destId="{6AF03F32-B56C-B341-AC52-65BF8920A0CC}" srcOrd="5" destOrd="0" presId="urn:microsoft.com/office/officeart/2005/8/layout/radial5"/>
    <dgm:cxn modelId="{A866B28B-FFE3-4E4F-A907-4340DD56A99C}" type="presParOf" srcId="{6AF03F32-B56C-B341-AC52-65BF8920A0CC}" destId="{83646CF8-E00A-A548-8C19-FD14A82BBB3E}" srcOrd="0" destOrd="0" presId="urn:microsoft.com/office/officeart/2005/8/layout/radial5"/>
    <dgm:cxn modelId="{465A887D-6948-E245-A768-FE550955040C}" type="presParOf" srcId="{8E1F3CF9-0FAB-F34C-A3D8-125726EB8B1B}" destId="{4A6FD1DF-9986-214C-9E7A-7AEB3B44E8CA}" srcOrd="6" destOrd="0" presId="urn:microsoft.com/office/officeart/2005/8/layout/radial5"/>
    <dgm:cxn modelId="{5EFFE395-C556-7246-B1B8-B33A7C091DC7}" type="presParOf" srcId="{8E1F3CF9-0FAB-F34C-A3D8-125726EB8B1B}" destId="{0DCAA25A-4F94-F14A-8215-1E789A811F4A}" srcOrd="7" destOrd="0" presId="urn:microsoft.com/office/officeart/2005/8/layout/radial5"/>
    <dgm:cxn modelId="{EDF8EB1F-12E5-F643-B179-90F9224DBC0E}" type="presParOf" srcId="{0DCAA25A-4F94-F14A-8215-1E789A811F4A}" destId="{ACB1A71F-238A-6041-9BE2-25D000C7AF16}" srcOrd="0" destOrd="0" presId="urn:microsoft.com/office/officeart/2005/8/layout/radial5"/>
    <dgm:cxn modelId="{89553A2C-4062-484F-9306-C242A15F8090}" type="presParOf" srcId="{8E1F3CF9-0FAB-F34C-A3D8-125726EB8B1B}" destId="{A172FD2C-CB62-8749-8A87-F5D30A0C1D3B}" srcOrd="8" destOrd="0" presId="urn:microsoft.com/office/officeart/2005/8/layout/radial5"/>
    <dgm:cxn modelId="{2BDD07AA-6EDC-9E4B-BE43-F430384E74D4}" type="presParOf" srcId="{8E1F3CF9-0FAB-F34C-A3D8-125726EB8B1B}" destId="{AA7B03E9-A04E-2843-B899-023627FAC4CE}" srcOrd="9" destOrd="0" presId="urn:microsoft.com/office/officeart/2005/8/layout/radial5"/>
    <dgm:cxn modelId="{D51345A3-58E6-0344-8551-E0FD2D04F849}" type="presParOf" srcId="{AA7B03E9-A04E-2843-B899-023627FAC4CE}" destId="{441FD81E-E341-DE47-A9EA-0BE0FFBE461A}" srcOrd="0" destOrd="0" presId="urn:microsoft.com/office/officeart/2005/8/layout/radial5"/>
    <dgm:cxn modelId="{39401C2B-BAD3-6D42-832F-D7083666BC22}" type="presParOf" srcId="{8E1F3CF9-0FAB-F34C-A3D8-125726EB8B1B}" destId="{D3ABC239-AE41-B849-990C-8527B18DBAF4}" srcOrd="10" destOrd="0" presId="urn:microsoft.com/office/officeart/2005/8/layout/radial5"/>
    <dgm:cxn modelId="{4A39E21F-E311-C64A-ADA2-9C14B5B39349}" type="presParOf" srcId="{8E1F3CF9-0FAB-F34C-A3D8-125726EB8B1B}" destId="{B7714AAD-9F6A-FC42-AD7A-BD2E837D6943}" srcOrd="11" destOrd="0" presId="urn:microsoft.com/office/officeart/2005/8/layout/radial5"/>
    <dgm:cxn modelId="{2264CD12-A863-294F-BC5D-84AC9547F279}" type="presParOf" srcId="{B7714AAD-9F6A-FC42-AD7A-BD2E837D6943}" destId="{563CE9A1-5FE2-794E-9F2E-6E8865D04149}" srcOrd="0" destOrd="0" presId="urn:microsoft.com/office/officeart/2005/8/layout/radial5"/>
    <dgm:cxn modelId="{0CBDC996-26D9-D945-8C45-3DE0C4D52929}" type="presParOf" srcId="{8E1F3CF9-0FAB-F34C-A3D8-125726EB8B1B}" destId="{42CC77F4-F39B-9E44-8676-F10DD6976353}" srcOrd="12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011C21-66AA-9943-930B-7421A661B58D}">
      <dsp:nvSpPr>
        <dsp:cNvPr id="0" name=""/>
        <dsp:cNvSpPr/>
      </dsp:nvSpPr>
      <dsp:spPr>
        <a:xfrm>
          <a:off x="3139777" y="2189982"/>
          <a:ext cx="1280792" cy="128079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dirty="0"/>
            <a:t>Bien</a:t>
          </a:r>
        </a:p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dirty="0"/>
            <a:t>être</a:t>
          </a:r>
        </a:p>
      </dsp:txBody>
      <dsp:txXfrm>
        <a:off x="3327345" y="2377550"/>
        <a:ext cx="905656" cy="905656"/>
      </dsp:txXfrm>
    </dsp:sp>
    <dsp:sp modelId="{83E03CD6-B3E0-DA4B-B3E6-AA59A9BE8033}">
      <dsp:nvSpPr>
        <dsp:cNvPr id="0" name=""/>
        <dsp:cNvSpPr/>
      </dsp:nvSpPr>
      <dsp:spPr>
        <a:xfrm rot="16200000">
          <a:off x="3623717" y="1685904"/>
          <a:ext cx="312911" cy="435469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200" kern="1200"/>
        </a:p>
      </dsp:txBody>
      <dsp:txXfrm>
        <a:off x="3670654" y="1819935"/>
        <a:ext cx="219038" cy="261281"/>
      </dsp:txXfrm>
    </dsp:sp>
    <dsp:sp modelId="{F26D0521-D652-5949-A335-D59FCBB8C6E2}">
      <dsp:nvSpPr>
        <dsp:cNvPr id="0" name=""/>
        <dsp:cNvSpPr/>
      </dsp:nvSpPr>
      <dsp:spPr>
        <a:xfrm>
          <a:off x="2984681" y="8600"/>
          <a:ext cx="1590984" cy="159098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 dirty="0"/>
            <a:t>Acceptation de soi</a:t>
          </a:r>
        </a:p>
      </dsp:txBody>
      <dsp:txXfrm>
        <a:off x="3217675" y="241594"/>
        <a:ext cx="1124996" cy="1124996"/>
      </dsp:txXfrm>
    </dsp:sp>
    <dsp:sp modelId="{660C792E-A887-9E49-B34E-E62E1ED0B13A}">
      <dsp:nvSpPr>
        <dsp:cNvPr id="0" name=""/>
        <dsp:cNvSpPr/>
      </dsp:nvSpPr>
      <dsp:spPr>
        <a:xfrm rot="19800000">
          <a:off x="4426297" y="2149274"/>
          <a:ext cx="312911" cy="435469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200" kern="1200"/>
        </a:p>
      </dsp:txBody>
      <dsp:txXfrm>
        <a:off x="4432585" y="2259836"/>
        <a:ext cx="219038" cy="261281"/>
      </dsp:txXfrm>
    </dsp:sp>
    <dsp:sp modelId="{78A65B82-0A7C-9049-8D66-1937CC556FB4}">
      <dsp:nvSpPr>
        <dsp:cNvPr id="0" name=""/>
        <dsp:cNvSpPr/>
      </dsp:nvSpPr>
      <dsp:spPr>
        <a:xfrm>
          <a:off x="4739497" y="1021743"/>
          <a:ext cx="1590984" cy="1590984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 dirty="0"/>
            <a:t>Relations positives avec autrui</a:t>
          </a:r>
        </a:p>
      </dsp:txBody>
      <dsp:txXfrm>
        <a:off x="4972491" y="1254737"/>
        <a:ext cx="1124996" cy="1124996"/>
      </dsp:txXfrm>
    </dsp:sp>
    <dsp:sp modelId="{6AF03F32-B56C-B341-AC52-65BF8920A0CC}">
      <dsp:nvSpPr>
        <dsp:cNvPr id="0" name=""/>
        <dsp:cNvSpPr/>
      </dsp:nvSpPr>
      <dsp:spPr>
        <a:xfrm rot="1800000">
          <a:off x="4426297" y="3076014"/>
          <a:ext cx="312911" cy="435469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200" kern="1200"/>
        </a:p>
      </dsp:txBody>
      <dsp:txXfrm>
        <a:off x="4432585" y="3139640"/>
        <a:ext cx="219038" cy="261281"/>
      </dsp:txXfrm>
    </dsp:sp>
    <dsp:sp modelId="{4A6FD1DF-9986-214C-9E7A-7AEB3B44E8CA}">
      <dsp:nvSpPr>
        <dsp:cNvPr id="0" name=""/>
        <dsp:cNvSpPr/>
      </dsp:nvSpPr>
      <dsp:spPr>
        <a:xfrm>
          <a:off x="4739497" y="3048030"/>
          <a:ext cx="1590984" cy="1590984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 dirty="0"/>
            <a:t>Autonomie</a:t>
          </a:r>
        </a:p>
      </dsp:txBody>
      <dsp:txXfrm>
        <a:off x="4972491" y="3281024"/>
        <a:ext cx="1124996" cy="1124996"/>
      </dsp:txXfrm>
    </dsp:sp>
    <dsp:sp modelId="{0DCAA25A-4F94-F14A-8215-1E789A811F4A}">
      <dsp:nvSpPr>
        <dsp:cNvPr id="0" name=""/>
        <dsp:cNvSpPr/>
      </dsp:nvSpPr>
      <dsp:spPr>
        <a:xfrm rot="5400000">
          <a:off x="3623717" y="3539383"/>
          <a:ext cx="312911" cy="435469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200" kern="1200"/>
        </a:p>
      </dsp:txBody>
      <dsp:txXfrm>
        <a:off x="3670654" y="3579541"/>
        <a:ext cx="219038" cy="261281"/>
      </dsp:txXfrm>
    </dsp:sp>
    <dsp:sp modelId="{A172FD2C-CB62-8749-8A87-F5D30A0C1D3B}">
      <dsp:nvSpPr>
        <dsp:cNvPr id="0" name=""/>
        <dsp:cNvSpPr/>
      </dsp:nvSpPr>
      <dsp:spPr>
        <a:xfrm>
          <a:off x="2984681" y="4061173"/>
          <a:ext cx="1590984" cy="1590984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 dirty="0"/>
            <a:t>Maîtrise de l’environnement</a:t>
          </a:r>
        </a:p>
      </dsp:txBody>
      <dsp:txXfrm>
        <a:off x="3217675" y="4294167"/>
        <a:ext cx="1124996" cy="1124996"/>
      </dsp:txXfrm>
    </dsp:sp>
    <dsp:sp modelId="{AA7B03E9-A04E-2843-B899-023627FAC4CE}">
      <dsp:nvSpPr>
        <dsp:cNvPr id="0" name=""/>
        <dsp:cNvSpPr/>
      </dsp:nvSpPr>
      <dsp:spPr>
        <a:xfrm rot="9000000">
          <a:off x="2821137" y="3076014"/>
          <a:ext cx="312911" cy="435469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200" kern="1200"/>
        </a:p>
      </dsp:txBody>
      <dsp:txXfrm rot="10800000">
        <a:off x="2908722" y="3139640"/>
        <a:ext cx="219038" cy="261281"/>
      </dsp:txXfrm>
    </dsp:sp>
    <dsp:sp modelId="{D3ABC239-AE41-B849-990C-8527B18DBAF4}">
      <dsp:nvSpPr>
        <dsp:cNvPr id="0" name=""/>
        <dsp:cNvSpPr/>
      </dsp:nvSpPr>
      <dsp:spPr>
        <a:xfrm>
          <a:off x="1229865" y="3048030"/>
          <a:ext cx="1590984" cy="1590984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 dirty="0"/>
            <a:t>Sens de la vie</a:t>
          </a:r>
        </a:p>
      </dsp:txBody>
      <dsp:txXfrm>
        <a:off x="1462859" y="3281024"/>
        <a:ext cx="1124996" cy="1124996"/>
      </dsp:txXfrm>
    </dsp:sp>
    <dsp:sp modelId="{B7714AAD-9F6A-FC42-AD7A-BD2E837D6943}">
      <dsp:nvSpPr>
        <dsp:cNvPr id="0" name=""/>
        <dsp:cNvSpPr/>
      </dsp:nvSpPr>
      <dsp:spPr>
        <a:xfrm rot="12600000">
          <a:off x="2821137" y="2149274"/>
          <a:ext cx="312911" cy="435469"/>
        </a:xfrm>
        <a:prstGeom prst="rightArrow">
          <a:avLst>
            <a:gd name="adj1" fmla="val 60000"/>
            <a:gd name="adj2" fmla="val 50000"/>
          </a:avLst>
        </a:prstGeom>
        <a:solidFill>
          <a:srgbClr val="00B0F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200" kern="1200"/>
        </a:p>
      </dsp:txBody>
      <dsp:txXfrm rot="10800000">
        <a:off x="2908722" y="2259836"/>
        <a:ext cx="219038" cy="261281"/>
      </dsp:txXfrm>
    </dsp:sp>
    <dsp:sp modelId="{42CC77F4-F39B-9E44-8676-F10DD6976353}">
      <dsp:nvSpPr>
        <dsp:cNvPr id="0" name=""/>
        <dsp:cNvSpPr/>
      </dsp:nvSpPr>
      <dsp:spPr>
        <a:xfrm>
          <a:off x="1229865" y="1021743"/>
          <a:ext cx="1590984" cy="1590984"/>
        </a:xfrm>
        <a:prstGeom prst="ellipse">
          <a:avLst/>
        </a:prstGeom>
        <a:solidFill>
          <a:srgbClr val="00B0F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 dirty="0"/>
            <a:t>Développement personnel</a:t>
          </a:r>
        </a:p>
      </dsp:txBody>
      <dsp:txXfrm>
        <a:off x="1462859" y="1254737"/>
        <a:ext cx="1124996" cy="11249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#1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A6CF9A-13C1-0246-A2DA-C312C7118B1A}" type="datetimeFigureOut">
              <a:rPr lang="fr-FR" smtClean="0"/>
              <a:t>09/10/2026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04C11C-D44B-CC4B-8DFB-D5032A8783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8956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6743D7-395D-11A0-E9F8-0792838931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8F4E51F-A1EC-AEEB-4C4A-6E647D7071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427D135-E411-1F1F-8335-D874B5FA2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FCC17-3F21-964E-9FF2-7F3338BD8F32}" type="datetimeFigureOut">
              <a:rPr lang="fr-FR" smtClean="0"/>
              <a:t>09/10/2026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51BAD42-DB90-DF04-07E4-EB1B7E593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8ED67C5-D38C-97A5-B6D4-019C553F8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E7658-DCC0-AC4F-8667-5C1B55CD1A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4342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0B72D7-8670-C7AD-A4FA-E6C677EB1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C02CC17-4260-9501-6BEA-6D8190D13A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4A002F4-6EBD-096A-1CD6-9D91265CE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FCC17-3F21-964E-9FF2-7F3338BD8F32}" type="datetimeFigureOut">
              <a:rPr lang="fr-FR" smtClean="0"/>
              <a:t>09/10/2026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5F1D105-A35E-96F4-F182-498395C8F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6DD7503-8F5B-16BE-1BF5-B4B141635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E7658-DCC0-AC4F-8667-5C1B55CD1A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7731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DA23BE-59D5-58C7-75F6-FFEE1C9321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A71B4C2-72ED-BE75-973B-DC8CDD3020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BA434D9-7A62-6DE9-56EA-C4BD927811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FCC17-3F21-964E-9FF2-7F3338BD8F32}" type="datetimeFigureOut">
              <a:rPr lang="fr-FR" smtClean="0"/>
              <a:t>09/10/2026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80578A4-7390-605C-FA8F-4FE103B26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1712733-99E0-5F53-9FA5-BD64CCAD9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E7658-DCC0-AC4F-8667-5C1B55CD1A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5398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0FD54B-D7A2-0984-1F8B-ACEFF8022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00E62A5-6BBA-2AE1-5397-1096AB9D99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775BD17-463F-462C-8D3D-37B28E2699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01E3C64-32DA-2CDF-90B9-23B859AE0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FCC17-3F21-964E-9FF2-7F3338BD8F32}" type="datetimeFigureOut">
              <a:rPr lang="fr-FR" smtClean="0"/>
              <a:t>09/10/2026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03795D2-3C00-5910-2718-31081A72C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2BEE0AF-685A-2165-7B6A-04CC6F113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E7658-DCC0-AC4F-8667-5C1B55CD1A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7620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838E19-1159-8485-423B-B373E6C21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F966986-FCC1-857C-733F-1529BF1792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15695AF-1BAC-738D-C7D9-98141350C1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6C02235-BC63-6487-8366-BD9FA620A5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A1C7753-A5F1-34A6-2AE0-A0607C22D0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6D7E245-EFE5-1C21-673D-18C3C92F9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FCC17-3F21-964E-9FF2-7F3338BD8F32}" type="datetimeFigureOut">
              <a:rPr lang="fr-FR" smtClean="0"/>
              <a:t>09/10/2026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5AA7C4E-E1E6-1C32-00B6-7E51592FE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4BA2302-A4E5-CA30-FE11-AA5E6F97E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E7658-DCC0-AC4F-8667-5C1B55CD1A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59922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8FD60E-70CD-7515-75F0-9E21BBA1D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73D64B9-1B81-23A5-0199-7FD1F9C540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FCC17-3F21-964E-9FF2-7F3338BD8F32}" type="datetimeFigureOut">
              <a:rPr lang="fr-FR" smtClean="0"/>
              <a:t>09/10/2026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E433786-992A-064C-8AC3-4E837D1305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F0A69CC-E555-25E5-F405-20C6B4EEC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E7658-DCC0-AC4F-8667-5C1B55CD1A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5938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85B5AC0-FD40-F9E5-923A-EDDCCFEF3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FCC17-3F21-964E-9FF2-7F3338BD8F32}" type="datetimeFigureOut">
              <a:rPr lang="fr-FR" smtClean="0"/>
              <a:t>09/10/2026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3B76D45-21AF-B6F3-7167-5DEE44D87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ACF1879-D34C-5293-0378-30A58DD09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E7658-DCC0-AC4F-8667-5C1B55CD1A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4855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B376AA-3171-B33A-C805-49CA9AF98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94A06DB-C37F-315C-3CD8-21CE1B4A83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16F5321-A418-3C76-5210-C8A01FE9A2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32A536C-B229-567F-205E-F4381C8CDD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FCC17-3F21-964E-9FF2-7F3338BD8F32}" type="datetimeFigureOut">
              <a:rPr lang="fr-FR" smtClean="0"/>
              <a:t>09/10/2026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D2D6A1A-8840-8C1B-A1E4-633E65A29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AEC79AF-F773-BF7D-7903-6EBC6F3FE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E7658-DCC0-AC4F-8667-5C1B55CD1A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0965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980A23-FFAA-8C10-279B-92CF89AEF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C039A67E-5282-B865-D0A1-561BD1F604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6A5E980-7721-5BF5-06E7-FF7F678A9B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A300117-688A-7678-4B51-2967595FF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FCC17-3F21-964E-9FF2-7F3338BD8F32}" type="datetimeFigureOut">
              <a:rPr lang="fr-FR" smtClean="0"/>
              <a:t>09/10/2026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02DB363-5FD2-FBE4-9E8A-5880F929B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F432141-4A26-1D50-64FB-819AFAE53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E7658-DCC0-AC4F-8667-5C1B55CD1A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295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051AD8-4FBD-A039-FDDF-3BD7474E1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DE639FD-F779-A12C-2056-C6CBEA3E16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663B078-19AB-64A4-37C8-3DBEBE28E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FCC17-3F21-964E-9FF2-7F3338BD8F32}" type="datetimeFigureOut">
              <a:rPr lang="fr-FR" smtClean="0"/>
              <a:t>09/10/2026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A2CC3E8-C4D2-CEE9-BCD6-777ABC5AE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FE4BFA-16E7-DF89-564D-4721A86C2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E7658-DCC0-AC4F-8667-5C1B55CD1A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0874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F425E58-1D74-DD72-94DC-4AAEDEECDA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55F7CA6-A1CF-7E4E-1D60-7081AD602D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2AE39C9-3F80-1EAF-C5CE-10CD73036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FCC17-3F21-964E-9FF2-7F3338BD8F32}" type="datetimeFigureOut">
              <a:rPr lang="fr-FR" smtClean="0"/>
              <a:t>09/10/2026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6603941-81D5-2638-B3A0-29404D37E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AC33800-C72C-731A-CA84-72BD95AF3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E7658-DCC0-AC4F-8667-5C1B55CD1A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1200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AC96772-05B8-A9C3-C603-C99D6B635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849DB56-416E-5CB4-8819-A4C1B7CD33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23885B2-9FEE-34EF-F177-04CBC3C82E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8FCC17-3F21-964E-9FF2-7F3338BD8F32}" type="datetimeFigureOut">
              <a:rPr lang="fr-FR" smtClean="0"/>
              <a:t>09/10/2026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F1C057F-AA95-25D6-B753-F198CFDCE4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67B25C5-B478-0852-F684-18F0037653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AE7658-DCC0-AC4F-8667-5C1B55CD1A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0987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C43B203B-B5C7-04EA-172A-88599A4F166F}"/>
              </a:ext>
            </a:extLst>
          </p:cNvPr>
          <p:cNvSpPr txBox="1">
            <a:spLocks/>
          </p:cNvSpPr>
          <p:nvPr/>
        </p:nvSpPr>
        <p:spPr bwMode="auto">
          <a:xfrm>
            <a:off x="612770" y="3159005"/>
            <a:ext cx="10966450" cy="1171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rgbClr val="252E44"/>
                </a:solidFill>
                <a:uFill>
                  <a:solidFill>
                    <a:schemeClr val="bg1"/>
                  </a:solidFill>
                </a:uFill>
                <a:latin typeface="Arial"/>
                <a:ea typeface="ＭＳ Ｐゴシック" charset="-128"/>
                <a:cs typeface="Arial"/>
              </a:defRPr>
            </a:lvl1pPr>
            <a:lvl2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313E56"/>
                </a:solidFill>
                <a:latin typeface="Arial" charset="0"/>
                <a:ea typeface="ＭＳ Ｐゴシック" charset="-128"/>
                <a:cs typeface="Verdana" pitchFamily="34" charset="0"/>
              </a:defRPr>
            </a:lvl2pPr>
            <a:lvl3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313E56"/>
                </a:solidFill>
                <a:latin typeface="Arial" charset="0"/>
                <a:ea typeface="ＭＳ Ｐゴシック" charset="-128"/>
                <a:cs typeface="Verdana" pitchFamily="34" charset="0"/>
              </a:defRPr>
            </a:lvl3pPr>
            <a:lvl4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313E56"/>
                </a:solidFill>
                <a:latin typeface="Arial" charset="0"/>
                <a:ea typeface="ＭＳ Ｐゴシック" charset="-128"/>
                <a:cs typeface="Verdana" pitchFamily="34" charset="0"/>
              </a:defRPr>
            </a:lvl4pPr>
            <a:lvl5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313E56"/>
                </a:solidFill>
                <a:latin typeface="Arial" charset="0"/>
                <a:ea typeface="ＭＳ Ｐゴシック" charset="-128"/>
                <a:cs typeface="Verdana" pitchFamily="34" charset="0"/>
              </a:defRPr>
            </a:lvl5pPr>
            <a:lvl6pPr marL="342900"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2663B4"/>
                </a:solidFill>
                <a:latin typeface="Verdana" charset="0"/>
                <a:ea typeface="ＭＳ Ｐゴシック" charset="-128"/>
              </a:defRPr>
            </a:lvl6pPr>
            <a:lvl7pPr marL="685800"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2663B4"/>
                </a:solidFill>
                <a:latin typeface="Verdana" charset="0"/>
                <a:ea typeface="ＭＳ Ｐゴシック" charset="-128"/>
              </a:defRPr>
            </a:lvl7pPr>
            <a:lvl8pPr marL="1028700"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2663B4"/>
                </a:solidFill>
                <a:latin typeface="Verdana" charset="0"/>
                <a:ea typeface="ＭＳ Ｐゴシック" charset="-128"/>
              </a:defRPr>
            </a:lvl8pPr>
            <a:lvl9pPr marL="1371600"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2663B4"/>
                </a:solidFill>
                <a:latin typeface="Verdana" charset="0"/>
                <a:ea typeface="ＭＳ Ｐゴシック" charset="-128"/>
              </a:defRPr>
            </a:lvl9pPr>
          </a:lstStyle>
          <a:p>
            <a:r>
              <a:rPr lang="fr-FR" sz="4400" dirty="0">
                <a:solidFill>
                  <a:srgbClr val="0070B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Motivation et apprentissage</a:t>
            </a:r>
          </a:p>
        </p:txBody>
      </p:sp>
      <p:sp>
        <p:nvSpPr>
          <p:cNvPr id="5" name="Sous-titre 6">
            <a:extLst>
              <a:ext uri="{FF2B5EF4-FFF2-40B4-BE49-F238E27FC236}">
                <a16:creationId xmlns:a16="http://schemas.microsoft.com/office/drawing/2014/main" id="{4BB58137-C2D7-B11F-0E58-844E0755AA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0749" y="1660729"/>
            <a:ext cx="8590500" cy="433165"/>
          </a:xfrm>
        </p:spPr>
        <p:txBody>
          <a:bodyPr>
            <a:normAutofit/>
          </a:bodyPr>
          <a:lstStyle/>
          <a:p>
            <a:r>
              <a:rPr lang="fr-FR" sz="18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Intervention Guadeloupe – 9 octobre 2026</a:t>
            </a:r>
          </a:p>
        </p:txBody>
      </p:sp>
      <p:sp>
        <p:nvSpPr>
          <p:cNvPr id="6" name="Sous-titre 6">
            <a:extLst>
              <a:ext uri="{FF2B5EF4-FFF2-40B4-BE49-F238E27FC236}">
                <a16:creationId xmlns:a16="http://schemas.microsoft.com/office/drawing/2014/main" id="{EF1585F3-7D3D-AB1F-F0A1-0D84E796FCD4}"/>
              </a:ext>
            </a:extLst>
          </p:cNvPr>
          <p:cNvSpPr txBox="1">
            <a:spLocks/>
          </p:cNvSpPr>
          <p:nvPr/>
        </p:nvSpPr>
        <p:spPr>
          <a:xfrm>
            <a:off x="2402615" y="2409867"/>
            <a:ext cx="7386761" cy="43316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Nicolas Mascret</a:t>
            </a:r>
          </a:p>
        </p:txBody>
      </p:sp>
      <p:pic>
        <p:nvPicPr>
          <p:cNvPr id="3" name="Graphique 2">
            <a:extLst>
              <a:ext uri="{FF2B5EF4-FFF2-40B4-BE49-F238E27FC236}">
                <a16:creationId xmlns:a16="http://schemas.microsoft.com/office/drawing/2014/main" id="{346FEEE5-FD9C-9694-E628-3BFFFAF6F28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017205" y="389454"/>
            <a:ext cx="6157590" cy="736456"/>
          </a:xfrm>
          <a:prstGeom prst="rect">
            <a:avLst/>
          </a:prstGeom>
        </p:spPr>
      </p:pic>
      <p:pic>
        <p:nvPicPr>
          <p:cNvPr id="9" name="Image 8" descr="Engrenages Clipart Illustrations Mécaniques Roues Dentées Sur Fond Blanc  Vecteur De Dessin Animé PNG , Clipart De Dessin Animé, Clipart De Fond,  Engrenages PNG et vecteur pour téléchargement gratuit">
            <a:extLst>
              <a:ext uri="{FF2B5EF4-FFF2-40B4-BE49-F238E27FC236}">
                <a16:creationId xmlns:a16="http://schemas.microsoft.com/office/drawing/2014/main" id="{2A6DDCD6-BB21-5CBC-A995-4EED2FEC712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02" r="-5" b="-5"/>
          <a:stretch>
            <a:fillRect/>
          </a:stretch>
        </p:blipFill>
        <p:spPr>
          <a:xfrm>
            <a:off x="5112175" y="4506851"/>
            <a:ext cx="1967640" cy="1961695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8425667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5A0A9F-D32D-F18A-1CCB-9F81B3A1C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 descr="L'art du bien-être au travail">
            <a:extLst>
              <a:ext uri="{FF2B5EF4-FFF2-40B4-BE49-F238E27FC236}">
                <a16:creationId xmlns:a16="http://schemas.microsoft.com/office/drawing/2014/main" id="{445B055D-D065-629D-73CA-C13B045059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6447" y="3681973"/>
            <a:ext cx="2855886" cy="2855886"/>
          </a:xfrm>
          <a:prstGeom prst="rect">
            <a:avLst/>
          </a:prstGeom>
        </p:spPr>
      </p:pic>
      <p:sp>
        <p:nvSpPr>
          <p:cNvPr id="4" name="Espace réservé du numéro de diapositive 12">
            <a:extLst>
              <a:ext uri="{FF2B5EF4-FFF2-40B4-BE49-F238E27FC236}">
                <a16:creationId xmlns:a16="http://schemas.microsoft.com/office/drawing/2014/main" id="{66709CAA-03F0-C98B-E630-B2242348B4D2}"/>
              </a:ext>
            </a:extLst>
          </p:cNvPr>
          <p:cNvSpPr txBox="1">
            <a:spLocks/>
          </p:cNvSpPr>
          <p:nvPr/>
        </p:nvSpPr>
        <p:spPr>
          <a:xfrm>
            <a:off x="11701419" y="6512352"/>
            <a:ext cx="341905" cy="205176"/>
          </a:xfrm>
          <a:prstGeom prst="rect">
            <a:avLst/>
          </a:prstGeom>
          <a:solidFill>
            <a:srgbClr val="EAB931"/>
          </a:solidFill>
          <a:ln w="19050">
            <a:solidFill>
              <a:schemeClr val="tx1"/>
            </a:solidFill>
            <a:prstDash val="solid"/>
          </a:ln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A7BFE4F-8531-DE4B-90B5-7E88A75E4DE4}" type="slidenum">
              <a:rPr lang="fr-FR" b="1" smtClean="0">
                <a:solidFill>
                  <a:schemeClr val="tx1"/>
                </a:solidFill>
              </a:rPr>
              <a:pPr algn="ctr"/>
              <a:t>2</a:t>
            </a:fld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2DE2F316-E322-3E9B-44FD-3C4BF812F4B1}"/>
              </a:ext>
            </a:extLst>
          </p:cNvPr>
          <p:cNvSpPr txBox="1">
            <a:spLocks/>
          </p:cNvSpPr>
          <p:nvPr/>
        </p:nvSpPr>
        <p:spPr bwMode="auto">
          <a:xfrm>
            <a:off x="491994" y="208407"/>
            <a:ext cx="1120942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rgbClr val="252E44"/>
                </a:solidFill>
                <a:uFill>
                  <a:solidFill>
                    <a:schemeClr val="bg1"/>
                  </a:solidFill>
                </a:uFill>
                <a:latin typeface="Arial"/>
                <a:ea typeface="ＭＳ Ｐゴシック" charset="-128"/>
                <a:cs typeface="Arial"/>
              </a:defRPr>
            </a:lvl1pPr>
            <a:lvl2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313E56"/>
                </a:solidFill>
                <a:latin typeface="Arial" charset="0"/>
                <a:ea typeface="ＭＳ Ｐゴシック" charset="-128"/>
                <a:cs typeface="Verdana" pitchFamily="34" charset="0"/>
              </a:defRPr>
            </a:lvl2pPr>
            <a:lvl3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313E56"/>
                </a:solidFill>
                <a:latin typeface="Arial" charset="0"/>
                <a:ea typeface="ＭＳ Ｐゴシック" charset="-128"/>
                <a:cs typeface="Verdana" pitchFamily="34" charset="0"/>
              </a:defRPr>
            </a:lvl3pPr>
            <a:lvl4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313E56"/>
                </a:solidFill>
                <a:latin typeface="Arial" charset="0"/>
                <a:ea typeface="ＭＳ Ｐゴシック" charset="-128"/>
                <a:cs typeface="Verdana" pitchFamily="34" charset="0"/>
              </a:defRPr>
            </a:lvl4pPr>
            <a:lvl5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313E56"/>
                </a:solidFill>
                <a:latin typeface="Arial" charset="0"/>
                <a:ea typeface="ＭＳ Ｐゴシック" charset="-128"/>
                <a:cs typeface="Verdana" pitchFamily="34" charset="0"/>
              </a:defRPr>
            </a:lvl5pPr>
            <a:lvl6pPr marL="342900"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2663B4"/>
                </a:solidFill>
                <a:latin typeface="Verdana" charset="0"/>
                <a:ea typeface="ＭＳ Ｐゴシック" charset="-128"/>
              </a:defRPr>
            </a:lvl6pPr>
            <a:lvl7pPr marL="685800"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2663B4"/>
                </a:solidFill>
                <a:latin typeface="Verdana" charset="0"/>
                <a:ea typeface="ＭＳ Ｐゴシック" charset="-128"/>
              </a:defRPr>
            </a:lvl7pPr>
            <a:lvl8pPr marL="1028700"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2663B4"/>
                </a:solidFill>
                <a:latin typeface="Verdana" charset="0"/>
                <a:ea typeface="ＭＳ Ｐゴシック" charset="-128"/>
              </a:defRPr>
            </a:lvl8pPr>
            <a:lvl9pPr marL="1371600"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2663B4"/>
                </a:solidFill>
                <a:latin typeface="Verdana" charset="0"/>
                <a:ea typeface="ＭＳ Ｐゴシック" charset="-128"/>
              </a:defRPr>
            </a:lvl9pPr>
          </a:lstStyle>
          <a:p>
            <a:r>
              <a:rPr lang="fr-FR" sz="2800" dirty="0">
                <a:solidFill>
                  <a:srgbClr val="0070B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Définitions (1)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1084A72-4F4D-A48A-50C0-DE1201466854}"/>
              </a:ext>
            </a:extLst>
          </p:cNvPr>
          <p:cNvSpPr txBox="1">
            <a:spLocks/>
          </p:cNvSpPr>
          <p:nvPr/>
        </p:nvSpPr>
        <p:spPr bwMode="auto">
          <a:xfrm>
            <a:off x="5207464" y="779772"/>
            <a:ext cx="1777072" cy="553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rgbClr val="252E44"/>
                </a:solidFill>
                <a:uFill>
                  <a:solidFill>
                    <a:schemeClr val="bg1"/>
                  </a:solidFill>
                </a:uFill>
                <a:latin typeface="Arial"/>
                <a:ea typeface="ＭＳ Ｐゴシック" charset="-128"/>
                <a:cs typeface="Arial"/>
              </a:defRPr>
            </a:lvl1pPr>
            <a:lvl2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313E56"/>
                </a:solidFill>
                <a:latin typeface="Arial" charset="0"/>
                <a:ea typeface="ＭＳ Ｐゴシック" charset="-128"/>
                <a:cs typeface="Verdana" pitchFamily="34" charset="0"/>
              </a:defRPr>
            </a:lvl2pPr>
            <a:lvl3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313E56"/>
                </a:solidFill>
                <a:latin typeface="Arial" charset="0"/>
                <a:ea typeface="ＭＳ Ｐゴシック" charset="-128"/>
                <a:cs typeface="Verdana" pitchFamily="34" charset="0"/>
              </a:defRPr>
            </a:lvl3pPr>
            <a:lvl4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313E56"/>
                </a:solidFill>
                <a:latin typeface="Arial" charset="0"/>
                <a:ea typeface="ＭＳ Ｐゴシック" charset="-128"/>
                <a:cs typeface="Verdana" pitchFamily="34" charset="0"/>
              </a:defRPr>
            </a:lvl4pPr>
            <a:lvl5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313E56"/>
                </a:solidFill>
                <a:latin typeface="Arial" charset="0"/>
                <a:ea typeface="ＭＳ Ｐゴシック" charset="-128"/>
                <a:cs typeface="Verdana" pitchFamily="34" charset="0"/>
              </a:defRPr>
            </a:lvl5pPr>
            <a:lvl6pPr marL="342900"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2663B4"/>
                </a:solidFill>
                <a:latin typeface="Verdana" charset="0"/>
                <a:ea typeface="ＭＳ Ｐゴシック" charset="-128"/>
              </a:defRPr>
            </a:lvl6pPr>
            <a:lvl7pPr marL="685800"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2663B4"/>
                </a:solidFill>
                <a:latin typeface="Verdana" charset="0"/>
                <a:ea typeface="ＭＳ Ｐゴシック" charset="-128"/>
              </a:defRPr>
            </a:lvl7pPr>
            <a:lvl8pPr marL="1028700"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2663B4"/>
                </a:solidFill>
                <a:latin typeface="Verdana" charset="0"/>
                <a:ea typeface="ＭＳ Ｐゴシック" charset="-128"/>
              </a:defRPr>
            </a:lvl8pPr>
            <a:lvl9pPr marL="1371600"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2663B4"/>
                </a:solidFill>
                <a:latin typeface="Verdana" charset="0"/>
                <a:ea typeface="ＭＳ Ｐゴシック" charset="-128"/>
              </a:defRPr>
            </a:lvl9pPr>
          </a:lstStyle>
          <a:p>
            <a:r>
              <a:rPr lang="fr-FR" sz="3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Bien-être</a:t>
            </a:r>
          </a:p>
        </p:txBody>
      </p:sp>
      <p:graphicFrame>
        <p:nvGraphicFramePr>
          <p:cNvPr id="8" name="Group 45">
            <a:extLst>
              <a:ext uri="{FF2B5EF4-FFF2-40B4-BE49-F238E27FC236}">
                <a16:creationId xmlns:a16="http://schemas.microsoft.com/office/drawing/2014/main" id="{576AD9F4-2E89-952E-BD17-72AD58A20C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85914829"/>
              </p:ext>
            </p:extLst>
          </p:nvPr>
        </p:nvGraphicFramePr>
        <p:xfrm>
          <a:off x="705111" y="1681350"/>
          <a:ext cx="4458559" cy="1919938"/>
        </p:xfrm>
        <a:graphic>
          <a:graphicData uri="http://schemas.openxmlformats.org/drawingml/2006/table">
            <a:tbl>
              <a:tblPr/>
              <a:tblGrid>
                <a:gridCol w="44585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24039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fr-FR" altLang="fr-FR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+mn-ea"/>
                          <a:cs typeface="+mn-cs"/>
                        </a:rPr>
                        <a:t>« </a:t>
                      </a:r>
                      <a:r>
                        <a:rPr kumimoji="0" lang="fr-FR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+mn-ea"/>
                          <a:cs typeface="+mn-cs"/>
                        </a:rPr>
                        <a:t>Le bien-être subjectif est une évaluation globale de la vie, combinant satisfaction, émotions positives et absence de détresse</a:t>
                      </a:r>
                      <a:r>
                        <a:rPr kumimoji="0" lang="fr-FR" altLang="fr-FR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fr-FR" altLang="fr-FR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</a:rPr>
                        <a:t>» </a:t>
                      </a:r>
                      <a:r>
                        <a:rPr kumimoji="0" lang="fr-FR" altLang="fr-F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</a:rPr>
                        <a:t>(Diener et al., 2018)</a:t>
                      </a:r>
                      <a:endParaRPr kumimoji="0" lang="fr-FR" altLang="fr-F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</a:endParaRPr>
                    </a:p>
                  </a:txBody>
                  <a:tcPr marL="91434" marR="91434" marT="45569" marB="4556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" name="Diagramme 8">
            <a:extLst>
              <a:ext uri="{FF2B5EF4-FFF2-40B4-BE49-F238E27FC236}">
                <a16:creationId xmlns:a16="http://schemas.microsoft.com/office/drawing/2014/main" id="{F4F93C44-3034-88D5-4673-293006ABE41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08435460"/>
              </p:ext>
            </p:extLst>
          </p:nvPr>
        </p:nvGraphicFramePr>
        <p:xfrm>
          <a:off x="5163670" y="851594"/>
          <a:ext cx="7560347" cy="56607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AFB72A56-14D5-A173-9E65-E5FAEEBA0A1C}"/>
              </a:ext>
            </a:extLst>
          </p:cNvPr>
          <p:cNvSpPr txBox="1"/>
          <p:nvPr/>
        </p:nvSpPr>
        <p:spPr>
          <a:xfrm>
            <a:off x="6230469" y="6006406"/>
            <a:ext cx="16683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(Ryff, 2023)</a:t>
            </a:r>
          </a:p>
        </p:txBody>
      </p:sp>
    </p:spTree>
    <p:extLst>
      <p:ext uri="{BB962C8B-B14F-4D97-AF65-F5344CB8AC3E}">
        <p14:creationId xmlns:p14="http://schemas.microsoft.com/office/powerpoint/2010/main" val="2974833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216D81-7B90-740B-B544-48CE30C4CF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12">
            <a:extLst>
              <a:ext uri="{FF2B5EF4-FFF2-40B4-BE49-F238E27FC236}">
                <a16:creationId xmlns:a16="http://schemas.microsoft.com/office/drawing/2014/main" id="{20AB81AD-88E6-32EC-C1B6-1CE29E87E4D0}"/>
              </a:ext>
            </a:extLst>
          </p:cNvPr>
          <p:cNvSpPr txBox="1">
            <a:spLocks/>
          </p:cNvSpPr>
          <p:nvPr/>
        </p:nvSpPr>
        <p:spPr>
          <a:xfrm>
            <a:off x="11701419" y="6512352"/>
            <a:ext cx="341905" cy="205176"/>
          </a:xfrm>
          <a:prstGeom prst="rect">
            <a:avLst/>
          </a:prstGeom>
          <a:solidFill>
            <a:srgbClr val="EAB931"/>
          </a:solidFill>
          <a:ln w="19050">
            <a:solidFill>
              <a:schemeClr val="tx1"/>
            </a:solidFill>
            <a:prstDash val="solid"/>
          </a:ln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A7BFE4F-8531-DE4B-90B5-7E88A75E4DE4}" type="slidenum">
              <a:rPr lang="fr-FR" b="1" smtClean="0">
                <a:solidFill>
                  <a:schemeClr val="tx1"/>
                </a:solidFill>
              </a:rPr>
              <a:pPr algn="ctr"/>
              <a:t>3</a:t>
            </a:fld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8F2842A5-5498-D088-75AB-2F67272BAF00}"/>
              </a:ext>
            </a:extLst>
          </p:cNvPr>
          <p:cNvSpPr txBox="1">
            <a:spLocks/>
          </p:cNvSpPr>
          <p:nvPr/>
        </p:nvSpPr>
        <p:spPr bwMode="auto">
          <a:xfrm>
            <a:off x="491994" y="208407"/>
            <a:ext cx="1120942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rgbClr val="252E44"/>
                </a:solidFill>
                <a:uFill>
                  <a:solidFill>
                    <a:schemeClr val="bg1"/>
                  </a:solidFill>
                </a:uFill>
                <a:latin typeface="Arial"/>
                <a:ea typeface="ＭＳ Ｐゴシック" charset="-128"/>
                <a:cs typeface="Arial"/>
              </a:defRPr>
            </a:lvl1pPr>
            <a:lvl2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313E56"/>
                </a:solidFill>
                <a:latin typeface="Arial" charset="0"/>
                <a:ea typeface="ＭＳ Ｐゴシック" charset="-128"/>
                <a:cs typeface="Verdana" pitchFamily="34" charset="0"/>
              </a:defRPr>
            </a:lvl2pPr>
            <a:lvl3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313E56"/>
                </a:solidFill>
                <a:latin typeface="Arial" charset="0"/>
                <a:ea typeface="ＭＳ Ｐゴシック" charset="-128"/>
                <a:cs typeface="Verdana" pitchFamily="34" charset="0"/>
              </a:defRPr>
            </a:lvl3pPr>
            <a:lvl4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313E56"/>
                </a:solidFill>
                <a:latin typeface="Arial" charset="0"/>
                <a:ea typeface="ＭＳ Ｐゴシック" charset="-128"/>
                <a:cs typeface="Verdana" pitchFamily="34" charset="0"/>
              </a:defRPr>
            </a:lvl4pPr>
            <a:lvl5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313E56"/>
                </a:solidFill>
                <a:latin typeface="Arial" charset="0"/>
                <a:ea typeface="ＭＳ Ｐゴシック" charset="-128"/>
                <a:cs typeface="Verdana" pitchFamily="34" charset="0"/>
              </a:defRPr>
            </a:lvl5pPr>
            <a:lvl6pPr marL="342900"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2663B4"/>
                </a:solidFill>
                <a:latin typeface="Verdana" charset="0"/>
                <a:ea typeface="ＭＳ Ｐゴシック" charset="-128"/>
              </a:defRPr>
            </a:lvl6pPr>
            <a:lvl7pPr marL="685800"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2663B4"/>
                </a:solidFill>
                <a:latin typeface="Verdana" charset="0"/>
                <a:ea typeface="ＭＳ Ｐゴシック" charset="-128"/>
              </a:defRPr>
            </a:lvl7pPr>
            <a:lvl8pPr marL="1028700"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2663B4"/>
                </a:solidFill>
                <a:latin typeface="Verdana" charset="0"/>
                <a:ea typeface="ＭＳ Ｐゴシック" charset="-128"/>
              </a:defRPr>
            </a:lvl8pPr>
            <a:lvl9pPr marL="1371600"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2663B4"/>
                </a:solidFill>
                <a:latin typeface="Verdana" charset="0"/>
                <a:ea typeface="ＭＳ Ｐゴシック" charset="-128"/>
              </a:defRPr>
            </a:lvl9pPr>
          </a:lstStyle>
          <a:p>
            <a:r>
              <a:rPr lang="fr-FR" sz="2800" dirty="0">
                <a:solidFill>
                  <a:srgbClr val="0070B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Définitions (2)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FDDD123A-C797-BA1B-0D40-7AEA99A65B30}"/>
              </a:ext>
            </a:extLst>
          </p:cNvPr>
          <p:cNvSpPr txBox="1">
            <a:spLocks/>
          </p:cNvSpPr>
          <p:nvPr/>
        </p:nvSpPr>
        <p:spPr bwMode="auto">
          <a:xfrm>
            <a:off x="833717" y="762405"/>
            <a:ext cx="10524565" cy="553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rgbClr val="252E44"/>
                </a:solidFill>
                <a:uFill>
                  <a:solidFill>
                    <a:schemeClr val="bg1"/>
                  </a:solidFill>
                </a:uFill>
                <a:latin typeface="Arial"/>
                <a:ea typeface="ＭＳ Ｐゴシック" charset="-128"/>
                <a:cs typeface="Arial"/>
              </a:defRPr>
            </a:lvl1pPr>
            <a:lvl2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313E56"/>
                </a:solidFill>
                <a:latin typeface="Arial" charset="0"/>
                <a:ea typeface="ＭＳ Ｐゴシック" charset="-128"/>
                <a:cs typeface="Verdana" pitchFamily="34" charset="0"/>
              </a:defRPr>
            </a:lvl2pPr>
            <a:lvl3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313E56"/>
                </a:solidFill>
                <a:latin typeface="Arial" charset="0"/>
                <a:ea typeface="ＭＳ Ｐゴシック" charset="-128"/>
                <a:cs typeface="Verdana" pitchFamily="34" charset="0"/>
              </a:defRPr>
            </a:lvl3pPr>
            <a:lvl4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313E56"/>
                </a:solidFill>
                <a:latin typeface="Arial" charset="0"/>
                <a:ea typeface="ＭＳ Ｐゴシック" charset="-128"/>
                <a:cs typeface="Verdana" pitchFamily="34" charset="0"/>
              </a:defRPr>
            </a:lvl4pPr>
            <a:lvl5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313E56"/>
                </a:solidFill>
                <a:latin typeface="Arial" charset="0"/>
                <a:ea typeface="ＭＳ Ｐゴシック" charset="-128"/>
                <a:cs typeface="Verdana" pitchFamily="34" charset="0"/>
              </a:defRPr>
            </a:lvl5pPr>
            <a:lvl6pPr marL="342900"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2663B4"/>
                </a:solidFill>
                <a:latin typeface="Verdana" charset="0"/>
                <a:ea typeface="ＭＳ Ｐゴシック" charset="-128"/>
              </a:defRPr>
            </a:lvl6pPr>
            <a:lvl7pPr marL="685800"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2663B4"/>
                </a:solidFill>
                <a:latin typeface="Verdana" charset="0"/>
                <a:ea typeface="ＭＳ Ｐゴシック" charset="-128"/>
              </a:defRPr>
            </a:lvl7pPr>
            <a:lvl8pPr marL="1028700"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2663B4"/>
                </a:solidFill>
                <a:latin typeface="Verdana" charset="0"/>
                <a:ea typeface="ＭＳ Ｐゴシック" charset="-128"/>
              </a:defRPr>
            </a:lvl8pPr>
            <a:lvl9pPr marL="1371600"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2663B4"/>
                </a:solidFill>
                <a:latin typeface="Verdana" charset="0"/>
                <a:ea typeface="ＭＳ Ｐゴシック" charset="-128"/>
              </a:defRPr>
            </a:lvl9pPr>
          </a:lstStyle>
          <a:p>
            <a:r>
              <a:rPr lang="fr-FR" sz="3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Bien-être et motivation : un lien fort (cause et conséquence)</a:t>
            </a:r>
          </a:p>
        </p:txBody>
      </p:sp>
      <p:graphicFrame>
        <p:nvGraphicFramePr>
          <p:cNvPr id="7" name="Group 45">
            <a:extLst>
              <a:ext uri="{FF2B5EF4-FFF2-40B4-BE49-F238E27FC236}">
                <a16:creationId xmlns:a16="http://schemas.microsoft.com/office/drawing/2014/main" id="{E94D5C13-9215-15CE-48E9-8F702E929968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4106548146"/>
              </p:ext>
            </p:extLst>
          </p:nvPr>
        </p:nvGraphicFramePr>
        <p:xfrm>
          <a:off x="1847849" y="3828209"/>
          <a:ext cx="1584325" cy="936625"/>
        </p:xfrm>
        <a:graphic>
          <a:graphicData uri="http://schemas.openxmlformats.org/drawingml/2006/table">
            <a:tbl>
              <a:tblPr/>
              <a:tblGrid>
                <a:gridCol w="1584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36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fr-F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Forces internes et/ou externes</a:t>
                      </a:r>
                    </a:p>
                  </a:txBody>
                  <a:tcPr marL="91433" marR="9143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Flèche vers le bas 7">
            <a:extLst>
              <a:ext uri="{FF2B5EF4-FFF2-40B4-BE49-F238E27FC236}">
                <a16:creationId xmlns:a16="http://schemas.microsoft.com/office/drawing/2014/main" id="{07305C7F-63A2-F239-6B0F-CEE8C36C83D7}"/>
              </a:ext>
            </a:extLst>
          </p:cNvPr>
          <p:cNvSpPr/>
          <p:nvPr/>
        </p:nvSpPr>
        <p:spPr>
          <a:xfrm>
            <a:off x="7608887" y="3328147"/>
            <a:ext cx="428625" cy="428625"/>
          </a:xfrm>
          <a:prstGeom prst="downArrow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fr-FR" dirty="0"/>
          </a:p>
        </p:txBody>
      </p:sp>
      <p:sp>
        <p:nvSpPr>
          <p:cNvPr id="9" name="Flèche vers le bas 8">
            <a:extLst>
              <a:ext uri="{FF2B5EF4-FFF2-40B4-BE49-F238E27FC236}">
                <a16:creationId xmlns:a16="http://schemas.microsoft.com/office/drawing/2014/main" id="{2846046D-0FAA-A738-1CCE-2B23286ECEB5}"/>
              </a:ext>
            </a:extLst>
          </p:cNvPr>
          <p:cNvSpPr/>
          <p:nvPr/>
        </p:nvSpPr>
        <p:spPr>
          <a:xfrm>
            <a:off x="5883274" y="3313860"/>
            <a:ext cx="428625" cy="428625"/>
          </a:xfrm>
          <a:prstGeom prst="downArrow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fr-FR" dirty="0"/>
          </a:p>
        </p:txBody>
      </p:sp>
      <p:sp>
        <p:nvSpPr>
          <p:cNvPr id="10" name="Flèche vers le bas 9">
            <a:extLst>
              <a:ext uri="{FF2B5EF4-FFF2-40B4-BE49-F238E27FC236}">
                <a16:creationId xmlns:a16="http://schemas.microsoft.com/office/drawing/2014/main" id="{385DEAB0-A030-9837-84CE-37A8216C64E1}"/>
              </a:ext>
            </a:extLst>
          </p:cNvPr>
          <p:cNvSpPr/>
          <p:nvPr/>
        </p:nvSpPr>
        <p:spPr>
          <a:xfrm>
            <a:off x="2424112" y="3328147"/>
            <a:ext cx="428625" cy="428625"/>
          </a:xfrm>
          <a:prstGeom prst="downArrow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fr-FR" dirty="0"/>
          </a:p>
        </p:txBody>
      </p:sp>
      <p:sp>
        <p:nvSpPr>
          <p:cNvPr id="11" name="Flèche vers le bas 10">
            <a:extLst>
              <a:ext uri="{FF2B5EF4-FFF2-40B4-BE49-F238E27FC236}">
                <a16:creationId xmlns:a16="http://schemas.microsoft.com/office/drawing/2014/main" id="{577353C8-E5F3-2A65-3A05-54DBCEE727EA}"/>
              </a:ext>
            </a:extLst>
          </p:cNvPr>
          <p:cNvSpPr/>
          <p:nvPr/>
        </p:nvSpPr>
        <p:spPr>
          <a:xfrm>
            <a:off x="9339262" y="3313860"/>
            <a:ext cx="428625" cy="428625"/>
          </a:xfrm>
          <a:prstGeom prst="downArrow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fr-FR" dirty="0"/>
          </a:p>
        </p:txBody>
      </p:sp>
      <p:graphicFrame>
        <p:nvGraphicFramePr>
          <p:cNvPr id="13" name="Group 45">
            <a:extLst>
              <a:ext uri="{FF2B5EF4-FFF2-40B4-BE49-F238E27FC236}">
                <a16:creationId xmlns:a16="http://schemas.microsoft.com/office/drawing/2014/main" id="{82F9EA69-7F2C-2FBC-6553-A3AE622BE07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0266970"/>
              </p:ext>
            </p:extLst>
          </p:nvPr>
        </p:nvGraphicFramePr>
        <p:xfrm>
          <a:off x="3575049" y="3828210"/>
          <a:ext cx="1584325" cy="936625"/>
        </p:xfrm>
        <a:graphic>
          <a:graphicData uri="http://schemas.openxmlformats.org/drawingml/2006/table">
            <a:tbl>
              <a:tblPr/>
              <a:tblGrid>
                <a:gridCol w="1584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36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Déclenchement</a:t>
                      </a:r>
                    </a:p>
                  </a:txBody>
                  <a:tcPr marL="91433" marR="91433" marT="45745" marB="4574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Group 45">
            <a:extLst>
              <a:ext uri="{FF2B5EF4-FFF2-40B4-BE49-F238E27FC236}">
                <a16:creationId xmlns:a16="http://schemas.microsoft.com/office/drawing/2014/main" id="{31908BF2-8A69-6640-25D6-1A71E232236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2212350"/>
              </p:ext>
            </p:extLst>
          </p:nvPr>
        </p:nvGraphicFramePr>
        <p:xfrm>
          <a:off x="5303837" y="3828210"/>
          <a:ext cx="1584325" cy="936625"/>
        </p:xfrm>
        <a:graphic>
          <a:graphicData uri="http://schemas.openxmlformats.org/drawingml/2006/table">
            <a:tbl>
              <a:tblPr/>
              <a:tblGrid>
                <a:gridCol w="1584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36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Direction</a:t>
                      </a:r>
                    </a:p>
                  </a:txBody>
                  <a:tcPr marL="91448" marR="91448" marT="45745" marB="4574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Group 45">
            <a:extLst>
              <a:ext uri="{FF2B5EF4-FFF2-40B4-BE49-F238E27FC236}">
                <a16:creationId xmlns:a16="http://schemas.microsoft.com/office/drawing/2014/main" id="{C7060312-1FA9-B985-53F3-23C270BEC0B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00624919"/>
              </p:ext>
            </p:extLst>
          </p:nvPr>
        </p:nvGraphicFramePr>
        <p:xfrm>
          <a:off x="7032624" y="3828210"/>
          <a:ext cx="1584325" cy="936625"/>
        </p:xfrm>
        <a:graphic>
          <a:graphicData uri="http://schemas.openxmlformats.org/drawingml/2006/table">
            <a:tbl>
              <a:tblPr/>
              <a:tblGrid>
                <a:gridCol w="1584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366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fr-FR" altLang="fr-F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</a:rPr>
                        <a:t>Intensité</a:t>
                      </a:r>
                    </a:p>
                  </a:txBody>
                  <a:tcPr marL="91433" marR="91433" marT="45745" marB="4574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Group 45">
            <a:extLst>
              <a:ext uri="{FF2B5EF4-FFF2-40B4-BE49-F238E27FC236}">
                <a16:creationId xmlns:a16="http://schemas.microsoft.com/office/drawing/2014/main" id="{F4016B07-5D44-FF8D-06C5-6123F507C94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63456383"/>
              </p:ext>
            </p:extLst>
          </p:nvPr>
        </p:nvGraphicFramePr>
        <p:xfrm>
          <a:off x="8759824" y="3828210"/>
          <a:ext cx="1584325" cy="936625"/>
        </p:xfrm>
        <a:graphic>
          <a:graphicData uri="http://schemas.openxmlformats.org/drawingml/2006/table">
            <a:tbl>
              <a:tblPr/>
              <a:tblGrid>
                <a:gridCol w="1584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36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Persistance</a:t>
                      </a:r>
                    </a:p>
                  </a:txBody>
                  <a:tcPr marL="91448" marR="91448" marT="45745" marB="4574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7" name="Flèche vers le bas 16">
            <a:extLst>
              <a:ext uri="{FF2B5EF4-FFF2-40B4-BE49-F238E27FC236}">
                <a16:creationId xmlns:a16="http://schemas.microsoft.com/office/drawing/2014/main" id="{E6BEE31B-3B9A-A071-E83A-F06A4D1F2C6D}"/>
              </a:ext>
            </a:extLst>
          </p:cNvPr>
          <p:cNvSpPr/>
          <p:nvPr/>
        </p:nvSpPr>
        <p:spPr>
          <a:xfrm>
            <a:off x="4151312" y="3310685"/>
            <a:ext cx="428625" cy="428625"/>
          </a:xfrm>
          <a:prstGeom prst="downArrow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fr-FR" dirty="0"/>
          </a:p>
        </p:txBody>
      </p:sp>
      <p:graphicFrame>
        <p:nvGraphicFramePr>
          <p:cNvPr id="18" name="Group 45">
            <a:extLst>
              <a:ext uri="{FF2B5EF4-FFF2-40B4-BE49-F238E27FC236}">
                <a16:creationId xmlns:a16="http://schemas.microsoft.com/office/drawing/2014/main" id="{BB4400FA-7199-0D49-7F0F-163F1299D6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207888"/>
              </p:ext>
            </p:extLst>
          </p:nvPr>
        </p:nvGraphicFramePr>
        <p:xfrm>
          <a:off x="1847849" y="1583485"/>
          <a:ext cx="8496300" cy="1554178"/>
        </p:xfrm>
        <a:graphic>
          <a:graphicData uri="http://schemas.openxmlformats.org/drawingml/2006/table">
            <a:tbl>
              <a:tblPr/>
              <a:tblGrid>
                <a:gridCol w="8496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55416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fr-FR" altLang="fr-FR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</a:rPr>
                        <a:t>« Le concept de motivation représente le construit hypothétique utilisé afin de décrire les forces internes et/ou externes produisant le déclenchement, la direction, l’intensité et la persistance du comportement » </a:t>
                      </a:r>
                      <a:r>
                        <a:rPr kumimoji="0" lang="fr-FR" altLang="fr-F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</a:rPr>
                        <a:t>(Vallerand &amp; Thill, 1993)</a:t>
                      </a:r>
                      <a:endParaRPr kumimoji="0" lang="fr-FR" altLang="fr-F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</a:endParaRPr>
                    </a:p>
                  </a:txBody>
                  <a:tcPr marL="91434" marR="91434" marT="45569" marB="4556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9" name="Group 45">
            <a:extLst>
              <a:ext uri="{FF2B5EF4-FFF2-40B4-BE49-F238E27FC236}">
                <a16:creationId xmlns:a16="http://schemas.microsoft.com/office/drawing/2014/main" id="{B4265E09-6427-6FB8-DE48-2B505FA4C5B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9357909"/>
              </p:ext>
            </p:extLst>
          </p:nvPr>
        </p:nvGraphicFramePr>
        <p:xfrm>
          <a:off x="1847849" y="5409360"/>
          <a:ext cx="1584325" cy="854075"/>
        </p:xfrm>
        <a:graphic>
          <a:graphicData uri="http://schemas.openxmlformats.org/drawingml/2006/table">
            <a:tbl>
              <a:tblPr/>
              <a:tblGrid>
                <a:gridCol w="1584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54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fr-F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Dépend de l’individu et/ou du contexte</a:t>
                      </a:r>
                    </a:p>
                  </a:txBody>
                  <a:tcPr marL="91448" marR="91448" marT="45733" marB="4573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0" name="Group 45">
            <a:extLst>
              <a:ext uri="{FF2B5EF4-FFF2-40B4-BE49-F238E27FC236}">
                <a16:creationId xmlns:a16="http://schemas.microsoft.com/office/drawing/2014/main" id="{1EBEC136-FD49-FFB6-A4D8-47A45F600A4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0394371"/>
              </p:ext>
            </p:extLst>
          </p:nvPr>
        </p:nvGraphicFramePr>
        <p:xfrm>
          <a:off x="8759824" y="5399835"/>
          <a:ext cx="1584325" cy="863600"/>
        </p:xfrm>
        <a:graphic>
          <a:graphicData uri="http://schemas.openxmlformats.org/drawingml/2006/table">
            <a:tbl>
              <a:tblPr/>
              <a:tblGrid>
                <a:gridCol w="1584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fr-F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Maintien dans le temps</a:t>
                      </a:r>
                    </a:p>
                  </a:txBody>
                  <a:tcPr marL="91448" marR="91448" marT="45694" marB="4569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1" name="Group 45">
            <a:extLst>
              <a:ext uri="{FF2B5EF4-FFF2-40B4-BE49-F238E27FC236}">
                <a16:creationId xmlns:a16="http://schemas.microsoft.com/office/drawing/2014/main" id="{EA290899-78A8-0FE0-FA09-E40E53DFA21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75529925"/>
              </p:ext>
            </p:extLst>
          </p:nvPr>
        </p:nvGraphicFramePr>
        <p:xfrm>
          <a:off x="7032624" y="5399835"/>
          <a:ext cx="1584325" cy="863600"/>
        </p:xfrm>
        <a:graphic>
          <a:graphicData uri="http://schemas.openxmlformats.org/drawingml/2006/table">
            <a:tbl>
              <a:tblPr/>
              <a:tblGrid>
                <a:gridCol w="1584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fr-F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Niveau d’implication</a:t>
                      </a:r>
                    </a:p>
                  </a:txBody>
                  <a:tcPr marL="91448" marR="91448" marT="45694" marB="4569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2" name="Group 45">
            <a:extLst>
              <a:ext uri="{FF2B5EF4-FFF2-40B4-BE49-F238E27FC236}">
                <a16:creationId xmlns:a16="http://schemas.microsoft.com/office/drawing/2014/main" id="{F1793D29-D2CF-8F58-9703-C958E17BC36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54616204"/>
              </p:ext>
            </p:extLst>
          </p:nvPr>
        </p:nvGraphicFramePr>
        <p:xfrm>
          <a:off x="5303837" y="5399835"/>
          <a:ext cx="1584325" cy="863600"/>
        </p:xfrm>
        <a:graphic>
          <a:graphicData uri="http://schemas.openxmlformats.org/drawingml/2006/table">
            <a:tbl>
              <a:tblPr/>
              <a:tblGrid>
                <a:gridCol w="1584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6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</a:rPr>
                        <a:t>But de la mise en activité</a:t>
                      </a:r>
                    </a:p>
                  </a:txBody>
                  <a:tcPr marL="91448" marR="91448" marT="45694" marB="4569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3" name="Group 45">
            <a:extLst>
              <a:ext uri="{FF2B5EF4-FFF2-40B4-BE49-F238E27FC236}">
                <a16:creationId xmlns:a16="http://schemas.microsoft.com/office/drawing/2014/main" id="{9A105A85-7F05-9623-0EBD-A15E05F370E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7619430"/>
              </p:ext>
            </p:extLst>
          </p:nvPr>
        </p:nvGraphicFramePr>
        <p:xfrm>
          <a:off x="3575049" y="5399835"/>
          <a:ext cx="1584325" cy="863600"/>
        </p:xfrm>
        <a:graphic>
          <a:graphicData uri="http://schemas.openxmlformats.org/drawingml/2006/table">
            <a:tbl>
              <a:tblPr/>
              <a:tblGrid>
                <a:gridCol w="1584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6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</a:rPr>
                        <a:t>Mise en activité</a:t>
                      </a:r>
                    </a:p>
                  </a:txBody>
                  <a:tcPr marL="91448" marR="91448" marT="45694" marB="4569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4" name="Flèche vers le bas 23">
            <a:extLst>
              <a:ext uri="{FF2B5EF4-FFF2-40B4-BE49-F238E27FC236}">
                <a16:creationId xmlns:a16="http://schemas.microsoft.com/office/drawing/2014/main" id="{D53ED117-0188-1547-F12D-7965894498F1}"/>
              </a:ext>
            </a:extLst>
          </p:cNvPr>
          <p:cNvSpPr/>
          <p:nvPr/>
        </p:nvSpPr>
        <p:spPr>
          <a:xfrm>
            <a:off x="7608887" y="4898185"/>
            <a:ext cx="428625" cy="428625"/>
          </a:xfrm>
          <a:prstGeom prst="downArrow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fr-FR" dirty="0"/>
          </a:p>
        </p:txBody>
      </p:sp>
      <p:sp>
        <p:nvSpPr>
          <p:cNvPr id="25" name="Flèche vers le bas 24">
            <a:extLst>
              <a:ext uri="{FF2B5EF4-FFF2-40B4-BE49-F238E27FC236}">
                <a16:creationId xmlns:a16="http://schemas.microsoft.com/office/drawing/2014/main" id="{9061FEC1-CD73-1278-26D8-A3F51747C738}"/>
              </a:ext>
            </a:extLst>
          </p:cNvPr>
          <p:cNvSpPr/>
          <p:nvPr/>
        </p:nvSpPr>
        <p:spPr>
          <a:xfrm>
            <a:off x="5883274" y="4883897"/>
            <a:ext cx="428625" cy="428625"/>
          </a:xfrm>
          <a:prstGeom prst="downArrow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fr-FR" dirty="0"/>
          </a:p>
        </p:txBody>
      </p:sp>
      <p:sp>
        <p:nvSpPr>
          <p:cNvPr id="26" name="Flèche vers le bas 25">
            <a:extLst>
              <a:ext uri="{FF2B5EF4-FFF2-40B4-BE49-F238E27FC236}">
                <a16:creationId xmlns:a16="http://schemas.microsoft.com/office/drawing/2014/main" id="{8AF14399-C837-6EF9-5A78-3598537A0672}"/>
              </a:ext>
            </a:extLst>
          </p:cNvPr>
          <p:cNvSpPr/>
          <p:nvPr/>
        </p:nvSpPr>
        <p:spPr>
          <a:xfrm>
            <a:off x="2424112" y="4898185"/>
            <a:ext cx="428625" cy="428625"/>
          </a:xfrm>
          <a:prstGeom prst="downArrow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fr-FR" dirty="0"/>
          </a:p>
        </p:txBody>
      </p:sp>
      <p:sp>
        <p:nvSpPr>
          <p:cNvPr id="27" name="Flèche vers le bas 26">
            <a:extLst>
              <a:ext uri="{FF2B5EF4-FFF2-40B4-BE49-F238E27FC236}">
                <a16:creationId xmlns:a16="http://schemas.microsoft.com/office/drawing/2014/main" id="{CF07E2E0-2B56-C701-4D7D-AD60E2473F9B}"/>
              </a:ext>
            </a:extLst>
          </p:cNvPr>
          <p:cNvSpPr/>
          <p:nvPr/>
        </p:nvSpPr>
        <p:spPr>
          <a:xfrm>
            <a:off x="9339262" y="4883897"/>
            <a:ext cx="428625" cy="428625"/>
          </a:xfrm>
          <a:prstGeom prst="downArrow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fr-FR" dirty="0"/>
          </a:p>
        </p:txBody>
      </p:sp>
      <p:sp>
        <p:nvSpPr>
          <p:cNvPr id="28" name="Flèche vers le bas 27">
            <a:extLst>
              <a:ext uri="{FF2B5EF4-FFF2-40B4-BE49-F238E27FC236}">
                <a16:creationId xmlns:a16="http://schemas.microsoft.com/office/drawing/2014/main" id="{C51CD186-882C-0EB5-3DB0-80D882DC851C}"/>
              </a:ext>
            </a:extLst>
          </p:cNvPr>
          <p:cNvSpPr/>
          <p:nvPr/>
        </p:nvSpPr>
        <p:spPr>
          <a:xfrm>
            <a:off x="4151312" y="4882310"/>
            <a:ext cx="428625" cy="428625"/>
          </a:xfrm>
          <a:prstGeom prst="downArrow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60399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7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FB233-B626-E3A9-6207-27CF379748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 descr="L'éducation physique et sportive à l'école : quels défis en année olympique  ?">
            <a:extLst>
              <a:ext uri="{FF2B5EF4-FFF2-40B4-BE49-F238E27FC236}">
                <a16:creationId xmlns:a16="http://schemas.microsoft.com/office/drawing/2014/main" id="{358EE3DC-C879-C86A-AA9C-18085D348F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3199" y="2644731"/>
            <a:ext cx="3665602" cy="2443735"/>
          </a:xfrm>
          <a:prstGeom prst="rect">
            <a:avLst/>
          </a:prstGeom>
          <a:effectLst>
            <a:softEdge rad="38100"/>
          </a:effectLst>
        </p:spPr>
      </p:pic>
      <p:sp>
        <p:nvSpPr>
          <p:cNvPr id="4" name="Espace réservé du numéro de diapositive 12">
            <a:extLst>
              <a:ext uri="{FF2B5EF4-FFF2-40B4-BE49-F238E27FC236}">
                <a16:creationId xmlns:a16="http://schemas.microsoft.com/office/drawing/2014/main" id="{8F52F45A-100B-7095-FB63-1D519BD041B1}"/>
              </a:ext>
            </a:extLst>
          </p:cNvPr>
          <p:cNvSpPr txBox="1">
            <a:spLocks/>
          </p:cNvSpPr>
          <p:nvPr/>
        </p:nvSpPr>
        <p:spPr>
          <a:xfrm>
            <a:off x="11701419" y="6512352"/>
            <a:ext cx="341905" cy="205176"/>
          </a:xfrm>
          <a:prstGeom prst="rect">
            <a:avLst/>
          </a:prstGeom>
          <a:solidFill>
            <a:srgbClr val="EAB931"/>
          </a:solidFill>
          <a:ln w="19050">
            <a:solidFill>
              <a:schemeClr val="tx1"/>
            </a:solidFill>
            <a:prstDash val="solid"/>
          </a:ln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A7BFE4F-8531-DE4B-90B5-7E88A75E4DE4}" type="slidenum">
              <a:rPr lang="fr-FR" b="1" smtClean="0">
                <a:solidFill>
                  <a:schemeClr val="tx1"/>
                </a:solidFill>
              </a:rPr>
              <a:pPr algn="ctr"/>
              <a:t>4</a:t>
            </a:fld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83A57363-87AD-4FAA-4F5E-07F699B067DA}"/>
              </a:ext>
            </a:extLst>
          </p:cNvPr>
          <p:cNvSpPr txBox="1">
            <a:spLocks/>
          </p:cNvSpPr>
          <p:nvPr/>
        </p:nvSpPr>
        <p:spPr bwMode="auto">
          <a:xfrm>
            <a:off x="491994" y="208407"/>
            <a:ext cx="1120942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rgbClr val="252E44"/>
                </a:solidFill>
                <a:uFill>
                  <a:solidFill>
                    <a:schemeClr val="bg1"/>
                  </a:solidFill>
                </a:uFill>
                <a:latin typeface="Arial"/>
                <a:ea typeface="ＭＳ Ｐゴシック" charset="-128"/>
                <a:cs typeface="Arial"/>
              </a:defRPr>
            </a:lvl1pPr>
            <a:lvl2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313E56"/>
                </a:solidFill>
                <a:latin typeface="Arial" charset="0"/>
                <a:ea typeface="ＭＳ Ｐゴシック" charset="-128"/>
                <a:cs typeface="Verdana" pitchFamily="34" charset="0"/>
              </a:defRPr>
            </a:lvl2pPr>
            <a:lvl3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313E56"/>
                </a:solidFill>
                <a:latin typeface="Arial" charset="0"/>
                <a:ea typeface="ＭＳ Ｐゴシック" charset="-128"/>
                <a:cs typeface="Verdana" pitchFamily="34" charset="0"/>
              </a:defRPr>
            </a:lvl3pPr>
            <a:lvl4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313E56"/>
                </a:solidFill>
                <a:latin typeface="Arial" charset="0"/>
                <a:ea typeface="ＭＳ Ｐゴシック" charset="-128"/>
                <a:cs typeface="Verdana" pitchFamily="34" charset="0"/>
              </a:defRPr>
            </a:lvl4pPr>
            <a:lvl5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313E56"/>
                </a:solidFill>
                <a:latin typeface="Arial" charset="0"/>
                <a:ea typeface="ＭＳ Ｐゴシック" charset="-128"/>
                <a:cs typeface="Verdana" pitchFamily="34" charset="0"/>
              </a:defRPr>
            </a:lvl5pPr>
            <a:lvl6pPr marL="342900"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2663B4"/>
                </a:solidFill>
                <a:latin typeface="Verdana" charset="0"/>
                <a:ea typeface="ＭＳ Ｐゴシック" charset="-128"/>
              </a:defRPr>
            </a:lvl6pPr>
            <a:lvl7pPr marL="685800"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2663B4"/>
                </a:solidFill>
                <a:latin typeface="Verdana" charset="0"/>
                <a:ea typeface="ＭＳ Ｐゴシック" charset="-128"/>
              </a:defRPr>
            </a:lvl7pPr>
            <a:lvl8pPr marL="1028700"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2663B4"/>
                </a:solidFill>
                <a:latin typeface="Verdana" charset="0"/>
                <a:ea typeface="ＭＳ Ｐゴシック" charset="-128"/>
              </a:defRPr>
            </a:lvl8pPr>
            <a:lvl9pPr marL="1371600"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2663B4"/>
                </a:solidFill>
                <a:latin typeface="Verdana" charset="0"/>
                <a:ea typeface="ＭＳ Ｐゴシック" charset="-128"/>
              </a:defRPr>
            </a:lvl9pPr>
          </a:lstStyle>
          <a:p>
            <a:r>
              <a:rPr lang="fr-FR" sz="2800" dirty="0">
                <a:solidFill>
                  <a:srgbClr val="0070B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Définitions (3)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2D7AD29A-FC8B-7CD0-E84F-20379ED92C68}"/>
              </a:ext>
            </a:extLst>
          </p:cNvPr>
          <p:cNvSpPr txBox="1">
            <a:spLocks/>
          </p:cNvSpPr>
          <p:nvPr/>
        </p:nvSpPr>
        <p:spPr bwMode="auto">
          <a:xfrm>
            <a:off x="4868798" y="708615"/>
            <a:ext cx="2454404" cy="553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rgbClr val="252E44"/>
                </a:solidFill>
                <a:uFill>
                  <a:solidFill>
                    <a:schemeClr val="bg1"/>
                  </a:solidFill>
                </a:uFill>
                <a:latin typeface="Arial"/>
                <a:ea typeface="ＭＳ Ｐゴシック" charset="-128"/>
                <a:cs typeface="Arial"/>
              </a:defRPr>
            </a:lvl1pPr>
            <a:lvl2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313E56"/>
                </a:solidFill>
                <a:latin typeface="Arial" charset="0"/>
                <a:ea typeface="ＭＳ Ｐゴシック" charset="-128"/>
                <a:cs typeface="Verdana" pitchFamily="34" charset="0"/>
              </a:defRPr>
            </a:lvl2pPr>
            <a:lvl3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313E56"/>
                </a:solidFill>
                <a:latin typeface="Arial" charset="0"/>
                <a:ea typeface="ＭＳ Ｐゴシック" charset="-128"/>
                <a:cs typeface="Verdana" pitchFamily="34" charset="0"/>
              </a:defRPr>
            </a:lvl3pPr>
            <a:lvl4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313E56"/>
                </a:solidFill>
                <a:latin typeface="Arial" charset="0"/>
                <a:ea typeface="ＭＳ Ｐゴシック" charset="-128"/>
                <a:cs typeface="Verdana" pitchFamily="34" charset="0"/>
              </a:defRPr>
            </a:lvl4pPr>
            <a:lvl5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313E56"/>
                </a:solidFill>
                <a:latin typeface="Arial" charset="0"/>
                <a:ea typeface="ＭＳ Ｐゴシック" charset="-128"/>
                <a:cs typeface="Verdana" pitchFamily="34" charset="0"/>
              </a:defRPr>
            </a:lvl5pPr>
            <a:lvl6pPr marL="342900"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2663B4"/>
                </a:solidFill>
                <a:latin typeface="Verdana" charset="0"/>
                <a:ea typeface="ＭＳ Ｐゴシック" charset="-128"/>
              </a:defRPr>
            </a:lvl6pPr>
            <a:lvl7pPr marL="685800"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2663B4"/>
                </a:solidFill>
                <a:latin typeface="Verdana" charset="0"/>
                <a:ea typeface="ＭＳ Ｐゴシック" charset="-128"/>
              </a:defRPr>
            </a:lvl7pPr>
            <a:lvl8pPr marL="1028700"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2663B4"/>
                </a:solidFill>
                <a:latin typeface="Verdana" charset="0"/>
                <a:ea typeface="ＭＳ Ｐゴシック" charset="-128"/>
              </a:defRPr>
            </a:lvl8pPr>
            <a:lvl9pPr marL="1371600"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2663B4"/>
                </a:solidFill>
                <a:latin typeface="Verdana" charset="0"/>
                <a:ea typeface="ＭＳ Ｐゴシック" charset="-128"/>
              </a:defRPr>
            </a:lvl9pPr>
          </a:lstStyle>
          <a:p>
            <a:r>
              <a:rPr lang="fr-FR" sz="3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Apprentissage</a:t>
            </a:r>
          </a:p>
        </p:txBody>
      </p:sp>
      <p:graphicFrame>
        <p:nvGraphicFramePr>
          <p:cNvPr id="7" name="Group 45">
            <a:extLst>
              <a:ext uri="{FF2B5EF4-FFF2-40B4-BE49-F238E27FC236}">
                <a16:creationId xmlns:a16="http://schemas.microsoft.com/office/drawing/2014/main" id="{C2EFEE22-E9F0-3D91-AC87-AE09AC880357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70846410"/>
              </p:ext>
            </p:extLst>
          </p:nvPr>
        </p:nvGraphicFramePr>
        <p:xfrm>
          <a:off x="1158898" y="1595394"/>
          <a:ext cx="3927475" cy="1380889"/>
        </p:xfrm>
        <a:graphic>
          <a:graphicData uri="http://schemas.openxmlformats.org/drawingml/2006/table">
            <a:tbl>
              <a:tblPr/>
              <a:tblGrid>
                <a:gridCol w="3927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80889">
                <a:tc>
                  <a:txBody>
                    <a:bodyPr/>
                    <a:lstStyle/>
                    <a:p>
                      <a:pPr algn="ctr"/>
                      <a:r>
                        <a:rPr lang="fr-FR" sz="1600" b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ressources</a:t>
                      </a:r>
                      <a:r>
                        <a:rPr lang="fr-FR" sz="16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sont « l’ensemble des outils dont dispose un sujet pour satisfaire aux exigences des tâches auxquelles il est confronté »</a:t>
                      </a:r>
                      <a:r>
                        <a:rPr lang="fr-FR" sz="16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6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fr-FR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Delignières &amp; Duret, 1995)</a:t>
                      </a:r>
                      <a:endParaRPr lang="fr-FR" sz="1600" b="1" dirty="0">
                        <a:effectLst/>
                        <a:latin typeface="+mn-lt"/>
                      </a:endParaRPr>
                    </a:p>
                  </a:txBody>
                  <a:tcPr marL="91433" marR="91433" marT="45784" marB="4578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Group 45">
            <a:extLst>
              <a:ext uri="{FF2B5EF4-FFF2-40B4-BE49-F238E27FC236}">
                <a16:creationId xmlns:a16="http://schemas.microsoft.com/office/drawing/2014/main" id="{FE3A3A2A-9E2D-F643-4F55-646041D909B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41656616"/>
              </p:ext>
            </p:extLst>
          </p:nvPr>
        </p:nvGraphicFramePr>
        <p:xfrm>
          <a:off x="7105628" y="1595394"/>
          <a:ext cx="4118184" cy="1380889"/>
        </p:xfrm>
        <a:graphic>
          <a:graphicData uri="http://schemas.openxmlformats.org/drawingml/2006/table">
            <a:tbl>
              <a:tblPr/>
              <a:tblGrid>
                <a:gridCol w="41181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8088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développement des</a:t>
                      </a:r>
                      <a:r>
                        <a:rPr lang="fr-FR" sz="16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ressources</a:t>
                      </a:r>
                      <a:r>
                        <a:rPr lang="fr-FR" sz="1600" b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motrices </a:t>
                      </a:r>
                      <a:r>
                        <a:rPr lang="fr-FR" sz="16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 sous la double dépendance de facteurs génétiques (croissance et maturation) et de facteurs environnementaux (pratique physique) </a:t>
                      </a:r>
                      <a:r>
                        <a:rPr lang="fr-FR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fr-FR" sz="1600" b="1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Pradet</a:t>
                      </a:r>
                      <a:r>
                        <a:rPr lang="fr-FR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2006)</a:t>
                      </a:r>
                    </a:p>
                  </a:txBody>
                  <a:tcPr marL="91396" marR="91396"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" name="Group 45">
            <a:extLst>
              <a:ext uri="{FF2B5EF4-FFF2-40B4-BE49-F238E27FC236}">
                <a16:creationId xmlns:a16="http://schemas.microsoft.com/office/drawing/2014/main" id="{3B6ED559-B8CE-E187-4541-1E7F9345194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4608795"/>
              </p:ext>
            </p:extLst>
          </p:nvPr>
        </p:nvGraphicFramePr>
        <p:xfrm>
          <a:off x="7105628" y="4759778"/>
          <a:ext cx="4118978" cy="1554534"/>
        </p:xfrm>
        <a:graphic>
          <a:graphicData uri="http://schemas.openxmlformats.org/drawingml/2006/table">
            <a:tbl>
              <a:tblPr/>
              <a:tblGrid>
                <a:gridCol w="41189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545989">
                <a:tc>
                  <a:txBody>
                    <a:bodyPr/>
                    <a:lstStyle/>
                    <a:p>
                      <a:pPr algn="ctr"/>
                      <a:r>
                        <a:rPr lang="fr-FR" sz="16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L’apprentissage moteur </a:t>
                      </a:r>
                      <a:r>
                        <a:rPr lang="fr-FR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 l’ensemble des processus qui, par le biais de l’entrainement ou de l'expérience, conduisent à des changements relativement permanents dans la capacité de réaliser un mouvement </a:t>
                      </a:r>
                      <a:r>
                        <a:rPr lang="fr-FR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(Schmidt &amp; Lee, 1999)</a:t>
                      </a:r>
                    </a:p>
                  </a:txBody>
                  <a:tcPr marL="91433" marR="91433" marT="45747" marB="4574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Group 45">
            <a:extLst>
              <a:ext uri="{FF2B5EF4-FFF2-40B4-BE49-F238E27FC236}">
                <a16:creationId xmlns:a16="http://schemas.microsoft.com/office/drawing/2014/main" id="{77059641-9373-3057-6B2C-CFED6C0ECF4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6749594"/>
              </p:ext>
            </p:extLst>
          </p:nvPr>
        </p:nvGraphicFramePr>
        <p:xfrm>
          <a:off x="1158898" y="4759778"/>
          <a:ext cx="3927475" cy="1556914"/>
        </p:xfrm>
        <a:graphic>
          <a:graphicData uri="http://schemas.openxmlformats.org/drawingml/2006/table">
            <a:tbl>
              <a:tblPr/>
              <a:tblGrid>
                <a:gridCol w="3927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5569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altLang="fr-F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L’apprentissage</a:t>
                      </a:r>
                      <a:r>
                        <a:rPr kumimoji="0" lang="fr-FR" altLang="fr-F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est une modification systématique et durable du comportement </a:t>
                      </a:r>
                      <a:r>
                        <a:rPr kumimoji="0" lang="fr-FR" altLang="fr-F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kumimoji="0" lang="fr-FR" altLang="fr-FR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Delignières</a:t>
                      </a:r>
                      <a:r>
                        <a:rPr kumimoji="0" lang="fr-FR" altLang="fr-F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 2006)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altLang="fr-F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=&gt; </a:t>
                      </a:r>
                      <a:r>
                        <a:rPr kumimoji="0" lang="fr-FR" altLang="fr-F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en EPS, il conduit entre autres (mais pas seulement) à des acquisitions motrices</a:t>
                      </a:r>
                    </a:p>
                  </a:txBody>
                  <a:tcPr marL="91433" marR="91433" marT="45765" marB="4576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9316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6D9695-424D-3360-1009-A86DF5D3B6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12">
            <a:extLst>
              <a:ext uri="{FF2B5EF4-FFF2-40B4-BE49-F238E27FC236}">
                <a16:creationId xmlns:a16="http://schemas.microsoft.com/office/drawing/2014/main" id="{DF9E235C-AC0D-5EFD-3D01-815AED9D0C81}"/>
              </a:ext>
            </a:extLst>
          </p:cNvPr>
          <p:cNvSpPr txBox="1">
            <a:spLocks/>
          </p:cNvSpPr>
          <p:nvPr/>
        </p:nvSpPr>
        <p:spPr>
          <a:xfrm>
            <a:off x="11701419" y="6512352"/>
            <a:ext cx="341905" cy="205176"/>
          </a:xfrm>
          <a:prstGeom prst="rect">
            <a:avLst/>
          </a:prstGeom>
          <a:solidFill>
            <a:srgbClr val="EAB931"/>
          </a:solidFill>
          <a:ln w="19050">
            <a:solidFill>
              <a:schemeClr val="tx1"/>
            </a:solidFill>
            <a:prstDash val="solid"/>
          </a:ln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A7BFE4F-8531-DE4B-90B5-7E88A75E4DE4}" type="slidenum">
              <a:rPr lang="fr-FR" b="1" smtClean="0">
                <a:solidFill>
                  <a:schemeClr val="tx1"/>
                </a:solidFill>
              </a:rPr>
              <a:pPr algn="ctr"/>
              <a:t>5</a:t>
            </a:fld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51334CCF-4CA3-6DE0-596C-0F17ECAE1685}"/>
              </a:ext>
            </a:extLst>
          </p:cNvPr>
          <p:cNvSpPr txBox="1">
            <a:spLocks/>
          </p:cNvSpPr>
          <p:nvPr/>
        </p:nvSpPr>
        <p:spPr bwMode="auto">
          <a:xfrm>
            <a:off x="593657" y="339575"/>
            <a:ext cx="11004685" cy="993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rgbClr val="252E44"/>
                </a:solidFill>
                <a:uFill>
                  <a:solidFill>
                    <a:schemeClr val="bg1"/>
                  </a:solidFill>
                </a:uFill>
                <a:latin typeface="Arial"/>
                <a:ea typeface="ＭＳ Ｐゴシック" charset="-128"/>
                <a:cs typeface="Arial"/>
              </a:defRPr>
            </a:lvl1pPr>
            <a:lvl2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313E56"/>
                </a:solidFill>
                <a:latin typeface="Arial" charset="0"/>
                <a:ea typeface="ＭＳ Ｐゴシック" charset="-128"/>
                <a:cs typeface="Verdana" pitchFamily="34" charset="0"/>
              </a:defRPr>
            </a:lvl2pPr>
            <a:lvl3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313E56"/>
                </a:solidFill>
                <a:latin typeface="Arial" charset="0"/>
                <a:ea typeface="ＭＳ Ｐゴシック" charset="-128"/>
                <a:cs typeface="Verdana" pitchFamily="34" charset="0"/>
              </a:defRPr>
            </a:lvl3pPr>
            <a:lvl4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313E56"/>
                </a:solidFill>
                <a:latin typeface="Arial" charset="0"/>
                <a:ea typeface="ＭＳ Ｐゴシック" charset="-128"/>
                <a:cs typeface="Verdana" pitchFamily="34" charset="0"/>
              </a:defRPr>
            </a:lvl4pPr>
            <a:lvl5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313E56"/>
                </a:solidFill>
                <a:latin typeface="Arial" charset="0"/>
                <a:ea typeface="ＭＳ Ｐゴシック" charset="-128"/>
                <a:cs typeface="Verdana" pitchFamily="34" charset="0"/>
              </a:defRPr>
            </a:lvl5pPr>
            <a:lvl6pPr marL="342900"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2663B4"/>
                </a:solidFill>
                <a:latin typeface="Verdana" charset="0"/>
                <a:ea typeface="ＭＳ Ｐゴシック" charset="-128"/>
              </a:defRPr>
            </a:lvl6pPr>
            <a:lvl7pPr marL="685800"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2663B4"/>
                </a:solidFill>
                <a:latin typeface="Verdana" charset="0"/>
                <a:ea typeface="ＭＳ Ｐゴシック" charset="-128"/>
              </a:defRPr>
            </a:lvl7pPr>
            <a:lvl8pPr marL="1028700"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2663B4"/>
                </a:solidFill>
                <a:latin typeface="Verdana" charset="0"/>
                <a:ea typeface="ＭＳ Ｐゴシック" charset="-128"/>
              </a:defRPr>
            </a:lvl8pPr>
            <a:lvl9pPr marL="1371600"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2663B4"/>
                </a:solidFill>
                <a:latin typeface="Verdana" charset="0"/>
                <a:ea typeface="ＭＳ Ｐゴシック" charset="-128"/>
              </a:defRPr>
            </a:lvl9pPr>
          </a:lstStyle>
          <a:p>
            <a:r>
              <a:rPr lang="fr-FR" sz="3200" dirty="0">
                <a:solidFill>
                  <a:srgbClr val="0070B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théorie</a:t>
            </a:r>
          </a:p>
          <a:p>
            <a:r>
              <a:rPr lang="fr-FR" sz="3200" dirty="0">
                <a:solidFill>
                  <a:srgbClr val="0070B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 buts d’accomplissement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522EB32-80E4-F8B5-846F-531E2D831233}"/>
              </a:ext>
            </a:extLst>
          </p:cNvPr>
          <p:cNvGrpSpPr/>
          <p:nvPr/>
        </p:nvGrpSpPr>
        <p:grpSpPr>
          <a:xfrm>
            <a:off x="9565341" y="223030"/>
            <a:ext cx="2545978" cy="1283041"/>
            <a:chOff x="4278682" y="4387280"/>
            <a:chExt cx="2767578" cy="1664652"/>
          </a:xfrm>
        </p:grpSpPr>
        <p:sp>
          <p:nvSpPr>
            <p:cNvPr id="23" name="Explosion 1 22">
              <a:extLst>
                <a:ext uri="{FF2B5EF4-FFF2-40B4-BE49-F238E27FC236}">
                  <a16:creationId xmlns:a16="http://schemas.microsoft.com/office/drawing/2014/main" id="{637E69DB-09C9-3BE9-17D6-AD0F0B78A72C}"/>
                </a:ext>
              </a:extLst>
            </p:cNvPr>
            <p:cNvSpPr/>
            <p:nvPr/>
          </p:nvSpPr>
          <p:spPr>
            <a:xfrm>
              <a:off x="4278682" y="4387280"/>
              <a:ext cx="2767578" cy="1664652"/>
            </a:xfrm>
            <a:prstGeom prst="irregularSeal1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76391104-C7BB-284D-1596-F0D4BFCB66CA}"/>
                </a:ext>
              </a:extLst>
            </p:cNvPr>
            <p:cNvSpPr txBox="1"/>
            <p:nvPr/>
          </p:nvSpPr>
          <p:spPr>
            <a:xfrm>
              <a:off x="4467895" y="4900699"/>
              <a:ext cx="2363208" cy="5989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/>
                <a:t>Situation d’accomplissement</a:t>
              </a:r>
            </a:p>
          </p:txBody>
        </p:sp>
      </p:grpSp>
      <p:graphicFrame>
        <p:nvGraphicFramePr>
          <p:cNvPr id="9" name="Group 45">
            <a:extLst>
              <a:ext uri="{FF2B5EF4-FFF2-40B4-BE49-F238E27FC236}">
                <a16:creationId xmlns:a16="http://schemas.microsoft.com/office/drawing/2014/main" id="{C0C451F5-8D11-D986-B173-7DE91658CFC1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078109693"/>
              </p:ext>
            </p:extLst>
          </p:nvPr>
        </p:nvGraphicFramePr>
        <p:xfrm>
          <a:off x="1916112" y="1616245"/>
          <a:ext cx="8359775" cy="930600"/>
        </p:xfrm>
        <a:graphic>
          <a:graphicData uri="http://schemas.openxmlformats.org/drawingml/2006/table">
            <a:tbl>
              <a:tblPr/>
              <a:tblGrid>
                <a:gridCol w="8359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658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altLang="fr-F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LES BUTS DE PERFORMANCE-APPROCHE </a:t>
                      </a: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(Ames, 1992)</a:t>
                      </a:r>
                    </a:p>
                  </a:txBody>
                  <a:tcPr marL="91435" marR="91435" marT="45710" marB="4571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69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altLang="fr-F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► Le sujet recherche à produire des performances supérieures aux autres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altLang="fr-F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► La comparaison est normative</a:t>
                      </a:r>
                    </a:p>
                  </a:txBody>
                  <a:tcPr marL="91435" marR="91435" marT="45710" marB="4571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2" name="Group 45">
            <a:extLst>
              <a:ext uri="{FF2B5EF4-FFF2-40B4-BE49-F238E27FC236}">
                <a16:creationId xmlns:a16="http://schemas.microsoft.com/office/drawing/2014/main" id="{47064672-B5D1-EFBD-9C30-2967539A141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50504794"/>
              </p:ext>
            </p:extLst>
          </p:nvPr>
        </p:nvGraphicFramePr>
        <p:xfrm>
          <a:off x="1916112" y="2776770"/>
          <a:ext cx="8359775" cy="1272454"/>
        </p:xfrm>
        <a:graphic>
          <a:graphicData uri="http://schemas.openxmlformats.org/drawingml/2006/table">
            <a:tbl>
              <a:tblPr/>
              <a:tblGrid>
                <a:gridCol w="8359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3624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altLang="fr-FR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LES BUTS DE MAITRISE-APPROCHE </a:t>
                      </a:r>
                      <a:r>
                        <a:rPr kumimoji="0" lang="fr-FR" altLang="fr-F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(Ames, 1992)</a:t>
                      </a:r>
                    </a:p>
                  </a:txBody>
                  <a:tcPr marL="91435" marR="91435" marT="50281" marB="5028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741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altLang="fr-F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► Le sujet vise l’amélioration de ses compétences, le progrès, la maîtrise de la tâche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altLang="fr-F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► La comparaison est </a:t>
                      </a:r>
                      <a:r>
                        <a:rPr kumimoji="0" lang="fr-FR" altLang="fr-FR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auto-référencée</a:t>
                      </a:r>
                      <a:endParaRPr kumimoji="0" lang="fr-FR" alt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1435" marR="91435" marT="50281" marB="5028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4" name="Group 45">
            <a:extLst>
              <a:ext uri="{FF2B5EF4-FFF2-40B4-BE49-F238E27FC236}">
                <a16:creationId xmlns:a16="http://schemas.microsoft.com/office/drawing/2014/main" id="{A9366EB5-3E52-999C-11DF-99034B07B0C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4579831"/>
              </p:ext>
            </p:extLst>
          </p:nvPr>
        </p:nvGraphicFramePr>
        <p:xfrm>
          <a:off x="1924049" y="4299305"/>
          <a:ext cx="8351838" cy="930600"/>
        </p:xfrm>
        <a:graphic>
          <a:graphicData uri="http://schemas.openxmlformats.org/drawingml/2006/table">
            <a:tbl>
              <a:tblPr/>
              <a:tblGrid>
                <a:gridCol w="83518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658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altLang="fr-F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LES BUTS DE PERFORMANCE-EVITEMENT </a:t>
                      </a: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(Elliot, 1999)</a:t>
                      </a:r>
                    </a:p>
                  </a:txBody>
                  <a:tcPr marL="91435" marR="91435" marT="45710" marB="4571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69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altLang="fr-F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► Le sujet cherche à éviter de montrer aux autres son incompétence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altLang="fr-F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► Il met en place un ensemble de stratégies pour éviter de paraître incompétent</a:t>
                      </a:r>
                    </a:p>
                  </a:txBody>
                  <a:tcPr marL="91435" marR="91435" marT="45710" marB="4571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4" name="Group 45">
            <a:extLst>
              <a:ext uri="{FF2B5EF4-FFF2-40B4-BE49-F238E27FC236}">
                <a16:creationId xmlns:a16="http://schemas.microsoft.com/office/drawing/2014/main" id="{9638FCA2-EE62-B649-E640-A575EFC4A03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84320858"/>
              </p:ext>
            </p:extLst>
          </p:nvPr>
        </p:nvGraphicFramePr>
        <p:xfrm>
          <a:off x="1924049" y="5486851"/>
          <a:ext cx="8351838" cy="930600"/>
        </p:xfrm>
        <a:graphic>
          <a:graphicData uri="http://schemas.openxmlformats.org/drawingml/2006/table">
            <a:tbl>
              <a:tblPr/>
              <a:tblGrid>
                <a:gridCol w="83518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658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altLang="fr-F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LES BUTS DE MAITRISE-EVITEMENT </a:t>
                      </a:r>
                      <a:r>
                        <a:rPr kumimoji="0" lang="fr-FR" altLang="fr-F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(Schiano-</a:t>
                      </a:r>
                      <a:r>
                        <a:rPr kumimoji="0" lang="fr-FR" altLang="fr-FR" sz="15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Lomoriello</a:t>
                      </a:r>
                      <a:r>
                        <a:rPr kumimoji="0" lang="fr-FR" altLang="fr-F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, Cury, &amp; Da </a:t>
                      </a:r>
                      <a:r>
                        <a:rPr kumimoji="0" lang="fr-FR" altLang="fr-FR" sz="15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Fonséca</a:t>
                      </a:r>
                      <a:r>
                        <a:rPr kumimoji="0" lang="fr-FR" altLang="fr-F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, 2005)</a:t>
                      </a:r>
                    </a:p>
                  </a:txBody>
                  <a:tcPr marL="91435" marR="91435" marT="45710" marB="4571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69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altLang="fr-F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► Le sujet cherche à éviter de s’engager dans des situations qu’il ne maîtrise pas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altLang="fr-F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► L’individu ne veut pas ressentir son incompétence</a:t>
                      </a:r>
                    </a:p>
                  </a:txBody>
                  <a:tcPr marL="91435" marR="91435" marT="45710" marB="4571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4224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32FBE0-22A6-ED45-3E83-14F37A61C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xplosion 1 22">
            <a:extLst>
              <a:ext uri="{FF2B5EF4-FFF2-40B4-BE49-F238E27FC236}">
                <a16:creationId xmlns:a16="http://schemas.microsoft.com/office/drawing/2014/main" id="{C9B50F8A-25C0-8E01-FEC9-30F3A2DA3122}"/>
              </a:ext>
            </a:extLst>
          </p:cNvPr>
          <p:cNvSpPr/>
          <p:nvPr/>
        </p:nvSpPr>
        <p:spPr>
          <a:xfrm>
            <a:off x="4278682" y="4225909"/>
            <a:ext cx="3610638" cy="2265597"/>
          </a:xfrm>
          <a:prstGeom prst="irregularSeal1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Espace réservé du numéro de diapositive 12">
            <a:extLst>
              <a:ext uri="{FF2B5EF4-FFF2-40B4-BE49-F238E27FC236}">
                <a16:creationId xmlns:a16="http://schemas.microsoft.com/office/drawing/2014/main" id="{0DA1D284-4715-315A-4660-BD9ED1C8CA5E}"/>
              </a:ext>
            </a:extLst>
          </p:cNvPr>
          <p:cNvSpPr txBox="1">
            <a:spLocks/>
          </p:cNvSpPr>
          <p:nvPr/>
        </p:nvSpPr>
        <p:spPr>
          <a:xfrm>
            <a:off x="11701419" y="6512352"/>
            <a:ext cx="341905" cy="205176"/>
          </a:xfrm>
          <a:prstGeom prst="rect">
            <a:avLst/>
          </a:prstGeom>
          <a:solidFill>
            <a:srgbClr val="EAB931"/>
          </a:solidFill>
          <a:ln w="19050">
            <a:solidFill>
              <a:schemeClr val="tx1"/>
            </a:solidFill>
            <a:prstDash val="solid"/>
          </a:ln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A7BFE4F-8531-DE4B-90B5-7E88A75E4DE4}" type="slidenum">
              <a:rPr lang="fr-FR" b="1" smtClean="0">
                <a:solidFill>
                  <a:schemeClr val="tx1"/>
                </a:solidFill>
              </a:rPr>
              <a:pPr algn="ctr"/>
              <a:t>6</a:t>
            </a:fld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FD50036F-FF12-CF8D-7680-59E6395CDEA0}"/>
              </a:ext>
            </a:extLst>
          </p:cNvPr>
          <p:cNvSpPr txBox="1">
            <a:spLocks/>
          </p:cNvSpPr>
          <p:nvPr/>
        </p:nvSpPr>
        <p:spPr bwMode="auto">
          <a:xfrm>
            <a:off x="593657" y="223030"/>
            <a:ext cx="11004685" cy="993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rgbClr val="252E44"/>
                </a:solidFill>
                <a:uFill>
                  <a:solidFill>
                    <a:schemeClr val="bg1"/>
                  </a:solidFill>
                </a:uFill>
                <a:latin typeface="Arial"/>
                <a:ea typeface="ＭＳ Ｐゴシック" charset="-128"/>
                <a:cs typeface="Arial"/>
              </a:defRPr>
            </a:lvl1pPr>
            <a:lvl2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313E56"/>
                </a:solidFill>
                <a:latin typeface="Arial" charset="0"/>
                <a:ea typeface="ＭＳ Ｐゴシック" charset="-128"/>
                <a:cs typeface="Verdana" pitchFamily="34" charset="0"/>
              </a:defRPr>
            </a:lvl2pPr>
            <a:lvl3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313E56"/>
                </a:solidFill>
                <a:latin typeface="Arial" charset="0"/>
                <a:ea typeface="ＭＳ Ｐゴシック" charset="-128"/>
                <a:cs typeface="Verdana" pitchFamily="34" charset="0"/>
              </a:defRPr>
            </a:lvl3pPr>
            <a:lvl4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313E56"/>
                </a:solidFill>
                <a:latin typeface="Arial" charset="0"/>
                <a:ea typeface="ＭＳ Ｐゴシック" charset="-128"/>
                <a:cs typeface="Verdana" pitchFamily="34" charset="0"/>
              </a:defRPr>
            </a:lvl4pPr>
            <a:lvl5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313E56"/>
                </a:solidFill>
                <a:latin typeface="Arial" charset="0"/>
                <a:ea typeface="ＭＳ Ｐゴシック" charset="-128"/>
                <a:cs typeface="Verdana" pitchFamily="34" charset="0"/>
              </a:defRPr>
            </a:lvl5pPr>
            <a:lvl6pPr marL="342900"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2663B4"/>
                </a:solidFill>
                <a:latin typeface="Verdana" charset="0"/>
                <a:ea typeface="ＭＳ Ｐゴシック" charset="-128"/>
              </a:defRPr>
            </a:lvl6pPr>
            <a:lvl7pPr marL="685800"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2663B4"/>
                </a:solidFill>
                <a:latin typeface="Verdana" charset="0"/>
                <a:ea typeface="ＭＳ Ｐゴシック" charset="-128"/>
              </a:defRPr>
            </a:lvl7pPr>
            <a:lvl8pPr marL="1028700"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2663B4"/>
                </a:solidFill>
                <a:latin typeface="Verdana" charset="0"/>
                <a:ea typeface="ＭＳ Ｐゴシック" charset="-128"/>
              </a:defRPr>
            </a:lvl8pPr>
            <a:lvl9pPr marL="1371600"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2663B4"/>
                </a:solidFill>
                <a:latin typeface="Verdana" charset="0"/>
                <a:ea typeface="ＭＳ Ｐゴシック" charset="-128"/>
              </a:defRPr>
            </a:lvl9pPr>
          </a:lstStyle>
          <a:p>
            <a:r>
              <a:rPr lang="fr-FR" sz="3200" dirty="0">
                <a:solidFill>
                  <a:srgbClr val="0070B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climat motivationnel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7F36980-8A9A-AB79-AF1D-A794A424503A}"/>
              </a:ext>
            </a:extLst>
          </p:cNvPr>
          <p:cNvSpPr txBox="1"/>
          <p:nvPr/>
        </p:nvSpPr>
        <p:spPr>
          <a:xfrm>
            <a:off x="403885" y="5702322"/>
            <a:ext cx="379119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Des conséquences contrastées</a:t>
            </a:r>
          </a:p>
          <a:p>
            <a:pPr algn="ctr"/>
            <a:r>
              <a:rPr lang="fr-FR" sz="1200" dirty="0"/>
              <a:t>(</a:t>
            </a:r>
            <a:r>
              <a:rPr lang="fr-FR" sz="1200" dirty="0" err="1"/>
              <a:t>Harwood</a:t>
            </a:r>
            <a:r>
              <a:rPr lang="fr-FR" sz="1200" dirty="0"/>
              <a:t> et al., 2015)</a:t>
            </a:r>
          </a:p>
        </p:txBody>
      </p:sp>
      <p:pic>
        <p:nvPicPr>
          <p:cNvPr id="3074" name="Picture 2" descr="icône de podium gagnant avec symbole de personnes debout 9734558 Art  vectoriel chez Vecteezy">
            <a:extLst>
              <a:ext uri="{FF2B5EF4-FFF2-40B4-BE49-F238E27FC236}">
                <a16:creationId xmlns:a16="http://schemas.microsoft.com/office/drawing/2014/main" id="{FD71A212-E418-B763-DE45-EC933DA88F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7495" y="1077965"/>
            <a:ext cx="2163972" cy="2163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 descr="Une image contenant dessin, illustration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890C194-1164-0A2F-159A-91AF534A64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200" y="3953960"/>
            <a:ext cx="1138229" cy="131794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EB70F50-C1BF-7347-F307-5F1BAFBB85A6}"/>
              </a:ext>
            </a:extLst>
          </p:cNvPr>
          <p:cNvSpPr txBox="1"/>
          <p:nvPr/>
        </p:nvSpPr>
        <p:spPr>
          <a:xfrm>
            <a:off x="7737641" y="5271909"/>
            <a:ext cx="1666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Effort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20AB6AE-1FF3-09A2-7351-18234A0EA216}"/>
              </a:ext>
            </a:extLst>
          </p:cNvPr>
          <p:cNvSpPr txBox="1"/>
          <p:nvPr/>
        </p:nvSpPr>
        <p:spPr>
          <a:xfrm>
            <a:off x="2070913" y="5263352"/>
            <a:ext cx="1827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Performance</a:t>
            </a:r>
          </a:p>
        </p:txBody>
      </p:sp>
      <p:pic>
        <p:nvPicPr>
          <p:cNvPr id="10" name="Image 9" descr="Une image contenant cercle, clipart, conception&#10;&#10;Le contenu généré par l’IA peut être incorrect.">
            <a:extLst>
              <a:ext uri="{FF2B5EF4-FFF2-40B4-BE49-F238E27FC236}">
                <a16:creationId xmlns:a16="http://schemas.microsoft.com/office/drawing/2014/main" id="{31C08CB2-0F33-5586-5662-775BCBF3B6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2465" y="4081230"/>
            <a:ext cx="1827392" cy="1145991"/>
          </a:xfrm>
          <a:prstGeom prst="rect">
            <a:avLst/>
          </a:prstGeom>
        </p:spPr>
      </p:pic>
      <p:pic>
        <p:nvPicPr>
          <p:cNvPr id="3080" name="Picture 8" descr="Géant Casino, 4ème chaîne d'hypermarchés, dévoile son nouveau logo !">
            <a:extLst>
              <a:ext uri="{FF2B5EF4-FFF2-40B4-BE49-F238E27FC236}">
                <a16:creationId xmlns:a16="http://schemas.microsoft.com/office/drawing/2014/main" id="{60887A1E-6C82-EB7F-FAA1-284C9F9753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0726" y="1202019"/>
            <a:ext cx="1470545" cy="1953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F1E76B4D-EBA4-5FFC-9BD5-6856F977082F}"/>
              </a:ext>
            </a:extLst>
          </p:cNvPr>
          <p:cNvSpPr txBox="1"/>
          <p:nvPr/>
        </p:nvSpPr>
        <p:spPr>
          <a:xfrm>
            <a:off x="446595" y="3155510"/>
            <a:ext cx="370577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Climat de compétition</a:t>
            </a:r>
          </a:p>
          <a:p>
            <a:pPr algn="ctr"/>
            <a:r>
              <a:rPr lang="fr-FR" sz="1200" dirty="0"/>
              <a:t>(Epstein, 1988 ; Sarrazin et al., 2006 ; Tessier, 2013)</a:t>
            </a:r>
          </a:p>
        </p:txBody>
      </p:sp>
      <p:pic>
        <p:nvPicPr>
          <p:cNvPr id="15" name="Image 14" descr="Une image contenant clipart, Graphique, dessin, conception&#10;&#10;Le contenu généré par l’IA peut être incorrect.">
            <a:extLst>
              <a:ext uri="{FF2B5EF4-FFF2-40B4-BE49-F238E27FC236}">
                <a16:creationId xmlns:a16="http://schemas.microsoft.com/office/drawing/2014/main" id="{3463E88B-B264-1835-EF88-DE1468D951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84866" y="1178714"/>
            <a:ext cx="2000100" cy="2000100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F2BD2499-F05D-A3CE-5DA6-8573CDFAE989}"/>
              </a:ext>
            </a:extLst>
          </p:cNvPr>
          <p:cNvSpPr txBox="1"/>
          <p:nvPr/>
        </p:nvSpPr>
        <p:spPr>
          <a:xfrm>
            <a:off x="7932029" y="3155510"/>
            <a:ext cx="370577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Climat de maîtrise</a:t>
            </a:r>
          </a:p>
          <a:p>
            <a:pPr algn="ctr"/>
            <a:r>
              <a:rPr lang="fr-FR" sz="1200" dirty="0"/>
              <a:t>(Epstein, 1988 ; Sarrazin et al., 2006 ; Tessier, 2013)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4F4E605-B6EC-3331-B91C-CDB3FE81358E}"/>
              </a:ext>
            </a:extLst>
          </p:cNvPr>
          <p:cNvSpPr txBox="1"/>
          <p:nvPr/>
        </p:nvSpPr>
        <p:spPr>
          <a:xfrm>
            <a:off x="7889320" y="5702322"/>
            <a:ext cx="379119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Des conséquences adaptées</a:t>
            </a:r>
          </a:p>
          <a:p>
            <a:pPr algn="ctr"/>
            <a:r>
              <a:rPr lang="fr-FR" sz="1200" dirty="0"/>
              <a:t>(</a:t>
            </a:r>
            <a:r>
              <a:rPr lang="fr-FR" sz="1200" dirty="0" err="1"/>
              <a:t>Harwood</a:t>
            </a:r>
            <a:r>
              <a:rPr lang="fr-FR" sz="1200" dirty="0"/>
              <a:t> et al., 2015)</a:t>
            </a:r>
          </a:p>
        </p:txBody>
      </p:sp>
      <p:pic>
        <p:nvPicPr>
          <p:cNvPr id="3086" name="Picture 14" descr="La Flèche D'effort Indique Le Rendu D'huile De Coude Et Des Flèches 3d  Illustration Stock - Illustration du lutte, efforts: 76570969">
            <a:extLst>
              <a:ext uri="{FF2B5EF4-FFF2-40B4-BE49-F238E27FC236}">
                <a16:creationId xmlns:a16="http://schemas.microsoft.com/office/drawing/2014/main" id="{8C45822F-B0B3-53B4-C3B2-E19AC8E285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4157" y="4062843"/>
            <a:ext cx="1168299" cy="963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Page 8 | Signe sourire - Photos : téléchargez gratuitement des images de  haute qualité | Freepik">
            <a:extLst>
              <a:ext uri="{FF2B5EF4-FFF2-40B4-BE49-F238E27FC236}">
                <a16:creationId xmlns:a16="http://schemas.microsoft.com/office/drawing/2014/main" id="{4EC85063-57FE-E836-9C5E-FE41C221F9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3348" y="4063136"/>
            <a:ext cx="1051366" cy="1051366"/>
          </a:xfrm>
          <a:prstGeom prst="rect">
            <a:avLst/>
          </a:prstGeom>
          <a:noFill/>
          <a:effectLst>
            <a:softEdge rad="381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 descr="Conception De Soutien De Travail D'équipe De Vitesses De Pictogramme  Illustration de Vecteur - Illustration du cooperation, construction:  76811642">
            <a:extLst>
              <a:ext uri="{FF2B5EF4-FFF2-40B4-BE49-F238E27FC236}">
                <a16:creationId xmlns:a16="http://schemas.microsoft.com/office/drawing/2014/main" id="{46D2FBB5-79B8-11B9-2880-21ED83BFC2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6001" y="4081230"/>
            <a:ext cx="1017780" cy="1017780"/>
          </a:xfrm>
          <a:prstGeom prst="rect">
            <a:avLst/>
          </a:prstGeom>
          <a:noFill/>
          <a:effectLst>
            <a:softEdge rad="762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7629D2E-690E-DFC8-EEDD-D527D51A4CA4}"/>
              </a:ext>
            </a:extLst>
          </p:cNvPr>
          <p:cNvSpPr txBox="1"/>
          <p:nvPr/>
        </p:nvSpPr>
        <p:spPr>
          <a:xfrm>
            <a:off x="338044" y="5271909"/>
            <a:ext cx="1666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Anxiété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D9C427F-D3C7-5C10-80FA-1BDE3BEACC9B}"/>
              </a:ext>
            </a:extLst>
          </p:cNvPr>
          <p:cNvSpPr txBox="1"/>
          <p:nvPr/>
        </p:nvSpPr>
        <p:spPr>
          <a:xfrm>
            <a:off x="10321621" y="5286066"/>
            <a:ext cx="1666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Coopération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416752E-8BD0-9674-E5A3-F3F5112D2E9E}"/>
              </a:ext>
            </a:extLst>
          </p:cNvPr>
          <p:cNvSpPr txBox="1"/>
          <p:nvPr/>
        </p:nvSpPr>
        <p:spPr>
          <a:xfrm>
            <a:off x="8985761" y="5266543"/>
            <a:ext cx="1666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Intérêt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509D21B-9C79-59F2-6E5C-196ABFE30A4F}"/>
              </a:ext>
            </a:extLst>
          </p:cNvPr>
          <p:cNvSpPr txBox="1"/>
          <p:nvPr/>
        </p:nvSpPr>
        <p:spPr>
          <a:xfrm>
            <a:off x="4683051" y="4934114"/>
            <a:ext cx="28258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Quid des activités d’opposition en EPS ?</a:t>
            </a:r>
          </a:p>
          <a:p>
            <a:pPr algn="ctr"/>
            <a:r>
              <a:rPr lang="fr-FR" sz="1200" dirty="0"/>
              <a:t>(Mascret, 2018)</a:t>
            </a:r>
          </a:p>
        </p:txBody>
      </p:sp>
      <p:pic>
        <p:nvPicPr>
          <p:cNvPr id="22" name="Picture 10" descr="Symbole De Résolution De Problèmes PNG Images | Vecteurs Et Fichiers PSD |  Téléchargement Gratuit Sur Pngtree">
            <a:extLst>
              <a:ext uri="{FF2B5EF4-FFF2-40B4-BE49-F238E27FC236}">
                <a16:creationId xmlns:a16="http://schemas.microsoft.com/office/drawing/2014/main" id="{656E5D0F-F511-00C4-A55F-3921925545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4958" y="3484121"/>
            <a:ext cx="1202079" cy="1202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3069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" grpId="0"/>
      <p:bldP spid="7" grpId="0"/>
      <p:bldP spid="8" grpId="0"/>
      <p:bldP spid="11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CB270E-6A56-B4F7-C44D-920D786826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12">
            <a:extLst>
              <a:ext uri="{FF2B5EF4-FFF2-40B4-BE49-F238E27FC236}">
                <a16:creationId xmlns:a16="http://schemas.microsoft.com/office/drawing/2014/main" id="{06DED523-6117-4DCF-8382-9E574D2E57F9}"/>
              </a:ext>
            </a:extLst>
          </p:cNvPr>
          <p:cNvSpPr txBox="1">
            <a:spLocks/>
          </p:cNvSpPr>
          <p:nvPr/>
        </p:nvSpPr>
        <p:spPr>
          <a:xfrm>
            <a:off x="11701419" y="6512352"/>
            <a:ext cx="341905" cy="205176"/>
          </a:xfrm>
          <a:prstGeom prst="rect">
            <a:avLst/>
          </a:prstGeom>
          <a:solidFill>
            <a:srgbClr val="EAB931"/>
          </a:solidFill>
          <a:ln w="19050">
            <a:solidFill>
              <a:schemeClr val="tx1"/>
            </a:solidFill>
            <a:prstDash val="solid"/>
          </a:ln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A7BFE4F-8531-DE4B-90B5-7E88A75E4DE4}" type="slidenum">
              <a:rPr lang="fr-FR" b="1" smtClean="0">
                <a:solidFill>
                  <a:schemeClr val="tx1"/>
                </a:solidFill>
              </a:rPr>
              <a:pPr algn="ctr"/>
              <a:t>7</a:t>
            </a:fld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180F1C48-4BA1-C4E6-4DC3-A2AF5DA5CAAE}"/>
              </a:ext>
            </a:extLst>
          </p:cNvPr>
          <p:cNvSpPr txBox="1">
            <a:spLocks/>
          </p:cNvSpPr>
          <p:nvPr/>
        </p:nvSpPr>
        <p:spPr bwMode="auto">
          <a:xfrm>
            <a:off x="593657" y="339575"/>
            <a:ext cx="11004685" cy="993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rgbClr val="252E44"/>
                </a:solidFill>
                <a:uFill>
                  <a:solidFill>
                    <a:schemeClr val="bg1"/>
                  </a:solidFill>
                </a:uFill>
                <a:latin typeface="Arial"/>
                <a:ea typeface="ＭＳ Ｐゴシック" charset="-128"/>
                <a:cs typeface="Arial"/>
              </a:defRPr>
            </a:lvl1pPr>
            <a:lvl2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313E56"/>
                </a:solidFill>
                <a:latin typeface="Arial" charset="0"/>
                <a:ea typeface="ＭＳ Ｐゴシック" charset="-128"/>
                <a:cs typeface="Verdana" pitchFamily="34" charset="0"/>
              </a:defRPr>
            </a:lvl2pPr>
            <a:lvl3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313E56"/>
                </a:solidFill>
                <a:latin typeface="Arial" charset="0"/>
                <a:ea typeface="ＭＳ Ｐゴシック" charset="-128"/>
                <a:cs typeface="Verdana" pitchFamily="34" charset="0"/>
              </a:defRPr>
            </a:lvl3pPr>
            <a:lvl4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313E56"/>
                </a:solidFill>
                <a:latin typeface="Arial" charset="0"/>
                <a:ea typeface="ＭＳ Ｐゴシック" charset="-128"/>
                <a:cs typeface="Verdana" pitchFamily="34" charset="0"/>
              </a:defRPr>
            </a:lvl4pPr>
            <a:lvl5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313E56"/>
                </a:solidFill>
                <a:latin typeface="Arial" charset="0"/>
                <a:ea typeface="ＭＳ Ｐゴシック" charset="-128"/>
                <a:cs typeface="Verdana" pitchFamily="34" charset="0"/>
              </a:defRPr>
            </a:lvl5pPr>
            <a:lvl6pPr marL="342900"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2663B4"/>
                </a:solidFill>
                <a:latin typeface="Verdana" charset="0"/>
                <a:ea typeface="ＭＳ Ｐゴシック" charset="-128"/>
              </a:defRPr>
            </a:lvl6pPr>
            <a:lvl7pPr marL="685800"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2663B4"/>
                </a:solidFill>
                <a:latin typeface="Verdana" charset="0"/>
                <a:ea typeface="ＭＳ Ｐゴシック" charset="-128"/>
              </a:defRPr>
            </a:lvl7pPr>
            <a:lvl8pPr marL="1028700"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2663B4"/>
                </a:solidFill>
                <a:latin typeface="Verdana" charset="0"/>
                <a:ea typeface="ＭＳ Ｐゴシック" charset="-128"/>
              </a:defRPr>
            </a:lvl8pPr>
            <a:lvl9pPr marL="1371600"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2663B4"/>
                </a:solidFill>
                <a:latin typeface="Verdana" charset="0"/>
                <a:ea typeface="ＭＳ Ｐゴシック" charset="-128"/>
              </a:defRPr>
            </a:lvl9pPr>
          </a:lstStyle>
          <a:p>
            <a:r>
              <a:rPr lang="fr-FR" sz="3200" dirty="0">
                <a:solidFill>
                  <a:srgbClr val="0070B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construction d’un climat motivationnel</a:t>
            </a:r>
          </a:p>
          <a:p>
            <a:pPr fontAlgn="auto">
              <a:spcAft>
                <a:spcPts val="0"/>
              </a:spcAft>
              <a:defRPr/>
            </a:pPr>
            <a:r>
              <a:rPr lang="fr-FR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MODELE T.A.R.G.E.T.</a:t>
            </a:r>
          </a:p>
          <a:p>
            <a:pPr fontAlgn="auto">
              <a:spcAft>
                <a:spcPts val="0"/>
              </a:spcAft>
              <a:defRPr/>
            </a:pPr>
            <a:r>
              <a:rPr lang="fr-FR" sz="1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(Epstein, 1988 ; Ames, 1992 ; Sarrazin, Tessier &amp; </a:t>
            </a:r>
            <a:r>
              <a:rPr lang="fr-FR" sz="10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Trouilloud</a:t>
            </a:r>
            <a:r>
              <a:rPr lang="fr-FR" sz="1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2006 ; Tessier, 2013 ; Mascret, 2013)</a:t>
            </a:r>
          </a:p>
          <a:p>
            <a:endParaRPr lang="fr-FR" sz="3200" dirty="0">
              <a:solidFill>
                <a:srgbClr val="0070B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7" name="Group 99">
            <a:extLst>
              <a:ext uri="{FF2B5EF4-FFF2-40B4-BE49-F238E27FC236}">
                <a16:creationId xmlns:a16="http://schemas.microsoft.com/office/drawing/2014/main" id="{9F85A38C-5A80-45F8-5923-F9F8CC6F2B1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1173670"/>
              </p:ext>
            </p:extLst>
          </p:nvPr>
        </p:nvGraphicFramePr>
        <p:xfrm>
          <a:off x="1730468" y="1298671"/>
          <a:ext cx="1782762" cy="5208586"/>
        </p:xfrm>
        <a:graphic>
          <a:graphicData uri="http://schemas.openxmlformats.org/drawingml/2006/table">
            <a:tbl>
              <a:tblPr/>
              <a:tblGrid>
                <a:gridCol w="17827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8397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fr-FR" alt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</a:endParaRPr>
                    </a:p>
                  </a:txBody>
                  <a:tcPr marL="91448" marR="91448" marT="45721" marB="4572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607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fr-FR" altLang="fr-FR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</a:rPr>
                        <a:t>T</a:t>
                      </a:r>
                      <a:r>
                        <a:rPr kumimoji="0" lang="fr-FR" altLang="fr-F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</a:rPr>
                        <a:t>ACHE</a:t>
                      </a:r>
                    </a:p>
                  </a:txBody>
                  <a:tcPr marL="91448" marR="91448" marT="45721" marB="4572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411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fr-FR" altLang="fr-FR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</a:rPr>
                        <a:t>A</a:t>
                      </a:r>
                      <a:r>
                        <a:rPr kumimoji="0" lang="fr-FR" altLang="fr-F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</a:rPr>
                        <a:t>UTORITE</a:t>
                      </a:r>
                    </a:p>
                  </a:txBody>
                  <a:tcPr marL="91448" marR="91448" marT="45721" marB="4572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8013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fr-FR" altLang="fr-FR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</a:rPr>
                        <a:t>R</a:t>
                      </a: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</a:rPr>
                        <a:t>ECONNAISSANCE</a:t>
                      </a:r>
                    </a:p>
                  </a:txBody>
                  <a:tcPr marL="91448" marR="91448" marT="45721" marB="4572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8013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fr-FR" altLang="fr-FR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</a:rPr>
                        <a:t>G</a:t>
                      </a:r>
                      <a:r>
                        <a:rPr kumimoji="0" lang="fr-FR" alt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</a:rPr>
                        <a:t>ROUPEMENT</a:t>
                      </a:r>
                    </a:p>
                  </a:txBody>
                  <a:tcPr marL="91448" marR="91448" marT="45721" marB="4572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607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fr-FR" altLang="fr-FR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</a:rPr>
                        <a:t>E</a:t>
                      </a:r>
                      <a:r>
                        <a:rPr kumimoji="0" lang="fr-FR" alt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</a:rPr>
                        <a:t>VALUATION</a:t>
                      </a:r>
                    </a:p>
                  </a:txBody>
                  <a:tcPr marL="91448" marR="91448" marT="45721" marB="4572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808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fr-FR" altLang="fr-FR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</a:rPr>
                        <a:t>T</a:t>
                      </a:r>
                      <a:r>
                        <a:rPr kumimoji="0" lang="fr-FR" altLang="fr-F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</a:rPr>
                        <a:t>EMPS</a:t>
                      </a:r>
                    </a:p>
                  </a:txBody>
                  <a:tcPr marL="91448" marR="91448" marT="45721" marB="4572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A3F76714-B1FC-0C2C-978F-C5E20B9060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2471455"/>
              </p:ext>
            </p:extLst>
          </p:nvPr>
        </p:nvGraphicFramePr>
        <p:xfrm>
          <a:off x="3513230" y="1293908"/>
          <a:ext cx="6653213" cy="976313"/>
        </p:xfrm>
        <a:graphic>
          <a:graphicData uri="http://schemas.openxmlformats.org/drawingml/2006/table">
            <a:tbl>
              <a:tblPr/>
              <a:tblGrid>
                <a:gridCol w="3025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274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62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fr-FR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</a:rPr>
                        <a:t>CLIMAT DE COMPETITION</a:t>
                      </a:r>
                    </a:p>
                  </a:txBody>
                  <a:tcPr marL="91448" marR="91448" marT="45765" marB="4576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fr-FR" alt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charset="0"/>
                        </a:rPr>
                        <a:t>CLIMAT DE MAITRISE</a:t>
                      </a:r>
                    </a:p>
                  </a:txBody>
                  <a:tcPr marL="91448" marR="91448" marT="45765" marB="4576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68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fr-FR" altLang="fr-F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</a:rPr>
                        <a:t>Tous les élèves font la même tâche</a:t>
                      </a:r>
                    </a:p>
                  </a:txBody>
                  <a:tcPr marL="91448" marR="91448" marT="45765" marB="4576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fr-FR" altLang="fr-F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</a:rPr>
                        <a:t>Les élèves peuvent choisir entre plusieurs tâches (défi personnel)</a:t>
                      </a:r>
                    </a:p>
                  </a:txBody>
                  <a:tcPr marL="91448" marR="91448" marT="45765" marB="4576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54B7238A-7A56-2FA5-1C53-DE57E7CB46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4581499"/>
              </p:ext>
            </p:extLst>
          </p:nvPr>
        </p:nvGraphicFramePr>
        <p:xfrm>
          <a:off x="3513230" y="2257521"/>
          <a:ext cx="6653213" cy="865187"/>
        </p:xfrm>
        <a:graphic>
          <a:graphicData uri="http://schemas.openxmlformats.org/drawingml/2006/table">
            <a:tbl>
              <a:tblPr/>
              <a:tblGrid>
                <a:gridCol w="3025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274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6518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fr-FR" altLang="fr-F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</a:rPr>
                        <a:t>L’enseignant prend toutes les décisions</a:t>
                      </a:r>
                    </a:p>
                  </a:txBody>
                  <a:tcPr marL="91448" marR="91448" marT="45773" marB="4577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fr-FR" altLang="fr-F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</a:rPr>
                        <a:t>Les élèves ont des choix à réaliser et interviennent dans le processus de décision</a:t>
                      </a:r>
                    </a:p>
                  </a:txBody>
                  <a:tcPr marL="91448" marR="91448" marT="45773" marB="4577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511C1068-1E47-E175-DB40-43A2F24A45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4716513"/>
              </p:ext>
            </p:extLst>
          </p:nvPr>
        </p:nvGraphicFramePr>
        <p:xfrm>
          <a:off x="3513230" y="3122708"/>
          <a:ext cx="6653213" cy="1079500"/>
        </p:xfrm>
        <a:graphic>
          <a:graphicData uri="http://schemas.openxmlformats.org/drawingml/2006/table">
            <a:tbl>
              <a:tblPr/>
              <a:tblGrid>
                <a:gridCol w="3025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274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795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fr-FR" altLang="fr-F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</a:rPr>
                        <a:t>Les encouragements valorisent les meilleures performances</a:t>
                      </a:r>
                    </a:p>
                  </a:txBody>
                  <a:tcPr marL="91448" marR="91448" marT="45694" marB="4569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fr-FR" altLang="fr-F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</a:rPr>
                        <a:t>Les encouragements valorisent les progrès et les efforts, les erreurs ne sont pas sanctionnées mais participent au processus</a:t>
                      </a:r>
                    </a:p>
                  </a:txBody>
                  <a:tcPr marL="91448" marR="91448" marT="45694" marB="4569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C961DB41-377B-7306-DE86-52B943210D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9217625"/>
              </p:ext>
            </p:extLst>
          </p:nvPr>
        </p:nvGraphicFramePr>
        <p:xfrm>
          <a:off x="3513230" y="4200621"/>
          <a:ext cx="6653213" cy="1082675"/>
        </p:xfrm>
        <a:graphic>
          <a:graphicData uri="http://schemas.openxmlformats.org/drawingml/2006/table">
            <a:tbl>
              <a:tblPr/>
              <a:tblGrid>
                <a:gridCol w="3025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274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826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fr-FR" altLang="fr-F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</a:rPr>
                        <a:t>Des groupes de niveau sont explicitement organisés</a:t>
                      </a:r>
                    </a:p>
                  </a:txBody>
                  <a:tcPr marL="91448" marR="91448" marT="45750" marB="457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fr-FR" altLang="fr-F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</a:rPr>
                        <a:t>Formes de groupement flexibles et hétérogènes (tâches individualisées, groupes de besoin, coopération entre groupes)</a:t>
                      </a:r>
                    </a:p>
                  </a:txBody>
                  <a:tcPr marL="91448" marR="91448" marT="45750" marB="457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1FB43107-EE87-7C3F-666C-0176456D4D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9157016"/>
              </p:ext>
            </p:extLst>
          </p:nvPr>
        </p:nvGraphicFramePr>
        <p:xfrm>
          <a:off x="3513230" y="5280121"/>
          <a:ext cx="6653213" cy="579437"/>
        </p:xfrm>
        <a:graphic>
          <a:graphicData uri="http://schemas.openxmlformats.org/drawingml/2006/table">
            <a:tbl>
              <a:tblPr/>
              <a:tblGrid>
                <a:gridCol w="3025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274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943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fr-FR" altLang="fr-F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</a:rPr>
                        <a:t>L’évaluation est publique et se fonde sur uniquement le résultat</a:t>
                      </a:r>
                    </a:p>
                  </a:txBody>
                  <a:tcPr marL="91448" marR="91448" marT="45745" marB="457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fr-FR" altLang="fr-F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</a:rPr>
                        <a:t>L’évaluation est confidentielle et prend en compte les progrès réalisés</a:t>
                      </a:r>
                    </a:p>
                  </a:txBody>
                  <a:tcPr marL="91448" marR="91448" marT="45745" marB="457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C45CEC15-5C28-0563-337F-955F0CE726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2842900"/>
              </p:ext>
            </p:extLst>
          </p:nvPr>
        </p:nvGraphicFramePr>
        <p:xfrm>
          <a:off x="3513230" y="5859558"/>
          <a:ext cx="6653213" cy="647700"/>
        </p:xfrm>
        <a:graphic>
          <a:graphicData uri="http://schemas.openxmlformats.org/drawingml/2006/table">
            <a:tbl>
              <a:tblPr/>
              <a:tblGrid>
                <a:gridCol w="3025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274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7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fr-FR" altLang="fr-F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</a:rPr>
                        <a:t>Le temps imparti est décidé par l’enseignant (le même pour tous)</a:t>
                      </a:r>
                    </a:p>
                  </a:txBody>
                  <a:tcPr marL="91448" marR="91448" marT="45779" marB="4577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fr-FR" altLang="fr-F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</a:rPr>
                        <a:t>Les élèves peuvent travailler chacun à leur rythme</a:t>
                      </a:r>
                    </a:p>
                  </a:txBody>
                  <a:tcPr marL="91448" marR="91448" marT="45779" marB="4577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9322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12">
            <a:extLst>
              <a:ext uri="{FF2B5EF4-FFF2-40B4-BE49-F238E27FC236}">
                <a16:creationId xmlns:a16="http://schemas.microsoft.com/office/drawing/2014/main" id="{DB481645-343D-AEE7-CFF6-D14B65C3F7FB}"/>
              </a:ext>
            </a:extLst>
          </p:cNvPr>
          <p:cNvSpPr txBox="1">
            <a:spLocks/>
          </p:cNvSpPr>
          <p:nvPr/>
        </p:nvSpPr>
        <p:spPr>
          <a:xfrm>
            <a:off x="11636189" y="6512352"/>
            <a:ext cx="407136" cy="202213"/>
          </a:xfrm>
          <a:prstGeom prst="rect">
            <a:avLst/>
          </a:prstGeom>
          <a:solidFill>
            <a:srgbClr val="EAB931"/>
          </a:solidFill>
          <a:ln w="19050">
            <a:solidFill>
              <a:schemeClr val="tx1"/>
            </a:solidFill>
            <a:prstDash val="solid"/>
          </a:ln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A7BFE4F-8531-DE4B-90B5-7E88A75E4DE4}" type="slidenum">
              <a:rPr lang="fr-FR" b="1" smtClean="0">
                <a:solidFill>
                  <a:schemeClr val="tx1"/>
                </a:solidFill>
              </a:rPr>
              <a:pPr algn="ctr"/>
              <a:t>8</a:t>
            </a:fld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66DEF260-9622-372C-FD49-C62693EE1EEF}"/>
              </a:ext>
            </a:extLst>
          </p:cNvPr>
          <p:cNvSpPr txBox="1">
            <a:spLocks/>
          </p:cNvSpPr>
          <p:nvPr/>
        </p:nvSpPr>
        <p:spPr bwMode="auto">
          <a:xfrm>
            <a:off x="491994" y="208406"/>
            <a:ext cx="11209425" cy="993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rgbClr val="252E44"/>
                </a:solidFill>
                <a:uFill>
                  <a:solidFill>
                    <a:schemeClr val="bg1"/>
                  </a:solidFill>
                </a:uFill>
                <a:latin typeface="Arial"/>
                <a:ea typeface="ＭＳ Ｐゴシック" charset="-128"/>
                <a:cs typeface="Arial"/>
              </a:defRPr>
            </a:lvl1pPr>
            <a:lvl2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313E56"/>
                </a:solidFill>
                <a:latin typeface="Arial" charset="0"/>
                <a:ea typeface="ＭＳ Ｐゴシック" charset="-128"/>
                <a:cs typeface="Verdana" pitchFamily="34" charset="0"/>
              </a:defRPr>
            </a:lvl2pPr>
            <a:lvl3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313E56"/>
                </a:solidFill>
                <a:latin typeface="Arial" charset="0"/>
                <a:ea typeface="ＭＳ Ｐゴシック" charset="-128"/>
                <a:cs typeface="Verdana" pitchFamily="34" charset="0"/>
              </a:defRPr>
            </a:lvl3pPr>
            <a:lvl4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313E56"/>
                </a:solidFill>
                <a:latin typeface="Arial" charset="0"/>
                <a:ea typeface="ＭＳ Ｐゴシック" charset="-128"/>
                <a:cs typeface="Verdana" pitchFamily="34" charset="0"/>
              </a:defRPr>
            </a:lvl4pPr>
            <a:lvl5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313E56"/>
                </a:solidFill>
                <a:latin typeface="Arial" charset="0"/>
                <a:ea typeface="ＭＳ Ｐゴシック" charset="-128"/>
                <a:cs typeface="Verdana" pitchFamily="34" charset="0"/>
              </a:defRPr>
            </a:lvl5pPr>
            <a:lvl6pPr marL="342900"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2663B4"/>
                </a:solidFill>
                <a:latin typeface="Verdana" charset="0"/>
                <a:ea typeface="ＭＳ Ｐゴシック" charset="-128"/>
              </a:defRPr>
            </a:lvl6pPr>
            <a:lvl7pPr marL="685800"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2663B4"/>
                </a:solidFill>
                <a:latin typeface="Verdana" charset="0"/>
                <a:ea typeface="ＭＳ Ｐゴシック" charset="-128"/>
              </a:defRPr>
            </a:lvl7pPr>
            <a:lvl8pPr marL="1028700"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2663B4"/>
                </a:solidFill>
                <a:latin typeface="Verdana" charset="0"/>
                <a:ea typeface="ＭＳ Ｐゴシック" charset="-128"/>
              </a:defRPr>
            </a:lvl8pPr>
            <a:lvl9pPr marL="1371600"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2663B4"/>
                </a:solidFill>
                <a:latin typeface="Verdana" charset="0"/>
                <a:ea typeface="ＭＳ Ｐゴシック" charset="-128"/>
              </a:defRPr>
            </a:lvl9pPr>
          </a:lstStyle>
          <a:p>
            <a:r>
              <a:rPr lang="fr-FR" sz="3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théorie de l’autodétermination</a:t>
            </a:r>
          </a:p>
          <a:p>
            <a:r>
              <a:rPr lang="fr-FR" sz="2800" dirty="0">
                <a:solidFill>
                  <a:srgbClr val="0070B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Récompenses et menaces</a:t>
            </a:r>
          </a:p>
        </p:txBody>
      </p:sp>
      <p:pic>
        <p:nvPicPr>
          <p:cNvPr id="1030" name="Picture 6" descr="Motivation carotte ou bâton ? - DEVENIR UN GRAND MANAGER !">
            <a:extLst>
              <a:ext uri="{FF2B5EF4-FFF2-40B4-BE49-F238E27FC236}">
                <a16:creationId xmlns:a16="http://schemas.microsoft.com/office/drawing/2014/main" id="{2160228C-C876-C0E7-9983-7B52F6116E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304" y="1375004"/>
            <a:ext cx="4737236" cy="2822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 descr="Une image contenant herbe, plein air, texte, ciel&#10;&#10;Le contenu généré par l’IA peut être incorrect.">
            <a:extLst>
              <a:ext uri="{FF2B5EF4-FFF2-40B4-BE49-F238E27FC236}">
                <a16:creationId xmlns:a16="http://schemas.microsoft.com/office/drawing/2014/main" id="{9184D147-0FF6-B0E3-B4DD-7ED7838735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0528" y="1375004"/>
            <a:ext cx="3912707" cy="2822739"/>
          </a:xfrm>
          <a:prstGeom prst="rect">
            <a:avLst/>
          </a:prstGeom>
        </p:spPr>
      </p:pic>
      <p:pic>
        <p:nvPicPr>
          <p:cNvPr id="1034" name="Picture 10" descr="Fusion - Icônes formes et symboles gratuites">
            <a:extLst>
              <a:ext uri="{FF2B5EF4-FFF2-40B4-BE49-F238E27FC236}">
                <a16:creationId xmlns:a16="http://schemas.microsoft.com/office/drawing/2014/main" id="{4636ED31-D838-221E-FD54-18A4830509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7587" y="4825604"/>
            <a:ext cx="1219201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32260169-8B03-BFD1-4B4B-31A4E0245025}"/>
              </a:ext>
            </a:extLst>
          </p:cNvPr>
          <p:cNvSpPr txBox="1"/>
          <p:nvPr/>
        </p:nvSpPr>
        <p:spPr>
          <a:xfrm>
            <a:off x="737622" y="4284404"/>
            <a:ext cx="53086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Motivation extrinsèque / Régulation externe</a:t>
            </a:r>
          </a:p>
          <a:p>
            <a:pPr algn="ctr"/>
            <a:r>
              <a:rPr lang="fr-FR" sz="1200" dirty="0"/>
              <a:t>(Ryan &amp; </a:t>
            </a:r>
            <a:r>
              <a:rPr lang="fr-FR" sz="1200" dirty="0" err="1"/>
              <a:t>Deci</a:t>
            </a:r>
            <a:r>
              <a:rPr lang="fr-FR" sz="1200" dirty="0"/>
              <a:t>, 2000)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093E47B-1966-C592-B909-06A1AD84E45B}"/>
              </a:ext>
            </a:extLst>
          </p:cNvPr>
          <p:cNvSpPr txBox="1"/>
          <p:nvPr/>
        </p:nvSpPr>
        <p:spPr>
          <a:xfrm>
            <a:off x="6826313" y="4284404"/>
            <a:ext cx="472440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Des effets différenciés selon la temporalité</a:t>
            </a:r>
          </a:p>
          <a:p>
            <a:pPr algn="ctr"/>
            <a:r>
              <a:rPr lang="fr-FR" sz="1200" dirty="0"/>
              <a:t>(Viau, 2005)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D37881A-1F74-1B6B-9FB1-52BA418D6978}"/>
              </a:ext>
            </a:extLst>
          </p:cNvPr>
          <p:cNvSpPr txBox="1"/>
          <p:nvPr/>
        </p:nvSpPr>
        <p:spPr>
          <a:xfrm>
            <a:off x="95271" y="5842085"/>
            <a:ext cx="44238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Avec parcimonie</a:t>
            </a:r>
          </a:p>
          <a:p>
            <a:pPr algn="ctr"/>
            <a:r>
              <a:rPr lang="fr-FR" b="1" dirty="0"/>
              <a:t>et/ou en combinaison</a:t>
            </a:r>
          </a:p>
          <a:p>
            <a:pPr algn="ctr"/>
            <a:r>
              <a:rPr lang="fr-FR" sz="1200" dirty="0"/>
              <a:t>(Sun, 2024)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C680FCB-F225-4AFB-78EA-2830B6468762}"/>
              </a:ext>
            </a:extLst>
          </p:cNvPr>
          <p:cNvSpPr txBox="1"/>
          <p:nvPr/>
        </p:nvSpPr>
        <p:spPr>
          <a:xfrm>
            <a:off x="8361367" y="5357248"/>
            <a:ext cx="23176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Dépendant</a:t>
            </a:r>
          </a:p>
          <a:p>
            <a:pPr algn="ctr"/>
            <a:r>
              <a:rPr lang="fr-FR" b="1" dirty="0"/>
              <a:t>du type de tâche</a:t>
            </a:r>
          </a:p>
          <a:p>
            <a:pPr algn="ctr"/>
            <a:r>
              <a:rPr lang="fr-FR" sz="1200" dirty="0"/>
              <a:t>(</a:t>
            </a:r>
            <a:r>
              <a:rPr lang="fr-FR" sz="1200" dirty="0" err="1"/>
              <a:t>Hubley</a:t>
            </a:r>
            <a:r>
              <a:rPr lang="fr-FR" sz="1200" dirty="0"/>
              <a:t> et al., 2024)</a:t>
            </a:r>
            <a:endParaRPr lang="fr-FR" dirty="0"/>
          </a:p>
        </p:txBody>
      </p:sp>
      <p:pic>
        <p:nvPicPr>
          <p:cNvPr id="1036" name="Picture 12" descr="Lista de tareas - Iconos gratis de archivos y carpetas">
            <a:extLst>
              <a:ext uri="{FF2B5EF4-FFF2-40B4-BE49-F238E27FC236}">
                <a16:creationId xmlns:a16="http://schemas.microsoft.com/office/drawing/2014/main" id="{5DFD8CF0-03D6-1AF5-385A-D7F7BAD7C0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3208" y="5188154"/>
            <a:ext cx="1219201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Créativité images vectorielles, Créativité vecteurs libres de droits |  DepositPhotos">
            <a:extLst>
              <a:ext uri="{FF2B5EF4-FFF2-40B4-BE49-F238E27FC236}">
                <a16:creationId xmlns:a16="http://schemas.microsoft.com/office/drawing/2014/main" id="{D666F3DF-10D2-DD23-6946-2D8A2FF2C3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1318" y="5214045"/>
            <a:ext cx="1195459" cy="1195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F3EF18E-381D-35D1-F27E-8A9C2BB57B85}"/>
              </a:ext>
            </a:extLst>
          </p:cNvPr>
          <p:cNvSpPr txBox="1"/>
          <p:nvPr/>
        </p:nvSpPr>
        <p:spPr>
          <a:xfrm>
            <a:off x="4126438" y="5978775"/>
            <a:ext cx="25899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Motivation intrinsèque</a:t>
            </a:r>
          </a:p>
          <a:p>
            <a:pPr algn="ctr"/>
            <a:r>
              <a:rPr lang="fr-FR" sz="1200" dirty="0"/>
              <a:t>(Ryan &amp; </a:t>
            </a:r>
            <a:r>
              <a:rPr lang="fr-FR" sz="1200" dirty="0" err="1"/>
              <a:t>Deci</a:t>
            </a:r>
            <a:r>
              <a:rPr lang="fr-FR" sz="1200" dirty="0"/>
              <a:t>, 2000)</a:t>
            </a:r>
          </a:p>
        </p:txBody>
      </p:sp>
      <p:pic>
        <p:nvPicPr>
          <p:cNvPr id="3" name="Image 2" descr="Emoji émotion Positive Avec Un Large Sourire PNG , émoji, Illustration  Demoji Numérique, Emoji Bouche Ouverte Image PNG pour le téléchargement  libre">
            <a:extLst>
              <a:ext uri="{FF2B5EF4-FFF2-40B4-BE49-F238E27FC236}">
                <a16:creationId xmlns:a16="http://schemas.microsoft.com/office/drawing/2014/main" id="{DFD9885E-CA7D-F2B7-9AA3-3C65E752A9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4484" y="4722709"/>
            <a:ext cx="1501296" cy="1501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290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70B073-E627-658E-ED99-87BE93D9E2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12">
            <a:extLst>
              <a:ext uri="{FF2B5EF4-FFF2-40B4-BE49-F238E27FC236}">
                <a16:creationId xmlns:a16="http://schemas.microsoft.com/office/drawing/2014/main" id="{9F941261-7EB9-236D-698C-203412F332CB}"/>
              </a:ext>
            </a:extLst>
          </p:cNvPr>
          <p:cNvSpPr txBox="1">
            <a:spLocks/>
          </p:cNvSpPr>
          <p:nvPr/>
        </p:nvSpPr>
        <p:spPr>
          <a:xfrm>
            <a:off x="11645153" y="6512352"/>
            <a:ext cx="398171" cy="193248"/>
          </a:xfrm>
          <a:prstGeom prst="rect">
            <a:avLst/>
          </a:prstGeom>
          <a:solidFill>
            <a:srgbClr val="EAB931"/>
          </a:solidFill>
          <a:ln w="19050">
            <a:solidFill>
              <a:schemeClr val="tx1"/>
            </a:solidFill>
            <a:prstDash val="solid"/>
          </a:ln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A7BFE4F-8531-DE4B-90B5-7E88A75E4DE4}" type="slidenum">
              <a:rPr lang="fr-FR" b="1" smtClean="0">
                <a:solidFill>
                  <a:schemeClr val="tx1"/>
                </a:solidFill>
              </a:rPr>
              <a:pPr algn="ctr"/>
              <a:t>9</a:t>
            </a:fld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19020BD3-3144-F815-29EE-577CDC11742A}"/>
              </a:ext>
            </a:extLst>
          </p:cNvPr>
          <p:cNvSpPr txBox="1">
            <a:spLocks/>
          </p:cNvSpPr>
          <p:nvPr/>
        </p:nvSpPr>
        <p:spPr bwMode="auto">
          <a:xfrm>
            <a:off x="864042" y="250739"/>
            <a:ext cx="10463916" cy="993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rgbClr val="252E44"/>
                </a:solidFill>
                <a:uFill>
                  <a:solidFill>
                    <a:schemeClr val="bg1"/>
                  </a:solidFill>
                </a:uFill>
                <a:latin typeface="Arial"/>
                <a:ea typeface="ＭＳ Ｐゴシック" charset="-128"/>
                <a:cs typeface="Arial"/>
              </a:defRPr>
            </a:lvl1pPr>
            <a:lvl2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313E56"/>
                </a:solidFill>
                <a:latin typeface="Arial" charset="0"/>
                <a:ea typeface="ＭＳ Ｐゴシック" charset="-128"/>
                <a:cs typeface="Verdana" pitchFamily="34" charset="0"/>
              </a:defRPr>
            </a:lvl2pPr>
            <a:lvl3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313E56"/>
                </a:solidFill>
                <a:latin typeface="Arial" charset="0"/>
                <a:ea typeface="ＭＳ Ｐゴシック" charset="-128"/>
                <a:cs typeface="Verdana" pitchFamily="34" charset="0"/>
              </a:defRPr>
            </a:lvl3pPr>
            <a:lvl4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313E56"/>
                </a:solidFill>
                <a:latin typeface="Arial" charset="0"/>
                <a:ea typeface="ＭＳ Ｐゴシック" charset="-128"/>
                <a:cs typeface="Verdana" pitchFamily="34" charset="0"/>
              </a:defRPr>
            </a:lvl4pPr>
            <a:lvl5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313E56"/>
                </a:solidFill>
                <a:latin typeface="Arial" charset="0"/>
                <a:ea typeface="ＭＳ Ｐゴシック" charset="-128"/>
                <a:cs typeface="Verdana" pitchFamily="34" charset="0"/>
              </a:defRPr>
            </a:lvl5pPr>
            <a:lvl6pPr marL="342900"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2663B4"/>
                </a:solidFill>
                <a:latin typeface="Verdana" charset="0"/>
                <a:ea typeface="ＭＳ Ｐゴシック" charset="-128"/>
              </a:defRPr>
            </a:lvl6pPr>
            <a:lvl7pPr marL="685800"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2663B4"/>
                </a:solidFill>
                <a:latin typeface="Verdana" charset="0"/>
                <a:ea typeface="ＭＳ Ｐゴシック" charset="-128"/>
              </a:defRPr>
            </a:lvl7pPr>
            <a:lvl8pPr marL="1028700"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2663B4"/>
                </a:solidFill>
                <a:latin typeface="Verdana" charset="0"/>
                <a:ea typeface="ＭＳ Ｐゴシック" charset="-128"/>
              </a:defRPr>
            </a:lvl8pPr>
            <a:lvl9pPr marL="1371600"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2663B4"/>
                </a:solidFill>
                <a:latin typeface="Verdana" charset="0"/>
                <a:ea typeface="ＭＳ Ｐゴシック" charset="-128"/>
              </a:defRPr>
            </a:lvl9pPr>
          </a:lstStyle>
          <a:p>
            <a:r>
              <a:rPr lang="fr-FR" sz="3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théorie de l’autodétermination</a:t>
            </a:r>
          </a:p>
          <a:p>
            <a:r>
              <a:rPr lang="fr-FR" sz="2800" dirty="0">
                <a:solidFill>
                  <a:srgbClr val="0070B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construction de l’autonomie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F68E2D6-2841-9E6B-58F1-323FC4D73237}"/>
              </a:ext>
            </a:extLst>
          </p:cNvPr>
          <p:cNvSpPr txBox="1"/>
          <p:nvPr/>
        </p:nvSpPr>
        <p:spPr>
          <a:xfrm>
            <a:off x="713508" y="3955682"/>
            <a:ext cx="28258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Laisser-faire, autonomie, autodétermination</a:t>
            </a:r>
          </a:p>
          <a:p>
            <a:pPr algn="ctr"/>
            <a:r>
              <a:rPr lang="fr-FR" sz="1200" dirty="0"/>
              <a:t>(Ryan &amp; </a:t>
            </a:r>
            <a:r>
              <a:rPr lang="fr-FR" sz="1200" dirty="0" err="1"/>
              <a:t>Deci</a:t>
            </a:r>
            <a:r>
              <a:rPr lang="fr-FR" sz="1200" dirty="0"/>
              <a:t>, 2000)</a:t>
            </a:r>
          </a:p>
        </p:txBody>
      </p:sp>
      <p:pic>
        <p:nvPicPr>
          <p:cNvPr id="2058" name="Picture 10" descr="Symbole De Résolution De Problèmes PNG Images | Vecteurs Et Fichiers PSD |  Téléchargement Gratuit Sur Pngtree">
            <a:extLst>
              <a:ext uri="{FF2B5EF4-FFF2-40B4-BE49-F238E27FC236}">
                <a16:creationId xmlns:a16="http://schemas.microsoft.com/office/drawing/2014/main" id="{17A0F9EA-C432-42B9-9557-DB02DD9248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271" y="1422389"/>
            <a:ext cx="2378584" cy="2378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B6C84412-5FEE-C2A9-A89F-617111C83AB2}"/>
              </a:ext>
            </a:extLst>
          </p:cNvPr>
          <p:cNvSpPr txBox="1"/>
          <p:nvPr/>
        </p:nvSpPr>
        <p:spPr>
          <a:xfrm>
            <a:off x="4683054" y="3955681"/>
            <a:ext cx="28258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L’importance</a:t>
            </a:r>
          </a:p>
          <a:p>
            <a:pPr algn="ctr"/>
            <a:r>
              <a:rPr lang="fr-FR" b="1" dirty="0"/>
              <a:t>des choix</a:t>
            </a:r>
          </a:p>
          <a:p>
            <a:pPr algn="ctr"/>
            <a:r>
              <a:rPr lang="fr-FR" sz="1200" dirty="0"/>
              <a:t>(Cordova &amp; </a:t>
            </a:r>
            <a:r>
              <a:rPr lang="fr-FR" sz="1200" dirty="0" err="1"/>
              <a:t>Lepper</a:t>
            </a:r>
            <a:r>
              <a:rPr lang="fr-FR" sz="1200" dirty="0"/>
              <a:t>, 1996)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FB1F011-0A7F-1802-BEFE-F6BC83C4151D}"/>
              </a:ext>
            </a:extLst>
          </p:cNvPr>
          <p:cNvSpPr txBox="1"/>
          <p:nvPr/>
        </p:nvSpPr>
        <p:spPr>
          <a:xfrm>
            <a:off x="8502067" y="3955680"/>
            <a:ext cx="28258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Emotions et engagement en EPS</a:t>
            </a:r>
          </a:p>
          <a:p>
            <a:pPr algn="ctr"/>
            <a:r>
              <a:rPr lang="fr-FR" sz="1200" dirty="0"/>
              <a:t>(</a:t>
            </a:r>
            <a:r>
              <a:rPr lang="fr-FR" sz="1200" dirty="0" err="1"/>
              <a:t>Leisterer</a:t>
            </a:r>
            <a:r>
              <a:rPr lang="fr-FR" sz="1200" dirty="0"/>
              <a:t> &amp; </a:t>
            </a:r>
            <a:r>
              <a:rPr lang="fr-FR" sz="1200" dirty="0" err="1"/>
              <a:t>Paschold</a:t>
            </a:r>
            <a:r>
              <a:rPr lang="fr-FR" sz="1200" dirty="0"/>
              <a:t>, 2022)</a:t>
            </a:r>
          </a:p>
        </p:txBody>
      </p:sp>
      <p:pic>
        <p:nvPicPr>
          <p:cNvPr id="2060" name="Picture 12" descr="Gestão da Vida: Qual caminho seguir para uma profissão? (Graduação vale a  pena?)">
            <a:extLst>
              <a:ext uri="{FF2B5EF4-FFF2-40B4-BE49-F238E27FC236}">
                <a16:creationId xmlns:a16="http://schemas.microsoft.com/office/drawing/2014/main" id="{3EA48426-1629-C153-EB4E-9C67CCB62B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9484" y="1419318"/>
            <a:ext cx="3213029" cy="2381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Prendre plaisir - Icônes utilisateur gratuites">
            <a:extLst>
              <a:ext uri="{FF2B5EF4-FFF2-40B4-BE49-F238E27FC236}">
                <a16:creationId xmlns:a16="http://schemas.microsoft.com/office/drawing/2014/main" id="{E2FBFB18-509B-D4DE-81DC-DA6DEC4281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4675" y="1480692"/>
            <a:ext cx="2381655" cy="2381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Et si on profitait de cette situation pour booster nos compétences ? -  Newsroom">
            <a:extLst>
              <a:ext uri="{FF2B5EF4-FFF2-40B4-BE49-F238E27FC236}">
                <a16:creationId xmlns:a16="http://schemas.microsoft.com/office/drawing/2014/main" id="{0FFB57AC-1AA7-0967-D5F5-7E0586CE6A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8253" y="5078241"/>
            <a:ext cx="2715490" cy="1527463"/>
          </a:xfrm>
          <a:prstGeom prst="rect">
            <a:avLst/>
          </a:prstGeom>
          <a:noFill/>
          <a:effectLst>
            <a:softEdge rad="2032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lèche courbée vers la droite 8">
            <a:extLst>
              <a:ext uri="{FF2B5EF4-FFF2-40B4-BE49-F238E27FC236}">
                <a16:creationId xmlns:a16="http://schemas.microsoft.com/office/drawing/2014/main" id="{400457A1-A7D0-ABDD-A01E-D552C3AE52A9}"/>
              </a:ext>
            </a:extLst>
          </p:cNvPr>
          <p:cNvSpPr/>
          <p:nvPr/>
        </p:nvSpPr>
        <p:spPr>
          <a:xfrm>
            <a:off x="3159448" y="5190836"/>
            <a:ext cx="1330036" cy="822036"/>
          </a:xfrm>
          <a:prstGeom prst="curvedRight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1" name="Flèche courbée vers la gauche 10">
            <a:extLst>
              <a:ext uri="{FF2B5EF4-FFF2-40B4-BE49-F238E27FC236}">
                <a16:creationId xmlns:a16="http://schemas.microsoft.com/office/drawing/2014/main" id="{245E834B-AFBD-52DF-3775-E9AE4A312B7D}"/>
              </a:ext>
            </a:extLst>
          </p:cNvPr>
          <p:cNvSpPr/>
          <p:nvPr/>
        </p:nvSpPr>
        <p:spPr>
          <a:xfrm>
            <a:off x="7702512" y="5190837"/>
            <a:ext cx="1330036" cy="822035"/>
          </a:xfrm>
          <a:prstGeom prst="curvedLeft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6015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BCFD87-B5A2-9C34-9438-50FF32E70A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12">
            <a:extLst>
              <a:ext uri="{FF2B5EF4-FFF2-40B4-BE49-F238E27FC236}">
                <a16:creationId xmlns:a16="http://schemas.microsoft.com/office/drawing/2014/main" id="{B36FFF56-EFC0-DA8D-1064-2ACA3F1D86F9}"/>
              </a:ext>
            </a:extLst>
          </p:cNvPr>
          <p:cNvSpPr txBox="1">
            <a:spLocks/>
          </p:cNvSpPr>
          <p:nvPr/>
        </p:nvSpPr>
        <p:spPr>
          <a:xfrm>
            <a:off x="11621897" y="6512352"/>
            <a:ext cx="421427" cy="181031"/>
          </a:xfrm>
          <a:prstGeom prst="rect">
            <a:avLst/>
          </a:prstGeom>
          <a:solidFill>
            <a:srgbClr val="EAB931"/>
          </a:solidFill>
          <a:ln w="19050">
            <a:solidFill>
              <a:schemeClr val="tx1"/>
            </a:solidFill>
            <a:prstDash val="solid"/>
          </a:ln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A7BFE4F-8531-DE4B-90B5-7E88A75E4DE4}" type="slidenum">
              <a:rPr lang="fr-FR" b="1" smtClean="0">
                <a:solidFill>
                  <a:schemeClr val="tx1"/>
                </a:solidFill>
              </a:rPr>
              <a:pPr algn="ctr"/>
              <a:t>10</a:t>
            </a:fld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A87415D7-964F-0B5F-19CC-31225174B1EF}"/>
              </a:ext>
            </a:extLst>
          </p:cNvPr>
          <p:cNvSpPr txBox="1">
            <a:spLocks/>
          </p:cNvSpPr>
          <p:nvPr/>
        </p:nvSpPr>
        <p:spPr bwMode="auto">
          <a:xfrm>
            <a:off x="864042" y="241503"/>
            <a:ext cx="10463916" cy="993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rgbClr val="252E44"/>
                </a:solidFill>
                <a:uFill>
                  <a:solidFill>
                    <a:schemeClr val="bg1"/>
                  </a:solidFill>
                </a:uFill>
                <a:latin typeface="Arial"/>
                <a:ea typeface="ＭＳ Ｐゴシック" charset="-128"/>
                <a:cs typeface="Arial"/>
              </a:defRPr>
            </a:lvl1pPr>
            <a:lvl2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313E56"/>
                </a:solidFill>
                <a:latin typeface="Arial" charset="0"/>
                <a:ea typeface="ＭＳ Ｐゴシック" charset="-128"/>
                <a:cs typeface="Verdana" pitchFamily="34" charset="0"/>
              </a:defRPr>
            </a:lvl2pPr>
            <a:lvl3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313E56"/>
                </a:solidFill>
                <a:latin typeface="Arial" charset="0"/>
                <a:ea typeface="ＭＳ Ｐゴシック" charset="-128"/>
                <a:cs typeface="Verdana" pitchFamily="34" charset="0"/>
              </a:defRPr>
            </a:lvl3pPr>
            <a:lvl4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313E56"/>
                </a:solidFill>
                <a:latin typeface="Arial" charset="0"/>
                <a:ea typeface="ＭＳ Ｐゴシック" charset="-128"/>
                <a:cs typeface="Verdana" pitchFamily="34" charset="0"/>
              </a:defRPr>
            </a:lvl4pPr>
            <a:lvl5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313E56"/>
                </a:solidFill>
                <a:latin typeface="Arial" charset="0"/>
                <a:ea typeface="ＭＳ Ｐゴシック" charset="-128"/>
                <a:cs typeface="Verdana" pitchFamily="34" charset="0"/>
              </a:defRPr>
            </a:lvl5pPr>
            <a:lvl6pPr marL="342900"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2663B4"/>
                </a:solidFill>
                <a:latin typeface="Verdana" charset="0"/>
                <a:ea typeface="ＭＳ Ｐゴシック" charset="-128"/>
              </a:defRPr>
            </a:lvl6pPr>
            <a:lvl7pPr marL="685800"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2663B4"/>
                </a:solidFill>
                <a:latin typeface="Verdana" charset="0"/>
                <a:ea typeface="ＭＳ Ｐゴシック" charset="-128"/>
              </a:defRPr>
            </a:lvl7pPr>
            <a:lvl8pPr marL="1028700"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2663B4"/>
                </a:solidFill>
                <a:latin typeface="Verdana" charset="0"/>
                <a:ea typeface="ＭＳ Ｐゴシック" charset="-128"/>
              </a:defRPr>
            </a:lvl8pPr>
            <a:lvl9pPr marL="1371600"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2663B4"/>
                </a:solidFill>
                <a:latin typeface="Verdana" charset="0"/>
                <a:ea typeface="ＭＳ Ｐゴシック" charset="-128"/>
              </a:defRPr>
            </a:lvl9pPr>
          </a:lstStyle>
          <a:p>
            <a:r>
              <a:rPr lang="fr-FR" sz="2800" dirty="0">
                <a:solidFill>
                  <a:srgbClr val="0070B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focus sur « technologies / motivation / apprentissage »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C5AD82E-D739-79E9-E3A2-43E6D598134D}"/>
              </a:ext>
            </a:extLst>
          </p:cNvPr>
          <p:cNvSpPr txBox="1"/>
          <p:nvPr/>
        </p:nvSpPr>
        <p:spPr>
          <a:xfrm>
            <a:off x="3954615" y="1453351"/>
            <a:ext cx="4241326" cy="830997"/>
          </a:xfrm>
          <a:prstGeom prst="rect">
            <a:avLst/>
          </a:prstGeom>
          <a:solidFill>
            <a:srgbClr val="AAD6FF"/>
          </a:solidFill>
          <a:ln w="25400">
            <a:solidFill>
              <a:schemeClr val="tx1"/>
            </a:solidFill>
          </a:ln>
          <a:effectLst>
            <a:softEdge rad="508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Acceptabilité</a:t>
            </a:r>
            <a:r>
              <a:rPr lang="fr-FR" sz="2400" b="1" dirty="0"/>
              <a:t> de la technologie </a:t>
            </a:r>
            <a:r>
              <a:rPr lang="fr-FR" sz="2400" b="1" dirty="0">
                <a:solidFill>
                  <a:srgbClr val="0070C0"/>
                </a:solidFill>
              </a:rPr>
              <a:t>(avant)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C312195-CBBA-9982-DD96-711999C6000A}"/>
              </a:ext>
            </a:extLst>
          </p:cNvPr>
          <p:cNvSpPr txBox="1"/>
          <p:nvPr/>
        </p:nvSpPr>
        <p:spPr>
          <a:xfrm>
            <a:off x="3954615" y="2552902"/>
            <a:ext cx="4241325" cy="830997"/>
          </a:xfrm>
          <a:prstGeom prst="rect">
            <a:avLst/>
          </a:prstGeom>
          <a:solidFill>
            <a:srgbClr val="AAD6FF"/>
          </a:solidFill>
          <a:ln w="25400">
            <a:solidFill>
              <a:schemeClr val="tx1"/>
            </a:solidFill>
          </a:ln>
          <a:effectLst>
            <a:softEdge rad="508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Acceptation</a:t>
            </a:r>
            <a:r>
              <a:rPr lang="fr-FR" sz="2400" b="1" dirty="0"/>
              <a:t> de la technologie </a:t>
            </a:r>
            <a:r>
              <a:rPr lang="fr-FR" sz="2400" b="1" dirty="0">
                <a:solidFill>
                  <a:srgbClr val="0070C0"/>
                </a:solidFill>
              </a:rPr>
              <a:t>(après)</a:t>
            </a:r>
            <a:endParaRPr lang="fr-FR" sz="24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191C8B4-7636-C975-D8C9-7DDF998E7933}"/>
              </a:ext>
            </a:extLst>
          </p:cNvPr>
          <p:cNvSpPr txBox="1"/>
          <p:nvPr/>
        </p:nvSpPr>
        <p:spPr>
          <a:xfrm>
            <a:off x="456818" y="2003096"/>
            <a:ext cx="3034504" cy="830997"/>
          </a:xfrm>
          <a:prstGeom prst="rect">
            <a:avLst/>
          </a:prstGeom>
          <a:solidFill>
            <a:srgbClr val="AAD6FF">
              <a:alpha val="98000"/>
            </a:srgbClr>
          </a:solidFill>
          <a:ln w="25400">
            <a:solidFill>
              <a:schemeClr val="tx1"/>
            </a:solidFill>
          </a:ln>
          <a:effectLst>
            <a:softEdge rad="508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/>
              <a:t>Deux questions complémentaires</a:t>
            </a:r>
            <a:endParaRPr lang="fr-FR" sz="2400" dirty="0"/>
          </a:p>
        </p:txBody>
      </p:sp>
      <p:sp>
        <p:nvSpPr>
          <p:cNvPr id="9" name="Espace réservé du contenu 5">
            <a:extLst>
              <a:ext uri="{FF2B5EF4-FFF2-40B4-BE49-F238E27FC236}">
                <a16:creationId xmlns:a16="http://schemas.microsoft.com/office/drawing/2014/main" id="{9C625EFE-A290-A3E6-9F85-C5313E1DB948}"/>
              </a:ext>
            </a:extLst>
          </p:cNvPr>
          <p:cNvSpPr txBox="1">
            <a:spLocks/>
          </p:cNvSpPr>
          <p:nvPr/>
        </p:nvSpPr>
        <p:spPr>
          <a:xfrm>
            <a:off x="8385535" y="1470752"/>
            <a:ext cx="3254833" cy="3324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Montserrat" panose="00000500000000000000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Montserrat" panose="00000500000000000000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Montserrat" panose="00000500000000000000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Montserrat" panose="000005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dirty="0">
                <a:solidFill>
                  <a:schemeClr val="tx1"/>
                </a:solidFill>
                <a:latin typeface="+mn-lt"/>
              </a:rPr>
              <a:t>Identifier les blocages initiaux</a:t>
            </a:r>
          </a:p>
        </p:txBody>
      </p:sp>
      <p:pic>
        <p:nvPicPr>
          <p:cNvPr id="10" name="Picture 2" descr="Bas vers le haut : 1 083 174 images, photos de stock, objets 3D et images  vectorielles | Shutterstock">
            <a:extLst>
              <a:ext uri="{FF2B5EF4-FFF2-40B4-BE49-F238E27FC236}">
                <a16:creationId xmlns:a16="http://schemas.microsoft.com/office/drawing/2014/main" id="{CF02EAC4-8E2B-5790-F3CD-DDF2B188F2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2871" y="2543576"/>
            <a:ext cx="1736238" cy="868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Espace réservé du contenu 5">
            <a:extLst>
              <a:ext uri="{FF2B5EF4-FFF2-40B4-BE49-F238E27FC236}">
                <a16:creationId xmlns:a16="http://schemas.microsoft.com/office/drawing/2014/main" id="{D1EC1496-BBD0-448D-98DC-069090CC4361}"/>
              </a:ext>
            </a:extLst>
          </p:cNvPr>
          <p:cNvSpPr txBox="1">
            <a:spLocks/>
          </p:cNvSpPr>
          <p:nvPr/>
        </p:nvSpPr>
        <p:spPr>
          <a:xfrm>
            <a:off x="8222849" y="2654387"/>
            <a:ext cx="2093603" cy="3324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Montserrat" panose="00000500000000000000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Montserrat" panose="00000500000000000000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Montserrat" panose="00000500000000000000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Montserrat" panose="000005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dirty="0">
                <a:solidFill>
                  <a:schemeClr val="tx1"/>
                </a:solidFill>
                <a:latin typeface="+mn-lt"/>
              </a:rPr>
              <a:t>« Effet WOW »</a:t>
            </a:r>
          </a:p>
          <a:p>
            <a:pPr marL="0" indent="0" algn="ctr">
              <a:buNone/>
            </a:pPr>
            <a:r>
              <a:rPr lang="fr-FR" sz="1200" dirty="0">
                <a:solidFill>
                  <a:schemeClr val="tx1"/>
                </a:solidFill>
                <a:latin typeface="+mn-lt"/>
              </a:rPr>
              <a:t>(Chirico et </a:t>
            </a:r>
            <a:r>
              <a:rPr lang="fr-FR" sz="1200" dirty="0" err="1">
                <a:solidFill>
                  <a:schemeClr val="tx1"/>
                </a:solidFill>
                <a:latin typeface="+mn-lt"/>
              </a:rPr>
              <a:t>Gaggioli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, 2023) </a:t>
            </a:r>
            <a:endParaRPr lang="fr-FR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2" name="Espace réservé du contenu 5">
            <a:extLst>
              <a:ext uri="{FF2B5EF4-FFF2-40B4-BE49-F238E27FC236}">
                <a16:creationId xmlns:a16="http://schemas.microsoft.com/office/drawing/2014/main" id="{BF0E976A-A187-DAD4-0140-B2F2E85C1AE5}"/>
              </a:ext>
            </a:extLst>
          </p:cNvPr>
          <p:cNvSpPr txBox="1">
            <a:spLocks/>
          </p:cNvSpPr>
          <p:nvPr/>
        </p:nvSpPr>
        <p:spPr>
          <a:xfrm>
            <a:off x="881740" y="2916744"/>
            <a:ext cx="2184659" cy="3324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Montserrat" panose="00000500000000000000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Montserrat" panose="00000500000000000000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Montserrat" panose="00000500000000000000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Montserrat" panose="000005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200" dirty="0">
                <a:solidFill>
                  <a:schemeClr val="tx1"/>
                </a:solidFill>
                <a:latin typeface="+mn-lt"/>
              </a:rPr>
              <a:t>(Alexandre et al., 2018) </a:t>
            </a:r>
            <a:endParaRPr lang="fr-FR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3" name="Espace réservé du contenu 5">
            <a:extLst>
              <a:ext uri="{FF2B5EF4-FFF2-40B4-BE49-F238E27FC236}">
                <a16:creationId xmlns:a16="http://schemas.microsoft.com/office/drawing/2014/main" id="{689F13D9-459B-3D7A-75E6-43383E8236B8}"/>
              </a:ext>
            </a:extLst>
          </p:cNvPr>
          <p:cNvSpPr txBox="1">
            <a:spLocks/>
          </p:cNvSpPr>
          <p:nvPr/>
        </p:nvSpPr>
        <p:spPr>
          <a:xfrm>
            <a:off x="8920621" y="2064107"/>
            <a:ext cx="2184659" cy="3324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Montserrat" panose="00000500000000000000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Montserrat" panose="00000500000000000000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Montserrat" panose="00000500000000000000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Montserrat" panose="000005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200" dirty="0">
                <a:solidFill>
                  <a:schemeClr val="tx1"/>
                </a:solidFill>
                <a:latin typeface="+mn-lt"/>
              </a:rPr>
              <a:t>(Mascret et al., 2022) </a:t>
            </a:r>
            <a:endParaRPr lang="fr-FR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4" name="Virage 13">
            <a:extLst>
              <a:ext uri="{FF2B5EF4-FFF2-40B4-BE49-F238E27FC236}">
                <a16:creationId xmlns:a16="http://schemas.microsoft.com/office/drawing/2014/main" id="{8FBF88C0-EB61-E128-C456-5DFEA4A4F50B}"/>
              </a:ext>
            </a:extLst>
          </p:cNvPr>
          <p:cNvSpPr/>
          <p:nvPr/>
        </p:nvSpPr>
        <p:spPr>
          <a:xfrm>
            <a:off x="3232727" y="1821708"/>
            <a:ext cx="721888" cy="181388"/>
          </a:xfrm>
          <a:prstGeom prst="bent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5" name="Virage 14">
            <a:extLst>
              <a:ext uri="{FF2B5EF4-FFF2-40B4-BE49-F238E27FC236}">
                <a16:creationId xmlns:a16="http://schemas.microsoft.com/office/drawing/2014/main" id="{0E62D15E-2AD9-16EB-FCB8-243BB3DCC556}"/>
              </a:ext>
            </a:extLst>
          </p:cNvPr>
          <p:cNvSpPr/>
          <p:nvPr/>
        </p:nvSpPr>
        <p:spPr>
          <a:xfrm flipV="1">
            <a:off x="3232727" y="2840761"/>
            <a:ext cx="721888" cy="181387"/>
          </a:xfrm>
          <a:prstGeom prst="bent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pic>
        <p:nvPicPr>
          <p:cNvPr id="16" name="Picture 6" descr="Casque de réalité virtuelle HTC Vive Pro Full Kit - informatique/casque  réalité virtuelle - Geek Tek">
            <a:extLst>
              <a:ext uri="{FF2B5EF4-FFF2-40B4-BE49-F238E27FC236}">
                <a16:creationId xmlns:a16="http://schemas.microsoft.com/office/drawing/2014/main" id="{23459D85-21B8-DD84-37FA-1DF4A93616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18" b="20763"/>
          <a:stretch/>
        </p:blipFill>
        <p:spPr bwMode="auto">
          <a:xfrm>
            <a:off x="165848" y="3436472"/>
            <a:ext cx="1789749" cy="881319"/>
          </a:xfrm>
          <a:prstGeom prst="rect">
            <a:avLst/>
          </a:prstGeom>
          <a:noFill/>
          <a:effectLst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Image 16" descr="Une image contenant texte, moniteur, équipement électronique&#10;&#10;Description générée automatiquement">
            <a:extLst>
              <a:ext uri="{FF2B5EF4-FFF2-40B4-BE49-F238E27FC236}">
                <a16:creationId xmlns:a16="http://schemas.microsoft.com/office/drawing/2014/main" id="{67023756-2483-AB94-1020-43D6A00271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7384" y="3682502"/>
            <a:ext cx="959000" cy="525606"/>
          </a:xfrm>
          <a:prstGeom prst="rect">
            <a:avLst/>
          </a:prstGeom>
        </p:spPr>
      </p:pic>
      <p:pic>
        <p:nvPicPr>
          <p:cNvPr id="18" name="Picture 4" descr="Under Armour UA Band Suivi d&amp;#39;activités monochrome Bluetooth noir-rouge -  Cdiscount Téléphonie">
            <a:extLst>
              <a:ext uri="{FF2B5EF4-FFF2-40B4-BE49-F238E27FC236}">
                <a16:creationId xmlns:a16="http://schemas.microsoft.com/office/drawing/2014/main" id="{554851B6-1864-D16B-82A5-DF14998C39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6384" y="3508629"/>
            <a:ext cx="830997" cy="830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Mur Intéractif - ASPTT Clermont">
            <a:extLst>
              <a:ext uri="{FF2B5EF4-FFF2-40B4-BE49-F238E27FC236}">
                <a16:creationId xmlns:a16="http://schemas.microsoft.com/office/drawing/2014/main" id="{D0FF90EF-3BA4-9D22-A749-65089EA6A5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069" y="4426084"/>
            <a:ext cx="3556000" cy="1297384"/>
          </a:xfrm>
          <a:prstGeom prst="rect">
            <a:avLst/>
          </a:prstGeom>
          <a:noFill/>
          <a:effectLst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21C5CB08-D75B-A116-E0E1-F9E0D28AD03F}"/>
              </a:ext>
            </a:extLst>
          </p:cNvPr>
          <p:cNvCxnSpPr>
            <a:cxnSpLocks/>
            <a:stCxn id="22" idx="3"/>
          </p:cNvCxnSpPr>
          <p:nvPr/>
        </p:nvCxnSpPr>
        <p:spPr>
          <a:xfrm>
            <a:off x="6568344" y="4077692"/>
            <a:ext cx="993441" cy="677228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61807410-B4EB-34A1-20C1-D30BA394FBA5}"/>
              </a:ext>
            </a:extLst>
          </p:cNvPr>
          <p:cNvCxnSpPr>
            <a:cxnSpLocks/>
            <a:stCxn id="24" idx="3"/>
            <a:endCxn id="23" idx="1"/>
          </p:cNvCxnSpPr>
          <p:nvPr/>
        </p:nvCxnSpPr>
        <p:spPr>
          <a:xfrm flipV="1">
            <a:off x="6570849" y="4951742"/>
            <a:ext cx="990936" cy="3233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8944746C-DB3A-1E59-AB6F-A87AC471AB59}"/>
              </a:ext>
            </a:extLst>
          </p:cNvPr>
          <p:cNvCxnSpPr>
            <a:cxnSpLocks/>
            <a:stCxn id="25" idx="3"/>
          </p:cNvCxnSpPr>
          <p:nvPr/>
        </p:nvCxnSpPr>
        <p:spPr>
          <a:xfrm flipV="1">
            <a:off x="6567050" y="5151797"/>
            <a:ext cx="988356" cy="761570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id="{614DB096-49CC-E978-AD0D-3E34F0018F1C}"/>
              </a:ext>
            </a:extLst>
          </p:cNvPr>
          <p:cNvSpPr txBox="1"/>
          <p:nvPr/>
        </p:nvSpPr>
        <p:spPr>
          <a:xfrm>
            <a:off x="4853874" y="3723749"/>
            <a:ext cx="1714470" cy="707886"/>
          </a:xfrm>
          <a:prstGeom prst="rect">
            <a:avLst/>
          </a:prstGeom>
          <a:solidFill>
            <a:srgbClr val="FFC000"/>
          </a:solidFill>
          <a:ln w="25400">
            <a:solidFill>
              <a:schemeClr val="tx1"/>
            </a:solidFill>
          </a:ln>
          <a:effectLst>
            <a:softEdge rad="508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ln>
                  <a:solidFill>
                    <a:sysClr val="windowText" lastClr="000000"/>
                  </a:solidFill>
                </a:ln>
              </a:rPr>
              <a:t>Utilité</a:t>
            </a:r>
          </a:p>
          <a:p>
            <a:pPr algn="ctr"/>
            <a:r>
              <a:rPr lang="fr-FR" sz="2000" dirty="0">
                <a:ln>
                  <a:solidFill>
                    <a:sysClr val="windowText" lastClr="000000"/>
                  </a:solidFill>
                </a:ln>
              </a:rPr>
              <a:t>perçue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04D92686-E1DF-06F5-A4B5-FDC269BDA154}"/>
              </a:ext>
            </a:extLst>
          </p:cNvPr>
          <p:cNvSpPr txBox="1"/>
          <p:nvPr/>
        </p:nvSpPr>
        <p:spPr>
          <a:xfrm>
            <a:off x="7561785" y="4597799"/>
            <a:ext cx="1737436" cy="707886"/>
          </a:xfrm>
          <a:prstGeom prst="rect">
            <a:avLst/>
          </a:prstGeom>
          <a:solidFill>
            <a:srgbClr val="FFC000"/>
          </a:solidFill>
          <a:ln w="25400">
            <a:solidFill>
              <a:schemeClr val="tx1"/>
            </a:solidFill>
          </a:ln>
          <a:effectLst>
            <a:softEdge rad="508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ln>
                  <a:solidFill>
                    <a:sysClr val="windowText" lastClr="000000"/>
                  </a:solidFill>
                </a:ln>
              </a:rPr>
              <a:t>Intention</a:t>
            </a:r>
          </a:p>
          <a:p>
            <a:pPr algn="ctr"/>
            <a:r>
              <a:rPr lang="fr-FR" sz="2000" dirty="0">
                <a:ln>
                  <a:solidFill>
                    <a:sysClr val="windowText" lastClr="000000"/>
                  </a:solidFill>
                </a:ln>
              </a:rPr>
              <a:t>d’utilisation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9AE0CBE4-990A-11E9-080D-C7D916AB6A9E}"/>
              </a:ext>
            </a:extLst>
          </p:cNvPr>
          <p:cNvSpPr txBox="1"/>
          <p:nvPr/>
        </p:nvSpPr>
        <p:spPr>
          <a:xfrm>
            <a:off x="4853875" y="4754920"/>
            <a:ext cx="1716974" cy="400110"/>
          </a:xfrm>
          <a:prstGeom prst="rect">
            <a:avLst/>
          </a:prstGeom>
          <a:solidFill>
            <a:srgbClr val="FFC000"/>
          </a:solidFill>
          <a:ln w="25400">
            <a:solidFill>
              <a:schemeClr val="tx1"/>
            </a:solidFill>
          </a:ln>
          <a:effectLst>
            <a:softEdge rad="508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ln>
                  <a:solidFill>
                    <a:sysClr val="windowText" lastClr="000000"/>
                  </a:solidFill>
                </a:ln>
              </a:rPr>
              <a:t>Plaisir perçu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34FFD3C0-1F01-F112-A161-1FBFBD497A6B}"/>
              </a:ext>
            </a:extLst>
          </p:cNvPr>
          <p:cNvSpPr txBox="1"/>
          <p:nvPr/>
        </p:nvSpPr>
        <p:spPr>
          <a:xfrm>
            <a:off x="4863851" y="5405535"/>
            <a:ext cx="1703199" cy="1015663"/>
          </a:xfrm>
          <a:prstGeom prst="rect">
            <a:avLst/>
          </a:prstGeom>
          <a:solidFill>
            <a:srgbClr val="FFC000"/>
          </a:solidFill>
          <a:ln w="25400">
            <a:solidFill>
              <a:schemeClr val="tx1"/>
            </a:solidFill>
          </a:ln>
          <a:effectLst>
            <a:softEdge rad="508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ln>
                  <a:solidFill>
                    <a:sysClr val="windowText" lastClr="000000"/>
                  </a:solidFill>
                </a:ln>
              </a:rPr>
              <a:t>Facilité d’utilisation perçue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63811BE7-52C7-B11A-9552-B0E6818FF936}"/>
              </a:ext>
            </a:extLst>
          </p:cNvPr>
          <p:cNvSpPr txBox="1"/>
          <p:nvPr/>
        </p:nvSpPr>
        <p:spPr>
          <a:xfrm>
            <a:off x="9947095" y="4596165"/>
            <a:ext cx="1610762" cy="707886"/>
          </a:xfrm>
          <a:prstGeom prst="rect">
            <a:avLst/>
          </a:prstGeom>
          <a:solidFill>
            <a:srgbClr val="FFC000"/>
          </a:solidFill>
          <a:ln w="25400">
            <a:solidFill>
              <a:schemeClr val="tx1"/>
            </a:solidFill>
          </a:ln>
          <a:effectLst>
            <a:softEdge rad="508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ln>
                  <a:solidFill>
                    <a:sysClr val="windowText" lastClr="000000"/>
                  </a:solidFill>
                </a:ln>
              </a:rPr>
              <a:t>Utilisation effective</a:t>
            </a:r>
          </a:p>
        </p:txBody>
      </p: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6F61AD95-BDE9-22ED-2B97-B57CA8EE5277}"/>
              </a:ext>
            </a:extLst>
          </p:cNvPr>
          <p:cNvCxnSpPr>
            <a:cxnSpLocks/>
          </p:cNvCxnSpPr>
          <p:nvPr/>
        </p:nvCxnSpPr>
        <p:spPr>
          <a:xfrm>
            <a:off x="9304756" y="4962328"/>
            <a:ext cx="624771" cy="0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Espace réservé du contenu 5">
            <a:extLst>
              <a:ext uri="{FF2B5EF4-FFF2-40B4-BE49-F238E27FC236}">
                <a16:creationId xmlns:a16="http://schemas.microsoft.com/office/drawing/2014/main" id="{94D4398F-7FBF-FA94-6EC6-78211D4F2846}"/>
              </a:ext>
            </a:extLst>
          </p:cNvPr>
          <p:cNvSpPr txBox="1">
            <a:spLocks/>
          </p:cNvSpPr>
          <p:nvPr/>
        </p:nvSpPr>
        <p:spPr>
          <a:xfrm>
            <a:off x="7697943" y="3855299"/>
            <a:ext cx="3463047" cy="3324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Montserrat" panose="00000500000000000000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Montserrat" panose="00000500000000000000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Montserrat" panose="00000500000000000000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Montserrat" panose="000005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800" b="1" dirty="0" err="1">
                <a:solidFill>
                  <a:schemeClr val="tx1"/>
                </a:solidFill>
                <a:latin typeface="+mn-lt"/>
              </a:rPr>
              <a:t>Technology</a:t>
            </a:r>
            <a:r>
              <a:rPr lang="fr-FR" sz="1800" b="1" dirty="0">
                <a:solidFill>
                  <a:schemeClr val="tx1"/>
                </a:solidFill>
                <a:latin typeface="+mn-lt"/>
              </a:rPr>
              <a:t> Acceptance Model </a:t>
            </a:r>
            <a:r>
              <a:rPr lang="fr-FR" sz="1200" dirty="0">
                <a:solidFill>
                  <a:schemeClr val="tx1"/>
                </a:solidFill>
                <a:latin typeface="+mn-lt"/>
              </a:rPr>
              <a:t>(Venkatesh &amp; Davis, 2000)</a:t>
            </a:r>
          </a:p>
        </p:txBody>
      </p:sp>
      <p:pic>
        <p:nvPicPr>
          <p:cNvPr id="6148" name="Picture 4" descr="Qu'est ce qu' ChatGPTCe que les parents doivent savoir | Internet Matters">
            <a:extLst>
              <a:ext uri="{FF2B5EF4-FFF2-40B4-BE49-F238E27FC236}">
                <a16:creationId xmlns:a16="http://schemas.microsoft.com/office/drawing/2014/main" id="{43FFD55E-F4EC-5507-3ACF-17260186E7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327" y="5864824"/>
            <a:ext cx="1669270" cy="878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Qu'est-ce que le numérique en ÉPS? - Laboratoire sur l'usage du numérique  en éducation physique et sportive (LUNEPS)">
            <a:extLst>
              <a:ext uri="{FF2B5EF4-FFF2-40B4-BE49-F238E27FC236}">
                <a16:creationId xmlns:a16="http://schemas.microsoft.com/office/drawing/2014/main" id="{D2FD28E6-8DE7-C6FE-90EE-42DAA0D219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1047" y="5751893"/>
            <a:ext cx="1535537" cy="1020541"/>
          </a:xfrm>
          <a:prstGeom prst="rect">
            <a:avLst/>
          </a:prstGeom>
          <a:noFill/>
          <a:effectLst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6" name="Groupe 45">
            <a:extLst>
              <a:ext uri="{FF2B5EF4-FFF2-40B4-BE49-F238E27FC236}">
                <a16:creationId xmlns:a16="http://schemas.microsoft.com/office/drawing/2014/main" id="{178B2F0B-8CF7-7B4F-6902-31129964E1F3}"/>
              </a:ext>
            </a:extLst>
          </p:cNvPr>
          <p:cNvGrpSpPr/>
          <p:nvPr/>
        </p:nvGrpSpPr>
        <p:grpSpPr>
          <a:xfrm>
            <a:off x="7934593" y="5523346"/>
            <a:ext cx="3705775" cy="1110499"/>
            <a:chOff x="8127393" y="4534501"/>
            <a:chExt cx="3705775" cy="2265597"/>
          </a:xfrm>
        </p:grpSpPr>
        <p:sp>
          <p:nvSpPr>
            <p:cNvPr id="47" name="Explosion 1 46">
              <a:extLst>
                <a:ext uri="{FF2B5EF4-FFF2-40B4-BE49-F238E27FC236}">
                  <a16:creationId xmlns:a16="http://schemas.microsoft.com/office/drawing/2014/main" id="{E0DCD6E5-A9D8-E5F3-0F43-0EE1D5E080E3}"/>
                </a:ext>
              </a:extLst>
            </p:cNvPr>
            <p:cNvSpPr/>
            <p:nvPr/>
          </p:nvSpPr>
          <p:spPr>
            <a:xfrm>
              <a:off x="8165726" y="4534501"/>
              <a:ext cx="3610638" cy="2265597"/>
            </a:xfrm>
            <a:prstGeom prst="irregularSeal1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11ECE376-0EBE-6176-2871-BC7DA693A0F7}"/>
                </a:ext>
              </a:extLst>
            </p:cNvPr>
            <p:cNvSpPr txBox="1"/>
            <p:nvPr/>
          </p:nvSpPr>
          <p:spPr>
            <a:xfrm>
              <a:off x="8127393" y="5273900"/>
              <a:ext cx="37057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/>
                <a:t>Élève </a:t>
              </a:r>
              <a:r>
                <a:rPr lang="fr-FR" b="1" dirty="0">
                  <a:solidFill>
                    <a:srgbClr val="FF0000"/>
                  </a:solidFill>
                </a:rPr>
                <a:t>ET</a:t>
              </a:r>
              <a:r>
                <a:rPr lang="fr-FR" b="1" dirty="0"/>
                <a:t> profs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77678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  <p:bldP spid="9" grpId="0"/>
      <p:bldP spid="11" grpId="0"/>
      <p:bldP spid="12" grpId="0"/>
      <p:bldP spid="13" grpId="0"/>
      <p:bldP spid="14" grpId="0" animBg="1"/>
      <p:bldP spid="15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4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98357E-D383-9A99-1D6A-D3E830331D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B28F8EB2-3A8F-D9B1-D74B-AE5257675C53}"/>
              </a:ext>
            </a:extLst>
          </p:cNvPr>
          <p:cNvSpPr txBox="1">
            <a:spLocks/>
          </p:cNvSpPr>
          <p:nvPr/>
        </p:nvSpPr>
        <p:spPr bwMode="auto">
          <a:xfrm>
            <a:off x="358587" y="633595"/>
            <a:ext cx="4823013" cy="3566160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lIns="91440" tIns="45720" rIns="91440" bIns="45720" numCol="1" rtlCol="0" anchor="b" anchorCtr="0" compatLnSpc="1">
            <a:prstTxWarp prst="textNoShape">
              <a:avLst/>
            </a:prstTxWarp>
            <a:normAutofit/>
          </a:bodyPr>
          <a:lstStyle>
            <a:lvl1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rgbClr val="252E44"/>
                </a:solidFill>
                <a:uFill>
                  <a:solidFill>
                    <a:schemeClr val="bg1"/>
                  </a:solidFill>
                </a:uFill>
                <a:latin typeface="Arial"/>
                <a:ea typeface="ＭＳ Ｐゴシック" charset="-128"/>
                <a:cs typeface="Arial"/>
              </a:defRPr>
            </a:lvl1pPr>
            <a:lvl2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313E56"/>
                </a:solidFill>
                <a:latin typeface="Arial" charset="0"/>
                <a:ea typeface="ＭＳ Ｐゴシック" charset="-128"/>
                <a:cs typeface="Verdana" pitchFamily="34" charset="0"/>
              </a:defRPr>
            </a:lvl2pPr>
            <a:lvl3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313E56"/>
                </a:solidFill>
                <a:latin typeface="Arial" charset="0"/>
                <a:ea typeface="ＭＳ Ｐゴシック" charset="-128"/>
                <a:cs typeface="Verdana" pitchFamily="34" charset="0"/>
              </a:defRPr>
            </a:lvl3pPr>
            <a:lvl4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313E56"/>
                </a:solidFill>
                <a:latin typeface="Arial" charset="0"/>
                <a:ea typeface="ＭＳ Ｐゴシック" charset="-128"/>
                <a:cs typeface="Verdana" pitchFamily="34" charset="0"/>
              </a:defRPr>
            </a:lvl4pPr>
            <a:lvl5pPr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313E56"/>
                </a:solidFill>
                <a:latin typeface="Arial" charset="0"/>
                <a:ea typeface="ＭＳ Ｐゴシック" charset="-128"/>
                <a:cs typeface="Verdana" pitchFamily="34" charset="0"/>
              </a:defRPr>
            </a:lvl5pPr>
            <a:lvl6pPr marL="342900"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2663B4"/>
                </a:solidFill>
                <a:latin typeface="Verdana" charset="0"/>
                <a:ea typeface="ＭＳ Ｐゴシック" charset="-128"/>
              </a:defRPr>
            </a:lvl6pPr>
            <a:lvl7pPr marL="685800"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2663B4"/>
                </a:solidFill>
                <a:latin typeface="Verdana" charset="0"/>
                <a:ea typeface="ＭＳ Ｐゴシック" charset="-128"/>
              </a:defRPr>
            </a:lvl7pPr>
            <a:lvl8pPr marL="1028700"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2663B4"/>
                </a:solidFill>
                <a:latin typeface="Verdana" charset="0"/>
                <a:ea typeface="ＭＳ Ｐゴシック" charset="-128"/>
              </a:defRPr>
            </a:lvl8pPr>
            <a:lvl9pPr marL="1371600" algn="l" defTabSz="342900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2663B4"/>
                </a:solidFill>
                <a:latin typeface="Verdana" charset="0"/>
                <a:ea typeface="ＭＳ Ｐゴシック" charset="-128"/>
              </a:defRPr>
            </a:lvl9pPr>
          </a:lstStyle>
          <a:p>
            <a:pPr algn="l" defTabSz="914400">
              <a:lnSpc>
                <a:spcPct val="90000"/>
              </a:lnSpc>
              <a:spcAft>
                <a:spcPts val="600"/>
              </a:spcAft>
            </a:pPr>
            <a:r>
              <a:rPr lang="en-US" sz="54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Merci de </a:t>
            </a:r>
            <a:r>
              <a:rPr lang="en-US" sz="54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votre</a:t>
            </a:r>
            <a:r>
              <a:rPr lang="en-US" sz="54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attention</a:t>
            </a:r>
          </a:p>
        </p:txBody>
      </p:sp>
      <p:pic>
        <p:nvPicPr>
          <p:cNvPr id="10" name="Image 9" descr="Engrenages Clipart Illustrations Mécaniques Roues Dentées Sur Fond Blanc  Vecteur De Dessin Animé PNG , Clipart De Dessin Animé, Clipart De Fond,  Engrenages PNG et vecteur pour téléchargement gratuit">
            <a:extLst>
              <a:ext uri="{FF2B5EF4-FFF2-40B4-BE49-F238E27FC236}">
                <a16:creationId xmlns:a16="http://schemas.microsoft.com/office/drawing/2014/main" id="{7292862D-C983-CC70-2A74-97C98E995EA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02" r="-5" b="-5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BB0E494-84A6-ED9A-F4F7-BACA314512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587" y="4269077"/>
            <a:ext cx="3898153" cy="285231"/>
          </a:xfrm>
          <a:prstGeom prst="rect">
            <a:avLst/>
          </a:prstGeom>
        </p:spPr>
      </p:pic>
      <p:sp>
        <p:nvSpPr>
          <p:cNvPr id="3" name="Espace réservé du numéro de diapositive 12">
            <a:extLst>
              <a:ext uri="{FF2B5EF4-FFF2-40B4-BE49-F238E27FC236}">
                <a16:creationId xmlns:a16="http://schemas.microsoft.com/office/drawing/2014/main" id="{2B4E40BF-1D09-28E3-79C1-66ADD6BD452C}"/>
              </a:ext>
            </a:extLst>
          </p:cNvPr>
          <p:cNvSpPr txBox="1">
            <a:spLocks/>
          </p:cNvSpPr>
          <p:nvPr/>
        </p:nvSpPr>
        <p:spPr>
          <a:xfrm>
            <a:off x="11701419" y="6512352"/>
            <a:ext cx="398217" cy="202484"/>
          </a:xfrm>
          <a:prstGeom prst="rect">
            <a:avLst/>
          </a:prstGeom>
          <a:solidFill>
            <a:srgbClr val="EAB931"/>
          </a:solidFill>
          <a:ln w="19050">
            <a:solidFill>
              <a:schemeClr val="tx1"/>
            </a:solidFill>
            <a:prstDash val="solid"/>
          </a:ln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A7BFE4F-8531-DE4B-90B5-7E88A75E4DE4}" type="slidenum">
              <a:rPr lang="fr-FR" b="1" smtClean="0">
                <a:solidFill>
                  <a:schemeClr val="tx1"/>
                </a:solidFill>
              </a:rPr>
              <a:pPr algn="ctr"/>
              <a:t>11</a:t>
            </a:fld>
            <a:endParaRPr lang="fr-F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919556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728</TotalTime>
  <Words>887</Words>
  <Application>Microsoft Office PowerPoint</Application>
  <PresentationFormat>Grand écran</PresentationFormat>
  <Paragraphs>141</Paragraphs>
  <Slides>11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2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MASCRET Nicolas</dc:creator>
  <cp:lastModifiedBy>benjamin Rossi</cp:lastModifiedBy>
  <cp:revision>45</cp:revision>
  <dcterms:created xsi:type="dcterms:W3CDTF">2025-10-05T09:27:41Z</dcterms:created>
  <dcterms:modified xsi:type="dcterms:W3CDTF">2026-10-09T21:16:32Z</dcterms:modified>
</cp:coreProperties>
</file>