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3D2E5E-DD85-4D05-890B-BD92D19A850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B49E4-64C9-487D-81C1-39AC53EAACD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45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FB49E4-64C9-487D-81C1-39AC53EAACD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803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149C9E-2E87-FD8D-F768-57A42D54A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8004FFD-222B-6223-8F3A-265D75166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19E55B-2206-34FA-3DE6-4C0824322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491184-AC0A-7617-5D15-50ADB453C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5DE68D-A46D-564D-6E0F-52700F6B7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36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3568F4-54CE-CCCD-1035-0802DB081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3C482DB-4C09-D639-E480-7393CA6046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AA366A-FCD6-FF68-BC17-57A5A58B9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3A63D8-42F9-C68D-338F-9B4B7C681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908ADE-FB84-11FE-C0EE-49725FF1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968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1F861B1-DAE7-12AE-7E51-AB5DA414A1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9B3DDE-C57B-259E-3456-B05C6B4D5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B532A6-7222-F71B-C99E-B2F1EB439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35DC14-2744-DE2D-8214-C146E66E9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5748F4-F4A1-0AC5-DC3C-C5B4DB931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432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6FC477-B99C-036A-DE47-8C86043E6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8CA7D9-DA5D-F7CD-A2C9-2AD90EBD6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7FF329-09C2-71D4-2245-76A361C08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CA7F4D-F9BA-DCAC-E660-6577D0D1B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9C2CEA-DC6C-D3B9-087F-21F110E05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269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0F86B3-01B7-B441-1A74-242CB6F98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DB4E32-EE6C-50F6-F215-5C6EDD978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7E7945-EF06-3B96-3B22-A911CAD58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1BBBA9-5F7B-94A5-806E-4FEE4FA7B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876C8D-CD5D-F2B1-E252-F54C42EE2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1731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5B8AAA-4D93-06E0-F93E-CA79E4B6E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70A387-73F2-599F-3436-B085613C1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2440AF-4C88-A498-4E43-FBC6A9E35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FEB9D8-4564-FBE5-BAAC-6605FD251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DD1F591-55B2-39F1-8D57-31FD813C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D55D14-1639-22AD-C179-6BA6A891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831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B1462B-F988-7EFB-0B65-B1C895E50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DA88CA-3B1E-D3CB-4182-C47C57388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D39A33-DF71-A6FE-F1DD-793B6A93B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B568B0-A89F-7187-C625-6CDA49FBA1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A2DBDA0-9AC3-B5F9-1F18-B154C959B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D19F68E-57CC-0C57-C854-AC5CCC5C2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52D90CB-AFC2-C876-E505-244BD51A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BB8E8DD-60C3-A568-401D-26A7AE470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67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389A1F-944B-180A-C7B5-DF1137DBA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4420AFF-8FA2-02A7-D258-D07712C45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5B59FA-24A9-C3B2-55E4-CD3C5F3C9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1FB4465-CC2F-3CFE-44DC-6F6BA3E0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68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1375EAF-1BE2-5112-6A2E-A0C4F1089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64E25A1-3ADA-656D-4A16-22239556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56E131A-1283-BA90-99C0-46A7671E0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9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E0D05-52D6-1923-C680-D147FC375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CF3EB2-7153-4A82-B95C-979F8D3FD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62F17D-A17C-1C3C-809B-5B71920C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080F37-B70B-E42A-FB4A-26BDD8354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9E1AB9-96E8-3188-54A5-FB093AAA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3C5D4C-92F5-A199-C4AF-AA119C8D6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40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DFEA13-F74C-A8AC-0B0C-1648ADCD3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30F2646-1F2F-2649-2FDD-BE4C80E0B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FF3542-7E84-7C90-A4EB-8DB0E7BC2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E69876-1692-7F0B-7CA2-D0D7E5378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3E97F3B-5B7B-20C8-30B2-9D15A439E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F11BFD-9E28-700F-E598-298544700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95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3A28793-F3FF-DFDD-D9E8-E72F9A3F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769D20-CAA4-5E59-34FB-ED2AB9E82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6A6BF5-B3DF-B20F-45AA-BB4EFBD3A4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A83B2-881A-4F4E-9005-624C7F57CEE6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E8AD10-AA4D-0F40-044B-AB4C80384C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85D4D-0B12-37BE-30ED-138980F131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6839-D014-45FF-907D-D20E99ECF8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094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852350EF-A37B-BB6A-CB98-4C139A5AD02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2075736" cy="6299626"/>
          </a:xfrm>
        </p:spPr>
        <p:txBody>
          <a:bodyPr/>
          <a:lstStyle/>
          <a:p>
            <a:r>
              <a:rPr lang="fr-FR" b="1" dirty="0"/>
              <a:t>PETITES BOUCLES ETAPE 2 D’APPRENTISSAGE</a:t>
            </a:r>
            <a:br>
              <a:rPr lang="fr-FR" dirty="0"/>
            </a:br>
            <a:br>
              <a:rPr lang="fr-FR" dirty="0"/>
            </a:br>
            <a:r>
              <a:rPr lang="fr-FR" sz="2000" b="1" u="sng" dirty="0"/>
              <a:t>1. Echauffement: </a:t>
            </a:r>
            <a:r>
              <a:rPr lang="fr-FR" sz="1600" dirty="0"/>
              <a:t>Petit train avec témoin: se transmettre le témoin en trottinant sans se retourner sur 60m aller-retour.</a:t>
            </a:r>
            <a:br>
              <a:rPr lang="fr-FR" sz="1600" dirty="0"/>
            </a:br>
            <a:r>
              <a:rPr lang="fr-FR" sz="1600" dirty="0"/>
              <a:t>Quand le 4</a:t>
            </a:r>
            <a:r>
              <a:rPr lang="fr-FR" sz="1600" baseline="30000" dirty="0"/>
              <a:t>ème</a:t>
            </a:r>
            <a:r>
              <a:rPr lang="fr-FR" sz="1600" dirty="0"/>
              <a:t> relayeur reçoit le témoin il se décale sur le côté pour laisser passer son équipe et se retrouver relayeur 1. Réaliser 3 circuits.</a:t>
            </a:r>
            <a:br>
              <a:rPr lang="fr-FR" sz="1600" dirty="0"/>
            </a:br>
            <a:r>
              <a:rPr lang="fr-FR" sz="1600" dirty="0"/>
              <a:t>Variable: Demander à chaque donneur d’accélérer pour passer devant l’équipe après leur transmission.</a:t>
            </a:r>
            <a:br>
              <a:rPr lang="fr-FR" sz="1600" dirty="0"/>
            </a:br>
            <a:br>
              <a:rPr lang="fr-FR" sz="1600" dirty="0"/>
            </a:br>
            <a:br>
              <a:rPr lang="fr-FR" sz="1600" dirty="0"/>
            </a:br>
            <a:br>
              <a:rPr lang="fr-FR" sz="1600" dirty="0"/>
            </a:br>
            <a:br>
              <a:rPr lang="fr-FR" sz="1600" dirty="0"/>
            </a:br>
            <a:br>
              <a:rPr lang="fr-FR" sz="1600" dirty="0"/>
            </a:br>
            <a:br>
              <a:rPr lang="fr-FR" sz="1600" dirty="0"/>
            </a:br>
            <a:br>
              <a:rPr lang="fr-FR" sz="1600" dirty="0"/>
            </a:br>
            <a:r>
              <a:rPr lang="fr-FR" sz="1600" u="sng" dirty="0"/>
              <a:t>Educatifs: </a:t>
            </a:r>
            <a:r>
              <a:rPr lang="fr-FR" sz="1600" dirty="0"/>
              <a:t>Sur 20m dans un couloir 1 réaliser des talons-fesses, retour dans le couloir 2  en montées de genoux. Puis couloir 3  skipping et retour couloir 4 en cloche-pied. </a:t>
            </a:r>
            <a:br>
              <a:rPr lang="fr-FR" sz="1600" dirty="0"/>
            </a:br>
            <a:r>
              <a:rPr lang="fr-FR" sz="1600" dirty="0"/>
              <a:t>PRINCIPES D’EFFICACITE FIL ROUGE = PAS DE TALON AU SOL + UTILISATION DES BRAS + REGARD HAUT</a:t>
            </a:r>
            <a:br>
              <a:rPr lang="fr-FR" sz="1600" dirty="0"/>
            </a:br>
            <a:br>
              <a:rPr lang="fr-FR" sz="1600" dirty="0"/>
            </a:br>
            <a:r>
              <a:rPr lang="fr-FR" sz="1600" u="sng" dirty="0"/>
              <a:t>Accélérations progressives </a:t>
            </a:r>
            <a:r>
              <a:rPr lang="fr-FR" sz="1600" dirty="0"/>
              <a:t>: accélérer à chaque plot atteint, idem sur le retour.</a:t>
            </a:r>
            <a:br>
              <a:rPr lang="fr-FR" sz="1600" dirty="0"/>
            </a:br>
            <a:br>
              <a:rPr lang="fr-FR" sz="1600" dirty="0"/>
            </a:br>
            <a:endParaRPr lang="fr-FR" sz="1600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D3983656-83C6-5FB1-6824-ACED0673E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181" y="3165050"/>
            <a:ext cx="10510887" cy="97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822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C525E22-06FF-6E85-A1B3-51083896CD65}"/>
              </a:ext>
            </a:extLst>
          </p:cNvPr>
          <p:cNvSpPr txBox="1"/>
          <p:nvPr/>
        </p:nvSpPr>
        <p:spPr>
          <a:xfrm>
            <a:off x="414780" y="428911"/>
            <a:ext cx="11048214" cy="6234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947" b="1" i="0" u="none" strike="noStrike" kern="1200" cap="none" spc="0" normalizeH="0" baseline="0" noProof="0" dirty="0">
                <a:ln>
                  <a:noFill/>
                </a:ln>
                <a:solidFill>
                  <a:srgbClr val="1B1A17"/>
                </a:solidFill>
                <a:effectLst/>
                <a:uLnTx/>
                <a:uFillTx/>
                <a:latin typeface="IBM Plex Sans Bold"/>
                <a:ea typeface="IBM Plex Sans Bold"/>
                <a:cs typeface="IBM Plex Sans Bold"/>
                <a:sym typeface="IBM Plex Sans Bold"/>
              </a:rPr>
              <a:t>ATELIERS: ADOPTER UNE BONNE POSTURE DE COURSE</a:t>
            </a:r>
          </a:p>
          <a:p>
            <a:pPr marL="0" marR="0" lvl="0" indent="0" algn="ctr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947" b="1" i="0" u="none" strike="noStrike" kern="1200" cap="none" spc="0" normalizeH="0" baseline="0" noProof="0" dirty="0">
              <a:ln>
                <a:noFill/>
              </a:ln>
              <a:solidFill>
                <a:srgbClr val="1B1A17"/>
              </a:solidFill>
              <a:effectLst/>
              <a:uLnTx/>
              <a:uFillTx/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 marL="457200" marR="0" lvl="0" indent="-45720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Je te pousse, tu résistes:                                         3. Prendre la distance de chacun sur 3’’                 </a:t>
            </a: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                                                                                       </a:t>
            </a:r>
          </a:p>
          <a:p>
            <a:pPr marL="342900" marR="0" lvl="0" indent="-34290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fr-FR" sz="1947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 marL="342900" marR="0" lvl="0" indent="-34290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fr-FR" sz="1947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 marL="342900" marR="0" lvl="0" indent="-34290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fr-FR" sz="1947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 marL="342900" marR="0" lvl="0" indent="-34290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fr-FR" sz="1947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                                                                                            - Disposition de 3 parcours                                </a:t>
            </a: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                                                                                           </a:t>
            </a: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                                                                                                                                                       </a:t>
            </a:r>
            <a:r>
              <a:rPr lang="fr-FR" sz="1200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lattes tous les 60cm</a:t>
            </a: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                                                                                                                                                        </a:t>
            </a:r>
            <a:r>
              <a:rPr lang="fr-FR" sz="1200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lattes tous les 1m</a:t>
            </a: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</a:t>
            </a: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947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2. Je te retiens avec une sangle placée </a:t>
            </a: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autour de ton bassin, pour que tu crées                 Battre son record de distance sur 3’’ sur le </a:t>
            </a: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des appuis puissants, tu gaines ton corps              parcours de lattes le plus adapté.</a:t>
            </a: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et tires sur tes bras pour avancer.                            Être capable de reproduire ce record dans le  </a:t>
            </a:r>
          </a:p>
          <a:p>
            <a:pPr marR="0" lvl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                                                                                         parcours libre.</a:t>
            </a:r>
          </a:p>
          <a:p>
            <a:pPr marL="0" marR="0" lvl="0" indent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947" i="0" u="none" strike="noStrike" kern="1200" cap="none" spc="0" normalizeH="0" baseline="0" noProof="0" dirty="0">
                <a:ln>
                  <a:noFill/>
                </a:ln>
                <a:solidFill>
                  <a:srgbClr val="1B1A17"/>
                </a:solidFill>
                <a:effectLst/>
                <a:uLnTx/>
                <a:uFillTx/>
                <a:latin typeface="IBM Plex Sans Bold"/>
                <a:ea typeface="IBM Plex Sans Bold"/>
                <a:cs typeface="IBM Plex Sans Bold"/>
                <a:sym typeface="IBM Plex Sans Bold"/>
              </a:rPr>
              <a:t>                                                                                           </a:t>
            </a:r>
            <a:r>
              <a:rPr kumimoji="0" lang="fr-FR" sz="1947" i="0" u="sng" strike="noStrike" kern="1200" cap="none" spc="0" normalizeH="0" baseline="0" noProof="0" dirty="0">
                <a:ln>
                  <a:noFill/>
                </a:ln>
                <a:solidFill>
                  <a:srgbClr val="1B1A17"/>
                </a:solidFill>
                <a:effectLst/>
                <a:uLnTx/>
                <a:uFillTx/>
                <a:latin typeface="IBM Plex Sans Bold"/>
                <a:ea typeface="IBM Plex Sans Bold"/>
                <a:cs typeface="IBM Plex Sans Bold"/>
                <a:sym typeface="IBM Plex Sans Bold"/>
              </a:rPr>
              <a:t>Principes d’efficacité</a:t>
            </a:r>
            <a:r>
              <a:rPr kumimoji="0" lang="fr-FR" sz="1947" i="0" u="none" strike="noStrike" kern="1200" cap="none" spc="0" normalizeH="0" baseline="0" noProof="0" dirty="0">
                <a:ln>
                  <a:noFill/>
                </a:ln>
                <a:solidFill>
                  <a:srgbClr val="1B1A17"/>
                </a:solidFill>
                <a:effectLst/>
                <a:uLnTx/>
                <a:uFillTx/>
                <a:latin typeface="IBM Plex Sans Bold"/>
                <a:ea typeface="IBM Plex Sans Bold"/>
                <a:cs typeface="IBM Plex Sans Bold"/>
                <a:sym typeface="IBM Plex Sans Bold"/>
              </a:rPr>
              <a:t>: Regard au sol vers l’avant.           </a:t>
            </a:r>
          </a:p>
          <a:p>
            <a:pPr marL="0" marR="0" lvl="0" indent="0" defTabSz="914400" rtl="0" eaLnBrk="1" fontAlgn="auto" latinLnBrk="0" hangingPunct="1">
              <a:lnSpc>
                <a:spcPts val="237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947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                                                                                                                                   </a:t>
            </a:r>
            <a:endParaRPr kumimoji="0" lang="fr-FR" sz="1947" i="0" u="none" strike="noStrike" kern="1200" cap="none" spc="0" normalizeH="0" baseline="0" noProof="0" dirty="0">
              <a:ln>
                <a:noFill/>
              </a:ln>
              <a:solidFill>
                <a:srgbClr val="1B1A17"/>
              </a:solidFill>
              <a:effectLst/>
              <a:uLnTx/>
              <a:uFillTx/>
              <a:latin typeface="IBM Plex Sans Bold"/>
              <a:ea typeface="IBM Plex Sans Bold"/>
              <a:cs typeface="IBM Plex Sans Bold"/>
              <a:sym typeface="IBM Plex Sans Bold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F640636-D612-DBC6-C1B4-B5F3D8F124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3025" y="1391610"/>
            <a:ext cx="1699407" cy="2789162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253E5788-496D-3DF7-189B-A68DAB21BF1B}"/>
              </a:ext>
            </a:extLst>
          </p:cNvPr>
          <p:cNvCxnSpPr/>
          <p:nvPr/>
        </p:nvCxnSpPr>
        <p:spPr>
          <a:xfrm>
            <a:off x="5580668" y="1159497"/>
            <a:ext cx="0" cy="45248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B552919-3868-0674-1464-FD31C96F03B8}"/>
              </a:ext>
            </a:extLst>
          </p:cNvPr>
          <p:cNvCxnSpPr/>
          <p:nvPr/>
        </p:nvCxnSpPr>
        <p:spPr>
          <a:xfrm>
            <a:off x="5863472" y="1574276"/>
            <a:ext cx="473225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1921ECA-4AA4-64FA-E76B-CA0CEB4EB90C}"/>
              </a:ext>
            </a:extLst>
          </p:cNvPr>
          <p:cNvCxnSpPr/>
          <p:nvPr/>
        </p:nvCxnSpPr>
        <p:spPr>
          <a:xfrm>
            <a:off x="5938887" y="1897930"/>
            <a:ext cx="473225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FC8C7A1A-2E3F-4FC0-90B5-476D1ECD3E4E}"/>
              </a:ext>
            </a:extLst>
          </p:cNvPr>
          <p:cNvCxnSpPr/>
          <p:nvPr/>
        </p:nvCxnSpPr>
        <p:spPr>
          <a:xfrm>
            <a:off x="5938887" y="2246722"/>
            <a:ext cx="473225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riangle isocèle 14">
            <a:extLst>
              <a:ext uri="{FF2B5EF4-FFF2-40B4-BE49-F238E27FC236}">
                <a16:creationId xmlns:a16="http://schemas.microsoft.com/office/drawing/2014/main" id="{EAFE9275-33F0-9A35-FA84-B4ABF48C871E}"/>
              </a:ext>
            </a:extLst>
          </p:cNvPr>
          <p:cNvSpPr/>
          <p:nvPr/>
        </p:nvSpPr>
        <p:spPr>
          <a:xfrm>
            <a:off x="8183880" y="1743985"/>
            <a:ext cx="111707" cy="14139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riangle isocèle 15">
            <a:extLst>
              <a:ext uri="{FF2B5EF4-FFF2-40B4-BE49-F238E27FC236}">
                <a16:creationId xmlns:a16="http://schemas.microsoft.com/office/drawing/2014/main" id="{C16BD85A-99E8-0AED-6818-78B5BE7559DB}"/>
              </a:ext>
            </a:extLst>
          </p:cNvPr>
          <p:cNvSpPr/>
          <p:nvPr/>
        </p:nvSpPr>
        <p:spPr>
          <a:xfrm>
            <a:off x="8416720" y="1754971"/>
            <a:ext cx="111707" cy="141393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riangle isocèle 16">
            <a:extLst>
              <a:ext uri="{FF2B5EF4-FFF2-40B4-BE49-F238E27FC236}">
                <a16:creationId xmlns:a16="http://schemas.microsoft.com/office/drawing/2014/main" id="{6DFC41AD-116F-FE55-CDFC-496987DC20E6}"/>
              </a:ext>
            </a:extLst>
          </p:cNvPr>
          <p:cNvSpPr/>
          <p:nvPr/>
        </p:nvSpPr>
        <p:spPr>
          <a:xfrm>
            <a:off x="8664648" y="1754971"/>
            <a:ext cx="111707" cy="141393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riangle isocèle 17">
            <a:extLst>
              <a:ext uri="{FF2B5EF4-FFF2-40B4-BE49-F238E27FC236}">
                <a16:creationId xmlns:a16="http://schemas.microsoft.com/office/drawing/2014/main" id="{97889D10-CB60-E349-5CC0-92F74950FA8F}"/>
              </a:ext>
            </a:extLst>
          </p:cNvPr>
          <p:cNvSpPr/>
          <p:nvPr/>
        </p:nvSpPr>
        <p:spPr>
          <a:xfrm>
            <a:off x="9327825" y="1754971"/>
            <a:ext cx="111707" cy="141393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iangle isocèle 18">
            <a:extLst>
              <a:ext uri="{FF2B5EF4-FFF2-40B4-BE49-F238E27FC236}">
                <a16:creationId xmlns:a16="http://schemas.microsoft.com/office/drawing/2014/main" id="{D573D758-3206-2303-12E8-1EF073EDD948}"/>
              </a:ext>
            </a:extLst>
          </p:cNvPr>
          <p:cNvSpPr/>
          <p:nvPr/>
        </p:nvSpPr>
        <p:spPr>
          <a:xfrm>
            <a:off x="8885707" y="1754971"/>
            <a:ext cx="111707" cy="141393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1023F887-9BF8-AF9E-D66C-E7AF42BAFD79}"/>
              </a:ext>
            </a:extLst>
          </p:cNvPr>
          <p:cNvSpPr/>
          <p:nvPr/>
        </p:nvSpPr>
        <p:spPr>
          <a:xfrm>
            <a:off x="9106766" y="1743985"/>
            <a:ext cx="111707" cy="14139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Graphique 21" descr="Exécuter">
            <a:extLst>
              <a:ext uri="{FF2B5EF4-FFF2-40B4-BE49-F238E27FC236}">
                <a16:creationId xmlns:a16="http://schemas.microsoft.com/office/drawing/2014/main" id="{526A2370-B789-00D1-7873-ED73E7B25E1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5703" y="1440732"/>
            <a:ext cx="457198" cy="457198"/>
          </a:xfrm>
          <a:prstGeom prst="rect">
            <a:avLst/>
          </a:prstGeom>
        </p:spPr>
      </p:pic>
      <p:pic>
        <p:nvPicPr>
          <p:cNvPr id="23" name="Graphique 22" descr="Exécuter">
            <a:extLst>
              <a:ext uri="{FF2B5EF4-FFF2-40B4-BE49-F238E27FC236}">
                <a16:creationId xmlns:a16="http://schemas.microsoft.com/office/drawing/2014/main" id="{DA9CD441-40EB-FE49-4B90-F0583F74E55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59250" y="1888497"/>
            <a:ext cx="457198" cy="457198"/>
          </a:xfrm>
          <a:prstGeom prst="rect">
            <a:avLst/>
          </a:prstGeom>
        </p:spPr>
      </p:pic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4C573A76-4A26-8C22-330E-EFE2413BB7BF}"/>
              </a:ext>
            </a:extLst>
          </p:cNvPr>
          <p:cNvCxnSpPr/>
          <p:nvPr/>
        </p:nvCxnSpPr>
        <p:spPr>
          <a:xfrm>
            <a:off x="5873606" y="3429000"/>
            <a:ext cx="473225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04F1C922-3646-AC41-8DC0-FD4208D3FB81}"/>
              </a:ext>
            </a:extLst>
          </p:cNvPr>
          <p:cNvCxnSpPr/>
          <p:nvPr/>
        </p:nvCxnSpPr>
        <p:spPr>
          <a:xfrm>
            <a:off x="5863472" y="3819427"/>
            <a:ext cx="473225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3A696B1-28C2-151A-E4C7-87745B05D06F}"/>
              </a:ext>
            </a:extLst>
          </p:cNvPr>
          <p:cNvCxnSpPr/>
          <p:nvPr/>
        </p:nvCxnSpPr>
        <p:spPr>
          <a:xfrm>
            <a:off x="5873606" y="4180772"/>
            <a:ext cx="473225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Triangle isocèle 26">
            <a:extLst>
              <a:ext uri="{FF2B5EF4-FFF2-40B4-BE49-F238E27FC236}">
                <a16:creationId xmlns:a16="http://schemas.microsoft.com/office/drawing/2014/main" id="{C9116293-9E1E-EA89-8720-EB70C5AE6D0E}"/>
              </a:ext>
            </a:extLst>
          </p:cNvPr>
          <p:cNvSpPr/>
          <p:nvPr/>
        </p:nvSpPr>
        <p:spPr>
          <a:xfrm>
            <a:off x="8128027" y="3678034"/>
            <a:ext cx="111707" cy="14139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Triangle isocèle 27">
            <a:extLst>
              <a:ext uri="{FF2B5EF4-FFF2-40B4-BE49-F238E27FC236}">
                <a16:creationId xmlns:a16="http://schemas.microsoft.com/office/drawing/2014/main" id="{FBD5DDF4-9361-E0CF-5822-82AC229FFF00}"/>
              </a:ext>
            </a:extLst>
          </p:cNvPr>
          <p:cNvSpPr/>
          <p:nvPr/>
        </p:nvSpPr>
        <p:spPr>
          <a:xfrm>
            <a:off x="8354270" y="3678034"/>
            <a:ext cx="111707" cy="141393"/>
          </a:xfrm>
          <a:prstGeom prst="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Triangle isocèle 28">
            <a:extLst>
              <a:ext uri="{FF2B5EF4-FFF2-40B4-BE49-F238E27FC236}">
                <a16:creationId xmlns:a16="http://schemas.microsoft.com/office/drawing/2014/main" id="{F2F48384-163A-07F3-13B5-A11867575D94}"/>
              </a:ext>
            </a:extLst>
          </p:cNvPr>
          <p:cNvSpPr/>
          <p:nvPr/>
        </p:nvSpPr>
        <p:spPr>
          <a:xfrm>
            <a:off x="8599012" y="3678034"/>
            <a:ext cx="111707" cy="141393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iangle isocèle 29">
            <a:extLst>
              <a:ext uri="{FF2B5EF4-FFF2-40B4-BE49-F238E27FC236}">
                <a16:creationId xmlns:a16="http://schemas.microsoft.com/office/drawing/2014/main" id="{EE1F5117-67B8-39E8-B173-77D02376943A}"/>
              </a:ext>
            </a:extLst>
          </p:cNvPr>
          <p:cNvSpPr/>
          <p:nvPr/>
        </p:nvSpPr>
        <p:spPr>
          <a:xfrm>
            <a:off x="8843754" y="3678034"/>
            <a:ext cx="111707" cy="141393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Triangle isocèle 30">
            <a:extLst>
              <a:ext uri="{FF2B5EF4-FFF2-40B4-BE49-F238E27FC236}">
                <a16:creationId xmlns:a16="http://schemas.microsoft.com/office/drawing/2014/main" id="{1167BB30-D84A-4974-D5B8-64C09E0C896C}"/>
              </a:ext>
            </a:extLst>
          </p:cNvPr>
          <p:cNvSpPr/>
          <p:nvPr/>
        </p:nvSpPr>
        <p:spPr>
          <a:xfrm>
            <a:off x="9118550" y="3678033"/>
            <a:ext cx="111707" cy="14139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Triangle isocèle 31">
            <a:extLst>
              <a:ext uri="{FF2B5EF4-FFF2-40B4-BE49-F238E27FC236}">
                <a16:creationId xmlns:a16="http://schemas.microsoft.com/office/drawing/2014/main" id="{93FCC69C-E06E-6B81-06B2-F28BB2B1D2EF}"/>
              </a:ext>
            </a:extLst>
          </p:cNvPr>
          <p:cNvSpPr/>
          <p:nvPr/>
        </p:nvSpPr>
        <p:spPr>
          <a:xfrm>
            <a:off x="9343731" y="3678033"/>
            <a:ext cx="111707" cy="141393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Signe Moins 32">
            <a:extLst>
              <a:ext uri="{FF2B5EF4-FFF2-40B4-BE49-F238E27FC236}">
                <a16:creationId xmlns:a16="http://schemas.microsoft.com/office/drawing/2014/main" id="{772BAF8C-A415-B15E-8E3D-DA4C69E881CB}"/>
              </a:ext>
            </a:extLst>
          </p:cNvPr>
          <p:cNvSpPr/>
          <p:nvPr/>
        </p:nvSpPr>
        <p:spPr>
          <a:xfrm>
            <a:off x="6150472" y="3271103"/>
            <a:ext cx="65976" cy="697577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Signe Moins 33">
            <a:extLst>
              <a:ext uri="{FF2B5EF4-FFF2-40B4-BE49-F238E27FC236}">
                <a16:creationId xmlns:a16="http://schemas.microsoft.com/office/drawing/2014/main" id="{98C8AE2F-CF2D-47A3-B2AD-7809CC5F8CF8}"/>
              </a:ext>
            </a:extLst>
          </p:cNvPr>
          <p:cNvSpPr/>
          <p:nvPr/>
        </p:nvSpPr>
        <p:spPr>
          <a:xfrm>
            <a:off x="6425486" y="3271100"/>
            <a:ext cx="65976" cy="697577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Signe Moins 34">
            <a:extLst>
              <a:ext uri="{FF2B5EF4-FFF2-40B4-BE49-F238E27FC236}">
                <a16:creationId xmlns:a16="http://schemas.microsoft.com/office/drawing/2014/main" id="{AC328FCF-B9CA-8CC4-3575-00FC9E31215D}"/>
              </a:ext>
            </a:extLst>
          </p:cNvPr>
          <p:cNvSpPr/>
          <p:nvPr/>
        </p:nvSpPr>
        <p:spPr>
          <a:xfrm>
            <a:off x="6700239" y="3282108"/>
            <a:ext cx="65976" cy="697577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Signe Moins 35">
            <a:extLst>
              <a:ext uri="{FF2B5EF4-FFF2-40B4-BE49-F238E27FC236}">
                <a16:creationId xmlns:a16="http://schemas.microsoft.com/office/drawing/2014/main" id="{601DE344-B65C-5C4A-0239-57E116EEE299}"/>
              </a:ext>
            </a:extLst>
          </p:cNvPr>
          <p:cNvSpPr/>
          <p:nvPr/>
        </p:nvSpPr>
        <p:spPr>
          <a:xfrm>
            <a:off x="7029288" y="3271102"/>
            <a:ext cx="65976" cy="697577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Signe Moins 36">
            <a:extLst>
              <a:ext uri="{FF2B5EF4-FFF2-40B4-BE49-F238E27FC236}">
                <a16:creationId xmlns:a16="http://schemas.microsoft.com/office/drawing/2014/main" id="{63DA787E-FD89-2DFF-77B1-5CD6A1388B9A}"/>
              </a:ext>
            </a:extLst>
          </p:cNvPr>
          <p:cNvSpPr/>
          <p:nvPr/>
        </p:nvSpPr>
        <p:spPr>
          <a:xfrm>
            <a:off x="7470107" y="3271101"/>
            <a:ext cx="65976" cy="697577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Signe Moins 37">
            <a:extLst>
              <a:ext uri="{FF2B5EF4-FFF2-40B4-BE49-F238E27FC236}">
                <a16:creationId xmlns:a16="http://schemas.microsoft.com/office/drawing/2014/main" id="{B1BC6319-6359-2BA8-C1E0-2E5EAAC10290}"/>
              </a:ext>
            </a:extLst>
          </p:cNvPr>
          <p:cNvSpPr/>
          <p:nvPr/>
        </p:nvSpPr>
        <p:spPr>
          <a:xfrm>
            <a:off x="7887662" y="3282108"/>
            <a:ext cx="65976" cy="697577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Signe Moins 38">
            <a:extLst>
              <a:ext uri="{FF2B5EF4-FFF2-40B4-BE49-F238E27FC236}">
                <a16:creationId xmlns:a16="http://schemas.microsoft.com/office/drawing/2014/main" id="{B69F1C6A-66B5-307C-AAA8-5576E66652F4}"/>
              </a:ext>
            </a:extLst>
          </p:cNvPr>
          <p:cNvSpPr/>
          <p:nvPr/>
        </p:nvSpPr>
        <p:spPr>
          <a:xfrm>
            <a:off x="5880106" y="3271101"/>
            <a:ext cx="65976" cy="697577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Signe Moins 39">
            <a:extLst>
              <a:ext uri="{FF2B5EF4-FFF2-40B4-BE49-F238E27FC236}">
                <a16:creationId xmlns:a16="http://schemas.microsoft.com/office/drawing/2014/main" id="{43695C87-07D4-8DB2-A956-4C73D0D42595}"/>
              </a:ext>
            </a:extLst>
          </p:cNvPr>
          <p:cNvSpPr/>
          <p:nvPr/>
        </p:nvSpPr>
        <p:spPr>
          <a:xfrm>
            <a:off x="5887399" y="3646986"/>
            <a:ext cx="65976" cy="697577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Signe Moins 40">
            <a:extLst>
              <a:ext uri="{FF2B5EF4-FFF2-40B4-BE49-F238E27FC236}">
                <a16:creationId xmlns:a16="http://schemas.microsoft.com/office/drawing/2014/main" id="{5B832807-776E-08C6-9106-ECDEEBFC7012}"/>
              </a:ext>
            </a:extLst>
          </p:cNvPr>
          <p:cNvSpPr/>
          <p:nvPr/>
        </p:nvSpPr>
        <p:spPr>
          <a:xfrm>
            <a:off x="6335230" y="3657993"/>
            <a:ext cx="65976" cy="697577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Signe Moins 41">
            <a:extLst>
              <a:ext uri="{FF2B5EF4-FFF2-40B4-BE49-F238E27FC236}">
                <a16:creationId xmlns:a16="http://schemas.microsoft.com/office/drawing/2014/main" id="{13A54C3B-BFAC-84B5-93B7-4034A883F22F}"/>
              </a:ext>
            </a:extLst>
          </p:cNvPr>
          <p:cNvSpPr/>
          <p:nvPr/>
        </p:nvSpPr>
        <p:spPr>
          <a:xfrm>
            <a:off x="6738016" y="3657993"/>
            <a:ext cx="65976" cy="697577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Signe Moins 42">
            <a:extLst>
              <a:ext uri="{FF2B5EF4-FFF2-40B4-BE49-F238E27FC236}">
                <a16:creationId xmlns:a16="http://schemas.microsoft.com/office/drawing/2014/main" id="{A6EFCB39-9B21-AFE5-209E-73138FA9EB60}"/>
              </a:ext>
            </a:extLst>
          </p:cNvPr>
          <p:cNvSpPr/>
          <p:nvPr/>
        </p:nvSpPr>
        <p:spPr>
          <a:xfrm>
            <a:off x="7228299" y="3658382"/>
            <a:ext cx="65976" cy="697577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Signe Moins 43">
            <a:extLst>
              <a:ext uri="{FF2B5EF4-FFF2-40B4-BE49-F238E27FC236}">
                <a16:creationId xmlns:a16="http://schemas.microsoft.com/office/drawing/2014/main" id="{16DB2737-43AF-CC7C-F35A-42734FED8DC7}"/>
              </a:ext>
            </a:extLst>
          </p:cNvPr>
          <p:cNvSpPr/>
          <p:nvPr/>
        </p:nvSpPr>
        <p:spPr>
          <a:xfrm>
            <a:off x="7774188" y="3670180"/>
            <a:ext cx="65976" cy="697577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78869654-2410-9B51-E9C2-22F95965E67A}"/>
              </a:ext>
            </a:extLst>
          </p:cNvPr>
          <p:cNvCxnSpPr/>
          <p:nvPr/>
        </p:nvCxnSpPr>
        <p:spPr>
          <a:xfrm>
            <a:off x="5913094" y="4568842"/>
            <a:ext cx="4732256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27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632F3C3-8DF7-80C7-04D7-B1A133033FC2}"/>
              </a:ext>
            </a:extLst>
          </p:cNvPr>
          <p:cNvSpPr txBox="1"/>
          <p:nvPr/>
        </p:nvSpPr>
        <p:spPr>
          <a:xfrm>
            <a:off x="483910" y="280455"/>
            <a:ext cx="11708090" cy="49918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375"/>
              </a:lnSpc>
            </a:pPr>
            <a:r>
              <a:rPr lang="fr-FR" b="1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ATELIERS:POSTURE EN DÉSEQUILIBRE AVANT PRONONCÉE</a:t>
            </a:r>
          </a:p>
          <a:p>
            <a:pPr algn="ctr">
              <a:lnSpc>
                <a:spcPts val="2375"/>
              </a:lnSpc>
            </a:pPr>
            <a:r>
              <a:rPr lang="fr-FR" b="1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+ PRENDRE DES INFORMATIONS POUR SE PREPARER ET DE DECIDER SON DÉPART</a:t>
            </a:r>
          </a:p>
          <a:p>
            <a:pPr>
              <a:lnSpc>
                <a:spcPts val="2375"/>
              </a:lnSpc>
            </a:pPr>
            <a:endParaRPr lang="fr-FR" b="1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 marL="342900" indent="-342900">
              <a:lnSpc>
                <a:spcPts val="2375"/>
              </a:lnSpc>
              <a:buAutoNum type="arabicPeriod"/>
            </a:pPr>
            <a:r>
              <a:rPr lang="fr-FR" sz="1600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Réagir à un signal tactile : Quand le coureur 2 tape dans la main de son binôme il part, l’autre coureur doit le rattraper.</a:t>
            </a:r>
          </a:p>
          <a:p>
            <a:pPr>
              <a:lnSpc>
                <a:spcPts val="2375"/>
              </a:lnSpc>
            </a:pPr>
            <a:r>
              <a:rPr lang="fr-FR" sz="1600" b="1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Déséquilibre avant</a:t>
            </a:r>
          </a:p>
          <a:p>
            <a:pPr>
              <a:lnSpc>
                <a:spcPts val="2375"/>
              </a:lnSpc>
            </a:pPr>
            <a:r>
              <a:rPr lang="fr-FR" sz="1600" b="1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    au départ                                               </a:t>
            </a:r>
            <a:r>
              <a:rPr lang="fr-FR" sz="800" b="1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coureur 2</a:t>
            </a:r>
            <a:endParaRPr lang="fr-FR" sz="1600" b="1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>
              <a:lnSpc>
                <a:spcPts val="2375"/>
              </a:lnSpc>
            </a:pPr>
            <a:endParaRPr lang="fr-FR" sz="1600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>
              <a:lnSpc>
                <a:spcPts val="2375"/>
              </a:lnSpc>
            </a:pPr>
            <a:r>
              <a:rPr lang="fr-FR" sz="1600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2. Réagir  un signal sonore : Hop quand le coureur 1 arrive sur la marque.</a:t>
            </a:r>
          </a:p>
          <a:p>
            <a:pPr>
              <a:lnSpc>
                <a:spcPts val="2375"/>
              </a:lnSpc>
            </a:pPr>
            <a:endParaRPr lang="fr-FR" sz="1600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>
              <a:lnSpc>
                <a:spcPts val="2375"/>
              </a:lnSpc>
            </a:pPr>
            <a:r>
              <a:rPr lang="fr-FR" sz="1600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                                                                                                                                                                       </a:t>
            </a:r>
            <a:r>
              <a:rPr lang="fr-FR" sz="1200" dirty="0">
                <a:solidFill>
                  <a:srgbClr val="FF0000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ZONE DE TRANSMSSION DE 20m</a:t>
            </a:r>
          </a:p>
          <a:p>
            <a:pPr>
              <a:lnSpc>
                <a:spcPts val="2375"/>
              </a:lnSpc>
            </a:pPr>
            <a:endParaRPr lang="fr-FR" sz="1600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>
              <a:lnSpc>
                <a:spcPts val="2375"/>
              </a:lnSpc>
            </a:pPr>
            <a:r>
              <a:rPr lang="fr-FR" sz="1600" dirty="0">
                <a:solidFill>
                  <a:srgbClr val="1B1A17"/>
                </a:solidFill>
                <a:latin typeface="IBM Plex Sans Bold"/>
                <a:ea typeface="IBM Plex Sans Bold"/>
                <a:cs typeface="IBM Plex Sans Bold"/>
                <a:sym typeface="IBM Plex Sans Bold"/>
              </a:rPr>
              <a:t>3. Réagir à un signal visuel : Partir quand le coureur 1 arrive sur la marque.</a:t>
            </a:r>
          </a:p>
          <a:p>
            <a:pPr marL="342900" indent="-342900">
              <a:lnSpc>
                <a:spcPts val="2375"/>
              </a:lnSpc>
              <a:buAutoNum type="arabicPeriod"/>
            </a:pPr>
            <a:endParaRPr lang="fr-FR" sz="1600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>
              <a:lnSpc>
                <a:spcPts val="2375"/>
              </a:lnSpc>
            </a:pPr>
            <a:endParaRPr lang="fr-FR" sz="1600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 marL="342900" indent="-342900">
              <a:lnSpc>
                <a:spcPts val="2375"/>
              </a:lnSpc>
              <a:buAutoNum type="arabicPeriod"/>
            </a:pPr>
            <a:endParaRPr lang="fr-FR" sz="1600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  <a:p>
            <a:pPr>
              <a:lnSpc>
                <a:spcPts val="2375"/>
              </a:lnSpc>
            </a:pPr>
            <a:endParaRPr lang="fr-FR" sz="1600" dirty="0">
              <a:solidFill>
                <a:srgbClr val="1B1A17"/>
              </a:solidFill>
              <a:latin typeface="IBM Plex Sans Bold"/>
              <a:ea typeface="IBM Plex Sans Bold"/>
              <a:cs typeface="IBM Plex Sans Bold"/>
              <a:sym typeface="IBM Plex Sans Bold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8CFCCDE-A6D3-C68F-5E8E-AF80DDBE32FB}"/>
              </a:ext>
            </a:extLst>
          </p:cNvPr>
          <p:cNvCxnSpPr/>
          <p:nvPr/>
        </p:nvCxnSpPr>
        <p:spPr>
          <a:xfrm>
            <a:off x="2667786" y="1659118"/>
            <a:ext cx="723035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BC3CF313-0D31-E665-D706-335A22525F8E}"/>
              </a:ext>
            </a:extLst>
          </p:cNvPr>
          <p:cNvCxnSpPr/>
          <p:nvPr/>
        </p:nvCxnSpPr>
        <p:spPr>
          <a:xfrm>
            <a:off x="2480821" y="1971772"/>
            <a:ext cx="723035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Graphique 7" descr="Exécuter">
            <a:extLst>
              <a:ext uri="{FF2B5EF4-FFF2-40B4-BE49-F238E27FC236}">
                <a16:creationId xmlns:a16="http://schemas.microsoft.com/office/drawing/2014/main" id="{102345E3-7180-BA9E-5C90-69843781540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33535">
            <a:off x="3686416" y="1492577"/>
            <a:ext cx="620598" cy="620598"/>
          </a:xfrm>
          <a:prstGeom prst="rect">
            <a:avLst/>
          </a:prstGeom>
        </p:spPr>
      </p:pic>
      <p:pic>
        <p:nvPicPr>
          <p:cNvPr id="9" name="Graphique 8" descr="Exécuter">
            <a:extLst>
              <a:ext uri="{FF2B5EF4-FFF2-40B4-BE49-F238E27FC236}">
                <a16:creationId xmlns:a16="http://schemas.microsoft.com/office/drawing/2014/main" id="{231AB1CF-810C-2B35-7505-8BA92FA93D0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99843">
            <a:off x="3264816" y="1388882"/>
            <a:ext cx="620598" cy="620598"/>
          </a:xfrm>
          <a:prstGeom prst="rect">
            <a:avLst/>
          </a:prstGeom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E0E839B-B558-46C5-460D-AF133108BCC6}"/>
              </a:ext>
            </a:extLst>
          </p:cNvPr>
          <p:cNvCxnSpPr>
            <a:cxnSpLocks/>
          </p:cNvCxnSpPr>
          <p:nvPr/>
        </p:nvCxnSpPr>
        <p:spPr>
          <a:xfrm>
            <a:off x="1008668" y="2846895"/>
            <a:ext cx="10746557" cy="6237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8FEEB829-9F98-8F91-CE66-74685164B557}"/>
              </a:ext>
            </a:extLst>
          </p:cNvPr>
          <p:cNvCxnSpPr>
            <a:cxnSpLocks/>
          </p:cNvCxnSpPr>
          <p:nvPr/>
        </p:nvCxnSpPr>
        <p:spPr>
          <a:xfrm>
            <a:off x="1008668" y="3150124"/>
            <a:ext cx="10831398" cy="53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3" name="Graphique 12" descr="Exécuter">
            <a:extLst>
              <a:ext uri="{FF2B5EF4-FFF2-40B4-BE49-F238E27FC236}">
                <a16:creationId xmlns:a16="http://schemas.microsoft.com/office/drawing/2014/main" id="{590523CF-7BB4-1680-36A0-C758E176D68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33535">
            <a:off x="7289028" y="2423610"/>
            <a:ext cx="620598" cy="620598"/>
          </a:xfrm>
          <a:prstGeom prst="rect">
            <a:avLst/>
          </a:prstGeom>
        </p:spPr>
      </p:pic>
      <p:sp>
        <p:nvSpPr>
          <p:cNvPr id="14" name="Signe Moins 13">
            <a:extLst>
              <a:ext uri="{FF2B5EF4-FFF2-40B4-BE49-F238E27FC236}">
                <a16:creationId xmlns:a16="http://schemas.microsoft.com/office/drawing/2014/main" id="{3EFD910A-B33A-0C81-CF37-59CE50EC157F}"/>
              </a:ext>
            </a:extLst>
          </p:cNvPr>
          <p:cNvSpPr/>
          <p:nvPr/>
        </p:nvSpPr>
        <p:spPr>
          <a:xfrm>
            <a:off x="6096000" y="2624961"/>
            <a:ext cx="45719" cy="843204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Graphique 15" descr="Exécuter">
            <a:extLst>
              <a:ext uri="{FF2B5EF4-FFF2-40B4-BE49-F238E27FC236}">
                <a16:creationId xmlns:a16="http://schemas.microsoft.com/office/drawing/2014/main" id="{A857ED8B-4759-561C-9A15-AC7752D6F5A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08352" y="2821384"/>
            <a:ext cx="593045" cy="593045"/>
          </a:xfrm>
          <a:prstGeom prst="rect">
            <a:avLst/>
          </a:prstGeom>
        </p:spPr>
      </p:pic>
      <p:sp>
        <p:nvSpPr>
          <p:cNvPr id="17" name="Signe Moins 16">
            <a:extLst>
              <a:ext uri="{FF2B5EF4-FFF2-40B4-BE49-F238E27FC236}">
                <a16:creationId xmlns:a16="http://schemas.microsoft.com/office/drawing/2014/main" id="{6D0BE868-A9C2-510C-D964-6CB006390B89}"/>
              </a:ext>
            </a:extLst>
          </p:cNvPr>
          <p:cNvSpPr/>
          <p:nvPr/>
        </p:nvSpPr>
        <p:spPr>
          <a:xfrm rot="18535591">
            <a:off x="4167769" y="2840724"/>
            <a:ext cx="242243" cy="137088"/>
          </a:xfrm>
          <a:prstGeom prst="mathMinus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>
            <a:extLst>
              <a:ext uri="{FF2B5EF4-FFF2-40B4-BE49-F238E27FC236}">
                <a16:creationId xmlns:a16="http://schemas.microsoft.com/office/drawing/2014/main" id="{D3759D97-1961-E334-9EAD-CC20DC40FB81}"/>
              </a:ext>
            </a:extLst>
          </p:cNvPr>
          <p:cNvSpPr/>
          <p:nvPr/>
        </p:nvSpPr>
        <p:spPr>
          <a:xfrm>
            <a:off x="11693242" y="3046563"/>
            <a:ext cx="121133" cy="263313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>
            <a:extLst>
              <a:ext uri="{FF2B5EF4-FFF2-40B4-BE49-F238E27FC236}">
                <a16:creationId xmlns:a16="http://schemas.microsoft.com/office/drawing/2014/main" id="{E9777655-1BAE-9D12-F916-9B9C173D273E}"/>
              </a:ext>
            </a:extLst>
          </p:cNvPr>
          <p:cNvSpPr/>
          <p:nvPr/>
        </p:nvSpPr>
        <p:spPr>
          <a:xfrm>
            <a:off x="7572617" y="2967120"/>
            <a:ext cx="121133" cy="263313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0AE8C043-498B-814E-3E8A-D0093EE8C4E1}"/>
              </a:ext>
            </a:extLst>
          </p:cNvPr>
          <p:cNvCxnSpPr/>
          <p:nvPr/>
        </p:nvCxnSpPr>
        <p:spPr>
          <a:xfrm>
            <a:off x="7693750" y="3309876"/>
            <a:ext cx="3999492" cy="0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4656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363</Words>
  <Application>Microsoft Office PowerPoint</Application>
  <PresentationFormat>Grand écran</PresentationFormat>
  <Paragraphs>36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IBM Plex Sans Bold</vt:lpstr>
      <vt:lpstr>Thème Office</vt:lpstr>
      <vt:lpstr>PETITES BOUCLES ETAPE 2 D’APPRENTISSAGE  1. Echauffement: Petit train avec témoin: se transmettre le témoin en trottinant sans se retourner sur 60m aller-retour. Quand le 4ème relayeur reçoit le témoin il se décale sur le côté pour laisser passer son équipe et se retrouver relayeur 1. Réaliser 3 circuits. Variable: Demander à chaque donneur d’accélérer pour passer devant l’équipe après leur transmission.        Educatifs: Sur 20m dans un couloir 1 réaliser des talons-fesses, retour dans le couloir 2  en montées de genoux. Puis couloir 3  skipping et retour couloir 4 en cloche-pied.  PRINCIPES D’EFFICACITE FIL ROUGE = PAS DE TALON AU SOL + UTILISATION DES BRAS + REGARD HAUT  Accélérations progressives : accélérer à chaque plot atteint, idem sur le retour.  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Emilie MOULINS</dc:creator>
  <cp:lastModifiedBy>Emilie MOULINS</cp:lastModifiedBy>
  <cp:revision>2</cp:revision>
  <dcterms:created xsi:type="dcterms:W3CDTF">2026-04-24T13:33:51Z</dcterms:created>
  <dcterms:modified xsi:type="dcterms:W3CDTF">2026-04-24T13:58:26Z</dcterms:modified>
</cp:coreProperties>
</file>