
<file path=[Content_Types].xml><?xml version="1.0" encoding="utf-8"?>
<Types xmlns="http://schemas.openxmlformats.org/package/2006/content-types">
  <Default Extension="docx" ContentType="application/vnd.openxmlformats-officedocument.wordprocessingml.documen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2" r:id="rId1"/>
  </p:sldMasterIdLst>
  <p:notesMasterIdLst>
    <p:notesMasterId r:id="rId16"/>
  </p:notesMasterIdLst>
  <p:sldIdLst>
    <p:sldId id="256" r:id="rId2"/>
    <p:sldId id="257" r:id="rId3"/>
    <p:sldId id="285" r:id="rId4"/>
    <p:sldId id="282" r:id="rId5"/>
    <p:sldId id="286" r:id="rId6"/>
    <p:sldId id="259" r:id="rId7"/>
    <p:sldId id="309" r:id="rId8"/>
    <p:sldId id="314" r:id="rId9"/>
    <p:sldId id="333" r:id="rId10"/>
    <p:sldId id="334" r:id="rId11"/>
    <p:sldId id="335" r:id="rId12"/>
    <p:sldId id="336" r:id="rId13"/>
    <p:sldId id="338" r:id="rId14"/>
    <p:sldId id="33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B07E6C07-F852-4147-BBB7-C88E500F9195}">
          <p14:sldIdLst>
            <p14:sldId id="256"/>
            <p14:sldId id="257"/>
            <p14:sldId id="285"/>
            <p14:sldId id="282"/>
            <p14:sldId id="286"/>
            <p14:sldId id="259"/>
            <p14:sldId id="309"/>
            <p14:sldId id="314"/>
            <p14:sldId id="333"/>
            <p14:sldId id="334"/>
            <p14:sldId id="335"/>
            <p14:sldId id="336"/>
            <p14:sldId id="338"/>
            <p14:sldId id="33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93CBE88-84AB-43B1-A6F1-5B6349849236}" v="6" dt="2026-02-18T16:04:05.64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Style léger 1 - Accentuation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95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GP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0C921B-C9BA-49F6-B122-256ECB4C76E6}" type="datetimeFigureOut">
              <a:rPr lang="fr-GP" smtClean="0"/>
              <a:t>03/23/2026</a:t>
            </a:fld>
            <a:endParaRPr lang="fr-GP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GP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GP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GP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0E2B54-59D1-479D-B3E1-C85AC0A686F7}" type="slidenum">
              <a:rPr lang="fr-GP" smtClean="0"/>
              <a:t>‹N°›</a:t>
            </a:fld>
            <a:endParaRPr lang="fr-GP"/>
          </a:p>
        </p:txBody>
      </p:sp>
    </p:spTree>
    <p:extLst>
      <p:ext uri="{BB962C8B-B14F-4D97-AF65-F5344CB8AC3E}">
        <p14:creationId xmlns:p14="http://schemas.microsoft.com/office/powerpoint/2010/main" val="22821197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GP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0E2B54-59D1-479D-B3E1-C85AC0A686F7}" type="slidenum">
              <a:rPr lang="fr-GP" smtClean="0"/>
              <a:t>12</a:t>
            </a:fld>
            <a:endParaRPr lang="fr-GP"/>
          </a:p>
        </p:txBody>
      </p:sp>
    </p:spTree>
    <p:extLst>
      <p:ext uri="{BB962C8B-B14F-4D97-AF65-F5344CB8AC3E}">
        <p14:creationId xmlns:p14="http://schemas.microsoft.com/office/powerpoint/2010/main" val="42940528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93105" y="802298"/>
            <a:ext cx="8561747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93106" y="3531204"/>
            <a:ext cx="8561746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36072-4873-441D-A5D2-BAB0A001D276}" type="datetimeFigureOut">
              <a:rPr lang="fr-FR" smtClean="0"/>
              <a:t>23/03/2026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93105" y="329307"/>
            <a:ext cx="4897310" cy="309201"/>
          </a:xfr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CC4D83AD-CC8A-4275-BD04-CEDAEEB15149}" type="slidenum">
              <a:rPr lang="fr-FR" smtClean="0"/>
              <a:t>‹N°›</a:t>
            </a:fld>
            <a:endParaRPr lang="fr-FR"/>
          </a:p>
        </p:txBody>
      </p:sp>
      <p:cxnSp>
        <p:nvCxnSpPr>
          <p:cNvPr id="8" name="Straight Connector 7"/>
          <p:cNvCxnSpPr/>
          <p:nvPr/>
        </p:nvCxnSpPr>
        <p:spPr>
          <a:xfrm>
            <a:off x="2334637" y="798973"/>
            <a:ext cx="0" cy="2544756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9634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36072-4873-441D-A5D2-BAB0A001D276}" type="datetimeFigureOut">
              <a:rPr lang="fr-FR" smtClean="0"/>
              <a:t>23/03/2026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D83AD-CC8A-4275-BD04-CEDAEEB15149}" type="slidenum">
              <a:rPr lang="fr-FR" smtClean="0"/>
              <a:t>‹N°›</a:t>
            </a:fld>
            <a:endParaRPr lang="fr-FR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2876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883863"/>
            <a:ext cx="1615742" cy="45749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34694" y="883863"/>
            <a:ext cx="7738807" cy="4574999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36072-4873-441D-A5D2-BAB0A001D276}" type="datetimeFigureOut">
              <a:rPr lang="fr-FR" smtClean="0"/>
              <a:t>23/03/2026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D83AD-CC8A-4275-BD04-CEDAEEB15149}" type="slidenum">
              <a:rPr lang="fr-FR" smtClean="0"/>
              <a:t>‹N°›</a:t>
            </a:fld>
            <a:endParaRPr lang="fr-FR"/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9439111" y="719272"/>
            <a:ext cx="1615742" cy="0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1254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36072-4873-441D-A5D2-BAB0A001D276}" type="datetimeFigureOut">
              <a:rPr lang="fr-FR" smtClean="0"/>
              <a:t>23/03/2026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D83AD-CC8A-4275-BD04-CEDAEEB15149}" type="slidenum">
              <a:rPr lang="fr-FR" smtClean="0"/>
              <a:t>‹N°›</a:t>
            </a:fld>
            <a:endParaRPr lang="fr-FR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5796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813" y="1756130"/>
            <a:ext cx="8562580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5" y="3806195"/>
            <a:ext cx="8549990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36072-4873-441D-A5D2-BAB0A001D276}" type="datetimeFigureOut">
              <a:rPr lang="fr-FR" smtClean="0"/>
              <a:t>23/03/2026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D83AD-CC8A-4275-BD04-CEDAEEB15149}" type="slidenum">
              <a:rPr lang="fr-FR" smtClean="0"/>
              <a:t>‹N°›</a:t>
            </a:fld>
            <a:endParaRPr lang="fr-FR"/>
          </a:p>
        </p:txBody>
      </p:sp>
      <p:cxnSp>
        <p:nvCxnSpPr>
          <p:cNvPr id="8" name="Straight Connector 7"/>
          <p:cNvCxnSpPr/>
          <p:nvPr/>
        </p:nvCxnSpPr>
        <p:spPr>
          <a:xfrm>
            <a:off x="1371687" y="798973"/>
            <a:ext cx="0" cy="2845107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12508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95" y="804889"/>
            <a:ext cx="9520157" cy="1059305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34695" y="2010878"/>
            <a:ext cx="4608576" cy="343814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54793" y="2017343"/>
            <a:ext cx="4604130" cy="344152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36072-4873-441D-A5D2-BAB0A001D276}" type="datetimeFigureOut">
              <a:rPr lang="fr-FR" smtClean="0"/>
              <a:t>23/03/2026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D83AD-CC8A-4275-BD04-CEDAEEB15149}" type="slidenum">
              <a:rPr lang="fr-FR" smtClean="0"/>
              <a:t>‹N°›</a:t>
            </a:fld>
            <a:endParaRPr lang="fr-FR"/>
          </a:p>
        </p:txBody>
      </p:sp>
      <p:cxnSp>
        <p:nvCxnSpPr>
          <p:cNvPr id="9" name="Straight Connector 8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60975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95" y="804163"/>
            <a:ext cx="9520157" cy="1056319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5" y="2019549"/>
            <a:ext cx="460857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4695" y="2824269"/>
            <a:ext cx="4608576" cy="26444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4791" y="2023003"/>
            <a:ext cx="4608576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4792" y="2821491"/>
            <a:ext cx="4608576" cy="2637371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36072-4873-441D-A5D2-BAB0A001D276}" type="datetimeFigureOut">
              <a:rPr lang="fr-FR" smtClean="0"/>
              <a:t>23/03/2026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D83AD-CC8A-4275-BD04-CEDAEEB15149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Straight Connector 10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91521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36072-4873-441D-A5D2-BAB0A001D276}" type="datetimeFigureOut">
              <a:rPr lang="fr-FR" smtClean="0"/>
              <a:t>23/03/2026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D83AD-CC8A-4275-BD04-CEDAEEB15149}" type="slidenum">
              <a:rPr lang="fr-FR" smtClean="0"/>
              <a:t>‹N°›</a:t>
            </a:fld>
            <a:endParaRPr lang="fr-FR"/>
          </a:p>
        </p:txBody>
      </p:sp>
      <p:cxnSp>
        <p:nvCxnSpPr>
          <p:cNvPr id="7" name="Straight Connector 6"/>
          <p:cNvCxnSpPr/>
          <p:nvPr/>
        </p:nvCxnSpPr>
        <p:spPr>
          <a:xfrm>
            <a:off x="1371687" y="798973"/>
            <a:ext cx="0" cy="1067168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249179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36072-4873-441D-A5D2-BAB0A001D276}" type="datetimeFigureOut">
              <a:rPr lang="fr-FR" smtClean="0"/>
              <a:t>23/03/2026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D83AD-CC8A-4275-BD04-CEDAEEB1514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0327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642" y="798973"/>
            <a:ext cx="3183128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4695" y="3205491"/>
            <a:ext cx="3184989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36072-4873-441D-A5D2-BAB0A001D276}" type="datetimeFigureOut">
              <a:rPr lang="fr-FR" smtClean="0"/>
              <a:t>23/03/2026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D83AD-CC8A-4275-BD04-CEDAEEB15149}" type="slidenum">
              <a:rPr lang="fr-FR" smtClean="0"/>
              <a:t>‹N°›</a:t>
            </a:fld>
            <a:endParaRPr lang="fr-FR"/>
          </a:p>
        </p:txBody>
      </p:sp>
      <p:cxnSp>
        <p:nvCxnSpPr>
          <p:cNvPr id="9" name="Straight Connector 8"/>
          <p:cNvCxnSpPr/>
          <p:nvPr/>
        </p:nvCxnSpPr>
        <p:spPr>
          <a:xfrm>
            <a:off x="1371687" y="798973"/>
            <a:ext cx="0" cy="2247117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35234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chemeClr val="bg2">
                    <a:lumMod val="10000"/>
                  </a:schemeClr>
                </a:gs>
                <a:gs pos="100000">
                  <a:schemeClr val="bg2">
                    <a:lumMod val="10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 prstMaterial="matte">
              <a:bevelT w="133350" h="50800" prst="divo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5694" y="1129513"/>
            <a:ext cx="5447840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34695" y="3145992"/>
            <a:ext cx="5440037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534695" y="5469856"/>
            <a:ext cx="5440038" cy="320123"/>
          </a:xfrm>
        </p:spPr>
        <p:txBody>
          <a:bodyPr/>
          <a:lstStyle>
            <a:lvl1pPr algn="l">
              <a:defRPr/>
            </a:lvl1pPr>
          </a:lstStyle>
          <a:p>
            <a:fld id="{02A36072-4873-441D-A5D2-BAB0A001D276}" type="datetimeFigureOut">
              <a:rPr lang="fr-FR" smtClean="0"/>
              <a:t>23/03/2026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34910" y="318640"/>
            <a:ext cx="5453475" cy="320931"/>
          </a:xfr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D83AD-CC8A-4275-BD04-CEDAEEB15149}" type="slidenum">
              <a:rPr lang="fr-FR" smtClean="0"/>
              <a:t>‹N°›</a:t>
            </a:fld>
            <a:endParaRPr lang="fr-FR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71687" y="798973"/>
            <a:ext cx="0" cy="2161124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2876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2015732"/>
            <a:ext cx="12192000" cy="4118829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GP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/>
          <a:srcRect t="2769" b="-2769"/>
          <a:stretch/>
        </p:blipFill>
        <p:spPr>
          <a:xfrm>
            <a:off x="0" y="6135624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34696" y="804519"/>
            <a:ext cx="9520158" cy="104923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4696" y="2015732"/>
            <a:ext cx="9520158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A36072-4873-441D-A5D2-BAB0A001D276}" type="datetimeFigureOut">
              <a:rPr lang="fr-FR" smtClean="0"/>
              <a:t>23/03/2026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34695" y="329307"/>
            <a:ext cx="5855719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CC4D83AD-CC8A-4275-BD04-CEDAEEB15149}" type="slidenum">
              <a:rPr lang="fr-FR" smtClean="0"/>
              <a:t>‹N°›</a:t>
            </a:fld>
            <a:endParaRPr lang="fr-FR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6141705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8663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47" r:id="rId5"/>
    <p:sldLayoutId id="2147483748" r:id="rId6"/>
    <p:sldLayoutId id="2147483749" r:id="rId7"/>
    <p:sldLayoutId id="2147483750" r:id="rId8"/>
    <p:sldLayoutId id="2147483751" r:id="rId9"/>
    <p:sldLayoutId id="2147483752" r:id="rId10"/>
    <p:sldLayoutId id="214748375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package" Target="../embeddings/Microsoft_Word_Document.docx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1871002-4E4E-4A82-9ED0-FEF33E4A0C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8393" y="1122362"/>
            <a:ext cx="11044843" cy="4724255"/>
          </a:xfrm>
        </p:spPr>
        <p:txBody>
          <a:bodyPr>
            <a:normAutofit/>
          </a:bodyPr>
          <a:lstStyle/>
          <a:p>
            <a:r>
              <a:rPr lang="fr-FR" b="1"/>
              <a:t> CA 3 Gymnastique </a:t>
            </a:r>
            <a:br>
              <a:rPr lang="fr-FR" b="1"/>
            </a:br>
            <a:r>
              <a:rPr lang="fr-FR" b="1"/>
              <a:t>FPS lycée Pro</a:t>
            </a:r>
            <a:br>
              <a:rPr lang="fr-FR" b="1"/>
            </a:br>
            <a:br>
              <a:rPr lang="fr-FR" sz="3200" b="1"/>
            </a:br>
            <a:r>
              <a:rPr lang="fr-FR" sz="1800" b="1"/>
              <a:t> Jeudi 5 mars Vendredi 06 mars</a:t>
            </a:r>
            <a:br>
              <a:rPr lang="fr-FR" sz="1800" b="1"/>
            </a:br>
            <a:r>
              <a:rPr lang="fr-FR" sz="1800" b="1"/>
              <a:t>Collège Bois Rada - Ste Rose </a:t>
            </a:r>
            <a:br>
              <a:rPr lang="fr-FR" sz="1800" b="1"/>
            </a:br>
            <a:br>
              <a:rPr lang="fr-FR" sz="1800" b="1"/>
            </a:b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731141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t 8">
            <a:extLst>
              <a:ext uri="{FF2B5EF4-FFF2-40B4-BE49-F238E27FC236}">
                <a16:creationId xmlns:a16="http://schemas.microsoft.com/office/drawing/2014/main" id="{B18ECC7C-3CF6-1628-94DE-FA6E365AC43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411388"/>
              </p:ext>
            </p:extLst>
          </p:nvPr>
        </p:nvGraphicFramePr>
        <p:xfrm>
          <a:off x="320675" y="217488"/>
          <a:ext cx="11158538" cy="5230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9766791" imgH="4581702" progId="Word.Document.12">
                  <p:embed/>
                </p:oleObj>
              </mc:Choice>
              <mc:Fallback>
                <p:oleObj name="Document" r:id="rId2" imgW="9766791" imgH="4581702" progId="Word.Document.12">
                  <p:embed/>
                  <p:pic>
                    <p:nvPicPr>
                      <p:cNvPr id="9" name="Objet 8">
                        <a:extLst>
                          <a:ext uri="{FF2B5EF4-FFF2-40B4-BE49-F238E27FC236}">
                            <a16:creationId xmlns:a16="http://schemas.microsoft.com/office/drawing/2014/main" id="{B18ECC7C-3CF6-1628-94DE-FA6E365AC43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20675" y="217488"/>
                        <a:ext cx="11158538" cy="52308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4298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C266188D-0F89-BA53-A393-90BF9E8E7D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8341531"/>
              </p:ext>
            </p:extLst>
          </p:nvPr>
        </p:nvGraphicFramePr>
        <p:xfrm>
          <a:off x="342900" y="152416"/>
          <a:ext cx="11495313" cy="3050256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2351153">
                  <a:extLst>
                    <a:ext uri="{9D8B030D-6E8A-4147-A177-3AD203B41FA5}">
                      <a16:colId xmlns:a16="http://schemas.microsoft.com/office/drawing/2014/main" val="3659366365"/>
                    </a:ext>
                  </a:extLst>
                </a:gridCol>
                <a:gridCol w="2467981">
                  <a:extLst>
                    <a:ext uri="{9D8B030D-6E8A-4147-A177-3AD203B41FA5}">
                      <a16:colId xmlns:a16="http://schemas.microsoft.com/office/drawing/2014/main" val="100158420"/>
                    </a:ext>
                  </a:extLst>
                </a:gridCol>
                <a:gridCol w="2381766">
                  <a:extLst>
                    <a:ext uri="{9D8B030D-6E8A-4147-A177-3AD203B41FA5}">
                      <a16:colId xmlns:a16="http://schemas.microsoft.com/office/drawing/2014/main" val="4257251560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13267524"/>
                    </a:ext>
                  </a:extLst>
                </a:gridCol>
                <a:gridCol w="2008413">
                  <a:extLst>
                    <a:ext uri="{9D8B030D-6E8A-4147-A177-3AD203B41FA5}">
                      <a16:colId xmlns:a16="http://schemas.microsoft.com/office/drawing/2014/main" val="2193121205"/>
                    </a:ext>
                  </a:extLst>
                </a:gridCol>
              </a:tblGrid>
              <a:tr h="16955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b="1" kern="100" dirty="0">
                          <a:solidFill>
                            <a:srgbClr val="000000"/>
                          </a:solidFill>
                          <a:effectLst/>
                          <a:latin typeface="Arial,Bold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AFLP évalué</a:t>
                      </a:r>
                      <a:endParaRPr lang="fr-GP" sz="10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315" marR="13315" marT="13315" marB="1331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b="1" kern="100" dirty="0">
                          <a:solidFill>
                            <a:srgbClr val="000000"/>
                          </a:solidFill>
                          <a:effectLst/>
                          <a:latin typeface="Arial,Bold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 pts 4 pts  6 pts (</a:t>
                      </a:r>
                      <a:r>
                        <a:rPr lang="fr-FR" sz="1000" b="1" i="1" kern="100" dirty="0">
                          <a:solidFill>
                            <a:srgbClr val="000000"/>
                          </a:solidFill>
                          <a:effectLst/>
                          <a:latin typeface="Arial,Bold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rayer la mention inutile</a:t>
                      </a:r>
                      <a:r>
                        <a:rPr lang="fr-FR" sz="1000" b="1" kern="100" dirty="0">
                          <a:solidFill>
                            <a:srgbClr val="000000"/>
                          </a:solidFill>
                          <a:effectLst/>
                          <a:latin typeface="Arial,Bold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fr-GP" sz="10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315" marR="13315" marT="13315" marB="1331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GP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GP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GP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5572056"/>
                  </a:ext>
                </a:extLst>
              </a:tr>
              <a:tr h="267102">
                <a:tc row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b="1" kern="100" dirty="0">
                          <a:effectLst/>
                          <a:latin typeface="Arial,Bold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AFLP5 </a:t>
                      </a:r>
                      <a:endParaRPr lang="fr-GP" sz="10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b="1" kern="100" dirty="0">
                          <a:effectLst/>
                          <a:latin typeface="Arial,Bold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Se préparer et s’engager pour présenter une prestation optimale et sécurisée à une échéance donnée. </a:t>
                      </a:r>
                      <a:endParaRPr lang="fr-GP" sz="10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315" marR="13315" marT="13315" marB="1331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b="1" kern="100" dirty="0">
                          <a:solidFill>
                            <a:srgbClr val="000000"/>
                          </a:solidFill>
                          <a:effectLst/>
                          <a:latin typeface="Arial,Bold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Degré 1</a:t>
                      </a:r>
                      <a:endParaRPr lang="fr-GP" sz="10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315" marR="13315" marT="13315" marB="1331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DADA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b="1" kern="100" dirty="0">
                          <a:solidFill>
                            <a:srgbClr val="000000"/>
                          </a:solidFill>
                          <a:effectLst/>
                          <a:latin typeface="Arial,Bold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Degré 2</a:t>
                      </a:r>
                      <a:endParaRPr lang="fr-GP" sz="10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315" marR="13315" marT="13315" marB="1331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DADA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b="1" kern="100">
                          <a:solidFill>
                            <a:srgbClr val="000000"/>
                          </a:solidFill>
                          <a:effectLst/>
                          <a:latin typeface="Arial,Bold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Degré 3</a:t>
                      </a:r>
                      <a:endParaRPr lang="fr-GP" sz="1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315" marR="13315" marT="13315" marB="1331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DADA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b="1" kern="100">
                          <a:solidFill>
                            <a:srgbClr val="000000"/>
                          </a:solidFill>
                          <a:effectLst/>
                          <a:latin typeface="Arial,Bold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Degré 4</a:t>
                      </a:r>
                      <a:endParaRPr lang="fr-GP" sz="1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315" marR="13315" marT="13315" marB="1331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DA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6198221"/>
                  </a:ext>
                </a:extLst>
              </a:tr>
              <a:tr h="2600441">
                <a:tc vMerge="1">
                  <a:txBody>
                    <a:bodyPr/>
                    <a:lstStyle/>
                    <a:p>
                      <a:endParaRPr lang="fr-GP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b="1" kern="100" dirty="0">
                          <a:effectLst/>
                          <a:latin typeface="Arial,Bold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Pas d’échauffement ou échauffement succinct avec l’aide de l’enseignant.</a:t>
                      </a:r>
                      <a:endParaRPr lang="fr-GP" sz="10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b="1" kern="100" dirty="0">
                          <a:effectLst/>
                          <a:latin typeface="Arial,Bold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-Manque de concentration ou d’engagement induisant un comportement dangereux pour les autres et pour lui-même</a:t>
                      </a:r>
                      <a:endParaRPr lang="fr-GP" sz="10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100" dirty="0">
                          <a:effectLst/>
                          <a:latin typeface="Arial,Bold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0                                      1,5</a:t>
                      </a:r>
                      <a:endParaRPr lang="fr-GP" sz="10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100" dirty="0">
                          <a:effectLst/>
                          <a:latin typeface="Arial,Bold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0                                       1</a:t>
                      </a:r>
                      <a:endParaRPr lang="fr-GP" sz="10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100" dirty="0">
                          <a:effectLst/>
                          <a:latin typeface="Arial,Bold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0                                       0,25</a:t>
                      </a:r>
                      <a:endParaRPr lang="fr-GP" sz="10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315" marR="13315" marT="13315" marB="1331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b="1" kern="100" dirty="0">
                          <a:effectLst/>
                          <a:latin typeface="Arial,Bold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Echauffement global avec le groupe classe ou son groupe.</a:t>
                      </a:r>
                      <a:endParaRPr lang="fr-GP" sz="10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b="1" kern="100" dirty="0">
                          <a:effectLst/>
                          <a:latin typeface="Arial,Bold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-Ne connait que les règles de sécurité spatiales et  ne pense pas toujours à les appliquer</a:t>
                      </a:r>
                      <a:endParaRPr lang="fr-GP" sz="10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b="1" kern="100" dirty="0">
                          <a:effectLst/>
                          <a:latin typeface="Arial,Bold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GP" sz="10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100" dirty="0">
                          <a:effectLst/>
                          <a:latin typeface="Arial,Bold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2                                        3          </a:t>
                      </a:r>
                      <a:endParaRPr lang="fr-GP" sz="10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100" dirty="0">
                          <a:effectLst/>
                          <a:latin typeface="Arial,Bold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1.5                                     2</a:t>
                      </a:r>
                      <a:endParaRPr lang="fr-GP" sz="10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100" dirty="0">
                          <a:effectLst/>
                          <a:latin typeface="Arial,Bold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0,5                                   0,7</a:t>
                      </a:r>
                      <a:endParaRPr lang="fr-GP" sz="10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315" marR="13315" marT="13315" marB="1331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b="1" kern="100" dirty="0">
                          <a:effectLst/>
                          <a:latin typeface="Arial,Bold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- Echauffement en groupe de manière progressive en respectant une feuille de route.</a:t>
                      </a:r>
                      <a:endParaRPr lang="fr-GP" sz="10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b="1" kern="100" dirty="0">
                          <a:effectLst/>
                          <a:latin typeface="Arial,Bold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-Connait et maitrise les règles de sécurité telles que l’espace ou certaines postures mais ne maitrise pas encore toutes les prises ou la parade</a:t>
                      </a:r>
                      <a:endParaRPr lang="fr-GP" sz="10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100" dirty="0">
                          <a:effectLst/>
                          <a:latin typeface="Arial,Bold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3,5                                           4,5</a:t>
                      </a:r>
                      <a:endParaRPr lang="fr-GP" sz="10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100" dirty="0">
                          <a:effectLst/>
                          <a:latin typeface="Arial,Bold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2.5                                          3</a:t>
                      </a:r>
                      <a:endParaRPr lang="fr-GP" sz="10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100" dirty="0">
                          <a:effectLst/>
                          <a:latin typeface="Arial,Bold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1                                            1 ,25</a:t>
                      </a:r>
                      <a:endParaRPr lang="fr-GP" sz="10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315" marR="13315" marT="13315" marB="1331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b="1" kern="100" dirty="0">
                          <a:effectLst/>
                          <a:latin typeface="Arial,Bold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Echauffement intégré, progressif, autonome.</a:t>
                      </a:r>
                      <a:endParaRPr lang="fr-GP" sz="10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b="1" kern="100" dirty="0">
                          <a:effectLst/>
                          <a:latin typeface="Arial,Bold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Connait et maitrise les règles de sécurité et anticipe pour permettre une prestation sans danger réel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fr-GP" sz="10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100" dirty="0">
                          <a:effectLst/>
                          <a:latin typeface="Arial,Bold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5                                    6</a:t>
                      </a:r>
                      <a:endParaRPr lang="fr-GP" sz="10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100" dirty="0">
                          <a:effectLst/>
                          <a:latin typeface="Arial,Bold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3.5                                 4</a:t>
                      </a:r>
                      <a:endParaRPr lang="fr-GP" sz="10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100" dirty="0">
                          <a:effectLst/>
                          <a:latin typeface="Arial,Bold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1,4                                 2</a:t>
                      </a:r>
                      <a:endParaRPr lang="fr-GP" sz="10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315" marR="13315" marT="13315" marB="1331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75070607"/>
                  </a:ext>
                </a:extLst>
              </a:tr>
            </a:tbl>
          </a:graphicData>
        </a:graphic>
      </p:graphicFrame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id="{AA0D2BAA-D7ED-4F1A-A587-6FADA73B22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3263625"/>
              </p:ext>
            </p:extLst>
          </p:nvPr>
        </p:nvGraphicFramePr>
        <p:xfrm>
          <a:off x="342900" y="3543300"/>
          <a:ext cx="11495313" cy="2383363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2322836">
                  <a:extLst>
                    <a:ext uri="{9D8B030D-6E8A-4147-A177-3AD203B41FA5}">
                      <a16:colId xmlns:a16="http://schemas.microsoft.com/office/drawing/2014/main" val="2315930710"/>
                    </a:ext>
                  </a:extLst>
                </a:gridCol>
                <a:gridCol w="2529227">
                  <a:extLst>
                    <a:ext uri="{9D8B030D-6E8A-4147-A177-3AD203B41FA5}">
                      <a16:colId xmlns:a16="http://schemas.microsoft.com/office/drawing/2014/main" val="1749470488"/>
                    </a:ext>
                  </a:extLst>
                </a:gridCol>
                <a:gridCol w="2540743">
                  <a:extLst>
                    <a:ext uri="{9D8B030D-6E8A-4147-A177-3AD203B41FA5}">
                      <a16:colId xmlns:a16="http://schemas.microsoft.com/office/drawing/2014/main" val="1940507924"/>
                    </a:ext>
                  </a:extLst>
                </a:gridCol>
                <a:gridCol w="2246123">
                  <a:extLst>
                    <a:ext uri="{9D8B030D-6E8A-4147-A177-3AD203B41FA5}">
                      <a16:colId xmlns:a16="http://schemas.microsoft.com/office/drawing/2014/main" val="2953474031"/>
                    </a:ext>
                  </a:extLst>
                </a:gridCol>
                <a:gridCol w="1856384">
                  <a:extLst>
                    <a:ext uri="{9D8B030D-6E8A-4147-A177-3AD203B41FA5}">
                      <a16:colId xmlns:a16="http://schemas.microsoft.com/office/drawing/2014/main" val="3310937798"/>
                    </a:ext>
                  </a:extLst>
                </a:gridCol>
              </a:tblGrid>
              <a:tr h="31147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b="1" kern="100" dirty="0">
                          <a:solidFill>
                            <a:srgbClr val="000000"/>
                          </a:solidFill>
                          <a:effectLst/>
                          <a:latin typeface="Arial,Bold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AFLP évalué</a:t>
                      </a:r>
                      <a:endParaRPr lang="fr-GP" sz="10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59" marR="17759" marT="17759" marB="1775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b="1" kern="100" dirty="0">
                          <a:solidFill>
                            <a:srgbClr val="000000"/>
                          </a:solidFill>
                          <a:effectLst/>
                          <a:latin typeface="Arial,Bold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 pts 4 pts  6 pts (</a:t>
                      </a:r>
                      <a:r>
                        <a:rPr lang="fr-FR" sz="1000" b="1" i="1" kern="100" dirty="0">
                          <a:solidFill>
                            <a:srgbClr val="000000"/>
                          </a:solidFill>
                          <a:effectLst/>
                          <a:latin typeface="Arial,Bold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rayer la mention inutile</a:t>
                      </a:r>
                      <a:r>
                        <a:rPr lang="fr-FR" sz="1000" b="1" kern="100" dirty="0">
                          <a:solidFill>
                            <a:srgbClr val="000000"/>
                          </a:solidFill>
                          <a:effectLst/>
                          <a:latin typeface="Arial,Bold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fr-GP" sz="10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59" marR="17759" marT="17759" marB="1775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GP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GP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GP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0101354"/>
                  </a:ext>
                </a:extLst>
              </a:tr>
              <a:tr h="228121">
                <a:tc row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fr-FR" sz="1000" b="1" kern="100" dirty="0">
                        <a:effectLst/>
                        <a:latin typeface="Arial,Bol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b="1" kern="100" dirty="0">
                          <a:effectLst/>
                          <a:latin typeface="Arial,Bold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AFLP 6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b="1" kern="100" dirty="0">
                          <a:effectLst/>
                          <a:latin typeface="Arial,Bold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S’enrichir de la connaissance de production de qualité issues du patrimoine culturel artistique et gymnique pour progresser dans sa propre pratique et aiguiser son regard de spectateur </a:t>
                      </a:r>
                      <a:endParaRPr lang="fr-GP" sz="10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59" marR="17759" marT="17759" marB="1775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b="1" kern="100" dirty="0">
                          <a:solidFill>
                            <a:srgbClr val="000000"/>
                          </a:solidFill>
                          <a:effectLst/>
                          <a:latin typeface="Arial,Bold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Degré 1</a:t>
                      </a:r>
                      <a:endParaRPr lang="fr-GP" sz="10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59" marR="17759" marT="17759" marB="1775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DADA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b="1" kern="100">
                          <a:solidFill>
                            <a:srgbClr val="000000"/>
                          </a:solidFill>
                          <a:effectLst/>
                          <a:latin typeface="Arial,Bold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Degré 2</a:t>
                      </a:r>
                      <a:endParaRPr lang="fr-GP" sz="1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59" marR="17759" marT="17759" marB="1775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DADA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b="1" kern="100">
                          <a:solidFill>
                            <a:srgbClr val="000000"/>
                          </a:solidFill>
                          <a:effectLst/>
                          <a:latin typeface="Arial,Bold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Degré 3</a:t>
                      </a:r>
                      <a:endParaRPr lang="fr-GP" sz="1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59" marR="17759" marT="17759" marB="1775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DADA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b="1" kern="100">
                          <a:solidFill>
                            <a:srgbClr val="000000"/>
                          </a:solidFill>
                          <a:effectLst/>
                          <a:latin typeface="Arial,Bold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Degré 4</a:t>
                      </a:r>
                      <a:endParaRPr lang="fr-GP" sz="1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59" marR="17759" marT="17759" marB="1775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DA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5261001"/>
                  </a:ext>
                </a:extLst>
              </a:tr>
              <a:tr h="1843769">
                <a:tc vMerge="1">
                  <a:txBody>
                    <a:bodyPr/>
                    <a:lstStyle/>
                    <a:p>
                      <a:endParaRPr lang="fr-GP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fr-FR" sz="1000" b="1" kern="100" dirty="0">
                        <a:effectLst/>
                        <a:latin typeface="Arial,Bol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fr-FR" sz="1000" b="1" kern="100" dirty="0">
                        <a:effectLst/>
                        <a:latin typeface="Arial,Bol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b="1" kern="100" dirty="0">
                          <a:effectLst/>
                          <a:latin typeface="Arial,Bold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- L’élève reste concentré sur sa pratique personnelle sans chercher à s’enrichir de références culturelles</a:t>
                      </a:r>
                      <a:endParaRPr lang="fr-GP" sz="10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59" marR="17759" marT="17759" marB="1775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b="1" kern="100" dirty="0">
                          <a:effectLst/>
                          <a:latin typeface="Arial,Bold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fr-FR" sz="1000" b="1" kern="100" dirty="0">
                        <a:effectLst/>
                        <a:latin typeface="Arial,Bol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b="1" kern="100" dirty="0">
                          <a:effectLst/>
                          <a:latin typeface="Arial,Bold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- L’élève évoque quelques éléments issus du patrimoine culturel mais ne perçoit pas de liens avec sa pratique personnelle</a:t>
                      </a:r>
                      <a:endParaRPr lang="fr-GP" sz="10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59" marR="17759" marT="17759" marB="1775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b="1" kern="100" dirty="0">
                          <a:effectLst/>
                          <a:latin typeface="Arial,Bold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fr-FR" sz="1000" b="1" kern="100" dirty="0">
                        <a:effectLst/>
                        <a:latin typeface="Arial,Bol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b="1" kern="100" dirty="0">
                          <a:effectLst/>
                          <a:latin typeface="Arial,Bold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L’élève évoque quelques éléments issus du patrimoine culturel établit des liens avec sa production scolaire sur la base de quelques critères simples, il peut décrire une prestation professionnelle</a:t>
                      </a:r>
                      <a:endParaRPr lang="fr-GP" sz="10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59" marR="17759" marT="17759" marB="1775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fr-FR" sz="1000" b="1" kern="100" dirty="0">
                        <a:effectLst/>
                        <a:latin typeface="Arial,Bol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fr-FR" sz="1000" b="1" kern="100" dirty="0">
                        <a:effectLst/>
                        <a:latin typeface="Arial,Bold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b="1" kern="100" dirty="0">
                          <a:effectLst/>
                          <a:latin typeface="Arial,Bold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L’élève connait plusieurs formes artistiques ou acrobatiques en lien avec sa pratique et peut s’en inspirer </a:t>
                      </a:r>
                      <a:endParaRPr lang="fr-GP" sz="10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59" marR="17759" marT="17759" marB="1775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0251817"/>
                  </a:ext>
                </a:extLst>
              </a:tr>
            </a:tbl>
          </a:graphicData>
        </a:graphic>
      </p:graphicFrame>
      <p:cxnSp>
        <p:nvCxnSpPr>
          <p:cNvPr id="4" name="Connecteur droit avec flèche 3">
            <a:extLst>
              <a:ext uri="{FF2B5EF4-FFF2-40B4-BE49-F238E27FC236}">
                <a16:creationId xmlns:a16="http://schemas.microsoft.com/office/drawing/2014/main" id="{2256F051-9668-48B2-0A1E-33F00920FDE1}"/>
              </a:ext>
            </a:extLst>
          </p:cNvPr>
          <p:cNvCxnSpPr/>
          <p:nvPr/>
        </p:nvCxnSpPr>
        <p:spPr>
          <a:xfrm>
            <a:off x="2994706" y="2164670"/>
            <a:ext cx="1211262" cy="0"/>
          </a:xfrm>
          <a:prstGeom prst="straightConnector1">
            <a:avLst/>
          </a:prstGeom>
          <a:noFill/>
          <a:ln w="12700" cap="flat" cmpd="sng" algn="ctr">
            <a:solidFill>
              <a:srgbClr val="5B9BD5"/>
            </a:solidFill>
            <a:prstDash val="solid"/>
            <a:miter lim="800000"/>
            <a:headEnd type="triangle"/>
            <a:tailEnd type="triangle"/>
          </a:ln>
          <a:effectLst/>
        </p:spPr>
      </p:cxnSp>
      <p:cxnSp>
        <p:nvCxnSpPr>
          <p:cNvPr id="5" name="Connecteur droit avec flèche 4">
            <a:extLst>
              <a:ext uri="{FF2B5EF4-FFF2-40B4-BE49-F238E27FC236}">
                <a16:creationId xmlns:a16="http://schemas.microsoft.com/office/drawing/2014/main" id="{B4CE4845-946C-DFD0-C7FE-57C8480A37CB}"/>
              </a:ext>
            </a:extLst>
          </p:cNvPr>
          <p:cNvCxnSpPr/>
          <p:nvPr/>
        </p:nvCxnSpPr>
        <p:spPr>
          <a:xfrm>
            <a:off x="5558518" y="2239963"/>
            <a:ext cx="1211263" cy="0"/>
          </a:xfrm>
          <a:prstGeom prst="straightConnector1">
            <a:avLst/>
          </a:prstGeom>
          <a:noFill/>
          <a:ln w="12700" cap="flat" cmpd="sng" algn="ctr">
            <a:solidFill>
              <a:srgbClr val="5B9BD5"/>
            </a:solidFill>
            <a:prstDash val="solid"/>
            <a:miter lim="800000"/>
            <a:headEnd type="triangle"/>
            <a:tailEnd type="triangle"/>
          </a:ln>
          <a:effectLst/>
        </p:spPr>
      </p:cxnSp>
      <p:cxnSp>
        <p:nvCxnSpPr>
          <p:cNvPr id="6" name="Connecteur droit avec flèche 5">
            <a:extLst>
              <a:ext uri="{FF2B5EF4-FFF2-40B4-BE49-F238E27FC236}">
                <a16:creationId xmlns:a16="http://schemas.microsoft.com/office/drawing/2014/main" id="{5EBDC208-E1A1-ABB6-E603-438D084437EE}"/>
              </a:ext>
            </a:extLst>
          </p:cNvPr>
          <p:cNvCxnSpPr/>
          <p:nvPr/>
        </p:nvCxnSpPr>
        <p:spPr>
          <a:xfrm>
            <a:off x="8013473" y="2488974"/>
            <a:ext cx="1211262" cy="0"/>
          </a:xfrm>
          <a:prstGeom prst="straightConnector1">
            <a:avLst/>
          </a:prstGeom>
          <a:noFill/>
          <a:ln w="12700" cap="flat" cmpd="sng" algn="ctr">
            <a:solidFill>
              <a:srgbClr val="5B9BD5"/>
            </a:solidFill>
            <a:prstDash val="solid"/>
            <a:miter lim="800000"/>
            <a:headEnd type="triangle"/>
            <a:tailEnd type="triangle"/>
          </a:ln>
          <a:effectLst/>
        </p:spPr>
      </p:cxnSp>
      <p:cxnSp>
        <p:nvCxnSpPr>
          <p:cNvPr id="7" name="Connecteur droit avec flèche 6">
            <a:extLst>
              <a:ext uri="{FF2B5EF4-FFF2-40B4-BE49-F238E27FC236}">
                <a16:creationId xmlns:a16="http://schemas.microsoft.com/office/drawing/2014/main" id="{DFBE03A3-7600-5382-628C-9056327451B2}"/>
              </a:ext>
            </a:extLst>
          </p:cNvPr>
          <p:cNvCxnSpPr>
            <a:cxnSpLocks/>
          </p:cNvCxnSpPr>
          <p:nvPr/>
        </p:nvCxnSpPr>
        <p:spPr>
          <a:xfrm>
            <a:off x="10216243" y="2373993"/>
            <a:ext cx="1041627" cy="0"/>
          </a:xfrm>
          <a:prstGeom prst="straightConnector1">
            <a:avLst/>
          </a:prstGeom>
          <a:noFill/>
          <a:ln w="12700" cap="flat" cmpd="sng" algn="ctr">
            <a:solidFill>
              <a:srgbClr val="5B9BD5"/>
            </a:solidFill>
            <a:prstDash val="solid"/>
            <a:miter lim="800000"/>
            <a:headEnd type="triangle"/>
            <a:tailEnd type="triangle"/>
          </a:ln>
          <a:effectLst/>
        </p:spPr>
      </p:cxnSp>
      <p:sp>
        <p:nvSpPr>
          <p:cNvPr id="8" name="Rectangle 5">
            <a:extLst>
              <a:ext uri="{FF2B5EF4-FFF2-40B4-BE49-F238E27FC236}">
                <a16:creationId xmlns:a16="http://schemas.microsoft.com/office/drawing/2014/main" id="{B8BB8117-3291-90AB-A157-4CC4E56C44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5113" y="253523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GP"/>
          </a:p>
        </p:txBody>
      </p:sp>
    </p:spTree>
    <p:extLst>
      <p:ext uri="{BB962C8B-B14F-4D97-AF65-F5344CB8AC3E}">
        <p14:creationId xmlns:p14="http://schemas.microsoft.com/office/powerpoint/2010/main" val="71661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3DE905DB-9CBF-0EDF-028E-6558F90C23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1931314"/>
              </p:ext>
            </p:extLst>
          </p:nvPr>
        </p:nvGraphicFramePr>
        <p:xfrm>
          <a:off x="708703" y="805543"/>
          <a:ext cx="11194824" cy="3375161"/>
        </p:xfrm>
        <a:graphic>
          <a:graphicData uri="http://schemas.openxmlformats.org/drawingml/2006/table">
            <a:tbl>
              <a:tblPr firstRow="1" firstCol="1" bandRow="1"/>
              <a:tblGrid>
                <a:gridCol w="2219553">
                  <a:extLst>
                    <a:ext uri="{9D8B030D-6E8A-4147-A177-3AD203B41FA5}">
                      <a16:colId xmlns:a16="http://schemas.microsoft.com/office/drawing/2014/main" val="3033436053"/>
                    </a:ext>
                  </a:extLst>
                </a:gridCol>
                <a:gridCol w="2013857">
                  <a:extLst>
                    <a:ext uri="{9D8B030D-6E8A-4147-A177-3AD203B41FA5}">
                      <a16:colId xmlns:a16="http://schemas.microsoft.com/office/drawing/2014/main" val="1126407417"/>
                    </a:ext>
                  </a:extLst>
                </a:gridCol>
                <a:gridCol w="1970314">
                  <a:extLst>
                    <a:ext uri="{9D8B030D-6E8A-4147-A177-3AD203B41FA5}">
                      <a16:colId xmlns:a16="http://schemas.microsoft.com/office/drawing/2014/main" val="3526474968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3468496597"/>
                    </a:ext>
                  </a:extLst>
                </a:gridCol>
                <a:gridCol w="2933700">
                  <a:extLst>
                    <a:ext uri="{9D8B030D-6E8A-4147-A177-3AD203B41FA5}">
                      <a16:colId xmlns:a16="http://schemas.microsoft.com/office/drawing/2014/main" val="2597590394"/>
                    </a:ext>
                  </a:extLst>
                </a:gridCol>
              </a:tblGrid>
              <a:tr h="159425">
                <a:tc gridSpan="5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dirty="0"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Principe d’élaboration de l’épreuve</a:t>
                      </a:r>
                      <a:endParaRPr lang="fr-GP" sz="1000" dirty="0">
                        <a:solidFill>
                          <a:schemeClr val="accent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008" marR="600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GP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GP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fr-GP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GP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5509119"/>
                  </a:ext>
                </a:extLst>
              </a:tr>
              <a:tr h="2177341">
                <a:tc gridSpan="5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Présenter par groupe de 3 ou 4 un enchainement collectif constitué d’au moins 5 figures dynamiques, en assurant la réception du voltigeur lors des figures et la sécurité de tous possibilité de faire sa prestation en musique. 2 passages par groupe.</a:t>
                      </a:r>
                      <a:endParaRPr lang="fr-GP" sz="10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Les figures dynamiques seront choisies dans le code de référence établi par l’équipe EPS. Ce code présentera les 3 niveaux de difficulté, L’exécution sera donnée sur 3 observables Tête/dos     Bras/ jambes    et prises du ou des porteurs</a:t>
                      </a:r>
                      <a:endParaRPr lang="fr-GP" sz="10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La composition de l’enchainement sera évaluée au niveau collectif : début, figures dynamiques (au moins 2 Duos, 3 Trios) 1 figure bonus est autorisée, fin. La notion d’enchaînement sera évaluée sur le nombre d’arrêt et de pause.</a:t>
                      </a:r>
                      <a:endParaRPr lang="fr-GP" sz="10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L’exécution sera notée individuellement : chaque élève sera évalué sur au moins 3 figures dynamiques. Il peut choisir d’être voltigeur et/ou porteur. Il choisira aussi, dans le cadre de l’AFLP 3, en début de séquence, d’être évalué en tant que juge ou aide/parade.</a:t>
                      </a:r>
                      <a:endParaRPr lang="fr-GP" sz="10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L’élève choisira la répartition des 8 pts entre l’AFLP 3 et l’AFLP 4</a:t>
                      </a:r>
                      <a:endParaRPr lang="fr-GP" sz="10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Chaque groupe devra présenter une fiche « projet d’enchainement ».</a:t>
                      </a:r>
                      <a:endParaRPr lang="fr-GP" sz="10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008" marR="600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GP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GP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fr-GP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GP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9525057"/>
                  </a:ext>
                </a:extLst>
              </a:tr>
              <a:tr h="159425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dirty="0"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Éléments à évaluer</a:t>
                      </a:r>
                      <a:endParaRPr lang="fr-GP" sz="1000" dirty="0">
                        <a:solidFill>
                          <a:schemeClr val="accent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008" marR="600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Repères d’évaluation</a:t>
                      </a:r>
                      <a:endParaRPr lang="fr-GP" sz="1000" dirty="0">
                        <a:solidFill>
                          <a:schemeClr val="accent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008" marR="600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GP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fr-GP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GP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82175"/>
                  </a:ext>
                </a:extLst>
              </a:tr>
              <a:tr h="159425">
                <a:tc vMerge="1">
                  <a:txBody>
                    <a:bodyPr/>
                    <a:lstStyle/>
                    <a:p>
                      <a:endParaRPr lang="fr-GP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b="1" dirty="0">
                          <a:effectLst/>
                          <a:latin typeface="Arial,Bold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Degré 1</a:t>
                      </a:r>
                      <a:endParaRPr lang="fr-GP" dirty="0"/>
                    </a:p>
                  </a:txBody>
                  <a:tcPr marL="60008" marR="600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b="1" dirty="0">
                          <a:effectLst/>
                          <a:latin typeface="Arial,Bold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Degré 2</a:t>
                      </a:r>
                      <a:endParaRPr lang="fr-GP" sz="10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008" marR="600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b="1" dirty="0">
                          <a:effectLst/>
                          <a:latin typeface="Arial,Bold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Degré 3</a:t>
                      </a:r>
                      <a:endParaRPr lang="fr-GP" sz="10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008" marR="600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b="1">
                          <a:effectLst/>
                          <a:latin typeface="Arial,Bold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Degré 4</a:t>
                      </a:r>
                      <a:endParaRPr lang="fr-GP" sz="10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008" marR="600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4280960"/>
                  </a:ext>
                </a:extLst>
              </a:tr>
              <a:tr h="242570">
                <a:tc gridSpan="5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S’engager pour composer et réaliser un enchaînement à visée acrobatique destiné à être jugé, en combinant des formes corporelles codifiées</a:t>
                      </a:r>
                      <a:endParaRPr lang="fr-GP" sz="10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008" marR="600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tc hMerge="1">
                  <a:txBody>
                    <a:bodyPr/>
                    <a:lstStyle/>
                    <a:p>
                      <a:endParaRPr lang="fr-GP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GP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fr-GP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GP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9407107"/>
                  </a:ext>
                </a:extLst>
              </a:tr>
              <a:tr h="159425"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AFLP 1</a:t>
                      </a:r>
                      <a:r>
                        <a:rPr lang="fr-FR" sz="1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:7 pts</a:t>
                      </a:r>
                      <a:endParaRPr lang="fr-GP" sz="10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008" marR="600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4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Tête/dos                                        1,15 pt /figure</a:t>
                      </a:r>
                      <a:endParaRPr lang="fr-GP" sz="10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008" marR="600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GP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fr-GP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GP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7253371"/>
                  </a:ext>
                </a:extLst>
              </a:tr>
              <a:tr h="158775">
                <a:tc vMerge="1">
                  <a:txBody>
                    <a:bodyPr/>
                    <a:lstStyle/>
                    <a:p>
                      <a:endParaRPr lang="fr-GP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r>
                        <a:rPr lang="fr-FR" sz="1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Bras / jambes                                1,15 pt /figure</a:t>
                      </a:r>
                      <a:endParaRPr lang="fr-GP"/>
                    </a:p>
                  </a:txBody>
                  <a:tcPr marL="60008" marR="600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GP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fr-GP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GP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037783"/>
                  </a:ext>
                </a:extLst>
              </a:tr>
              <a:tr h="158775">
                <a:tc vMerge="1">
                  <a:txBody>
                    <a:bodyPr/>
                    <a:lstStyle/>
                    <a:p>
                      <a:endParaRPr lang="fr-GP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r>
                        <a:rPr lang="fr-FR" sz="1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Prises et positions des porteurs    2,3 pt /figure</a:t>
                      </a:r>
                      <a:endParaRPr lang="fr-GP" dirty="0"/>
                    </a:p>
                  </a:txBody>
                  <a:tcPr marL="60008" marR="600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GP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fr-GP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GP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340674"/>
                  </a:ext>
                </a:extLst>
              </a:tr>
            </a:tbl>
          </a:graphicData>
        </a:graphic>
      </p:graphicFrame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id="{A7162BB5-6B86-6BFF-271D-373C655BD3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1524885"/>
              </p:ext>
            </p:extLst>
          </p:nvPr>
        </p:nvGraphicFramePr>
        <p:xfrm>
          <a:off x="708703" y="4197840"/>
          <a:ext cx="11194823" cy="1602359"/>
        </p:xfrm>
        <a:graphic>
          <a:graphicData uri="http://schemas.openxmlformats.org/drawingml/2006/table">
            <a:tbl>
              <a:tblPr firstRow="1" firstCol="1" bandRow="1"/>
              <a:tblGrid>
                <a:gridCol w="2218814">
                  <a:extLst>
                    <a:ext uri="{9D8B030D-6E8A-4147-A177-3AD203B41FA5}">
                      <a16:colId xmlns:a16="http://schemas.microsoft.com/office/drawing/2014/main" val="179783499"/>
                    </a:ext>
                  </a:extLst>
                </a:gridCol>
                <a:gridCol w="2147167">
                  <a:extLst>
                    <a:ext uri="{9D8B030D-6E8A-4147-A177-3AD203B41FA5}">
                      <a16:colId xmlns:a16="http://schemas.microsoft.com/office/drawing/2014/main" val="3524515824"/>
                    </a:ext>
                  </a:extLst>
                </a:gridCol>
                <a:gridCol w="2312851">
                  <a:extLst>
                    <a:ext uri="{9D8B030D-6E8A-4147-A177-3AD203B41FA5}">
                      <a16:colId xmlns:a16="http://schemas.microsoft.com/office/drawing/2014/main" val="1753586351"/>
                    </a:ext>
                  </a:extLst>
                </a:gridCol>
                <a:gridCol w="2404648">
                  <a:extLst>
                    <a:ext uri="{9D8B030D-6E8A-4147-A177-3AD203B41FA5}">
                      <a16:colId xmlns:a16="http://schemas.microsoft.com/office/drawing/2014/main" val="897585554"/>
                    </a:ext>
                  </a:extLst>
                </a:gridCol>
                <a:gridCol w="2111343">
                  <a:extLst>
                    <a:ext uri="{9D8B030D-6E8A-4147-A177-3AD203B41FA5}">
                      <a16:colId xmlns:a16="http://schemas.microsoft.com/office/drawing/2014/main" val="3865185077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GP" sz="1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GP" sz="1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AFLP 2</a:t>
                      </a:r>
                      <a:r>
                        <a:rPr lang="fr-FR" sz="1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Utiliser des techniques efficaces pour enrichir sa motricité, la rendre plus acrobatique, plus efficace au service de la prestation prévue.</a:t>
                      </a:r>
                      <a:endParaRPr lang="fr-GP" sz="1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 pts</a:t>
                      </a:r>
                      <a:endParaRPr lang="fr-GP" sz="1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Réalisation en force et précipité : dangereuse </a:t>
                      </a:r>
                      <a:endParaRPr lang="fr-GP" sz="1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>
                          <a:effectLst/>
                          <a:latin typeface="Arial,Italic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0                                     2</a:t>
                      </a:r>
                      <a:endParaRPr lang="fr-GP" sz="1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Encore un peu de précipitations et maladresse</a:t>
                      </a:r>
                      <a:endParaRPr lang="fr-GP" sz="1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dirty="0">
                          <a:effectLst/>
                          <a:latin typeface="Arial,Italic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2                                    3</a:t>
                      </a:r>
                      <a:endParaRPr lang="fr-GP" sz="1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Enchainement maitrisé techniquement mais avec hésitations</a:t>
                      </a:r>
                      <a:endParaRPr lang="fr-GP" sz="1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>
                          <a:effectLst/>
                          <a:latin typeface="Arial,Italic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3                                      4</a:t>
                      </a:r>
                      <a:endParaRPr lang="fr-GP" sz="1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Enchainement maitrisé et fluide</a:t>
                      </a:r>
                      <a:r>
                        <a:rPr lang="fr-FR" sz="1000" dirty="0">
                          <a:effectLst/>
                          <a:latin typeface="Arial,Italic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GP" sz="1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dirty="0">
                          <a:effectLst/>
                          <a:latin typeface="Arial,Italic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4                                     5</a:t>
                      </a:r>
                      <a:endParaRPr lang="fr-GP" sz="1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9563232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fr-GP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fr-FR" sz="1000" dirty="0">
                        <a:effectLst/>
                        <a:latin typeface="Arial,Italic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dirty="0">
                          <a:effectLst/>
                          <a:latin typeface="Arial,Italic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Coefficient de difficulté (majorité de A et au moins un B)                          </a:t>
                      </a:r>
                      <a:endParaRPr lang="fr-GP" sz="1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dirty="0">
                          <a:effectLst/>
                          <a:latin typeface="Arial,Italic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0.7                                     0.8 </a:t>
                      </a:r>
                      <a:endParaRPr lang="fr-GP" sz="1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dirty="0">
                          <a:effectLst/>
                          <a:latin typeface="Arial,Italic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Coefficient de difficulté (</a:t>
                      </a:r>
                      <a:r>
                        <a:rPr lang="fr-FR" sz="1000" dirty="0" err="1">
                          <a:effectLst/>
                          <a:latin typeface="Arial,Italic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dif</a:t>
                      </a:r>
                      <a:r>
                        <a:rPr lang="fr-FR" sz="1000" dirty="0">
                          <a:effectLst/>
                          <a:latin typeface="Arial,Italic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A B)</a:t>
                      </a:r>
                      <a:endParaRPr lang="fr-GP" sz="1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dirty="0">
                          <a:effectLst/>
                          <a:latin typeface="Arial,Italic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0.8                                   0.9</a:t>
                      </a:r>
                      <a:endParaRPr lang="fr-GP" sz="1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dirty="0">
                          <a:effectLst/>
                          <a:latin typeface="Arial,Italic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Coefficient de difficulté (</a:t>
                      </a:r>
                      <a:r>
                        <a:rPr lang="fr-FR" sz="1000" dirty="0" err="1">
                          <a:effectLst/>
                          <a:latin typeface="Arial,Italic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dif</a:t>
                      </a:r>
                      <a:r>
                        <a:rPr lang="fr-FR" sz="1000" dirty="0">
                          <a:effectLst/>
                          <a:latin typeface="Arial,Italic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A B et une C)</a:t>
                      </a:r>
                      <a:endParaRPr lang="fr-GP" sz="1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dirty="0">
                          <a:effectLst/>
                          <a:latin typeface="Arial,Italic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0.9                                       1  </a:t>
                      </a:r>
                      <a:endParaRPr lang="fr-GP" sz="1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dirty="0">
                          <a:effectLst/>
                          <a:latin typeface="Arial,Italic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Coefficient de difficulté (</a:t>
                      </a:r>
                      <a:r>
                        <a:rPr lang="fr-FR" sz="1000" dirty="0" err="1">
                          <a:effectLst/>
                          <a:latin typeface="Arial,Italic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dif</a:t>
                      </a:r>
                      <a:r>
                        <a:rPr lang="fr-FR" sz="1000" dirty="0">
                          <a:effectLst/>
                          <a:latin typeface="Arial,Italic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B et C) </a:t>
                      </a:r>
                      <a:endParaRPr lang="fr-GP" sz="1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fr-FR" sz="1000" dirty="0">
                        <a:effectLst/>
                        <a:latin typeface="Arial,Italic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dirty="0">
                          <a:effectLst/>
                          <a:latin typeface="Arial,Italic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1                                       1.1</a:t>
                      </a:r>
                      <a:endParaRPr lang="fr-GP" sz="1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02263321"/>
                  </a:ext>
                </a:extLst>
              </a:tr>
            </a:tbl>
          </a:graphicData>
        </a:graphic>
      </p:graphicFrame>
      <p:cxnSp>
        <p:nvCxnSpPr>
          <p:cNvPr id="4" name="Connecteur droit avec flèche 3">
            <a:extLst>
              <a:ext uri="{FF2B5EF4-FFF2-40B4-BE49-F238E27FC236}">
                <a16:creationId xmlns:a16="http://schemas.microsoft.com/office/drawing/2014/main" id="{9FCC6D6B-0AE8-FBC3-6B06-E2219B1EC6A3}"/>
              </a:ext>
            </a:extLst>
          </p:cNvPr>
          <p:cNvCxnSpPr>
            <a:cxnSpLocks/>
          </p:cNvCxnSpPr>
          <p:nvPr/>
        </p:nvCxnSpPr>
        <p:spPr>
          <a:xfrm>
            <a:off x="3393621" y="5602969"/>
            <a:ext cx="1162050" cy="0"/>
          </a:xfrm>
          <a:prstGeom prst="straightConnector1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miter lim="800000"/>
            <a:headEnd type="triangle"/>
            <a:tailEnd type="triangle"/>
          </a:ln>
          <a:effectLst/>
        </p:spPr>
      </p:cxnSp>
      <p:cxnSp>
        <p:nvCxnSpPr>
          <p:cNvPr id="5" name="Connecteur droit avec flèche 4">
            <a:extLst>
              <a:ext uri="{FF2B5EF4-FFF2-40B4-BE49-F238E27FC236}">
                <a16:creationId xmlns:a16="http://schemas.microsoft.com/office/drawing/2014/main" id="{CB4AA798-00D5-9EE9-0546-151499D026C4}"/>
              </a:ext>
            </a:extLst>
          </p:cNvPr>
          <p:cNvCxnSpPr>
            <a:cxnSpLocks/>
          </p:cNvCxnSpPr>
          <p:nvPr/>
        </p:nvCxnSpPr>
        <p:spPr>
          <a:xfrm>
            <a:off x="5669416" y="5485268"/>
            <a:ext cx="1085170" cy="0"/>
          </a:xfrm>
          <a:prstGeom prst="straightConnector1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miter lim="800000"/>
            <a:headEnd type="triangle"/>
            <a:tailEnd type="triangle"/>
          </a:ln>
          <a:effectLst/>
        </p:spPr>
      </p:cxnSp>
      <p:cxnSp>
        <p:nvCxnSpPr>
          <p:cNvPr id="6" name="Connecteur droit avec flèche 5">
            <a:extLst>
              <a:ext uri="{FF2B5EF4-FFF2-40B4-BE49-F238E27FC236}">
                <a16:creationId xmlns:a16="http://schemas.microsoft.com/office/drawing/2014/main" id="{D9080C21-8B9B-02AB-E9CC-7B982CD090D4}"/>
              </a:ext>
            </a:extLst>
          </p:cNvPr>
          <p:cNvCxnSpPr/>
          <p:nvPr/>
        </p:nvCxnSpPr>
        <p:spPr>
          <a:xfrm>
            <a:off x="8013812" y="5485268"/>
            <a:ext cx="1211263" cy="0"/>
          </a:xfrm>
          <a:prstGeom prst="straightConnector1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miter lim="800000"/>
            <a:headEnd type="triangle"/>
            <a:tailEnd type="triangle"/>
          </a:ln>
          <a:effectLst/>
        </p:spPr>
      </p:cxnSp>
      <p:cxnSp>
        <p:nvCxnSpPr>
          <p:cNvPr id="7" name="Connecteur droit avec flèche 6">
            <a:extLst>
              <a:ext uri="{FF2B5EF4-FFF2-40B4-BE49-F238E27FC236}">
                <a16:creationId xmlns:a16="http://schemas.microsoft.com/office/drawing/2014/main" id="{5A37657A-BAA9-0174-61F6-EC1B497EE592}"/>
              </a:ext>
            </a:extLst>
          </p:cNvPr>
          <p:cNvCxnSpPr/>
          <p:nvPr/>
        </p:nvCxnSpPr>
        <p:spPr>
          <a:xfrm>
            <a:off x="10168957" y="5554210"/>
            <a:ext cx="1209675" cy="0"/>
          </a:xfrm>
          <a:prstGeom prst="straightConnector1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miter lim="800000"/>
            <a:headEnd type="triangle"/>
            <a:tailEnd type="triangle"/>
          </a:ln>
          <a:effectLst/>
        </p:spPr>
      </p:cxnSp>
      <p:cxnSp>
        <p:nvCxnSpPr>
          <p:cNvPr id="8" name="Connecteur droit avec flèche 7">
            <a:extLst>
              <a:ext uri="{FF2B5EF4-FFF2-40B4-BE49-F238E27FC236}">
                <a16:creationId xmlns:a16="http://schemas.microsoft.com/office/drawing/2014/main" id="{0FE2E9E2-AF74-BDAB-4874-5DCC6B48273E}"/>
              </a:ext>
            </a:extLst>
          </p:cNvPr>
          <p:cNvCxnSpPr/>
          <p:nvPr/>
        </p:nvCxnSpPr>
        <p:spPr>
          <a:xfrm>
            <a:off x="3950834" y="9598706"/>
            <a:ext cx="1209675" cy="0"/>
          </a:xfrm>
          <a:prstGeom prst="straightConnector1">
            <a:avLst/>
          </a:prstGeom>
          <a:noFill/>
          <a:ln w="12700" cap="flat" cmpd="sng" algn="ctr">
            <a:solidFill>
              <a:srgbClr val="5B9BD5"/>
            </a:solidFill>
            <a:prstDash val="solid"/>
            <a:miter lim="800000"/>
            <a:headEnd type="triangle"/>
            <a:tailEnd type="triangle"/>
          </a:ln>
          <a:effectLst/>
        </p:spPr>
      </p:cxnSp>
      <p:cxnSp>
        <p:nvCxnSpPr>
          <p:cNvPr id="9" name="Connecteur droit avec flèche 8">
            <a:extLst>
              <a:ext uri="{FF2B5EF4-FFF2-40B4-BE49-F238E27FC236}">
                <a16:creationId xmlns:a16="http://schemas.microsoft.com/office/drawing/2014/main" id="{0E222513-2CE3-B0CB-1764-25B924566D38}"/>
              </a:ext>
            </a:extLst>
          </p:cNvPr>
          <p:cNvCxnSpPr/>
          <p:nvPr/>
        </p:nvCxnSpPr>
        <p:spPr>
          <a:xfrm>
            <a:off x="5852659" y="9516156"/>
            <a:ext cx="1211262" cy="0"/>
          </a:xfrm>
          <a:prstGeom prst="straightConnector1">
            <a:avLst/>
          </a:prstGeom>
          <a:noFill/>
          <a:ln w="12700" cap="flat" cmpd="sng" algn="ctr">
            <a:solidFill>
              <a:srgbClr val="5B9BD5"/>
            </a:solidFill>
            <a:prstDash val="solid"/>
            <a:miter lim="800000"/>
            <a:headEnd type="triangle"/>
            <a:tailEnd type="triangle"/>
          </a:ln>
          <a:effectLst/>
        </p:spPr>
      </p:cxnSp>
      <p:cxnSp>
        <p:nvCxnSpPr>
          <p:cNvPr id="10" name="Connecteur droit avec flèche 9">
            <a:extLst>
              <a:ext uri="{FF2B5EF4-FFF2-40B4-BE49-F238E27FC236}">
                <a16:creationId xmlns:a16="http://schemas.microsoft.com/office/drawing/2014/main" id="{7AAD14E4-13A8-59D7-7136-D6D29421030E}"/>
              </a:ext>
            </a:extLst>
          </p:cNvPr>
          <p:cNvCxnSpPr/>
          <p:nvPr/>
        </p:nvCxnSpPr>
        <p:spPr>
          <a:xfrm>
            <a:off x="7825921" y="9530443"/>
            <a:ext cx="1211263" cy="0"/>
          </a:xfrm>
          <a:prstGeom prst="straightConnector1">
            <a:avLst/>
          </a:prstGeom>
          <a:noFill/>
          <a:ln w="12700" cap="flat" cmpd="sng" algn="ctr">
            <a:solidFill>
              <a:srgbClr val="5B9BD5"/>
            </a:solidFill>
            <a:prstDash val="solid"/>
            <a:miter lim="800000"/>
            <a:headEnd type="triangle"/>
            <a:tailEnd type="triangle"/>
          </a:ln>
          <a:effectLst/>
        </p:spPr>
      </p:cxnSp>
      <p:cxnSp>
        <p:nvCxnSpPr>
          <p:cNvPr id="11" name="Connecteur droit avec flèche 10">
            <a:extLst>
              <a:ext uri="{FF2B5EF4-FFF2-40B4-BE49-F238E27FC236}">
                <a16:creationId xmlns:a16="http://schemas.microsoft.com/office/drawing/2014/main" id="{A73CF52F-174A-2D52-5CFB-FE69E5806740}"/>
              </a:ext>
            </a:extLst>
          </p:cNvPr>
          <p:cNvCxnSpPr/>
          <p:nvPr/>
        </p:nvCxnSpPr>
        <p:spPr>
          <a:xfrm>
            <a:off x="9889671" y="9511393"/>
            <a:ext cx="1211263" cy="0"/>
          </a:xfrm>
          <a:prstGeom prst="straightConnector1">
            <a:avLst/>
          </a:prstGeom>
          <a:noFill/>
          <a:ln w="12700" cap="flat" cmpd="sng" algn="ctr">
            <a:solidFill>
              <a:srgbClr val="5B9BD5"/>
            </a:solidFill>
            <a:prstDash val="solid"/>
            <a:miter lim="800000"/>
            <a:headEnd type="triangle"/>
            <a:tailEnd type="triangle"/>
          </a:ln>
          <a:effectLst/>
        </p:spPr>
      </p:cxnSp>
      <p:sp>
        <p:nvSpPr>
          <p:cNvPr id="12" name="Rectangle 9">
            <a:extLst>
              <a:ext uri="{FF2B5EF4-FFF2-40B4-BE49-F238E27FC236}">
                <a16:creationId xmlns:a16="http://schemas.microsoft.com/office/drawing/2014/main" id="{BAAFA1EA-8348-57FD-151D-5817625567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704" y="167741"/>
            <a:ext cx="11281910" cy="52322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GP" sz="1400" b="1" i="0" u="none" strike="noStrike" cap="none" normalizeH="0" baseline="0" dirty="0">
                <a:ln>
                  <a:noFill/>
                </a:ln>
                <a:solidFill>
                  <a:schemeClr val="accent1"/>
                </a:solidFill>
                <a:effectLst/>
                <a:latin typeface="Arial,Bold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CAP APSA</a:t>
            </a:r>
            <a:r>
              <a:rPr kumimoji="0" lang="fr-FR" altLang="fr-GP" sz="1400" b="1" i="0" u="none" strike="noStrike" cap="none" normalizeH="0" baseline="0" dirty="0">
                <a:ln>
                  <a:noFill/>
                </a:ln>
                <a:solidFill>
                  <a:schemeClr val="accent1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kumimoji="0" lang="fr-FR" altLang="fr-GP" sz="1400" b="1" i="0" u="none" strike="noStrike" cap="none" normalizeH="0" baseline="0" dirty="0">
                <a:ln>
                  <a:noFill/>
                </a:ln>
                <a:solidFill>
                  <a:schemeClr val="accent1"/>
                </a:solidFill>
                <a:effectLst/>
                <a:latin typeface="Arial,Bold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Acrosport/gymnastique</a:t>
            </a:r>
            <a:endParaRPr kumimoji="0" lang="fr-FR" altLang="fr-GP" sz="500" b="1" i="0" u="none" strike="noStrike" cap="none" normalizeH="0" baseline="0" dirty="0">
              <a:ln>
                <a:noFill/>
              </a:ln>
              <a:solidFill>
                <a:schemeClr val="accent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GP" sz="1400" b="1" i="0" u="none" strike="noStrike" cap="none" normalizeH="0" baseline="0" dirty="0">
                <a:ln>
                  <a:noFill/>
                </a:ln>
                <a:solidFill>
                  <a:schemeClr val="accent1"/>
                </a:solidFill>
                <a:effectLst/>
                <a:latin typeface="Arial,Bold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CHAMP D</a:t>
            </a:r>
            <a:r>
              <a:rPr kumimoji="0" lang="fr-FR" altLang="fr-GP" sz="1400" b="1" i="0" u="none" strike="noStrike" cap="none" normalizeH="0" baseline="0" dirty="0">
                <a:ln>
                  <a:noFill/>
                </a:ln>
                <a:solidFill>
                  <a:schemeClr val="accent1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kumimoji="0" lang="fr-FR" altLang="fr-GP" sz="1400" b="1" i="0" u="none" strike="noStrike" cap="none" normalizeH="0" baseline="0" dirty="0">
                <a:ln>
                  <a:noFill/>
                </a:ln>
                <a:solidFill>
                  <a:schemeClr val="accent1"/>
                </a:solidFill>
                <a:effectLst/>
                <a:latin typeface="Arial,Bold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APPRENTISSAGE n° 3 : </a:t>
            </a:r>
            <a:r>
              <a:rPr kumimoji="0" lang="fr-FR" altLang="fr-GP" sz="1400" b="1" i="0" u="none" strike="noStrike" cap="none" normalizeH="0" baseline="0" dirty="0">
                <a:ln>
                  <a:noFill/>
                </a:ln>
                <a:solidFill>
                  <a:schemeClr val="accent1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kumimoji="0" lang="fr-FR" altLang="fr-GP" sz="1400" b="1" i="0" u="none" strike="noStrike" cap="none" normalizeH="0" baseline="0" dirty="0">
                <a:ln>
                  <a:noFill/>
                </a:ln>
                <a:solidFill>
                  <a:schemeClr val="accent1"/>
                </a:solidFill>
                <a:effectLst/>
                <a:latin typeface="Arial,Bold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</a:t>
            </a:r>
            <a:r>
              <a:rPr kumimoji="0" lang="fr-FR" altLang="fr-GP" sz="1400" b="1" i="0" u="none" strike="noStrike" cap="none" normalizeH="0" baseline="0" dirty="0">
                <a:ln>
                  <a:noFill/>
                </a:ln>
                <a:solidFill>
                  <a:schemeClr val="accent1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é</a:t>
            </a:r>
            <a:r>
              <a:rPr kumimoji="0" lang="fr-FR" altLang="fr-GP" sz="1400" b="1" i="0" u="none" strike="noStrike" cap="none" normalizeH="0" baseline="0" dirty="0">
                <a:ln>
                  <a:noFill/>
                </a:ln>
                <a:solidFill>
                  <a:schemeClr val="accent1"/>
                </a:solidFill>
                <a:effectLst/>
                <a:latin typeface="Arial,Bold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aliser une prestation acrobatique </a:t>
            </a:r>
            <a:r>
              <a:rPr kumimoji="0" lang="fr-FR" altLang="fr-GP" sz="1400" b="1" i="0" u="none" strike="noStrike" cap="none" normalizeH="0" baseline="0" dirty="0">
                <a:ln>
                  <a:noFill/>
                </a:ln>
                <a:solidFill>
                  <a:schemeClr val="accent1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à</a:t>
            </a:r>
            <a:r>
              <a:rPr kumimoji="0" lang="fr-FR" altLang="fr-GP" sz="1400" b="1" i="0" u="none" strike="noStrike" cap="none" normalizeH="0" baseline="0" dirty="0">
                <a:ln>
                  <a:noFill/>
                </a:ln>
                <a:solidFill>
                  <a:schemeClr val="accent1"/>
                </a:solidFill>
                <a:effectLst/>
                <a:latin typeface="Arial,Bold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plusieurs destin</a:t>
            </a:r>
            <a:r>
              <a:rPr kumimoji="0" lang="fr-FR" altLang="fr-GP" sz="1400" b="1" i="0" u="none" strike="noStrike" cap="none" normalizeH="0" baseline="0" dirty="0">
                <a:ln>
                  <a:noFill/>
                </a:ln>
                <a:solidFill>
                  <a:schemeClr val="accent1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é</a:t>
            </a:r>
            <a:r>
              <a:rPr kumimoji="0" lang="fr-FR" altLang="fr-GP" sz="1400" b="1" i="0" u="none" strike="noStrike" cap="none" normalizeH="0" baseline="0" dirty="0">
                <a:ln>
                  <a:noFill/>
                </a:ln>
                <a:solidFill>
                  <a:schemeClr val="accent1"/>
                </a:solidFill>
                <a:effectLst/>
                <a:latin typeface="Arial,Bold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à être vue et appr</a:t>
            </a:r>
            <a:r>
              <a:rPr kumimoji="0" lang="fr-FR" altLang="fr-GP" sz="1400" b="1" i="0" u="none" strike="noStrike" cap="none" normalizeH="0" baseline="0" dirty="0">
                <a:ln>
                  <a:noFill/>
                </a:ln>
                <a:solidFill>
                  <a:schemeClr val="accent1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é</a:t>
            </a:r>
            <a:r>
              <a:rPr kumimoji="0" lang="fr-FR" altLang="fr-GP" sz="1400" b="1" i="0" u="none" strike="noStrike" cap="none" normalizeH="0" baseline="0" dirty="0">
                <a:ln>
                  <a:noFill/>
                </a:ln>
                <a:solidFill>
                  <a:schemeClr val="accent1"/>
                </a:solidFill>
                <a:effectLst/>
                <a:latin typeface="Arial,Bold" charset="0"/>
                <a:ea typeface="Times New Roman" panose="02020603050405020304" pitchFamily="18" charset="0"/>
                <a:cs typeface="Times New Roman" panose="02020603050405020304" pitchFamily="18" charset="0"/>
              </a:rPr>
              <a:t>ci</a:t>
            </a:r>
            <a:r>
              <a:rPr kumimoji="0" lang="fr-FR" altLang="fr-GP" sz="1400" b="1" i="0" u="none" strike="noStrike" cap="none" normalizeH="0" baseline="0" dirty="0">
                <a:ln>
                  <a:noFill/>
                </a:ln>
                <a:solidFill>
                  <a:schemeClr val="accent1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é</a:t>
            </a:r>
            <a:r>
              <a:rPr kumimoji="0" lang="fr-FR" altLang="fr-GP" sz="1400" b="1" i="0" u="none" strike="noStrike" cap="none" normalizeH="0" baseline="0" dirty="0">
                <a:ln>
                  <a:noFill/>
                </a:ln>
                <a:solidFill>
                  <a:schemeClr val="accent1"/>
                </a:solidFill>
                <a:effectLst/>
                <a:latin typeface="Arial,Bold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kumimoji="0" lang="fr-FR" altLang="fr-GP" sz="1400" b="1" i="0" u="none" strike="noStrike" cap="none" normalizeH="0" baseline="0" dirty="0">
                <a:ln>
                  <a:noFill/>
                </a:ln>
                <a:solidFill>
                  <a:schemeClr val="accent1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kumimoji="0" lang="fr-FR" altLang="fr-GP" sz="500" b="1" i="0" u="none" strike="noStrike" cap="none" normalizeH="0" baseline="0" dirty="0">
              <a:ln>
                <a:noFill/>
              </a:ln>
              <a:solidFill>
                <a:schemeClr val="accent1"/>
              </a:solidFill>
              <a:effectLst/>
            </a:endParaRPr>
          </a:p>
        </p:txBody>
      </p:sp>
      <p:sp>
        <p:nvSpPr>
          <p:cNvPr id="13" name="Rectangle 10">
            <a:extLst>
              <a:ext uri="{FF2B5EF4-FFF2-40B4-BE49-F238E27FC236}">
                <a16:creationId xmlns:a16="http://schemas.microsoft.com/office/drawing/2014/main" id="{DA295710-00D9-8338-6DA5-3525DB66CD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5259" y="3940856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GP"/>
          </a:p>
        </p:txBody>
      </p:sp>
    </p:spTree>
    <p:extLst>
      <p:ext uri="{BB962C8B-B14F-4D97-AF65-F5344CB8AC3E}">
        <p14:creationId xmlns:p14="http://schemas.microsoft.com/office/powerpoint/2010/main" val="19343371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A6251720-3ABE-2C6A-22A6-6C1D5F3444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0693115"/>
              </p:ext>
            </p:extLst>
          </p:nvPr>
        </p:nvGraphicFramePr>
        <p:xfrm>
          <a:off x="212499" y="655853"/>
          <a:ext cx="11718243" cy="2609862"/>
        </p:xfrm>
        <a:graphic>
          <a:graphicData uri="http://schemas.openxmlformats.org/drawingml/2006/table">
            <a:tbl>
              <a:tblPr firstRow="1" firstCol="1" bandRow="1"/>
              <a:tblGrid>
                <a:gridCol w="2928946">
                  <a:extLst>
                    <a:ext uri="{9D8B030D-6E8A-4147-A177-3AD203B41FA5}">
                      <a16:colId xmlns:a16="http://schemas.microsoft.com/office/drawing/2014/main" val="1826094060"/>
                    </a:ext>
                  </a:extLst>
                </a:gridCol>
                <a:gridCol w="2988737">
                  <a:extLst>
                    <a:ext uri="{9D8B030D-6E8A-4147-A177-3AD203B41FA5}">
                      <a16:colId xmlns:a16="http://schemas.microsoft.com/office/drawing/2014/main" val="3923828942"/>
                    </a:ext>
                  </a:extLst>
                </a:gridCol>
                <a:gridCol w="2870794">
                  <a:extLst>
                    <a:ext uri="{9D8B030D-6E8A-4147-A177-3AD203B41FA5}">
                      <a16:colId xmlns:a16="http://schemas.microsoft.com/office/drawing/2014/main" val="2775621945"/>
                    </a:ext>
                  </a:extLst>
                </a:gridCol>
                <a:gridCol w="2929766">
                  <a:extLst>
                    <a:ext uri="{9D8B030D-6E8A-4147-A177-3AD203B41FA5}">
                      <a16:colId xmlns:a16="http://schemas.microsoft.com/office/drawing/2014/main" val="2982720927"/>
                    </a:ext>
                  </a:extLst>
                </a:gridCol>
              </a:tblGrid>
              <a:tr h="19054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b="1">
                          <a:effectLst/>
                          <a:latin typeface="Arial,Bold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Degré 1</a:t>
                      </a:r>
                      <a:endParaRPr lang="fr-GP" sz="1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b="1">
                          <a:effectLst/>
                          <a:latin typeface="Arial,Bold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Degré 2</a:t>
                      </a:r>
                      <a:endParaRPr lang="fr-GP" sz="1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b="1">
                          <a:effectLst/>
                          <a:latin typeface="Arial,Bold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Degré 3</a:t>
                      </a:r>
                      <a:endParaRPr lang="fr-GP" sz="1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b="1" dirty="0">
                          <a:effectLst/>
                          <a:latin typeface="Arial,Bold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Degré 4</a:t>
                      </a:r>
                      <a:endParaRPr lang="fr-GP" sz="1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40286932"/>
                  </a:ext>
                </a:extLst>
              </a:tr>
              <a:tr h="241931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Participe rarement aux phases de recherche, de construction ou de répétition</a:t>
                      </a:r>
                      <a:endParaRPr lang="fr-GP" sz="1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Le travail du groupe n’aboutit pas à une production</a:t>
                      </a:r>
                      <a:endParaRPr lang="fr-GP" sz="1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b="1" dirty="0">
                          <a:effectLst/>
                          <a:latin typeface="Arial,Bold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DESINTERESSE</a:t>
                      </a:r>
                      <a:endParaRPr lang="fr-GP" sz="1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dirty="0">
                          <a:effectLst/>
                          <a:latin typeface="Arial,Bold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0                                      1,5</a:t>
                      </a:r>
                      <a:endParaRPr lang="fr-GP" sz="1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dirty="0">
                          <a:effectLst/>
                          <a:latin typeface="Arial,Bold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0                                      1</a:t>
                      </a:r>
                      <a:endParaRPr lang="fr-FR" sz="1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1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fr-FR" sz="1200" dirty="0">
                          <a:effectLst/>
                          <a:latin typeface="Arial,Bold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0                                       0,25</a:t>
                      </a:r>
                      <a:endParaRPr lang="fr-GP" sz="1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Participe par intermittence au travail du groupe</a:t>
                      </a:r>
                      <a:endParaRPr lang="fr-GP" sz="1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Les productions du groupe sont irrégulières ou partielles</a:t>
                      </a:r>
                      <a:endParaRPr lang="fr-GP" sz="1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dirty="0">
                          <a:effectLst/>
                          <a:latin typeface="Arial,Bold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fr-FR" sz="1200" b="1" dirty="0">
                          <a:effectLst/>
                          <a:latin typeface="Arial,Bold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RREGULIER</a:t>
                      </a:r>
                      <a:endParaRPr lang="fr-GP" sz="1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dirty="0">
                          <a:effectLst/>
                          <a:latin typeface="Arial,Bold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2                                       3          </a:t>
                      </a:r>
                      <a:endParaRPr lang="fr-GP" sz="1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dirty="0">
                          <a:effectLst/>
                          <a:latin typeface="Arial,Bold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1.5                                     2</a:t>
                      </a:r>
                      <a:endParaRPr lang="fr-FR" sz="1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100" dirty="0">
                          <a:effectLst/>
                          <a:latin typeface="Aptos" panose="020B00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fr-FR" sz="1200" dirty="0">
                          <a:effectLst/>
                          <a:latin typeface="Arial,Bold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0,5                                   0,7</a:t>
                      </a:r>
                      <a:endParaRPr lang="fr-GP" sz="1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Participe au travail collectif et donne quelques fois son avis</a:t>
                      </a:r>
                      <a:endParaRPr lang="fr-GP" sz="1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Les productions du groupe sont régulières</a:t>
                      </a:r>
                      <a:endParaRPr lang="fr-GP" sz="1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GP" sz="1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b="1" dirty="0">
                          <a:effectLst/>
                          <a:latin typeface="Arial,Bold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SUIT, S’INTEGRE</a:t>
                      </a:r>
                      <a:endParaRPr lang="fr-GP" sz="1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dirty="0">
                          <a:effectLst/>
                          <a:latin typeface="Arial,Bold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3,5                                       4,5</a:t>
                      </a:r>
                      <a:endParaRPr lang="fr-GP" sz="1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dirty="0">
                          <a:effectLst/>
                          <a:latin typeface="Arial,Bold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2.5                                       3</a:t>
                      </a:r>
                      <a:endParaRPr lang="fr-GP" sz="1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dirty="0">
                          <a:effectLst/>
                          <a:latin typeface="Arial,Bold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1                                          1,25</a:t>
                      </a:r>
                      <a:endParaRPr lang="fr-GP" sz="1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S’engage dans le travail du groupe et propose des idées</a:t>
                      </a:r>
                      <a:endParaRPr lang="fr-GP" sz="1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Les productions sont précises et originales</a:t>
                      </a:r>
                      <a:endParaRPr lang="fr-GP" sz="1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b="1" dirty="0">
                          <a:effectLst/>
                          <a:latin typeface="Arial,Bold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S’ENGAGE</a:t>
                      </a:r>
                      <a:endParaRPr lang="fr-GP" sz="1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dirty="0">
                          <a:effectLst/>
                          <a:latin typeface="Arial,Bold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5                                    6</a:t>
                      </a:r>
                      <a:endParaRPr lang="fr-GP" sz="1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dirty="0">
                          <a:effectLst/>
                          <a:latin typeface="Arial,Bold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3.5                                 4</a:t>
                      </a:r>
                      <a:endParaRPr lang="fr-GP" sz="1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dirty="0">
                          <a:effectLst/>
                          <a:latin typeface="Arial,Bold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1,4                                 2</a:t>
                      </a:r>
                      <a:endParaRPr lang="fr-GP" sz="1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8831255"/>
                  </a:ext>
                </a:extLst>
              </a:tr>
            </a:tbl>
          </a:graphicData>
        </a:graphic>
      </p:graphicFrame>
      <p:cxnSp>
        <p:nvCxnSpPr>
          <p:cNvPr id="3" name="Connecteur droit avec flèche 2">
            <a:extLst>
              <a:ext uri="{FF2B5EF4-FFF2-40B4-BE49-F238E27FC236}">
                <a16:creationId xmlns:a16="http://schemas.microsoft.com/office/drawing/2014/main" id="{72AA058A-5E4A-6F91-A78F-E02D483FD5D1}"/>
              </a:ext>
            </a:extLst>
          </p:cNvPr>
          <p:cNvCxnSpPr/>
          <p:nvPr/>
        </p:nvCxnSpPr>
        <p:spPr>
          <a:xfrm>
            <a:off x="566057" y="2683102"/>
            <a:ext cx="1209675" cy="0"/>
          </a:xfrm>
          <a:prstGeom prst="straightConnector1">
            <a:avLst/>
          </a:prstGeom>
          <a:noFill/>
          <a:ln w="12700" cap="flat" cmpd="sng" algn="ctr">
            <a:solidFill>
              <a:srgbClr val="5B9BD5"/>
            </a:solidFill>
            <a:prstDash val="solid"/>
            <a:miter lim="800000"/>
            <a:headEnd type="triangle"/>
            <a:tailEnd type="triangle"/>
          </a:ln>
          <a:effectLst/>
        </p:spPr>
      </p:cxnSp>
      <p:cxnSp>
        <p:nvCxnSpPr>
          <p:cNvPr id="4" name="Connecteur droit avec flèche 3">
            <a:extLst>
              <a:ext uri="{FF2B5EF4-FFF2-40B4-BE49-F238E27FC236}">
                <a16:creationId xmlns:a16="http://schemas.microsoft.com/office/drawing/2014/main" id="{A306B658-366B-0942-29C6-BD9EB594C80D}"/>
              </a:ext>
            </a:extLst>
          </p:cNvPr>
          <p:cNvCxnSpPr/>
          <p:nvPr/>
        </p:nvCxnSpPr>
        <p:spPr>
          <a:xfrm>
            <a:off x="3600450" y="2729820"/>
            <a:ext cx="1211263" cy="0"/>
          </a:xfrm>
          <a:prstGeom prst="straightConnector1">
            <a:avLst/>
          </a:prstGeom>
          <a:noFill/>
          <a:ln w="12700" cap="flat" cmpd="sng" algn="ctr">
            <a:solidFill>
              <a:srgbClr val="5B9BD5"/>
            </a:solidFill>
            <a:prstDash val="solid"/>
            <a:miter lim="800000"/>
            <a:headEnd type="triangle"/>
            <a:tailEnd type="triangle"/>
          </a:ln>
          <a:effectLst/>
        </p:spPr>
      </p:cxnSp>
      <p:cxnSp>
        <p:nvCxnSpPr>
          <p:cNvPr id="5" name="Connecteur droit avec flèche 4">
            <a:extLst>
              <a:ext uri="{FF2B5EF4-FFF2-40B4-BE49-F238E27FC236}">
                <a16:creationId xmlns:a16="http://schemas.microsoft.com/office/drawing/2014/main" id="{915C011E-A8D8-AF08-C996-3A0FECE1A16D}"/>
              </a:ext>
            </a:extLst>
          </p:cNvPr>
          <p:cNvCxnSpPr/>
          <p:nvPr/>
        </p:nvCxnSpPr>
        <p:spPr>
          <a:xfrm>
            <a:off x="6610803" y="2772229"/>
            <a:ext cx="1209675" cy="0"/>
          </a:xfrm>
          <a:prstGeom prst="straightConnector1">
            <a:avLst/>
          </a:prstGeom>
          <a:noFill/>
          <a:ln w="12700" cap="flat" cmpd="sng" algn="ctr">
            <a:solidFill>
              <a:srgbClr val="5B9BD5"/>
            </a:solidFill>
            <a:prstDash val="solid"/>
            <a:miter lim="800000"/>
            <a:headEnd type="triangle"/>
            <a:tailEnd type="triangle"/>
          </a:ln>
          <a:effectLst/>
        </p:spPr>
      </p:cxnSp>
      <p:cxnSp>
        <p:nvCxnSpPr>
          <p:cNvPr id="6" name="Connecteur droit avec flèche 5">
            <a:extLst>
              <a:ext uri="{FF2B5EF4-FFF2-40B4-BE49-F238E27FC236}">
                <a16:creationId xmlns:a16="http://schemas.microsoft.com/office/drawing/2014/main" id="{3A1AF160-BA94-A6C9-DF78-B8B97B4A2598}"/>
              </a:ext>
            </a:extLst>
          </p:cNvPr>
          <p:cNvCxnSpPr/>
          <p:nvPr/>
        </p:nvCxnSpPr>
        <p:spPr>
          <a:xfrm>
            <a:off x="9553349" y="2648858"/>
            <a:ext cx="1211262" cy="0"/>
          </a:xfrm>
          <a:prstGeom prst="straightConnector1">
            <a:avLst/>
          </a:prstGeom>
          <a:noFill/>
          <a:ln w="12700" cap="flat" cmpd="sng" algn="ctr">
            <a:solidFill>
              <a:srgbClr val="5B9BD5"/>
            </a:solidFill>
            <a:prstDash val="solid"/>
            <a:miter lim="800000"/>
            <a:headEnd type="triangle"/>
            <a:tailEnd type="triangle"/>
          </a:ln>
          <a:effectLst/>
        </p:spPr>
      </p:cxnSp>
      <p:sp>
        <p:nvSpPr>
          <p:cNvPr id="7" name="Rectangle 5">
            <a:extLst>
              <a:ext uri="{FF2B5EF4-FFF2-40B4-BE49-F238E27FC236}">
                <a16:creationId xmlns:a16="http://schemas.microsoft.com/office/drawing/2014/main" id="{0939F851-681B-C4FF-F2D0-4616DA9FA6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38578"/>
            <a:ext cx="1199061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GP" sz="1200" b="1" i="0" u="none" strike="noStrike" cap="none" normalizeH="0" baseline="0" dirty="0">
                <a:ln>
                  <a:noFill/>
                </a:ln>
                <a:solidFill>
                  <a:schemeClr val="accent1"/>
                </a:solidFill>
                <a:effectLst/>
                <a:latin typeface="Arial,Bold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Rep</a:t>
            </a:r>
            <a:r>
              <a:rPr kumimoji="0" lang="fr-FR" altLang="fr-GP" sz="1200" b="1" i="0" u="none" strike="noStrike" cap="none" normalizeH="0" baseline="0" dirty="0">
                <a:ln>
                  <a:noFill/>
                </a:ln>
                <a:solidFill>
                  <a:schemeClr val="accent1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è</a:t>
            </a:r>
            <a:r>
              <a:rPr kumimoji="0" lang="fr-FR" altLang="fr-GP" sz="1200" b="1" i="0" u="none" strike="noStrike" cap="none" normalizeH="0" baseline="0" dirty="0">
                <a:ln>
                  <a:noFill/>
                </a:ln>
                <a:solidFill>
                  <a:schemeClr val="accent1"/>
                </a:solidFill>
                <a:effectLst/>
                <a:latin typeface="Arial,Bold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 d</a:t>
            </a:r>
            <a:r>
              <a:rPr kumimoji="0" lang="fr-FR" altLang="fr-GP" sz="1200" b="1" i="0" u="none" strike="noStrike" cap="none" normalizeH="0" baseline="0" dirty="0">
                <a:ln>
                  <a:noFill/>
                </a:ln>
                <a:solidFill>
                  <a:schemeClr val="accent1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’é</a:t>
            </a:r>
            <a:r>
              <a:rPr kumimoji="0" lang="fr-FR" altLang="fr-GP" sz="1200" b="1" i="0" u="none" strike="noStrike" cap="none" normalizeH="0" baseline="0" dirty="0">
                <a:ln>
                  <a:noFill/>
                </a:ln>
                <a:solidFill>
                  <a:schemeClr val="accent1"/>
                </a:solidFill>
                <a:effectLst/>
                <a:latin typeface="Arial,Bold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valuation de l</a:t>
            </a:r>
            <a:r>
              <a:rPr kumimoji="0" lang="fr-FR" altLang="fr-GP" sz="1200" b="1" i="0" u="none" strike="noStrike" cap="none" normalizeH="0" baseline="0" dirty="0">
                <a:ln>
                  <a:noFill/>
                </a:ln>
                <a:solidFill>
                  <a:schemeClr val="accent1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kumimoji="0" lang="fr-FR" altLang="fr-GP" sz="1200" b="1" i="0" u="none" strike="noStrike" cap="none" normalizeH="0" baseline="0" dirty="0">
                <a:ln>
                  <a:noFill/>
                </a:ln>
                <a:solidFill>
                  <a:schemeClr val="accent1"/>
                </a:solidFill>
                <a:effectLst/>
                <a:latin typeface="Arial,Bold" charset="0"/>
                <a:ea typeface="Times New Roman" panose="02020603050405020304" pitchFamily="18" charset="0"/>
                <a:cs typeface="Times New Roman" panose="02020603050405020304" pitchFamily="18" charset="0"/>
              </a:rPr>
              <a:t>AFLP 3</a:t>
            </a:r>
            <a:r>
              <a:rPr kumimoji="0" lang="fr-FR" altLang="fr-GP" sz="1200" b="0" i="0" u="none" strike="noStrike" cap="none" normalizeH="0" baseline="0" dirty="0">
                <a:ln>
                  <a:noFill/>
                </a:ln>
                <a:solidFill>
                  <a:schemeClr val="accent1"/>
                </a:solidFill>
                <a:effectLst/>
                <a:latin typeface="Arial,Bold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fr-FR" altLang="fr-GP" sz="1200" b="0" i="0" u="none" strike="noStrike" cap="none" normalizeH="0" baseline="0" dirty="0">
                <a:ln>
                  <a:noFill/>
                </a:ln>
                <a:solidFill>
                  <a:schemeClr val="accent1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«</a:t>
            </a:r>
            <a:r>
              <a:rPr kumimoji="0" lang="fr-FR" altLang="fr-GP" sz="1200" b="0" i="0" u="none" strike="noStrike" cap="none" normalizeH="0" baseline="0" dirty="0">
                <a:ln>
                  <a:noFill/>
                </a:ln>
                <a:solidFill>
                  <a:schemeClr val="accent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Se pr</a:t>
            </a:r>
            <a:r>
              <a:rPr kumimoji="0" lang="fr-FR" altLang="fr-GP" sz="1200" b="0" i="0" u="none" strike="noStrike" cap="none" normalizeH="0" baseline="0" dirty="0">
                <a:ln>
                  <a:noFill/>
                </a:ln>
                <a:solidFill>
                  <a:schemeClr val="accent1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é</a:t>
            </a:r>
            <a:r>
              <a:rPr kumimoji="0" lang="fr-FR" altLang="fr-GP" sz="1200" b="0" i="0" u="none" strike="noStrike" cap="none" normalizeH="0" baseline="0" dirty="0">
                <a:ln>
                  <a:noFill/>
                </a:ln>
                <a:solidFill>
                  <a:schemeClr val="accent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parer et s</a:t>
            </a:r>
            <a:r>
              <a:rPr kumimoji="0" lang="fr-FR" altLang="fr-GP" sz="1200" b="0" i="0" u="none" strike="noStrike" cap="none" normalizeH="0" baseline="0" dirty="0">
                <a:ln>
                  <a:noFill/>
                </a:ln>
                <a:solidFill>
                  <a:schemeClr val="accent1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’</a:t>
            </a:r>
            <a:r>
              <a:rPr kumimoji="0" lang="fr-FR" altLang="fr-GP" sz="1200" b="0" i="0" u="none" strike="noStrike" cap="none" normalizeH="0" baseline="0" dirty="0">
                <a:ln>
                  <a:noFill/>
                </a:ln>
                <a:solidFill>
                  <a:schemeClr val="accent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engager, individuellement et collectivement, pour s</a:t>
            </a:r>
            <a:r>
              <a:rPr kumimoji="0" lang="fr-FR" altLang="fr-GP" sz="1200" b="0" i="0" u="none" strike="noStrike" cap="none" normalizeH="0" baseline="0" dirty="0">
                <a:ln>
                  <a:noFill/>
                </a:ln>
                <a:solidFill>
                  <a:schemeClr val="accent1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’</a:t>
            </a:r>
            <a:r>
              <a:rPr kumimoji="0" lang="fr-FR" altLang="fr-GP" sz="1200" b="0" i="0" u="none" strike="noStrike" cap="none" normalizeH="0" baseline="0" dirty="0">
                <a:ln>
                  <a:noFill/>
                </a:ln>
                <a:solidFill>
                  <a:schemeClr val="accent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exprimer devant un public et susciter des </a:t>
            </a:r>
            <a:r>
              <a:rPr kumimoji="0" lang="fr-FR" altLang="fr-GP" sz="1200" b="0" i="0" u="none" strike="noStrike" cap="none" normalizeH="0" baseline="0" dirty="0">
                <a:ln>
                  <a:noFill/>
                </a:ln>
                <a:solidFill>
                  <a:schemeClr val="accent1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é</a:t>
            </a:r>
            <a:r>
              <a:rPr kumimoji="0" lang="fr-FR" altLang="fr-GP" sz="1200" b="0" i="0" u="none" strike="noStrike" cap="none" normalizeH="0" baseline="0" dirty="0">
                <a:ln>
                  <a:noFill/>
                </a:ln>
                <a:solidFill>
                  <a:schemeClr val="accent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motions </a:t>
            </a:r>
            <a:r>
              <a:rPr kumimoji="0" lang="fr-FR" altLang="fr-GP" sz="1200" b="0" i="0" u="none" strike="noStrike" cap="none" normalizeH="0" baseline="0" dirty="0">
                <a:ln>
                  <a:noFill/>
                </a:ln>
                <a:solidFill>
                  <a:schemeClr val="accent1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»</a:t>
            </a:r>
            <a:endParaRPr kumimoji="0" lang="fr-FR" altLang="fr-GP" sz="1200" b="0" i="0" u="none" strike="noStrike" cap="none" normalizeH="0" baseline="0" dirty="0">
              <a:ln>
                <a:noFill/>
              </a:ln>
              <a:solidFill>
                <a:schemeClr val="accent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GP" sz="1200" b="0" i="0" u="none" strike="noStrike" cap="none" normalizeH="0" baseline="0" dirty="0">
                <a:ln>
                  <a:noFill/>
                </a:ln>
                <a:solidFill>
                  <a:schemeClr val="accent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</a:t>
            </a:r>
            <a:r>
              <a:rPr kumimoji="0" lang="fr-FR" altLang="fr-GP" sz="1200" b="0" i="0" u="none" strike="noStrike" cap="none" normalizeH="0" baseline="0" dirty="0">
                <a:ln>
                  <a:noFill/>
                </a:ln>
                <a:solidFill>
                  <a:schemeClr val="accent1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’é</a:t>
            </a:r>
            <a:r>
              <a:rPr kumimoji="0" lang="fr-FR" altLang="fr-GP" sz="1200" b="0" i="0" u="none" strike="noStrike" cap="none" normalizeH="0" baseline="0" dirty="0">
                <a:ln>
                  <a:noFill/>
                </a:ln>
                <a:solidFill>
                  <a:schemeClr val="accent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</a:t>
            </a:r>
            <a:r>
              <a:rPr kumimoji="0" lang="fr-FR" altLang="fr-GP" sz="1200" b="0" i="0" u="none" strike="noStrike" cap="none" normalizeH="0" baseline="0" dirty="0">
                <a:ln>
                  <a:noFill/>
                </a:ln>
                <a:solidFill>
                  <a:schemeClr val="accent1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è</a:t>
            </a:r>
            <a:r>
              <a:rPr kumimoji="0" lang="fr-FR" altLang="fr-GP" sz="1200" b="0" i="0" u="none" strike="noStrike" cap="none" normalizeH="0" baseline="0" dirty="0">
                <a:ln>
                  <a:noFill/>
                </a:ln>
                <a:solidFill>
                  <a:schemeClr val="accent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ve choisira d</a:t>
            </a:r>
            <a:r>
              <a:rPr kumimoji="0" lang="fr-FR" altLang="fr-GP" sz="1200" b="0" i="0" u="none" strike="noStrike" cap="none" normalizeH="0" baseline="0" dirty="0">
                <a:ln>
                  <a:noFill/>
                </a:ln>
                <a:solidFill>
                  <a:schemeClr val="accent1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’</a:t>
            </a:r>
            <a:r>
              <a:rPr kumimoji="0" lang="fr-FR" altLang="fr-GP" sz="1200" b="0" i="0" u="none" strike="noStrike" cap="none" normalizeH="0" baseline="0" dirty="0">
                <a:ln>
                  <a:noFill/>
                </a:ln>
                <a:solidFill>
                  <a:schemeClr val="accent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être not</a:t>
            </a:r>
            <a:r>
              <a:rPr kumimoji="0" lang="fr-FR" altLang="fr-GP" sz="1200" b="0" i="0" u="none" strike="noStrike" cap="none" normalizeH="0" baseline="0" dirty="0">
                <a:ln>
                  <a:noFill/>
                </a:ln>
                <a:solidFill>
                  <a:schemeClr val="accent1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é</a:t>
            </a:r>
            <a:r>
              <a:rPr kumimoji="0" lang="fr-FR" altLang="fr-GP" sz="1200" b="0" i="0" u="none" strike="noStrike" cap="none" normalizeH="0" baseline="0" dirty="0">
                <a:ln>
                  <a:noFill/>
                </a:ln>
                <a:solidFill>
                  <a:schemeClr val="accent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sur 2, 4 ou 6 pts </a:t>
            </a:r>
            <a:endParaRPr kumimoji="0" lang="fr-FR" altLang="fr-GP" sz="1200" b="0" i="0" u="none" strike="noStrike" cap="none" normalizeH="0" baseline="0" dirty="0">
              <a:ln>
                <a:noFill/>
              </a:ln>
              <a:solidFill>
                <a:schemeClr val="accent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8" name="Tableau 7">
            <a:extLst>
              <a:ext uri="{FF2B5EF4-FFF2-40B4-BE49-F238E27FC236}">
                <a16:creationId xmlns:a16="http://schemas.microsoft.com/office/drawing/2014/main" id="{DB62F1DD-0AA5-9C7A-1366-B29C392884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4881423"/>
              </p:ext>
            </p:extLst>
          </p:nvPr>
        </p:nvGraphicFramePr>
        <p:xfrm>
          <a:off x="212500" y="3747827"/>
          <a:ext cx="11718242" cy="2206660"/>
        </p:xfrm>
        <a:graphic>
          <a:graphicData uri="http://schemas.openxmlformats.org/drawingml/2006/table">
            <a:tbl>
              <a:tblPr firstRow="1" firstCol="1" bandRow="1"/>
              <a:tblGrid>
                <a:gridCol w="969023">
                  <a:extLst>
                    <a:ext uri="{9D8B030D-6E8A-4147-A177-3AD203B41FA5}">
                      <a16:colId xmlns:a16="http://schemas.microsoft.com/office/drawing/2014/main" val="412440019"/>
                    </a:ext>
                  </a:extLst>
                </a:gridCol>
                <a:gridCol w="2485457">
                  <a:extLst>
                    <a:ext uri="{9D8B030D-6E8A-4147-A177-3AD203B41FA5}">
                      <a16:colId xmlns:a16="http://schemas.microsoft.com/office/drawing/2014/main" val="1455979093"/>
                    </a:ext>
                  </a:extLst>
                </a:gridCol>
                <a:gridCol w="2810243">
                  <a:extLst>
                    <a:ext uri="{9D8B030D-6E8A-4147-A177-3AD203B41FA5}">
                      <a16:colId xmlns:a16="http://schemas.microsoft.com/office/drawing/2014/main" val="946977139"/>
                    </a:ext>
                  </a:extLst>
                </a:gridCol>
                <a:gridCol w="2809481">
                  <a:extLst>
                    <a:ext uri="{9D8B030D-6E8A-4147-A177-3AD203B41FA5}">
                      <a16:colId xmlns:a16="http://schemas.microsoft.com/office/drawing/2014/main" val="3251300363"/>
                    </a:ext>
                  </a:extLst>
                </a:gridCol>
                <a:gridCol w="2644038">
                  <a:extLst>
                    <a:ext uri="{9D8B030D-6E8A-4147-A177-3AD203B41FA5}">
                      <a16:colId xmlns:a16="http://schemas.microsoft.com/office/drawing/2014/main" val="2099926902"/>
                    </a:ext>
                  </a:extLst>
                </a:gridCol>
              </a:tblGrid>
              <a:tr h="18835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b="1">
                          <a:effectLst/>
                          <a:latin typeface="Arial,Bold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GP" sz="1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896" marR="668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b="1">
                          <a:effectLst/>
                          <a:latin typeface="Arial,Bold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Degré 1</a:t>
                      </a:r>
                      <a:endParaRPr lang="fr-GP" sz="1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896" marR="6689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b="1">
                          <a:effectLst/>
                          <a:latin typeface="Arial,Bold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Degré 2</a:t>
                      </a:r>
                      <a:endParaRPr lang="fr-GP" sz="1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896" marR="6689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b="1">
                          <a:effectLst/>
                          <a:latin typeface="Arial,Bold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Degré 3</a:t>
                      </a:r>
                      <a:endParaRPr lang="fr-GP" sz="1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896" marR="6689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b="1">
                          <a:effectLst/>
                          <a:latin typeface="Arial,Bold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Degré 4</a:t>
                      </a:r>
                      <a:endParaRPr lang="fr-GP" sz="1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896" marR="6689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06248311"/>
                  </a:ext>
                </a:extLst>
              </a:tr>
              <a:tr h="100915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JUGE</a:t>
                      </a:r>
                      <a:endParaRPr lang="fr-GP" sz="1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896" marR="6689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Ne repère que les figures statiques</a:t>
                      </a:r>
                      <a:endParaRPr lang="fr-GP" sz="1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Emet un jugement de valeur non objectif</a:t>
                      </a:r>
                      <a:endParaRPr lang="fr-GP" sz="1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896" marR="6689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Connait les principales exigences de composition</a:t>
                      </a:r>
                      <a:endParaRPr lang="fr-GP" sz="1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Ne repère pas les fautes d’exécution</a:t>
                      </a:r>
                      <a:endParaRPr lang="fr-GP" sz="1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896" marR="6689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Maitrise les exigences de composition</a:t>
                      </a:r>
                      <a:endParaRPr lang="fr-GP" sz="1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Repère les principales fautes d’exécution</a:t>
                      </a:r>
                      <a:endParaRPr lang="fr-GP" sz="1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896" marR="6689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Maitrise et repère les exigences de composition et les 2/3 des fautes d’exécution</a:t>
                      </a:r>
                      <a:endParaRPr lang="fr-GP" sz="1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896" marR="6689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5399719"/>
                  </a:ext>
                </a:extLst>
              </a:tr>
              <a:tr h="100915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AIDE/PARADE</a:t>
                      </a:r>
                      <a:endParaRPr lang="fr-GP" sz="1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896" marR="6689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Ne se positionne pas ou mal</a:t>
                      </a:r>
                      <a:endParaRPr lang="fr-GP" sz="1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ABSENT</a:t>
                      </a:r>
                      <a:endParaRPr lang="fr-GP" sz="1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896" marR="6689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Se positionne correctement mais reste passif</a:t>
                      </a:r>
                      <a:endParaRPr lang="fr-GP" sz="1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HESITANT</a:t>
                      </a:r>
                      <a:endParaRPr lang="fr-GP" sz="1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896" marR="6689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Se positionne, maintient de manière active</a:t>
                      </a:r>
                      <a:endParaRPr lang="fr-GP" sz="1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ASSURE</a:t>
                      </a:r>
                      <a:endParaRPr lang="fr-GP" sz="1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896" marR="6689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Se positionne et utilise des prises efficaces pour une éventuelle chute</a:t>
                      </a:r>
                      <a:endParaRPr lang="fr-GP" sz="1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ANTICIPE</a:t>
                      </a:r>
                      <a:endParaRPr lang="fr-GP" sz="1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896" marR="6689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6215248"/>
                  </a:ext>
                </a:extLst>
              </a:tr>
            </a:tbl>
          </a:graphicData>
        </a:graphic>
      </p:graphicFrame>
      <p:sp>
        <p:nvSpPr>
          <p:cNvPr id="9" name="Rectangle 6">
            <a:extLst>
              <a:ext uri="{FF2B5EF4-FFF2-40B4-BE49-F238E27FC236}">
                <a16:creationId xmlns:a16="http://schemas.microsoft.com/office/drawing/2014/main" id="{05E1E737-F486-9BDC-2268-C74CBD02DC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273" y="3238343"/>
            <a:ext cx="11783469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GP" sz="1100" b="1" i="0" u="none" strike="noStrike" cap="none" normalizeH="0" baseline="0" dirty="0">
                <a:ln>
                  <a:noFill/>
                </a:ln>
                <a:solidFill>
                  <a:schemeClr val="accent1"/>
                </a:solidFill>
                <a:effectLst/>
                <a:latin typeface="Arial,Bold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Rep</a:t>
            </a:r>
            <a:r>
              <a:rPr kumimoji="0" lang="fr-FR" altLang="fr-GP" sz="1100" b="1" i="0" u="none" strike="noStrike" cap="none" normalizeH="0" baseline="0" dirty="0">
                <a:ln>
                  <a:noFill/>
                </a:ln>
                <a:solidFill>
                  <a:schemeClr val="accent1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è</a:t>
            </a:r>
            <a:r>
              <a:rPr kumimoji="0" lang="fr-FR" altLang="fr-GP" sz="1100" b="1" i="0" u="none" strike="noStrike" cap="none" normalizeH="0" baseline="0" dirty="0">
                <a:ln>
                  <a:noFill/>
                </a:ln>
                <a:solidFill>
                  <a:schemeClr val="accent1"/>
                </a:solidFill>
                <a:effectLst/>
                <a:latin typeface="Arial,Bold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 d</a:t>
            </a:r>
            <a:r>
              <a:rPr kumimoji="0" lang="fr-FR" altLang="fr-GP" sz="1100" b="1" i="0" u="none" strike="noStrike" cap="none" normalizeH="0" baseline="0" dirty="0">
                <a:ln>
                  <a:noFill/>
                </a:ln>
                <a:solidFill>
                  <a:schemeClr val="accent1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’é</a:t>
            </a:r>
            <a:r>
              <a:rPr kumimoji="0" lang="fr-FR" altLang="fr-GP" sz="1100" b="1" i="0" u="none" strike="noStrike" cap="none" normalizeH="0" baseline="0" dirty="0">
                <a:ln>
                  <a:noFill/>
                </a:ln>
                <a:solidFill>
                  <a:schemeClr val="accent1"/>
                </a:solidFill>
                <a:effectLst/>
                <a:latin typeface="Arial,Bold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valuation de l</a:t>
            </a:r>
            <a:r>
              <a:rPr kumimoji="0" lang="fr-FR" altLang="fr-GP" sz="1100" b="1" i="0" u="none" strike="noStrike" cap="none" normalizeH="0" baseline="0" dirty="0">
                <a:ln>
                  <a:noFill/>
                </a:ln>
                <a:solidFill>
                  <a:schemeClr val="accent1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kumimoji="0" lang="fr-FR" altLang="fr-GP" sz="1100" b="1" i="0" u="none" strike="noStrike" cap="none" normalizeH="0" baseline="0" dirty="0">
                <a:ln>
                  <a:noFill/>
                </a:ln>
                <a:solidFill>
                  <a:schemeClr val="accent1"/>
                </a:solidFill>
                <a:effectLst/>
                <a:latin typeface="Arial,Bold" charset="0"/>
                <a:ea typeface="Times New Roman" panose="02020603050405020304" pitchFamily="18" charset="0"/>
                <a:cs typeface="Times New Roman" panose="02020603050405020304" pitchFamily="18" charset="0"/>
              </a:rPr>
              <a:t>AFLP 4</a:t>
            </a:r>
            <a:r>
              <a:rPr kumimoji="0" lang="fr-FR" altLang="fr-GP" sz="1100" b="0" i="0" u="none" strike="noStrike" cap="none" normalizeH="0" baseline="0" dirty="0">
                <a:ln>
                  <a:noFill/>
                </a:ln>
                <a:solidFill>
                  <a:schemeClr val="accent1"/>
                </a:solidFill>
                <a:effectLst/>
                <a:latin typeface="Arial,Bold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fr-FR" altLang="fr-GP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«</a:t>
            </a:r>
            <a:r>
              <a:rPr kumimoji="0" lang="fr-FR" altLang="fr-GP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Choisir et assumer des rôles au service de la prestation collective. </a:t>
            </a:r>
            <a:r>
              <a:rPr kumimoji="0" lang="fr-FR" altLang="fr-GP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»</a:t>
            </a:r>
            <a:r>
              <a:rPr kumimoji="0" lang="fr-FR" altLang="fr-GP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L</a:t>
            </a:r>
            <a:r>
              <a:rPr kumimoji="0" lang="fr-FR" altLang="fr-GP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’é</a:t>
            </a:r>
            <a:r>
              <a:rPr kumimoji="0" lang="fr-FR" altLang="fr-GP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</a:t>
            </a:r>
            <a:r>
              <a:rPr kumimoji="0" lang="fr-FR" altLang="fr-GP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è</a:t>
            </a:r>
            <a:r>
              <a:rPr kumimoji="0" lang="fr-FR" altLang="fr-GP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ve est </a:t>
            </a:r>
            <a:r>
              <a:rPr kumimoji="0" lang="fr-FR" altLang="fr-GP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é</a:t>
            </a:r>
            <a:r>
              <a:rPr kumimoji="0" lang="fr-FR" altLang="fr-GP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valu</a:t>
            </a:r>
            <a:r>
              <a:rPr kumimoji="0" lang="fr-FR" altLang="fr-GP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é</a:t>
            </a:r>
            <a:r>
              <a:rPr kumimoji="0" lang="fr-FR" altLang="fr-GP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dans au moins un rôle qu</a:t>
            </a:r>
            <a:r>
              <a:rPr kumimoji="0" lang="fr-FR" altLang="fr-GP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’</a:t>
            </a:r>
            <a:r>
              <a:rPr kumimoji="0" lang="fr-FR" altLang="fr-GP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il a choisi (juge, aide/parade) en d</a:t>
            </a:r>
            <a:r>
              <a:rPr kumimoji="0" lang="fr-FR" altLang="fr-GP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é</a:t>
            </a:r>
            <a:r>
              <a:rPr kumimoji="0" lang="fr-FR" altLang="fr-GP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but de s</a:t>
            </a:r>
            <a:r>
              <a:rPr kumimoji="0" lang="fr-FR" altLang="fr-GP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é</a:t>
            </a:r>
            <a:r>
              <a:rPr kumimoji="0" lang="fr-FR" altLang="fr-GP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quence. Il choisira d</a:t>
            </a:r>
            <a:r>
              <a:rPr kumimoji="0" lang="fr-FR" altLang="fr-GP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’</a:t>
            </a:r>
            <a:r>
              <a:rPr kumimoji="0" lang="fr-FR" altLang="fr-GP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être not</a:t>
            </a:r>
            <a:r>
              <a:rPr kumimoji="0" lang="fr-FR" altLang="fr-GP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é</a:t>
            </a:r>
            <a:r>
              <a:rPr kumimoji="0" lang="fr-FR" altLang="fr-GP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sur 6, 4 ou 2 pts</a:t>
            </a:r>
            <a:endParaRPr kumimoji="0" lang="fr-FR" altLang="fr-GP" sz="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GP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48156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448DD8E5-00B4-67AC-C91D-E0948B270D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9224682"/>
              </p:ext>
            </p:extLst>
          </p:nvPr>
        </p:nvGraphicFramePr>
        <p:xfrm>
          <a:off x="121240" y="1129028"/>
          <a:ext cx="5193710" cy="4711870"/>
        </p:xfrm>
        <a:graphic>
          <a:graphicData uri="http://schemas.openxmlformats.org/drawingml/2006/table">
            <a:tbl>
              <a:tblPr firstRow="1" firstCol="1" bandRow="1"/>
              <a:tblGrid>
                <a:gridCol w="1213647">
                  <a:extLst>
                    <a:ext uri="{9D8B030D-6E8A-4147-A177-3AD203B41FA5}">
                      <a16:colId xmlns:a16="http://schemas.microsoft.com/office/drawing/2014/main" val="4014677026"/>
                    </a:ext>
                  </a:extLst>
                </a:gridCol>
                <a:gridCol w="986799">
                  <a:extLst>
                    <a:ext uri="{9D8B030D-6E8A-4147-A177-3AD203B41FA5}">
                      <a16:colId xmlns:a16="http://schemas.microsoft.com/office/drawing/2014/main" val="360733227"/>
                    </a:ext>
                  </a:extLst>
                </a:gridCol>
                <a:gridCol w="2993264">
                  <a:extLst>
                    <a:ext uri="{9D8B030D-6E8A-4147-A177-3AD203B41FA5}">
                      <a16:colId xmlns:a16="http://schemas.microsoft.com/office/drawing/2014/main" val="3205727899"/>
                    </a:ext>
                  </a:extLst>
                </a:gridCol>
              </a:tblGrid>
              <a:tr h="90593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GP" sz="1000" kern="100" dirty="0" err="1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Fig</a:t>
                      </a:r>
                      <a:r>
                        <a:rPr lang="fr-GP" sz="10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1: 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GP" sz="10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GP" sz="10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0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        </a:t>
                      </a:r>
                      <a:r>
                        <a:rPr lang="fr-GP" sz="1000" kern="100">
                          <a:solidFill>
                            <a:srgbClr val="747474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Dif</a:t>
                      </a:r>
                      <a:r>
                        <a:rPr lang="fr-GP" sz="1000" kern="100" dirty="0">
                          <a:solidFill>
                            <a:srgbClr val="747474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fr-GP" sz="10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     </a:t>
                      </a:r>
                    </a:p>
                  </a:txBody>
                  <a:tcPr marL="43025" marR="430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GP" sz="10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GP" sz="10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    T/D     B/J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GP" sz="10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3025" marR="430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GP" sz="10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3025" marR="430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8392072"/>
                  </a:ext>
                </a:extLst>
              </a:tr>
              <a:tr h="87524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GP" sz="10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Fig 2: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GP" sz="10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GP" sz="10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GP" sz="10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          </a:t>
                      </a:r>
                      <a:r>
                        <a:rPr lang="fr-GP" sz="1000" kern="100">
                          <a:solidFill>
                            <a:srgbClr val="747474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Dif:  </a:t>
                      </a:r>
                      <a:r>
                        <a:rPr lang="fr-GP" sz="10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   </a:t>
                      </a:r>
                    </a:p>
                  </a:txBody>
                  <a:tcPr marL="43025" marR="430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GP" sz="10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GP" sz="10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    T/D     B/J    </a:t>
                      </a:r>
                    </a:p>
                  </a:txBody>
                  <a:tcPr marL="43025" marR="430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GP" sz="10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3025" marR="430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86420935"/>
                  </a:ext>
                </a:extLst>
              </a:tr>
              <a:tr h="87524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GP" sz="10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Fig 3: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GP" sz="10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GP" sz="10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GP" sz="10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          </a:t>
                      </a:r>
                      <a:r>
                        <a:rPr lang="fr-GP" sz="1000" kern="100">
                          <a:solidFill>
                            <a:srgbClr val="747474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Dif:  </a:t>
                      </a:r>
                      <a:r>
                        <a:rPr lang="fr-GP" sz="10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   </a:t>
                      </a:r>
                    </a:p>
                  </a:txBody>
                  <a:tcPr marL="43025" marR="430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GP" sz="10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GP" sz="10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    T/D     B/J    </a:t>
                      </a:r>
                    </a:p>
                  </a:txBody>
                  <a:tcPr marL="43025" marR="430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GP" sz="10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3025" marR="430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138383"/>
                  </a:ext>
                </a:extLst>
              </a:tr>
              <a:tr h="87524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GP" sz="10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Fig 4: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GP" sz="10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GP" sz="10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GP" sz="10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          </a:t>
                      </a:r>
                      <a:r>
                        <a:rPr lang="fr-GP" sz="1000" kern="100">
                          <a:solidFill>
                            <a:srgbClr val="747474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Dif:  </a:t>
                      </a:r>
                      <a:r>
                        <a:rPr lang="fr-GP" sz="10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   </a:t>
                      </a:r>
                    </a:p>
                  </a:txBody>
                  <a:tcPr marL="43025" marR="430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GP" sz="10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GP" sz="10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    T/D     B/J    </a:t>
                      </a:r>
                    </a:p>
                  </a:txBody>
                  <a:tcPr marL="43025" marR="430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GP" sz="10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3025" marR="430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59960146"/>
                  </a:ext>
                </a:extLst>
              </a:tr>
              <a:tr h="87524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GP" sz="10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Fig 5: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GP" sz="10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GP" sz="10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GP" sz="10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          </a:t>
                      </a:r>
                      <a:r>
                        <a:rPr lang="fr-GP" sz="1000" kern="100">
                          <a:solidFill>
                            <a:srgbClr val="747474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Dif:  </a:t>
                      </a:r>
                      <a:r>
                        <a:rPr lang="fr-GP" sz="10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   </a:t>
                      </a:r>
                    </a:p>
                  </a:txBody>
                  <a:tcPr marL="43025" marR="430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GP" sz="10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GP" sz="10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    T/D     B/J    </a:t>
                      </a:r>
                    </a:p>
                  </a:txBody>
                  <a:tcPr marL="43025" marR="430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GP" sz="10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43025" marR="430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0037498"/>
                  </a:ext>
                </a:extLst>
              </a:tr>
            </a:tbl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D1737399-0C26-CF67-5DCF-4D49B56DCC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240" y="302397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GP" altLang="fr-GP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Projet d’enchainement Groupe:</a:t>
            </a:r>
            <a:endParaRPr kumimoji="0" lang="fr-GP" altLang="fr-GP" sz="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GP" altLang="fr-G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JUGES:  P: _ _ _ _ _ _ _ _ _ _ _                              T/D: _ _ _ _ _ _ _ _ _ _ _                            B/J: _ _ _ _ _ _ _ _ _ _ _</a:t>
            </a:r>
            <a:endParaRPr kumimoji="0" lang="fr-GP" altLang="fr-GP" sz="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GP" altLang="fr-GP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Zone de texte 1">
            <a:extLst>
              <a:ext uri="{FF2B5EF4-FFF2-40B4-BE49-F238E27FC236}">
                <a16:creationId xmlns:a16="http://schemas.microsoft.com/office/drawing/2014/main" id="{42394F1E-0FEC-91A7-BDE0-AA99D6C7D4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43845" y="1180242"/>
            <a:ext cx="6254750" cy="4831394"/>
          </a:xfrm>
          <a:prstGeom prst="rect">
            <a:avLst/>
          </a:prstGeom>
          <a:noFill/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GP" altLang="fr-G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Entrée:</a:t>
            </a:r>
            <a:endParaRPr kumimoji="0" lang="fr-FR" altLang="fr-GP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altLang="fr-GP" sz="1200" dirty="0"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GP" sz="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altLang="fr-GP" sz="5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GP" sz="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altLang="fr-GP" sz="5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GP" altLang="fr-G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Liaison 1:</a:t>
            </a:r>
            <a:endParaRPr kumimoji="0" lang="fr-FR" altLang="fr-GP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altLang="fr-GP" sz="12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GP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GP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GP" sz="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altLang="fr-GP" sz="500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GP" sz="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GP" altLang="fr-GP" sz="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GP" altLang="fr-G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Liaison 2:</a:t>
            </a:r>
            <a:endParaRPr kumimoji="0" lang="fr-FR" altLang="fr-GP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GP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altLang="fr-GP" sz="12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GP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GP" altLang="fr-GP" sz="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GP" altLang="fr-G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Liaison 3:</a:t>
            </a:r>
            <a:endParaRPr kumimoji="0" lang="fr-FR" altLang="fr-GP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GP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GP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altLang="fr-GP" sz="1200" dirty="0"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GP" altLang="fr-GP" sz="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GP" altLang="fr-G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Liaison4:</a:t>
            </a:r>
            <a:endParaRPr kumimoji="0" lang="fr-FR" altLang="fr-GP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GP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altLang="fr-GP" sz="1200" dirty="0"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GP" altLang="fr-GP" sz="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GP" altLang="fr-G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Final:</a:t>
            </a:r>
            <a:endParaRPr kumimoji="0" lang="fr-GP" altLang="fr-GP" sz="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GP" altLang="fr-GP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87C8278-F7FD-D4A3-A063-6AF158077E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240" y="723042"/>
            <a:ext cx="1116271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GP" altLang="fr-G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Nom</a:t>
            </a:r>
            <a:r>
              <a:rPr kumimoji="0" lang="fr-FR" altLang="fr-G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</a:t>
            </a:r>
            <a:r>
              <a:rPr kumimoji="0" lang="fr-GP" altLang="fr-G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:    1-		               	2-                                       	       	3-                                            	4-                                                     </a:t>
            </a:r>
            <a:r>
              <a:rPr kumimoji="0" lang="fr-FR" altLang="fr-G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fr-GP" altLang="fr-G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5-		</a:t>
            </a:r>
            <a:endParaRPr kumimoji="0" lang="fr-GP" altLang="fr-GP" sz="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GP" altLang="fr-G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	</a:t>
            </a:r>
            <a:endParaRPr kumimoji="0" lang="fr-GP" altLang="fr-GP" sz="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GP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GP" altLang="fr-GP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4037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926BD92-8E75-4586-9158-59F9D773DE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/>
              <a:t>Des figures dynamiques de la GAC vers la gymnastique au sol sans matériel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5E61AC9-2505-4A8E-BF9A-1C1D03B210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/>
              <a:t>ADN du champ d’apprentissage (versant acrobatique du champ 3)</a:t>
            </a:r>
          </a:p>
          <a:p>
            <a:endParaRPr lang="fr-FR" dirty="0"/>
          </a:p>
          <a:p>
            <a:pPr marL="0" indent="0">
              <a:buNone/>
            </a:pPr>
            <a:r>
              <a:rPr lang="fr" dirty="0">
                <a:solidFill>
                  <a:srgbClr val="FF0000"/>
                </a:solidFill>
              </a:rPr>
              <a:t>« Transformer sa motricité de terrestre: appui pedestre à une motricité inhabituelle acrobatique avec passage en renversement  »</a:t>
            </a:r>
          </a:p>
          <a:p>
            <a:pPr marL="0" indent="0">
              <a:buNone/>
            </a:pPr>
            <a:r>
              <a:rPr lang="fr" sz="3600" b="1" dirty="0">
                <a:solidFill>
                  <a:srgbClr val="FF0000"/>
                </a:solidFill>
              </a:rPr>
              <a:t>Réaliser et présenter collectivement devant des juges des éléments acrobatiques au sol avec renversement</a:t>
            </a:r>
            <a:r>
              <a:rPr lang="fr" sz="3600" b="1" dirty="0"/>
              <a:t>”</a:t>
            </a:r>
            <a:endParaRPr lang="fr-FR" sz="3600" b="1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884102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Rectangle 51">
            <a:extLst>
              <a:ext uri="{FF2B5EF4-FFF2-40B4-BE49-F238E27FC236}">
                <a16:creationId xmlns:a16="http://schemas.microsoft.com/office/drawing/2014/main" id="{DB56CED6-ACD4-43B1-BE53-1B579E8C6E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5732"/>
            <a:ext cx="12192000" cy="4118829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GP"/>
          </a:p>
        </p:txBody>
      </p:sp>
      <p:pic>
        <p:nvPicPr>
          <p:cNvPr id="53" name="Picture 11">
            <a:extLst>
              <a:ext uri="{FF2B5EF4-FFF2-40B4-BE49-F238E27FC236}">
                <a16:creationId xmlns:a16="http://schemas.microsoft.com/office/drawing/2014/main" id="{5B451061-F85B-40DB-92DA-1FD61C70C3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/>
          <a:srcRect t="2769" b="-2769"/>
          <a:stretch/>
        </p:blipFill>
        <p:spPr>
          <a:xfrm>
            <a:off x="0" y="6135624"/>
            <a:ext cx="12192000" cy="742950"/>
          </a:xfrm>
          <a:prstGeom prst="rect">
            <a:avLst/>
          </a:prstGeom>
        </p:spPr>
      </p:pic>
      <p:cxnSp>
        <p:nvCxnSpPr>
          <p:cNvPr id="54" name="Straight Connector 13">
            <a:extLst>
              <a:ext uri="{FF2B5EF4-FFF2-40B4-BE49-F238E27FC236}">
                <a16:creationId xmlns:a16="http://schemas.microsoft.com/office/drawing/2014/main" id="{D1F836F1-51D4-4090-8E0D-97877F0360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41705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15">
            <a:extLst>
              <a:ext uri="{FF2B5EF4-FFF2-40B4-BE49-F238E27FC236}">
                <a16:creationId xmlns:a16="http://schemas.microsoft.com/office/drawing/2014/main" id="{CDE33292-50BA-4AED-A315-7A6ADB4B10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334637" y="798973"/>
            <a:ext cx="0" cy="2544756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 useBgFill="1">
        <p:nvSpPr>
          <p:cNvPr id="56" name="Rectangle 55">
            <a:extLst>
              <a:ext uri="{FF2B5EF4-FFF2-40B4-BE49-F238E27FC236}">
                <a16:creationId xmlns:a16="http://schemas.microsoft.com/office/drawing/2014/main" id="{58A4B56A-28BF-494A-B9A0-7212483E83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6A5EE248-87D5-4C83-A97D-C1754B546D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5732"/>
            <a:ext cx="12192000" cy="4118829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B7AE5C14-78F0-DDDC-ADDE-C50314A326D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673137" y="362984"/>
            <a:ext cx="10518560" cy="587275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0" numCol="1" rtlCol="0" anchor="b" anchorCtr="0" compatLnSpc="1">
            <a:prstTxWarp prst="textNoShape">
              <a:avLst/>
            </a:prstTxWarp>
            <a:normAutofit fontScale="90000"/>
          </a:bodyPr>
          <a:lstStyle/>
          <a:p>
            <a:pPr marL="0" marR="0" lvl="0" indent="0" fontAlgn="base">
              <a:spcAft>
                <a:spcPct val="0"/>
              </a:spcAft>
              <a:buClrTx/>
              <a:buSzTx/>
              <a:tabLst/>
            </a:pPr>
            <a:br>
              <a:rPr lang="en-US" altLang="fr-GP" sz="2300"/>
            </a:br>
            <a:r>
              <a:rPr lang="en-US" altLang="fr-GP" sz="2300" b="1"/>
              <a:t>FPS « des figures </a:t>
            </a:r>
            <a:r>
              <a:rPr lang="en-US" altLang="fr-GP" sz="2300" b="1" err="1"/>
              <a:t>dynamiques</a:t>
            </a:r>
            <a:r>
              <a:rPr lang="en-US" altLang="fr-GP" sz="2300" b="1"/>
              <a:t> pour </a:t>
            </a:r>
            <a:r>
              <a:rPr lang="en-US" altLang="fr-GP" sz="2300" b="1" err="1"/>
              <a:t>une</a:t>
            </a:r>
            <a:r>
              <a:rPr lang="en-US" altLang="fr-GP" sz="2300" b="1"/>
              <a:t> </a:t>
            </a:r>
            <a:r>
              <a:rPr lang="en-US" altLang="fr-GP" sz="2300" b="1" err="1"/>
              <a:t>gymnastique</a:t>
            </a:r>
            <a:r>
              <a:rPr lang="en-US" altLang="fr-GP" sz="2300" b="1"/>
              <a:t> plus </a:t>
            </a:r>
            <a:r>
              <a:rPr lang="en-US" altLang="fr-GP" sz="2300" b="1" err="1"/>
              <a:t>acrobatique</a:t>
            </a:r>
            <a:r>
              <a:rPr lang="en-US" altLang="fr-GP" sz="2300" b="1"/>
              <a:t> »</a:t>
            </a:r>
            <a:br>
              <a:rPr kumimoji="0" lang="en-US" altLang="fr-GP" sz="2300" b="1" u="none" strike="noStrike" normalizeH="0" baseline="0">
                <a:ln>
                  <a:noFill/>
                </a:ln>
              </a:rPr>
            </a:br>
            <a:endParaRPr kumimoji="0" lang="en-US" altLang="fr-GP" sz="2300" b="1" u="none" strike="noStrike" normalizeH="0" baseline="0">
              <a:ln>
                <a:noFill/>
              </a:ln>
            </a:endParaRPr>
          </a:p>
        </p:txBody>
      </p:sp>
      <p:cxnSp>
        <p:nvCxnSpPr>
          <p:cNvPr id="58" name="Straight Connector 21">
            <a:extLst>
              <a:ext uri="{FF2B5EF4-FFF2-40B4-BE49-F238E27FC236}">
                <a16:creationId xmlns:a16="http://schemas.microsoft.com/office/drawing/2014/main" id="{5D73BF24-D1F3-4181-8C60-4EA9D4CED5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375829" y="798973"/>
            <a:ext cx="0" cy="2544756"/>
          </a:xfrm>
          <a:prstGeom prst="line">
            <a:avLst/>
          </a:prstGeom>
          <a:ln w="38100" cmpd="sng">
            <a:solidFill>
              <a:schemeClr val="accent1"/>
            </a:solidFill>
            <a:prstDash val="solid"/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59" name="Picture 23">
            <a:extLst>
              <a:ext uri="{FF2B5EF4-FFF2-40B4-BE49-F238E27FC236}">
                <a16:creationId xmlns:a16="http://schemas.microsoft.com/office/drawing/2014/main" id="{1A52E10F-3348-4997-8FD3-E6389D5621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/>
          <a:srcRect t="2769" b="-2769"/>
          <a:stretch/>
        </p:blipFill>
        <p:spPr>
          <a:xfrm>
            <a:off x="0" y="6135624"/>
            <a:ext cx="12192000" cy="742950"/>
          </a:xfrm>
          <a:prstGeom prst="rect">
            <a:avLst/>
          </a:prstGeom>
        </p:spPr>
      </p:pic>
      <p:cxnSp>
        <p:nvCxnSpPr>
          <p:cNvPr id="60" name="Straight Connector 25">
            <a:extLst>
              <a:ext uri="{FF2B5EF4-FFF2-40B4-BE49-F238E27FC236}">
                <a16:creationId xmlns:a16="http://schemas.microsoft.com/office/drawing/2014/main" id="{BD381074-0101-41BB-98A9-EE3DC457CB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41705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2F1F8B6B-1BE5-44F8-3D2C-2E17A044CA0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41046007"/>
              </p:ext>
            </p:extLst>
          </p:nvPr>
        </p:nvGraphicFramePr>
        <p:xfrm>
          <a:off x="344658" y="873775"/>
          <a:ext cx="10782887" cy="4930382"/>
        </p:xfrm>
        <a:graphic>
          <a:graphicData uri="http://schemas.openxmlformats.org/drawingml/2006/table">
            <a:tbl>
              <a:tblPr firstRow="1" bandRow="1"/>
              <a:tblGrid>
                <a:gridCol w="2669540">
                  <a:extLst>
                    <a:ext uri="{9D8B030D-6E8A-4147-A177-3AD203B41FA5}">
                      <a16:colId xmlns:a16="http://schemas.microsoft.com/office/drawing/2014/main" val="4285078362"/>
                    </a:ext>
                  </a:extLst>
                </a:gridCol>
                <a:gridCol w="8113347">
                  <a:extLst>
                    <a:ext uri="{9D8B030D-6E8A-4147-A177-3AD203B41FA5}">
                      <a16:colId xmlns:a16="http://schemas.microsoft.com/office/drawing/2014/main" val="555711309"/>
                    </a:ext>
                  </a:extLst>
                </a:gridCol>
              </a:tblGrid>
              <a:tr h="345816"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Public ciblé</a:t>
                      </a:r>
                      <a:endParaRPr lang="fr-FR" sz="1200">
                        <a:effectLst/>
                      </a:endParaRPr>
                    </a:p>
                  </a:txBody>
                  <a:tcPr marL="9425" marR="9425" marT="6283" marB="6283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1ere Bac pro accueil</a:t>
                      </a:r>
                      <a:endParaRPr lang="fr-FR" sz="1200">
                        <a:effectLst/>
                      </a:endParaRPr>
                    </a:p>
                  </a:txBody>
                  <a:tcPr marL="9425" marR="9425" marT="6283" marB="6283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37258825"/>
                  </a:ext>
                </a:extLst>
              </a:tr>
              <a:tr h="493495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Points saillants de la gym/ focus sur</a:t>
                      </a:r>
                      <a:endParaRPr lang="fr-FR" sz="1200">
                        <a:effectLst/>
                      </a:endParaRPr>
                    </a:p>
                  </a:txBody>
                  <a:tcPr marL="9425" marR="9425" marT="6283" marB="628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entraide solidarité</a:t>
                      </a:r>
                      <a:endParaRPr lang="fr-FR" sz="1200">
                        <a:effectLst/>
                      </a:endParaRPr>
                    </a:p>
                  </a:txBody>
                  <a:tcPr marL="9425" marR="9425" marT="6283" marB="6283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05130835"/>
                  </a:ext>
                </a:extLst>
              </a:tr>
              <a:tr h="515152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Matériel à disposition</a:t>
                      </a:r>
                      <a:endParaRPr lang="fr-FR" sz="1200">
                        <a:effectLst/>
                      </a:endParaRPr>
                    </a:p>
                  </a:txBody>
                  <a:tcPr marL="9425" marR="9425" marT="6283" marB="628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Dojo (tapis de sol uniquement) salle plafond bas</a:t>
                      </a:r>
                      <a:endParaRPr lang="fr-FR" sz="1200">
                        <a:effectLst/>
                      </a:endParaRPr>
                    </a:p>
                  </a:txBody>
                  <a:tcPr marL="9425" marR="9425" marT="6283" marB="6283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4626388"/>
                  </a:ext>
                </a:extLst>
              </a:tr>
              <a:tr h="493495">
                <a:tc>
                  <a:txBody>
                    <a:bodyPr/>
                    <a:lstStyle/>
                    <a:p>
                      <a:pPr algn="ctr" rtl="0" fontAlgn="t">
                        <a:buNone/>
                      </a:pPr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Nombre de leçons</a:t>
                      </a:r>
                      <a:endParaRPr lang="fr-FR" sz="1200">
                        <a:effectLst/>
                      </a:endParaRPr>
                    </a:p>
                  </a:txBody>
                  <a:tcPr marL="9425" marR="9425" marT="6283" marB="6283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fr-GP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endParaRPr lang="fr-GP" sz="1200">
                        <a:effectLst/>
                      </a:endParaRPr>
                    </a:p>
                  </a:txBody>
                  <a:tcPr marL="9425" marR="9425" marT="6283" marB="6283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4565502"/>
                  </a:ext>
                </a:extLst>
              </a:tr>
              <a:tr h="582836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Objectif</a:t>
                      </a:r>
                      <a:endParaRPr lang="fr-FR" sz="1200">
                        <a:effectLst/>
                      </a:endParaRPr>
                    </a:p>
                  </a:txBody>
                  <a:tcPr marL="9425" marR="9425" marT="6283" marB="628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>
                        <a:spcAft>
                          <a:spcPts val="800"/>
                        </a:spcAft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développer un  gainage et posture nécessaires à la réalisation de figures dynamiques</a:t>
                      </a:r>
                      <a:endParaRPr lang="fr-FR" sz="1200" dirty="0">
                        <a:effectLst/>
                      </a:endParaRPr>
                    </a:p>
                  </a:txBody>
                  <a:tcPr marL="9425" marR="9425" marT="6283" marB="6283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20136695"/>
                  </a:ext>
                </a:extLst>
              </a:tr>
              <a:tr h="654309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But</a:t>
                      </a:r>
                      <a:endParaRPr lang="fr-FR" sz="1200">
                        <a:effectLst/>
                      </a:endParaRPr>
                    </a:p>
                  </a:txBody>
                  <a:tcPr marL="9425" marR="9425" marT="6283" marB="628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Présenter des figures dynamiques à deux ou à trois où le voltigeur à un moment donné n’a d’appui qu’avec ses porteurs </a:t>
                      </a:r>
                      <a:endParaRPr lang="fr-FR" sz="1200" dirty="0">
                        <a:effectLst/>
                      </a:endParaRPr>
                    </a:p>
                  </a:txBody>
                  <a:tcPr marL="9425" marR="9425" marT="6283" marB="6283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18189254"/>
                  </a:ext>
                </a:extLst>
              </a:tr>
              <a:tr h="493495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Techniques</a:t>
                      </a:r>
                      <a:endParaRPr lang="fr-FR" sz="1200">
                        <a:effectLst/>
                      </a:endParaRPr>
                    </a:p>
                  </a:txBody>
                  <a:tcPr marL="9425" marR="9425" marT="6283" marB="628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fr-FR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Figures dynamiques</a:t>
                      </a:r>
                      <a:endParaRPr lang="fr-FR" sz="1200">
                        <a:effectLst/>
                      </a:endParaRPr>
                    </a:p>
                  </a:txBody>
                  <a:tcPr marL="9425" marR="9425" marT="6283" marB="6283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93182856"/>
                  </a:ext>
                </a:extLst>
              </a:tr>
              <a:tr h="493495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Dispositif humain et matériel</a:t>
                      </a:r>
                      <a:endParaRPr lang="fr-FR" sz="1200">
                        <a:effectLst/>
                      </a:endParaRPr>
                    </a:p>
                  </a:txBody>
                  <a:tcPr marL="9425" marR="9425" marT="6283" marB="628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Privilégier des gabarits qui permettent d’avoir au moins un voltigeur</a:t>
                      </a:r>
                      <a:endParaRPr lang="fr-FR" sz="1200" dirty="0">
                        <a:effectLst/>
                      </a:endParaRPr>
                    </a:p>
                  </a:txBody>
                  <a:tcPr marL="9425" marR="9425" marT="6283" marB="6283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24756536"/>
                  </a:ext>
                </a:extLst>
              </a:tr>
              <a:tr h="479963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Critères de réussite</a:t>
                      </a:r>
                      <a:endParaRPr lang="fr-FR" sz="1200">
                        <a:effectLst/>
                      </a:endParaRPr>
                    </a:p>
                  </a:txBody>
                  <a:tcPr marL="9425" marR="9425" marT="6283" marB="628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Pour valider les figures  il faut que la réception soit stabilisée et remporter 3 plots (prises, tête/dos  bras/Jambes)</a:t>
                      </a:r>
                      <a:endParaRPr lang="fr-FR" sz="1200" dirty="0">
                        <a:effectLst/>
                      </a:endParaRPr>
                    </a:p>
                  </a:txBody>
                  <a:tcPr marL="9425" marR="9425" marT="6283" marB="6283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07427644"/>
                  </a:ext>
                </a:extLst>
              </a:tr>
              <a:tr h="312482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fr-FR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Variables</a:t>
                      </a:r>
                      <a:endParaRPr lang="fr-FR" sz="1200">
                        <a:effectLst/>
                      </a:endParaRPr>
                    </a:p>
                  </a:txBody>
                  <a:tcPr marL="9425" marR="9425" marT="6283" marB="6283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augmenter la difficulté en proposant des DUOS ou diminuer la difficulté en faisant des Trio avec Aide</a:t>
                      </a:r>
                      <a:br>
                        <a:rPr lang="fr-FR" sz="1200" dirty="0">
                          <a:effectLst/>
                        </a:rPr>
                      </a:br>
                      <a:endParaRPr lang="fr-FR" sz="1200" dirty="0">
                        <a:effectLst/>
                      </a:endParaRPr>
                    </a:p>
                  </a:txBody>
                  <a:tcPr marL="9425" marR="9425" marT="6283" marB="6283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34591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05314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DE2784-4E62-072C-C7EB-DC97789C0A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19F9F64-C414-0A20-DCDE-C5CCD782EE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3259" y="161668"/>
            <a:ext cx="9520158" cy="1049235"/>
          </a:xfrm>
        </p:spPr>
        <p:txBody>
          <a:bodyPr/>
          <a:lstStyle/>
          <a:p>
            <a:pPr algn="ctr"/>
            <a:r>
              <a:rPr lang="fr-FR" b="1"/>
              <a:t>Contexte: lycée Pro (sans matériel)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86DA4B6-ED55-3E98-4BED-19758FDB08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1545" y="3642735"/>
            <a:ext cx="10515600" cy="2004362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fr-FR" sz="2400" b="1"/>
              <a:t>Objets d’enseignements</a:t>
            </a:r>
          </a:p>
          <a:p>
            <a:r>
              <a:rPr lang="fr-FR"/>
              <a:t>Créer une relation de confiance avec ses camarades</a:t>
            </a:r>
          </a:p>
          <a:p>
            <a:r>
              <a:rPr lang="fr-FR"/>
              <a:t>Aller vers plus de difficulté acrobatique avec l’aide de ses camarades</a:t>
            </a:r>
          </a:p>
          <a:p>
            <a:r>
              <a:rPr lang="fr-FR"/>
              <a:t>Construire  le passage à la position de renversement avec le gainage et la posture nécessaire</a:t>
            </a:r>
          </a:p>
          <a:p>
            <a:endParaRPr lang="fr-FR"/>
          </a:p>
          <a:p>
            <a:endParaRPr lang="fr-FR"/>
          </a:p>
          <a:p>
            <a:pPr marL="0" indent="0">
              <a:buNone/>
            </a:pPr>
            <a:endParaRPr lang="fr-FR"/>
          </a:p>
        </p:txBody>
      </p:sp>
      <p:sp>
        <p:nvSpPr>
          <p:cNvPr id="4" name="Espace réservé du contenu 2">
            <a:extLst>
              <a:ext uri="{FF2B5EF4-FFF2-40B4-BE49-F238E27FC236}">
                <a16:creationId xmlns:a16="http://schemas.microsoft.com/office/drawing/2014/main" id="{0930FE6E-4A7D-60A7-CD13-E093BE768C91}"/>
              </a:ext>
            </a:extLst>
          </p:cNvPr>
          <p:cNvSpPr txBox="1">
            <a:spLocks/>
          </p:cNvSpPr>
          <p:nvPr/>
        </p:nvSpPr>
        <p:spPr>
          <a:xfrm>
            <a:off x="1583259" y="1424638"/>
            <a:ext cx="10515600" cy="200436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r-FR" b="1"/>
              <a:t>Profil d’élèves: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fr-FR"/>
              <a:t>Elèves en perte de confiance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fr-FR"/>
              <a:t>Ecoute des consignes parfois difficiles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fr-FR"/>
              <a:t>Entraide à consolider voir à construire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fr-FR" sz="1400"/>
          </a:p>
        </p:txBody>
      </p:sp>
    </p:spTree>
    <p:extLst>
      <p:ext uri="{BB962C8B-B14F-4D97-AF65-F5344CB8AC3E}">
        <p14:creationId xmlns:p14="http://schemas.microsoft.com/office/powerpoint/2010/main" val="18426109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CDA8A1B-5C7D-7AF2-19A2-7580CF2802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4696" y="815926"/>
            <a:ext cx="9520158" cy="4650419"/>
          </a:xfrm>
        </p:spPr>
        <p:txBody>
          <a:bodyPr/>
          <a:lstStyle/>
          <a:p>
            <a:r>
              <a:rPr lang="fr-FR" dirty="0"/>
              <a:t>L’EPS permet de faire vivre des émotions au travers d’expériences motrices il s’agit ici d’</a:t>
            </a:r>
            <a:r>
              <a:rPr lang="fr-FR" sz="2400" b="1" dirty="0"/>
              <a:t>émotions acrobatiques </a:t>
            </a:r>
            <a:r>
              <a:rPr lang="fr-FR" dirty="0"/>
              <a:t>en leur faisant vivre des réussites gratifiantes et progressives </a:t>
            </a:r>
          </a:p>
          <a:p>
            <a:r>
              <a:rPr lang="fr-FR" dirty="0"/>
              <a:t>LA PRISE DE RISQUE ACROBATIQUE (</a:t>
            </a:r>
            <a:r>
              <a:rPr lang="fr-FR" dirty="0" err="1"/>
              <a:t>Ref</a:t>
            </a:r>
            <a:r>
              <a:rPr lang="fr-FR" dirty="0"/>
              <a:t>: Medhi BELHOUCHAT AEEP)</a:t>
            </a:r>
          </a:p>
          <a:p>
            <a:r>
              <a:rPr lang="fr-FR" dirty="0"/>
              <a:t>3 rôles: PORTEUR VOLTIGEUR AIDE  ici aucun rôle est moins important que les autres</a:t>
            </a:r>
          </a:p>
          <a:p>
            <a:r>
              <a:rPr lang="fr-FR" dirty="0"/>
              <a:t>Notre focus est le </a:t>
            </a:r>
            <a:r>
              <a:rPr lang="fr-FR" dirty="0">
                <a:solidFill>
                  <a:srgbClr val="FF0000"/>
                </a:solidFill>
              </a:rPr>
              <a:t>RENVERSEMENT où le GAINAGE et L’ALIGNEMENT sont au service de ce renversement. L’action des bras est  alors prépondérante.</a:t>
            </a:r>
          </a:p>
          <a:p>
            <a:endParaRPr lang="fr-GP" dirty="0"/>
          </a:p>
        </p:txBody>
      </p:sp>
    </p:spTree>
    <p:extLst>
      <p:ext uri="{BB962C8B-B14F-4D97-AF65-F5344CB8AC3E}">
        <p14:creationId xmlns:p14="http://schemas.microsoft.com/office/powerpoint/2010/main" val="7938342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A1EAEB4-DDD7-4897-B01E-7999B02D0D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29274"/>
            <a:ext cx="10515600" cy="954359"/>
          </a:xfrm>
        </p:spPr>
        <p:txBody>
          <a:bodyPr>
            <a:no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fr-FR" sz="4000"/>
              <a:t>Evaluation</a:t>
            </a:r>
          </a:p>
        </p:txBody>
      </p:sp>
      <p:sp>
        <p:nvSpPr>
          <p:cNvPr id="2" name="Espace réservé du contenu 2">
            <a:extLst>
              <a:ext uri="{FF2B5EF4-FFF2-40B4-BE49-F238E27FC236}">
                <a16:creationId xmlns:a16="http://schemas.microsoft.com/office/drawing/2014/main" id="{E145F5D9-8EF4-9190-DB69-20EE7AD028F9}"/>
              </a:ext>
            </a:extLst>
          </p:cNvPr>
          <p:cNvSpPr txBox="1">
            <a:spLocks/>
          </p:cNvSpPr>
          <p:nvPr/>
        </p:nvSpPr>
        <p:spPr>
          <a:xfrm>
            <a:off x="398489" y="2540848"/>
            <a:ext cx="10515600" cy="95435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50000"/>
              </a:lnSpc>
              <a:buFont typeface="Arial" panose="020B0604020202020204" pitchFamily="34" charset="0"/>
              <a:buNone/>
            </a:pPr>
            <a:endParaRPr lang="fr-FR" sz="400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94BC6129-D545-9E37-D5D0-1C27DC898B2B}"/>
              </a:ext>
            </a:extLst>
          </p:cNvPr>
          <p:cNvSpPr txBox="1"/>
          <p:nvPr/>
        </p:nvSpPr>
        <p:spPr>
          <a:xfrm>
            <a:off x="398489" y="2171515"/>
            <a:ext cx="113950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/>
              <a:t>Construction d’un référentiel avec la classe qui répertorie les figures dynamiques</a:t>
            </a:r>
          </a:p>
          <a:p>
            <a:r>
              <a:rPr lang="fr-FR"/>
              <a:t>Ou  utilisation d’un code déjà établit par l’enseignant ( nombre de leçons)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A5C28E6D-9712-D4BF-0986-97B19A958F13}"/>
              </a:ext>
            </a:extLst>
          </p:cNvPr>
          <p:cNvSpPr txBox="1"/>
          <p:nvPr/>
        </p:nvSpPr>
        <p:spPr>
          <a:xfrm>
            <a:off x="487180" y="3147934"/>
            <a:ext cx="1104025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/>
              <a:t>Mise en place d’un jugement entre groupe avec  des plots pour qu’une figure soit validé il faut avoir 3 plots </a:t>
            </a:r>
          </a:p>
          <a:p>
            <a:r>
              <a:rPr lang="fr-FR"/>
              <a:t>1- position et prises des porteurs conformes</a:t>
            </a:r>
          </a:p>
          <a:p>
            <a:r>
              <a:rPr lang="fr-FR"/>
              <a:t>2- bras/jambes voltigeur conformes</a:t>
            </a:r>
          </a:p>
          <a:p>
            <a:r>
              <a:rPr lang="fr-FR"/>
              <a:t>3- tête / dos voltigeur conformes</a:t>
            </a:r>
          </a:p>
          <a:p>
            <a:endParaRPr lang="fr-FR"/>
          </a:p>
          <a:p>
            <a:r>
              <a:rPr lang="fr-FR">
                <a:solidFill>
                  <a:srgbClr val="FF0000"/>
                </a:solidFill>
              </a:rPr>
              <a:t>ATTENTION les plots auront la tête en bas si la réception du voltigeur n’est pas stabilisée</a:t>
            </a:r>
          </a:p>
        </p:txBody>
      </p:sp>
    </p:spTree>
    <p:extLst>
      <p:ext uri="{BB962C8B-B14F-4D97-AF65-F5344CB8AC3E}">
        <p14:creationId xmlns:p14="http://schemas.microsoft.com/office/powerpoint/2010/main" val="394048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>
            <a:extLst>
              <a:ext uri="{FF2B5EF4-FFF2-40B4-BE49-F238E27FC236}">
                <a16:creationId xmlns:a16="http://schemas.microsoft.com/office/drawing/2014/main" id="{5E7B9638-8C1E-2C48-C577-01EC4B57F841}"/>
              </a:ext>
            </a:extLst>
          </p:cNvPr>
          <p:cNvSpPr txBox="1"/>
          <p:nvPr/>
        </p:nvSpPr>
        <p:spPr>
          <a:xfrm>
            <a:off x="1978701" y="2169587"/>
            <a:ext cx="912901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3200" b="1">
                <a:solidFill>
                  <a:srgbClr val="262626"/>
                </a:solidFill>
                <a:latin typeface="Century Gothic"/>
                <a:sym typeface="Century Gothic"/>
              </a:rPr>
              <a:t>4) PROPOSITION D’EVALUATION EN LYCEE PROFESSIONNEL</a:t>
            </a:r>
          </a:p>
        </p:txBody>
      </p:sp>
    </p:spTree>
    <p:extLst>
      <p:ext uri="{BB962C8B-B14F-4D97-AF65-F5344CB8AC3E}">
        <p14:creationId xmlns:p14="http://schemas.microsoft.com/office/powerpoint/2010/main" val="15398195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A6CB8D2F-B35F-026D-00E7-33A2906892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3777006"/>
              </p:ext>
            </p:extLst>
          </p:nvPr>
        </p:nvGraphicFramePr>
        <p:xfrm>
          <a:off x="182881" y="933997"/>
          <a:ext cx="11652068" cy="5137785"/>
        </p:xfrm>
        <a:graphic>
          <a:graphicData uri="http://schemas.openxmlformats.org/drawingml/2006/table">
            <a:tbl>
              <a:tblPr firstRow="1" firstCol="1" bandRow="1"/>
              <a:tblGrid>
                <a:gridCol w="2282169">
                  <a:extLst>
                    <a:ext uri="{9D8B030D-6E8A-4147-A177-3AD203B41FA5}">
                      <a16:colId xmlns:a16="http://schemas.microsoft.com/office/drawing/2014/main" val="4206604797"/>
                    </a:ext>
                  </a:extLst>
                </a:gridCol>
                <a:gridCol w="2241389">
                  <a:extLst>
                    <a:ext uri="{9D8B030D-6E8A-4147-A177-3AD203B41FA5}">
                      <a16:colId xmlns:a16="http://schemas.microsoft.com/office/drawing/2014/main" val="1490155874"/>
                    </a:ext>
                  </a:extLst>
                </a:gridCol>
                <a:gridCol w="2414346">
                  <a:extLst>
                    <a:ext uri="{9D8B030D-6E8A-4147-A177-3AD203B41FA5}">
                      <a16:colId xmlns:a16="http://schemas.microsoft.com/office/drawing/2014/main" val="2728166296"/>
                    </a:ext>
                  </a:extLst>
                </a:gridCol>
                <a:gridCol w="2510170">
                  <a:extLst>
                    <a:ext uri="{9D8B030D-6E8A-4147-A177-3AD203B41FA5}">
                      <a16:colId xmlns:a16="http://schemas.microsoft.com/office/drawing/2014/main" val="1043293216"/>
                    </a:ext>
                  </a:extLst>
                </a:gridCol>
                <a:gridCol w="2203994">
                  <a:extLst>
                    <a:ext uri="{9D8B030D-6E8A-4147-A177-3AD203B41FA5}">
                      <a16:colId xmlns:a16="http://schemas.microsoft.com/office/drawing/2014/main" val="1292112154"/>
                    </a:ext>
                  </a:extLst>
                </a:gridCol>
              </a:tblGrid>
              <a:tr h="152249">
                <a:tc gridSpan="5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dirty="0"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Principe d’élaboration de l’épreuve</a:t>
                      </a:r>
                      <a:endParaRPr lang="fr-GP" sz="1000" dirty="0">
                        <a:solidFill>
                          <a:schemeClr val="accent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358" marR="44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GP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GP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GP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GP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2613607"/>
                  </a:ext>
                </a:extLst>
              </a:tr>
              <a:tr h="2079335">
                <a:tc gridSpan="5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Présenter par groupe de 3 ou 4 un enchainement collectif constitué d’au moins 7 figures dynamiques, en assurant la réception du voltigeur lors des figures et la sécurité de tous possibilité de faire sa prestation en musique. 2 passages par groupe.</a:t>
                      </a:r>
                      <a:endParaRPr lang="fr-GP" sz="10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Les figures dynamiques seront choisies dans le code de référence établi par l’équipe EPS. Ce code présentera les 3 niveaux de difficulté, L’exécution sera donnée sur 3 observables Tête/dos     Bras/ jambes    et prise du ou des porteurs</a:t>
                      </a:r>
                      <a:endParaRPr lang="fr-GP" sz="10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La composition de l’enchainement sera évaluée au niveau collectif : début, figures dynamiques (au moins 3 duos, 4 trios) 1 figure bonus est autorisée, fin. La rotation avant et arrière doit être représentée ; La notion d’enchaînement sera évaluée sur le nombre d’arrêt et de pause.</a:t>
                      </a:r>
                      <a:endParaRPr lang="fr-GP" sz="10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L’exécution sera notée individuellement : chaque élève sera évalué sur au moins 5 figures dynamiques. Il peut choisir d’être voltigeur et/ou porteur. Il choisira aussi, dans le cadre de l’AFLP 3, en début de séquence, d’être évalué en tant que juge ou aide/parade.</a:t>
                      </a:r>
                      <a:endParaRPr lang="fr-GP" sz="10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L’élève choisira la répartition des 8 pts entre l’AFLP 4 et l’AFLP 5</a:t>
                      </a:r>
                      <a:endParaRPr lang="fr-GP" sz="10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Chaque groupe devra présenter une fiche « projet d’enchainement ».</a:t>
                      </a:r>
                      <a:endParaRPr lang="fr-GP" sz="10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358" marR="44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GP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GP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GP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GP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5284837"/>
                  </a:ext>
                </a:extLst>
              </a:tr>
              <a:tr h="152249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dirty="0"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Éléments à évaluer</a:t>
                      </a:r>
                      <a:endParaRPr lang="fr-GP" sz="1000" dirty="0">
                        <a:solidFill>
                          <a:schemeClr val="accent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358" marR="443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dirty="0"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Repères d’évaluation</a:t>
                      </a:r>
                      <a:endParaRPr lang="fr-GP" sz="1000" dirty="0">
                        <a:solidFill>
                          <a:schemeClr val="accent1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358" marR="443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GP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GP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GP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3601133"/>
                  </a:ext>
                </a:extLst>
              </a:tr>
              <a:tr h="152249">
                <a:tc vMerge="1">
                  <a:txBody>
                    <a:bodyPr/>
                    <a:lstStyle/>
                    <a:p>
                      <a:endParaRPr lang="fr-GP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b="1">
                          <a:effectLst/>
                          <a:latin typeface="Arial,Bold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Degré 1</a:t>
                      </a:r>
                      <a:endParaRPr lang="fr-GP" sz="10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358" marR="443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b="1">
                          <a:effectLst/>
                          <a:latin typeface="Arial,Bold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Degré 2</a:t>
                      </a:r>
                      <a:endParaRPr lang="fr-GP" sz="10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358" marR="44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b="1">
                          <a:effectLst/>
                          <a:latin typeface="Arial,Bold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Degré 3</a:t>
                      </a:r>
                      <a:endParaRPr lang="fr-GP" sz="10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358" marR="44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b="1">
                          <a:effectLst/>
                          <a:latin typeface="Arial,Bold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Degré 4</a:t>
                      </a:r>
                      <a:endParaRPr lang="fr-GP" sz="10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358" marR="44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82052338"/>
                  </a:ext>
                </a:extLst>
              </a:tr>
              <a:tr h="152249">
                <a:tc gridSpan="5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S’engager pour composer et réaliser un enchaînement à visée acrobatique destiné à être jugé, en combinant des formes corporelles codifiées</a:t>
                      </a:r>
                      <a:endParaRPr lang="fr-GP" sz="10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358" marR="443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FFFFFF"/>
                      </a:fgClr>
                      <a:bgClr>
                        <a:srgbClr val="E5E5E5"/>
                      </a:bgClr>
                    </a:pattFill>
                  </a:tcPr>
                </a:tc>
                <a:tc hMerge="1">
                  <a:txBody>
                    <a:bodyPr/>
                    <a:lstStyle/>
                    <a:p>
                      <a:endParaRPr lang="fr-GP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GP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GP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GP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2916030"/>
                  </a:ext>
                </a:extLst>
              </a:tr>
              <a:tr h="152249">
                <a:tc rowSpan="3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AFLP 1</a:t>
                      </a:r>
                      <a:r>
                        <a:rPr lang="fr-FR" sz="1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:7 pts</a:t>
                      </a:r>
                      <a:endParaRPr lang="fr-GP" sz="10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358" marR="443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Tête/dos                                        0,7 pt /figure</a:t>
                      </a:r>
                      <a:endParaRPr lang="fr-GP" sz="10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358" marR="443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GP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GP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GP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5780051"/>
                  </a:ext>
                </a:extLst>
              </a:tr>
              <a:tr h="152249">
                <a:tc vMerge="1">
                  <a:txBody>
                    <a:bodyPr/>
                    <a:lstStyle/>
                    <a:p>
                      <a:endParaRPr lang="fr-GP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Bras / jambes                                0,7 pt /figure</a:t>
                      </a:r>
                      <a:endParaRPr lang="fr-GP" sz="10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358" marR="443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GP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GP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GP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4880996"/>
                  </a:ext>
                </a:extLst>
              </a:tr>
              <a:tr h="152249">
                <a:tc vMerge="1">
                  <a:txBody>
                    <a:bodyPr/>
                    <a:lstStyle/>
                    <a:p>
                      <a:endParaRPr lang="fr-GP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Prises et position des porteurs    1,4 pt /figure</a:t>
                      </a:r>
                      <a:endParaRPr lang="fr-GP" sz="10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358" marR="443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GP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GP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GP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385137"/>
                  </a:ext>
                </a:extLst>
              </a:tr>
              <a:tr h="764093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GP" sz="10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GP" sz="10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AFLP 2</a:t>
                      </a:r>
                      <a:r>
                        <a:rPr lang="fr-FR" sz="1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Utiliser des techniques efficaces pour enrichir sa motricité, la rendre plus acrobatique, plus efficace au service de la prestation prévue.</a:t>
                      </a:r>
                      <a:endParaRPr lang="fr-GP" sz="10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 pts</a:t>
                      </a:r>
                      <a:endParaRPr lang="fr-GP" sz="10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358" marR="443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Réalisation en force et précipité : dangereuse </a:t>
                      </a:r>
                      <a:endParaRPr lang="fr-GP" sz="10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>
                          <a:effectLst/>
                          <a:latin typeface="Arial,Italic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0                                     2</a:t>
                      </a:r>
                      <a:endParaRPr lang="fr-GP" sz="10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358" marR="443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Encore un peu de précipitations et maladresse</a:t>
                      </a:r>
                      <a:endParaRPr lang="fr-GP" sz="10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dirty="0">
                          <a:effectLst/>
                          <a:latin typeface="Arial,Italic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2                                    3</a:t>
                      </a:r>
                      <a:endParaRPr lang="fr-GP" sz="10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358" marR="443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Enchainement maitrisé techniquement mais avec hésitations</a:t>
                      </a:r>
                      <a:endParaRPr lang="fr-GP" sz="10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>
                          <a:effectLst/>
                          <a:latin typeface="Arial,Italic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3                                      4</a:t>
                      </a:r>
                      <a:endParaRPr lang="fr-GP" sz="10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358" marR="443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Enchainement maitrisé et fluide</a:t>
                      </a:r>
                      <a:endParaRPr lang="fr-GP" sz="10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>
                          <a:effectLst/>
                          <a:latin typeface="Arial,Italic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GP" sz="10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>
                          <a:effectLst/>
                          <a:latin typeface="Arial,Italic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4                                     5</a:t>
                      </a:r>
                      <a:endParaRPr lang="fr-GP" sz="10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358" marR="443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27236809"/>
                  </a:ext>
                </a:extLst>
              </a:tr>
              <a:tr h="1149416">
                <a:tc vMerge="1">
                  <a:txBody>
                    <a:bodyPr/>
                    <a:lstStyle/>
                    <a:p>
                      <a:endParaRPr lang="fr-GP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fr-FR" sz="1000" dirty="0">
                        <a:effectLst/>
                        <a:latin typeface="Arial,Italic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dirty="0">
                          <a:effectLst/>
                          <a:latin typeface="Arial,Italic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Coefficient de difficulté (majorité de A et au moins un B)                          </a:t>
                      </a:r>
                      <a:endParaRPr lang="fr-GP" sz="10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dirty="0">
                          <a:effectLst/>
                          <a:latin typeface="Arial,Italic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0.7                                     0.8 </a:t>
                      </a:r>
                      <a:endParaRPr lang="fr-GP" sz="10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358" marR="443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dirty="0">
                          <a:effectLst/>
                          <a:latin typeface="Arial,Italic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Coefficient de difficulté (</a:t>
                      </a:r>
                      <a:r>
                        <a:rPr lang="fr-FR" sz="1000" dirty="0" err="1">
                          <a:effectLst/>
                          <a:latin typeface="Arial,Italic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dif</a:t>
                      </a:r>
                      <a:r>
                        <a:rPr lang="fr-FR" sz="1000" dirty="0">
                          <a:effectLst/>
                          <a:latin typeface="Arial,Italic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A B)</a:t>
                      </a:r>
                      <a:endParaRPr lang="fr-GP" sz="10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dirty="0">
                          <a:effectLst/>
                          <a:latin typeface="Arial,Italic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0.8                                   0.9</a:t>
                      </a:r>
                      <a:endParaRPr lang="fr-GP" sz="10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358" marR="443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>
                          <a:effectLst/>
                          <a:latin typeface="Arial,Italic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Coefficient de difficulté (dif A B et une C)</a:t>
                      </a:r>
                      <a:endParaRPr lang="fr-GP" sz="10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>
                          <a:effectLst/>
                          <a:latin typeface="Arial,Italic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0.9                                       1  </a:t>
                      </a:r>
                      <a:endParaRPr lang="fr-GP" sz="10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358" marR="443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dirty="0">
                          <a:effectLst/>
                          <a:latin typeface="Arial,Italic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Coefficient de difficulté (</a:t>
                      </a:r>
                      <a:r>
                        <a:rPr lang="fr-FR" sz="1000" dirty="0" err="1">
                          <a:effectLst/>
                          <a:latin typeface="Arial,Italic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dif</a:t>
                      </a:r>
                      <a:r>
                        <a:rPr lang="fr-FR" sz="1000" dirty="0">
                          <a:effectLst/>
                          <a:latin typeface="Arial,Italic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B et C) </a:t>
                      </a:r>
                      <a:endParaRPr lang="fr-GP" sz="10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dirty="0">
                          <a:effectLst/>
                          <a:latin typeface="Arial,Italic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1                                         1.1</a:t>
                      </a:r>
                      <a:endParaRPr lang="fr-GP" sz="10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358" marR="443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7219691"/>
                  </a:ext>
                </a:extLst>
              </a:tr>
            </a:tbl>
          </a:graphicData>
        </a:graphic>
      </p:graphicFrame>
      <p:cxnSp>
        <p:nvCxnSpPr>
          <p:cNvPr id="3" name="Connecteur droit avec flèche 2">
            <a:extLst>
              <a:ext uri="{FF2B5EF4-FFF2-40B4-BE49-F238E27FC236}">
                <a16:creationId xmlns:a16="http://schemas.microsoft.com/office/drawing/2014/main" id="{B662F998-89E9-972D-BABE-E89E040589DE}"/>
              </a:ext>
            </a:extLst>
          </p:cNvPr>
          <p:cNvCxnSpPr/>
          <p:nvPr/>
        </p:nvCxnSpPr>
        <p:spPr>
          <a:xfrm>
            <a:off x="2958420" y="5753282"/>
            <a:ext cx="1211262" cy="0"/>
          </a:xfrm>
          <a:prstGeom prst="straightConnector1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miter lim="800000"/>
            <a:headEnd type="triangle"/>
            <a:tailEnd type="triangle"/>
          </a:ln>
          <a:effectLst/>
        </p:spPr>
      </p:cxnSp>
      <p:cxnSp>
        <p:nvCxnSpPr>
          <p:cNvPr id="4" name="Connecteur droit avec flèche 3">
            <a:extLst>
              <a:ext uri="{FF2B5EF4-FFF2-40B4-BE49-F238E27FC236}">
                <a16:creationId xmlns:a16="http://schemas.microsoft.com/office/drawing/2014/main" id="{3399107C-68E6-15D6-6693-806EB06247FB}"/>
              </a:ext>
            </a:extLst>
          </p:cNvPr>
          <p:cNvCxnSpPr>
            <a:cxnSpLocks/>
          </p:cNvCxnSpPr>
          <p:nvPr/>
        </p:nvCxnSpPr>
        <p:spPr>
          <a:xfrm>
            <a:off x="5382986" y="5683431"/>
            <a:ext cx="1098096" cy="0"/>
          </a:xfrm>
          <a:prstGeom prst="straightConnector1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miter lim="800000"/>
            <a:headEnd type="triangle"/>
            <a:tailEnd type="triangle"/>
          </a:ln>
          <a:effectLst/>
        </p:spPr>
      </p:cxnSp>
      <p:cxnSp>
        <p:nvCxnSpPr>
          <p:cNvPr id="5" name="Connecteur droit avec flèche 4">
            <a:extLst>
              <a:ext uri="{FF2B5EF4-FFF2-40B4-BE49-F238E27FC236}">
                <a16:creationId xmlns:a16="http://schemas.microsoft.com/office/drawing/2014/main" id="{70DB01B8-13E2-59C9-A102-60DCE7EBE1CA}"/>
              </a:ext>
            </a:extLst>
          </p:cNvPr>
          <p:cNvCxnSpPr/>
          <p:nvPr/>
        </p:nvCxnSpPr>
        <p:spPr>
          <a:xfrm>
            <a:off x="7828417" y="5753282"/>
            <a:ext cx="1211262" cy="0"/>
          </a:xfrm>
          <a:prstGeom prst="straightConnector1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miter lim="800000"/>
            <a:headEnd type="triangle"/>
            <a:tailEnd type="triangle"/>
          </a:ln>
          <a:effectLst/>
        </p:spPr>
      </p:cxnSp>
      <p:cxnSp>
        <p:nvCxnSpPr>
          <p:cNvPr id="6" name="Connecteur droit avec flèche 5">
            <a:extLst>
              <a:ext uri="{FF2B5EF4-FFF2-40B4-BE49-F238E27FC236}">
                <a16:creationId xmlns:a16="http://schemas.microsoft.com/office/drawing/2014/main" id="{BD9EC332-57A3-FB7B-EE5C-C7D682F17089}"/>
              </a:ext>
            </a:extLst>
          </p:cNvPr>
          <p:cNvCxnSpPr/>
          <p:nvPr/>
        </p:nvCxnSpPr>
        <p:spPr>
          <a:xfrm>
            <a:off x="10100469" y="5668191"/>
            <a:ext cx="1211262" cy="0"/>
          </a:xfrm>
          <a:prstGeom prst="straightConnector1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miter lim="800000"/>
            <a:headEnd type="triangle"/>
            <a:tailEnd type="triangle"/>
          </a:ln>
          <a:effectLst/>
        </p:spPr>
      </p:cxnSp>
      <p:cxnSp>
        <p:nvCxnSpPr>
          <p:cNvPr id="7" name="Connecteur droit avec flèche 6">
            <a:extLst>
              <a:ext uri="{FF2B5EF4-FFF2-40B4-BE49-F238E27FC236}">
                <a16:creationId xmlns:a16="http://schemas.microsoft.com/office/drawing/2014/main" id="{74C8D429-856A-D914-8C7B-458E2EF834E9}"/>
              </a:ext>
            </a:extLst>
          </p:cNvPr>
          <p:cNvCxnSpPr>
            <a:cxnSpLocks/>
          </p:cNvCxnSpPr>
          <p:nvPr/>
        </p:nvCxnSpPr>
        <p:spPr>
          <a:xfrm>
            <a:off x="3029880" y="4821782"/>
            <a:ext cx="1089342" cy="0"/>
          </a:xfrm>
          <a:prstGeom prst="straightConnector1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miter lim="800000"/>
            <a:headEnd type="triangle"/>
            <a:tailEnd type="triangle"/>
          </a:ln>
          <a:effectLst/>
        </p:spPr>
      </p:cxnSp>
      <p:cxnSp>
        <p:nvCxnSpPr>
          <p:cNvPr id="8" name="Connecteur droit avec flèche 7">
            <a:extLst>
              <a:ext uri="{FF2B5EF4-FFF2-40B4-BE49-F238E27FC236}">
                <a16:creationId xmlns:a16="http://schemas.microsoft.com/office/drawing/2014/main" id="{DBD54185-C6C7-7185-3736-6BE2A4828FCD}"/>
              </a:ext>
            </a:extLst>
          </p:cNvPr>
          <p:cNvCxnSpPr>
            <a:cxnSpLocks/>
          </p:cNvCxnSpPr>
          <p:nvPr/>
        </p:nvCxnSpPr>
        <p:spPr>
          <a:xfrm>
            <a:off x="5325155" y="4807540"/>
            <a:ext cx="1155927" cy="14242"/>
          </a:xfrm>
          <a:prstGeom prst="straightConnector1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miter lim="800000"/>
            <a:headEnd type="triangle"/>
            <a:tailEnd type="triangle"/>
          </a:ln>
          <a:effectLst/>
        </p:spPr>
      </p:cxnSp>
      <p:cxnSp>
        <p:nvCxnSpPr>
          <p:cNvPr id="9" name="Connecteur droit avec flèche 8">
            <a:extLst>
              <a:ext uri="{FF2B5EF4-FFF2-40B4-BE49-F238E27FC236}">
                <a16:creationId xmlns:a16="http://schemas.microsoft.com/office/drawing/2014/main" id="{EA64CFD3-2D28-4CCF-1190-E8C3B07B8042}"/>
              </a:ext>
            </a:extLst>
          </p:cNvPr>
          <p:cNvCxnSpPr/>
          <p:nvPr/>
        </p:nvCxnSpPr>
        <p:spPr>
          <a:xfrm>
            <a:off x="7549833" y="4821782"/>
            <a:ext cx="1211262" cy="0"/>
          </a:xfrm>
          <a:prstGeom prst="straightConnector1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miter lim="800000"/>
            <a:headEnd type="triangle"/>
            <a:tailEnd type="triangle"/>
          </a:ln>
          <a:effectLst/>
        </p:spPr>
      </p:cxnSp>
      <p:cxnSp>
        <p:nvCxnSpPr>
          <p:cNvPr id="10" name="Connecteur droit avec flèche 9">
            <a:extLst>
              <a:ext uri="{FF2B5EF4-FFF2-40B4-BE49-F238E27FC236}">
                <a16:creationId xmlns:a16="http://schemas.microsoft.com/office/drawing/2014/main" id="{7C245C57-B61B-A0F6-C741-91DCE471BE30}"/>
              </a:ext>
            </a:extLst>
          </p:cNvPr>
          <p:cNvCxnSpPr>
            <a:cxnSpLocks/>
          </p:cNvCxnSpPr>
          <p:nvPr/>
        </p:nvCxnSpPr>
        <p:spPr>
          <a:xfrm>
            <a:off x="10140043" y="4821237"/>
            <a:ext cx="1171688" cy="0"/>
          </a:xfrm>
          <a:prstGeom prst="straightConnector1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miter lim="800000"/>
            <a:headEnd type="triangle"/>
            <a:tailEnd type="triangle"/>
          </a:ln>
          <a:effectLst/>
        </p:spPr>
      </p:cxnSp>
      <p:sp>
        <p:nvSpPr>
          <p:cNvPr id="11" name="Rectangle 9">
            <a:extLst>
              <a:ext uri="{FF2B5EF4-FFF2-40B4-BE49-F238E27FC236}">
                <a16:creationId xmlns:a16="http://schemas.microsoft.com/office/drawing/2014/main" id="{BD5DD071-F427-7E70-FF21-A4F5643A5C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2" y="120206"/>
            <a:ext cx="11652068" cy="692497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GP" sz="1400" b="1" i="0" u="none" strike="noStrike" cap="none" normalizeH="0" baseline="0" dirty="0">
                <a:ln>
                  <a:noFill/>
                </a:ln>
                <a:solidFill>
                  <a:schemeClr val="accent1"/>
                </a:solidFill>
                <a:effectLst/>
                <a:latin typeface="Arial,Bold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BAC PRO APSA</a:t>
            </a:r>
            <a:r>
              <a:rPr kumimoji="0" lang="fr-FR" altLang="fr-GP" sz="1400" b="1" i="0" u="none" strike="noStrike" cap="none" normalizeH="0" baseline="0" dirty="0">
                <a:ln>
                  <a:noFill/>
                </a:ln>
                <a:solidFill>
                  <a:schemeClr val="accent1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kumimoji="0" lang="fr-FR" altLang="fr-GP" sz="1400" b="1" i="0" u="none" strike="noStrike" cap="none" normalizeH="0" baseline="0" dirty="0">
                <a:ln>
                  <a:noFill/>
                </a:ln>
                <a:solidFill>
                  <a:schemeClr val="accent1"/>
                </a:solidFill>
                <a:effectLst/>
                <a:latin typeface="Arial,Bold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Acrosport/gymnastique</a:t>
            </a:r>
            <a:endParaRPr kumimoji="0" lang="fr-FR" altLang="fr-GP" sz="500" b="1" i="0" u="none" strike="noStrike" cap="none" normalizeH="0" baseline="0" dirty="0">
              <a:ln>
                <a:noFill/>
              </a:ln>
              <a:solidFill>
                <a:schemeClr val="accent1"/>
              </a:solidFill>
              <a:effectLst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GP" sz="1400" b="1" i="0" u="none" strike="noStrike" cap="none" normalizeH="0" baseline="0" dirty="0">
                <a:ln>
                  <a:noFill/>
                </a:ln>
                <a:solidFill>
                  <a:schemeClr val="accent1"/>
                </a:solidFill>
                <a:effectLst/>
                <a:latin typeface="Arial,Bold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CHAMP D</a:t>
            </a:r>
            <a:r>
              <a:rPr kumimoji="0" lang="fr-FR" altLang="fr-GP" sz="1400" b="1" i="0" u="none" strike="noStrike" cap="none" normalizeH="0" baseline="0" dirty="0">
                <a:ln>
                  <a:noFill/>
                </a:ln>
                <a:solidFill>
                  <a:schemeClr val="accent1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kumimoji="0" lang="fr-FR" altLang="fr-GP" sz="1400" b="1" i="0" u="none" strike="noStrike" cap="none" normalizeH="0" baseline="0" dirty="0">
                <a:ln>
                  <a:noFill/>
                </a:ln>
                <a:solidFill>
                  <a:schemeClr val="accent1"/>
                </a:solidFill>
                <a:effectLst/>
                <a:latin typeface="Arial,Bold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APPRENTISSAGE n° 3 : </a:t>
            </a:r>
            <a:r>
              <a:rPr kumimoji="0" lang="fr-FR" altLang="fr-GP" sz="1400" b="1" i="0" u="none" strike="noStrike" cap="none" normalizeH="0" baseline="0" dirty="0">
                <a:ln>
                  <a:noFill/>
                </a:ln>
                <a:solidFill>
                  <a:schemeClr val="accent1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kumimoji="0" lang="fr-FR" altLang="fr-GP" sz="1400" b="1" i="0" u="none" strike="noStrike" cap="none" normalizeH="0" baseline="0" dirty="0">
                <a:ln>
                  <a:noFill/>
                </a:ln>
                <a:solidFill>
                  <a:schemeClr val="accent1"/>
                </a:solidFill>
                <a:effectLst/>
                <a:latin typeface="Arial,Bold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</a:t>
            </a:r>
            <a:r>
              <a:rPr kumimoji="0" lang="fr-FR" altLang="fr-GP" sz="1400" b="1" i="0" u="none" strike="noStrike" cap="none" normalizeH="0" baseline="0" dirty="0">
                <a:ln>
                  <a:noFill/>
                </a:ln>
                <a:solidFill>
                  <a:schemeClr val="accent1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é</a:t>
            </a:r>
            <a:r>
              <a:rPr kumimoji="0" lang="fr-FR" altLang="fr-GP" sz="1400" b="1" i="0" u="none" strike="noStrike" cap="none" normalizeH="0" baseline="0" dirty="0">
                <a:ln>
                  <a:noFill/>
                </a:ln>
                <a:solidFill>
                  <a:schemeClr val="accent1"/>
                </a:solidFill>
                <a:effectLst/>
                <a:latin typeface="Arial,Bold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aliser une prestation acrobatique </a:t>
            </a:r>
            <a:r>
              <a:rPr kumimoji="0" lang="fr-FR" altLang="fr-GP" sz="1400" b="1" i="0" u="none" strike="noStrike" cap="none" normalizeH="0" baseline="0" dirty="0">
                <a:ln>
                  <a:noFill/>
                </a:ln>
                <a:solidFill>
                  <a:schemeClr val="accent1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à</a:t>
            </a:r>
            <a:r>
              <a:rPr kumimoji="0" lang="fr-FR" altLang="fr-GP" sz="1400" b="1" i="0" u="none" strike="noStrike" cap="none" normalizeH="0" baseline="0" dirty="0">
                <a:ln>
                  <a:noFill/>
                </a:ln>
                <a:solidFill>
                  <a:schemeClr val="accent1"/>
                </a:solidFill>
                <a:effectLst/>
                <a:latin typeface="Arial,Bold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plusieurs destin</a:t>
            </a:r>
            <a:r>
              <a:rPr kumimoji="0" lang="fr-FR" altLang="fr-GP" sz="1400" b="1" i="0" u="none" strike="noStrike" cap="none" normalizeH="0" baseline="0" dirty="0">
                <a:ln>
                  <a:noFill/>
                </a:ln>
                <a:solidFill>
                  <a:schemeClr val="accent1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é</a:t>
            </a:r>
            <a:r>
              <a:rPr kumimoji="0" lang="fr-FR" altLang="fr-GP" sz="1400" b="1" i="0" u="none" strike="noStrike" cap="none" normalizeH="0" baseline="0" dirty="0">
                <a:ln>
                  <a:noFill/>
                </a:ln>
                <a:solidFill>
                  <a:schemeClr val="accent1"/>
                </a:solidFill>
                <a:effectLst/>
                <a:latin typeface="Arial,Bold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à être vue et appr</a:t>
            </a:r>
            <a:r>
              <a:rPr kumimoji="0" lang="fr-FR" altLang="fr-GP" sz="1400" b="1" i="0" u="none" strike="noStrike" cap="none" normalizeH="0" baseline="0" dirty="0">
                <a:ln>
                  <a:noFill/>
                </a:ln>
                <a:solidFill>
                  <a:schemeClr val="accent1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é</a:t>
            </a:r>
            <a:r>
              <a:rPr kumimoji="0" lang="fr-FR" altLang="fr-GP" sz="1400" b="1" i="0" u="none" strike="noStrike" cap="none" normalizeH="0" baseline="0" dirty="0">
                <a:ln>
                  <a:noFill/>
                </a:ln>
                <a:solidFill>
                  <a:schemeClr val="accent1"/>
                </a:solidFill>
                <a:effectLst/>
                <a:latin typeface="Arial,Bold" charset="0"/>
                <a:ea typeface="Times New Roman" panose="02020603050405020304" pitchFamily="18" charset="0"/>
                <a:cs typeface="Times New Roman" panose="02020603050405020304" pitchFamily="18" charset="0"/>
              </a:rPr>
              <a:t>ci</a:t>
            </a:r>
            <a:r>
              <a:rPr kumimoji="0" lang="fr-FR" altLang="fr-GP" sz="1400" b="1" i="0" u="none" strike="noStrike" cap="none" normalizeH="0" baseline="0" dirty="0">
                <a:ln>
                  <a:noFill/>
                </a:ln>
                <a:solidFill>
                  <a:schemeClr val="accent1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é</a:t>
            </a:r>
            <a:r>
              <a:rPr kumimoji="0" lang="fr-FR" altLang="fr-GP" sz="1400" b="1" i="0" u="none" strike="noStrike" cap="none" normalizeH="0" baseline="0" dirty="0">
                <a:ln>
                  <a:noFill/>
                </a:ln>
                <a:solidFill>
                  <a:schemeClr val="accent1"/>
                </a:solidFill>
                <a:effectLst/>
                <a:latin typeface="Arial,Bold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kumimoji="0" lang="fr-FR" altLang="fr-GP" sz="1400" b="1" i="0" u="none" strike="noStrike" cap="none" normalizeH="0" baseline="0" dirty="0">
                <a:ln>
                  <a:noFill/>
                </a:ln>
                <a:solidFill>
                  <a:schemeClr val="accent1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kumimoji="0" lang="fr-FR" altLang="fr-GP" sz="500" b="1" i="0" u="none" strike="noStrike" cap="none" normalizeH="0" baseline="0" dirty="0">
              <a:ln>
                <a:noFill/>
              </a:ln>
              <a:solidFill>
                <a:schemeClr val="accent1"/>
              </a:solidFill>
              <a:effectLst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GP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</a:t>
            </a:r>
            <a:r>
              <a:rPr kumimoji="0" lang="fr-FR" altLang="fr-GP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é</a:t>
            </a:r>
            <a:r>
              <a:rPr kumimoji="0" lang="fr-FR" altLang="fr-GP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aliser une prestation corporelle destin</a:t>
            </a:r>
            <a:r>
              <a:rPr kumimoji="0" lang="fr-FR" altLang="fr-GP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é</a:t>
            </a:r>
            <a:r>
              <a:rPr kumimoji="0" lang="fr-FR" altLang="fr-GP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 </a:t>
            </a:r>
            <a:r>
              <a:rPr kumimoji="0" lang="fr-FR" altLang="fr-GP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à</a:t>
            </a:r>
            <a:r>
              <a:rPr kumimoji="0" lang="fr-FR" altLang="fr-GP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être vue et appr</a:t>
            </a:r>
            <a:r>
              <a:rPr kumimoji="0" lang="fr-FR" altLang="fr-GP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é</a:t>
            </a:r>
            <a:r>
              <a:rPr kumimoji="0" lang="fr-FR" altLang="fr-GP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ci</a:t>
            </a:r>
            <a:r>
              <a:rPr kumimoji="0" lang="fr-FR" altLang="fr-GP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é</a:t>
            </a:r>
            <a:r>
              <a:rPr kumimoji="0" lang="fr-FR" altLang="fr-GP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</a:t>
            </a:r>
            <a:endParaRPr kumimoji="0" lang="fr-FR" altLang="fr-GP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36954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id="{EBFD55E0-895F-0696-669D-F112794859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4731042"/>
              </p:ext>
            </p:extLst>
          </p:nvPr>
        </p:nvGraphicFramePr>
        <p:xfrm>
          <a:off x="163287" y="1006945"/>
          <a:ext cx="11745685" cy="3957291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2236318">
                  <a:extLst>
                    <a:ext uri="{9D8B030D-6E8A-4147-A177-3AD203B41FA5}">
                      <a16:colId xmlns:a16="http://schemas.microsoft.com/office/drawing/2014/main" val="1676992061"/>
                    </a:ext>
                  </a:extLst>
                </a:gridCol>
                <a:gridCol w="2335948">
                  <a:extLst>
                    <a:ext uri="{9D8B030D-6E8A-4147-A177-3AD203B41FA5}">
                      <a16:colId xmlns:a16="http://schemas.microsoft.com/office/drawing/2014/main" val="998740160"/>
                    </a:ext>
                  </a:extLst>
                </a:gridCol>
                <a:gridCol w="2540944">
                  <a:extLst>
                    <a:ext uri="{9D8B030D-6E8A-4147-A177-3AD203B41FA5}">
                      <a16:colId xmlns:a16="http://schemas.microsoft.com/office/drawing/2014/main" val="224082758"/>
                    </a:ext>
                  </a:extLst>
                </a:gridCol>
                <a:gridCol w="2540944">
                  <a:extLst>
                    <a:ext uri="{9D8B030D-6E8A-4147-A177-3AD203B41FA5}">
                      <a16:colId xmlns:a16="http://schemas.microsoft.com/office/drawing/2014/main" val="1763890759"/>
                    </a:ext>
                  </a:extLst>
                </a:gridCol>
                <a:gridCol w="2091531">
                  <a:extLst>
                    <a:ext uri="{9D8B030D-6E8A-4147-A177-3AD203B41FA5}">
                      <a16:colId xmlns:a16="http://schemas.microsoft.com/office/drawing/2014/main" val="3593055058"/>
                    </a:ext>
                  </a:extLst>
                </a:gridCol>
              </a:tblGrid>
              <a:tr h="3230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b="1" kern="100" dirty="0">
                          <a:solidFill>
                            <a:srgbClr val="000000"/>
                          </a:solidFill>
                          <a:effectLst/>
                          <a:latin typeface="Arial,Bold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AFLP évalué</a:t>
                      </a:r>
                      <a:endParaRPr lang="fr-GP" sz="10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825" marR="13825" marT="13825" marB="138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2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 pts 4 pts  6 pts (rayer la mention inutile)</a:t>
                      </a:r>
                      <a:endParaRPr lang="fr-GP" sz="1200" b="0" i="0" kern="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3825" marR="13825" marT="13825" marB="138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GP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GP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GP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5974139"/>
                  </a:ext>
                </a:extLst>
              </a:tr>
              <a:tr h="172498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b="1" kern="100" dirty="0">
                          <a:effectLst/>
                          <a:latin typeface="Arial,Bold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AFLP 3 - </a:t>
                      </a:r>
                      <a:endParaRPr lang="fr-GP" sz="10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b="1" kern="100" dirty="0">
                          <a:effectLst/>
                          <a:latin typeface="Arial,Bold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Composer et s’organiser dans le temps pour se produire devant des spectateurs/juges et présenter  la meilleure performance acrobatique possible</a:t>
                      </a:r>
                      <a:endParaRPr lang="fr-GP" sz="10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b="1" kern="100" dirty="0">
                          <a:effectLst/>
                          <a:latin typeface="Arial,Bold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GP" sz="10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b="1" kern="100" dirty="0">
                          <a:effectLst/>
                          <a:latin typeface="Arial,Bold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GP" sz="10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825" marR="13825" marT="13825" marB="138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b="1" kern="100">
                          <a:solidFill>
                            <a:srgbClr val="000000"/>
                          </a:solidFill>
                          <a:effectLst/>
                          <a:latin typeface="Arial,Bold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Degré 1</a:t>
                      </a:r>
                      <a:endParaRPr lang="fr-GP" sz="1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825" marR="13825" marT="13825" marB="138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DAD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b="1" kern="100">
                          <a:solidFill>
                            <a:srgbClr val="000000"/>
                          </a:solidFill>
                          <a:effectLst/>
                          <a:latin typeface="Arial,Bold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Degré 2</a:t>
                      </a:r>
                      <a:endParaRPr lang="fr-GP" sz="1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825" marR="13825" marT="13825" marB="138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DAD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b="1" kern="100">
                          <a:solidFill>
                            <a:srgbClr val="000000"/>
                          </a:solidFill>
                          <a:effectLst/>
                          <a:latin typeface="Arial,Bold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Degré 3</a:t>
                      </a:r>
                      <a:endParaRPr lang="fr-GP" sz="1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825" marR="13825" marT="13825" marB="138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DAD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b="1" kern="100">
                          <a:solidFill>
                            <a:srgbClr val="000000"/>
                          </a:solidFill>
                          <a:effectLst/>
                          <a:latin typeface="Arial,Bold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Degré 4</a:t>
                      </a:r>
                      <a:endParaRPr lang="fr-GP" sz="1000" kern="10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825" marR="13825" marT="13825" marB="138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DA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1348798"/>
                  </a:ext>
                </a:extLst>
              </a:tr>
              <a:tr h="3450481">
                <a:tc vMerge="1">
                  <a:txBody>
                    <a:bodyPr/>
                    <a:lstStyle/>
                    <a:p>
                      <a:endParaRPr lang="fr-GP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100" dirty="0">
                          <a:effectLst/>
                          <a:latin typeface="Arial,Bold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Participe rarement aux phases de recherche, de construction ou de répétition. Le travail du groupe n’aboutit pas à une production</a:t>
                      </a:r>
                      <a:endParaRPr lang="fr-GP" sz="10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lvl="1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b="1" kern="100" dirty="0">
                          <a:effectLst/>
                          <a:latin typeface="Arial,Bold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DESINTERESSE</a:t>
                      </a:r>
                      <a:endParaRPr lang="fr-GP" sz="10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lvl="1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100" dirty="0">
                          <a:effectLst/>
                          <a:latin typeface="Arial,Bold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0                                      1,5</a:t>
                      </a:r>
                      <a:endParaRPr lang="fr-GP" sz="10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lvl="1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100" dirty="0">
                          <a:effectLst/>
                          <a:latin typeface="Arial,Bold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0                                       1</a:t>
                      </a:r>
                      <a:endParaRPr lang="fr-GP" sz="10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lvl="1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100" dirty="0">
                          <a:effectLst/>
                          <a:latin typeface="Arial,Bold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0                                       0,25</a:t>
                      </a:r>
                      <a:endParaRPr lang="fr-GP" sz="10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825" marR="13825" marT="13825" marB="138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1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100" dirty="0">
                          <a:effectLst/>
                          <a:latin typeface="Arial,Bold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Participe par intermittence au travail du groupe - hésitations</a:t>
                      </a:r>
                      <a:endParaRPr lang="fr-GP" sz="10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lvl="1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100" dirty="0">
                          <a:effectLst/>
                          <a:latin typeface="Arial,Bold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Les productions du groupe sont irrégulières ou partielles</a:t>
                      </a:r>
                      <a:endParaRPr lang="fr-GP" sz="10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lvl="1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100" dirty="0">
                          <a:effectLst/>
                          <a:latin typeface="Arial,Bold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fr-FR" sz="1000" b="1" kern="100" dirty="0">
                          <a:effectLst/>
                          <a:latin typeface="Arial,Bold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RREGULIER</a:t>
                      </a:r>
                      <a:endParaRPr lang="fr-GP" sz="10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lvl="1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100" dirty="0">
                          <a:effectLst/>
                          <a:latin typeface="Arial,Bold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2                                        3          </a:t>
                      </a:r>
                      <a:endParaRPr lang="fr-GP" sz="10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lvl="1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100" dirty="0">
                          <a:effectLst/>
                          <a:latin typeface="Arial,Bold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1.5                                     2</a:t>
                      </a:r>
                      <a:endParaRPr lang="fr-GP" sz="10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lvl="1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100" dirty="0">
                          <a:effectLst/>
                          <a:latin typeface="Arial,Bold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0,5                                   0,7</a:t>
                      </a:r>
                      <a:endParaRPr lang="fr-GP" sz="10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825" marR="13825" marT="13825" marB="138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1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100" dirty="0">
                          <a:effectLst/>
                          <a:latin typeface="Arial,Bold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Participe au travail collectif et donne quelques fois son avis</a:t>
                      </a:r>
                      <a:endParaRPr lang="fr-GP" sz="10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lvl="1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100" dirty="0">
                          <a:effectLst/>
                          <a:latin typeface="Arial,Bold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Les productions du groupe sont régulières</a:t>
                      </a:r>
                      <a:endParaRPr lang="fr-GP" sz="10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lvl="1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b="1" kern="100" dirty="0">
                          <a:effectLst/>
                          <a:latin typeface="Arial,Bold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SUIT, S’INTEGRE</a:t>
                      </a:r>
                      <a:endParaRPr lang="fr-GP" sz="10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lvl="1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100" dirty="0">
                          <a:effectLst/>
                          <a:latin typeface="Arial,Bold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3,5                                              4,5</a:t>
                      </a:r>
                      <a:endParaRPr lang="fr-GP" sz="10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lvl="1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100" dirty="0">
                          <a:effectLst/>
                          <a:latin typeface="Arial,Bold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2.5                                             3</a:t>
                      </a:r>
                      <a:endParaRPr lang="fr-GP" sz="10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lvl="1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100" dirty="0">
                          <a:effectLst/>
                          <a:latin typeface="Arial,Bold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1                                            1 ,25</a:t>
                      </a:r>
                      <a:endParaRPr lang="fr-GP" sz="10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825" marR="13825" marT="13825" marB="138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1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100" dirty="0">
                          <a:effectLst/>
                          <a:latin typeface="Arial,Bold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S’engage dans le travail du groupe et propose des idées</a:t>
                      </a:r>
                      <a:endParaRPr lang="fr-GP" sz="10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lvl="1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100" dirty="0">
                          <a:effectLst/>
                          <a:latin typeface="Arial,Bold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Les productions sont précises et originales</a:t>
                      </a:r>
                      <a:endParaRPr lang="fr-GP" sz="10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lvl="1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b="1" kern="100" dirty="0">
                          <a:effectLst/>
                          <a:latin typeface="Arial,Bold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S’ENGAGE</a:t>
                      </a:r>
                      <a:endParaRPr lang="fr-GP" sz="10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lvl="1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100" dirty="0">
                          <a:effectLst/>
                          <a:latin typeface="Arial,Bold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5                                     6</a:t>
                      </a:r>
                      <a:endParaRPr lang="fr-GP" sz="10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lvl="1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100" dirty="0">
                          <a:effectLst/>
                          <a:latin typeface="Arial,Bold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3.5                                   4</a:t>
                      </a:r>
                      <a:endParaRPr lang="fr-GP" sz="10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lvl="1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FR" sz="1000" kern="100" dirty="0">
                          <a:effectLst/>
                          <a:latin typeface="Arial,Bold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1,4                                    2</a:t>
                      </a:r>
                      <a:endParaRPr lang="fr-GP" sz="1000" kern="100" dirty="0"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3825" marR="13825" marT="13825" marB="1382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7319890"/>
                  </a:ext>
                </a:extLst>
              </a:tr>
            </a:tbl>
          </a:graphicData>
        </a:graphic>
      </p:graphicFrame>
      <p:cxnSp>
        <p:nvCxnSpPr>
          <p:cNvPr id="4" name="Connecteur droit avec flèche 3">
            <a:extLst>
              <a:ext uri="{FF2B5EF4-FFF2-40B4-BE49-F238E27FC236}">
                <a16:creationId xmlns:a16="http://schemas.microsoft.com/office/drawing/2014/main" id="{EB43BBC9-672B-E52A-B21D-5F20C6EC19D6}"/>
              </a:ext>
            </a:extLst>
          </p:cNvPr>
          <p:cNvCxnSpPr/>
          <p:nvPr/>
        </p:nvCxnSpPr>
        <p:spPr>
          <a:xfrm>
            <a:off x="3061379" y="3854676"/>
            <a:ext cx="1211262" cy="0"/>
          </a:xfrm>
          <a:prstGeom prst="straightConnector1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miter lim="800000"/>
            <a:headEnd type="triangle"/>
            <a:tailEnd type="triangle"/>
          </a:ln>
          <a:effectLst/>
        </p:spPr>
      </p:cxnSp>
      <p:cxnSp>
        <p:nvCxnSpPr>
          <p:cNvPr id="5" name="Connecteur droit avec flèche 4">
            <a:extLst>
              <a:ext uri="{FF2B5EF4-FFF2-40B4-BE49-F238E27FC236}">
                <a16:creationId xmlns:a16="http://schemas.microsoft.com/office/drawing/2014/main" id="{9644FF79-BE86-DCD1-AFDF-D1877F1DAEBF}"/>
              </a:ext>
            </a:extLst>
          </p:cNvPr>
          <p:cNvCxnSpPr/>
          <p:nvPr/>
        </p:nvCxnSpPr>
        <p:spPr>
          <a:xfrm>
            <a:off x="5408726" y="3798434"/>
            <a:ext cx="1211262" cy="0"/>
          </a:xfrm>
          <a:prstGeom prst="straightConnector1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miter lim="800000"/>
            <a:headEnd type="triangle"/>
            <a:tailEnd type="triangle"/>
          </a:ln>
          <a:effectLst/>
        </p:spPr>
      </p:cxnSp>
      <p:cxnSp>
        <p:nvCxnSpPr>
          <p:cNvPr id="6" name="Connecteur droit avec flèche 5">
            <a:extLst>
              <a:ext uri="{FF2B5EF4-FFF2-40B4-BE49-F238E27FC236}">
                <a16:creationId xmlns:a16="http://schemas.microsoft.com/office/drawing/2014/main" id="{70DB7DA4-7F37-FA7A-C147-D32CE8C5EF1A}"/>
              </a:ext>
            </a:extLst>
          </p:cNvPr>
          <p:cNvCxnSpPr/>
          <p:nvPr/>
        </p:nvCxnSpPr>
        <p:spPr>
          <a:xfrm>
            <a:off x="8014379" y="3798434"/>
            <a:ext cx="1211262" cy="0"/>
          </a:xfrm>
          <a:prstGeom prst="straightConnector1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miter lim="800000"/>
            <a:headEnd type="triangle"/>
            <a:tailEnd type="triangle"/>
          </a:ln>
          <a:effectLst/>
        </p:spPr>
      </p:cxnSp>
      <p:cxnSp>
        <p:nvCxnSpPr>
          <p:cNvPr id="7" name="Connecteur droit avec flèche 6">
            <a:extLst>
              <a:ext uri="{FF2B5EF4-FFF2-40B4-BE49-F238E27FC236}">
                <a16:creationId xmlns:a16="http://schemas.microsoft.com/office/drawing/2014/main" id="{281FA39F-5EA5-E678-B252-711241DE4597}"/>
              </a:ext>
            </a:extLst>
          </p:cNvPr>
          <p:cNvCxnSpPr>
            <a:cxnSpLocks/>
          </p:cNvCxnSpPr>
          <p:nvPr/>
        </p:nvCxnSpPr>
        <p:spPr>
          <a:xfrm>
            <a:off x="10465252" y="3798434"/>
            <a:ext cx="1089934" cy="0"/>
          </a:xfrm>
          <a:prstGeom prst="straightConnector1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miter lim="800000"/>
            <a:headEnd type="triangle"/>
            <a:tailEnd type="triangle"/>
          </a:ln>
          <a:effectLst/>
        </p:spPr>
      </p:cxnSp>
      <p:sp>
        <p:nvSpPr>
          <p:cNvPr id="8" name="Rectangle 5">
            <a:extLst>
              <a:ext uri="{FF2B5EF4-FFF2-40B4-BE49-F238E27FC236}">
                <a16:creationId xmlns:a16="http://schemas.microsoft.com/office/drawing/2014/main" id="{A19A0F07-1BB3-19CA-152A-3A16B1D611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75" y="194616"/>
            <a:ext cx="11566754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GP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É</a:t>
            </a:r>
            <a:r>
              <a:rPr kumimoji="0" lang="fr-FR" altLang="fr-GP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,Bold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valuation au fil et en fin de s</a:t>
            </a:r>
            <a:r>
              <a:rPr kumimoji="0" lang="fr-FR" altLang="fr-GP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é</a:t>
            </a:r>
            <a:r>
              <a:rPr kumimoji="0" lang="fr-FR" altLang="fr-GP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,Bold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quence : 8 points	</a:t>
            </a:r>
            <a:endParaRPr kumimoji="0" lang="fr-FR" altLang="fr-GP" sz="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GP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,Bold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Seuls les AFLP 4 et 5 seront retenus pour constituer cette partie de la note sur 8 points.</a:t>
            </a:r>
            <a:endParaRPr kumimoji="0" lang="fr-FR" altLang="fr-GP" sz="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GP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,Bold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 milieu de formation, le candidat choisit de r</a:t>
            </a:r>
            <a:r>
              <a:rPr kumimoji="0" lang="fr-FR" altLang="fr-GP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é</a:t>
            </a:r>
            <a:r>
              <a:rPr kumimoji="0" lang="fr-FR" altLang="fr-GP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,Bold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partir les 8 points entre les deux AFLP retenus par l</a:t>
            </a:r>
            <a:r>
              <a:rPr kumimoji="0" lang="fr-FR" altLang="fr-GP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’é</a:t>
            </a:r>
            <a:r>
              <a:rPr kumimoji="0" lang="fr-FR" altLang="fr-GP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,Bold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quipe EPS (avec un minimum de 2 points pour un AFLP). Trois choix sont possibles</a:t>
            </a:r>
            <a:r>
              <a:rPr kumimoji="0" lang="fr-FR" altLang="fr-GP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kumimoji="0" lang="fr-FR" altLang="fr-GP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,Bold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4-4 / 6-2 / 2-6</a:t>
            </a:r>
            <a:endParaRPr kumimoji="0" lang="fr-FR" altLang="fr-GP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5388388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e">
  <a:themeElements>
    <a:clrScheme name="Galerie">
      <a:dk1>
        <a:sysClr val="windowText" lastClr="000000"/>
      </a:dk1>
      <a:lt1>
        <a:sysClr val="window" lastClr="FFFFFF"/>
      </a:lt1>
      <a:dk2>
        <a:srgbClr val="454545"/>
      </a:dk2>
      <a:lt2>
        <a:srgbClr val="EDEBE7"/>
      </a:lt2>
      <a:accent1>
        <a:srgbClr val="5FA534"/>
      </a:accent1>
      <a:accent2>
        <a:srgbClr val="DCAB34"/>
      </a:accent2>
      <a:accent3>
        <a:srgbClr val="D26D23"/>
      </a:accent3>
      <a:accent4>
        <a:srgbClr val="972323"/>
      </a:accent4>
      <a:accent5>
        <a:srgbClr val="236797"/>
      </a:accent5>
      <a:accent6>
        <a:srgbClr val="2FB6C6"/>
      </a:accent6>
      <a:hlink>
        <a:srgbClr val="8FC639"/>
      </a:hlink>
      <a:folHlink>
        <a:srgbClr val="E7C272"/>
      </a:folHlink>
    </a:clrScheme>
    <a:fontScheme name="Galerie">
      <a:majorFont>
        <a:latin typeface="Palatino Linotype" panose="020405020505050303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ie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AC464412-510E-4F2B-8947-A0DDBD028997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184</TotalTime>
  <Words>2330</Words>
  <Application>Microsoft Office PowerPoint</Application>
  <PresentationFormat>Grand écran</PresentationFormat>
  <Paragraphs>346</Paragraphs>
  <Slides>14</Slides>
  <Notes>1</Notes>
  <HiddenSlides>0</HiddenSlides>
  <MMClips>0</MMClips>
  <ScaleCrop>false</ScaleCrop>
  <HeadingPairs>
    <vt:vector size="8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24" baseType="lpstr">
      <vt:lpstr>Aptos</vt:lpstr>
      <vt:lpstr>Arial</vt:lpstr>
      <vt:lpstr>Arial,Bold</vt:lpstr>
      <vt:lpstr>Arial,Italic</vt:lpstr>
      <vt:lpstr>Calibri</vt:lpstr>
      <vt:lpstr>Century Gothic</vt:lpstr>
      <vt:lpstr>Palatino Linotype</vt:lpstr>
      <vt:lpstr>Times New Roman</vt:lpstr>
      <vt:lpstr>Galerie</vt:lpstr>
      <vt:lpstr>Document</vt:lpstr>
      <vt:lpstr> CA 3 Gymnastique  FPS lycée Pro   Jeudi 5 mars Vendredi 06 mars Collège Bois Rada - Ste Rose   </vt:lpstr>
      <vt:lpstr>Des figures dynamiques de la GAC vers la gymnastique au sol sans matériel</vt:lpstr>
      <vt:lpstr> FPS « des figures dynamiques pour une gymnastique plus acrobatique » </vt:lpstr>
      <vt:lpstr>Contexte: lycée Pro (sans matériel)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FORMATION  ACROSPORT SOCLE CYCLE 4  Lundi 13 Mai 2019  Collège Bois Rada - Ste Rose    Chloé Bluteau, Shirley Lacour, Marjolaine L'helgoualc’h, Thomas Samoyault</dc:title>
  <dc:creator>chloé bluteau</dc:creator>
  <cp:lastModifiedBy>SEBASTIEN BLUTEAU</cp:lastModifiedBy>
  <cp:revision>7</cp:revision>
  <dcterms:created xsi:type="dcterms:W3CDTF">2019-04-02T18:03:18Z</dcterms:created>
  <dcterms:modified xsi:type="dcterms:W3CDTF">2026-03-23T11:35:11Z</dcterms:modified>
</cp:coreProperties>
</file>