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8" r:id="rId5"/>
    <p:sldId id="301" r:id="rId6"/>
    <p:sldId id="300" r:id="rId7"/>
    <p:sldId id="302" r:id="rId8"/>
    <p:sldId id="304" r:id="rId9"/>
    <p:sldId id="305" r:id="rId10"/>
    <p:sldId id="306" r:id="rId11"/>
    <p:sldId id="307" r:id="rId12"/>
    <p:sldId id="308" r:id="rId13"/>
    <p:sldId id="299" r:id="rId14"/>
  </p:sldIdLst>
  <p:sldSz cx="12192000" cy="6858000"/>
  <p:notesSz cx="6858000" cy="9144000"/>
  <p:embeddedFontLst>
    <p:embeddedFont>
      <p:font typeface="Avenir Next LT Pro" panose="020B0504020202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peak Pro" panose="020B0604020202020204" pitchFamily="34" charset="0"/>
      <p:regular r:id="rId25"/>
      <p:bold r:id="rId26"/>
      <p:italic r:id="rId27"/>
      <p:boldItalic r:id="rId28"/>
    </p:embeddedFont>
  </p:embeddedFontLst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49" autoAdjust="0"/>
  </p:normalViewPr>
  <p:slideViewPr>
    <p:cSldViewPr snapToGrid="0">
      <p:cViewPr varScale="1">
        <p:scale>
          <a:sx n="76" d="100"/>
          <a:sy n="76" d="100"/>
        </p:scale>
        <p:origin x="296" y="64"/>
      </p:cViewPr>
      <p:guideLst/>
    </p:cSldViewPr>
  </p:slideViewPr>
  <p:outlineViewPr>
    <p:cViewPr>
      <p:scale>
        <a:sx n="33" d="100"/>
        <a:sy n="33" d="100"/>
      </p:scale>
      <p:origin x="0" y="-335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0B60A04-6042-4737-B723-4EAE1B4CA51F}" type="datetime1">
              <a:rPr lang="fr-FR" smtClean="0"/>
              <a:t>19/12/2025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82E420-31C0-4FAB-9C47-370244A3A0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665B5B0-655F-416D-9F16-1D56867553DE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BDF500-FE05-4D50-AB42-37EDEB80A66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GP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037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GP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156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BF578-786C-4D5D-B029-854ABDE4F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2B484D2-0A40-BB70-2C1F-1470E9A72A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GP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48072E5-CB5B-03D8-54EB-678BE1B59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DEA56D-2A11-2498-EC9B-C30B9383C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833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8EE70-0FD0-D213-09A8-2E17B1655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F36E19C-CC70-ABB3-B85B-9856CB83A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GP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286C702-60DA-BDA6-FB87-61F537196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CD3D91-E7DE-AE73-CC82-7E7130B99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849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5E8E7-9ED2-61B4-2E5D-A72C13C4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0A889D7-90D4-F44D-C59E-FFA2A49D7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GP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AA3437D-7493-D9B8-A740-D89315D9B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BA9C9F-F280-6FF1-6F3F-8C35B9BBD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456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21288-300E-857A-FBBA-DB02737E8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B722DBE-A4A2-C673-706D-2C6698DA7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GP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0222131-DE60-2347-7F8F-50DC17D594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3B6E39-5A0C-9BC2-00A7-7D29B50F61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27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4B3C7-ED1F-CEF4-74B9-47E6DC1A5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80C6AF-7016-23B0-1CBA-F070E88B3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GP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3140C1B-9A04-6A06-7003-43D62C3FB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78B1E4-7BB9-5F0C-A22C-345F90E71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198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FDB75-D226-C669-B3D2-372224543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5D633E6-C581-2826-C8EE-E534780FE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GP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D99B737-EDC4-E40A-BCF6-482A80E917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2F59C6-5493-388D-A3F9-C3A7E5176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016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37825-7E4E-B518-0750-8C799B0DA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B36CEB-55D5-8752-16A0-678685F70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GP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5CD2F7-ECCB-E04B-6BEF-75B90E2E7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CE3E89-4759-BCDC-E6C3-03050E8AE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051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06A88-373F-F7DE-43E4-7EF72D00C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C5CDAE2-9D1B-B4EA-F51E-2A120E133E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GP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6695BEB-F9F1-DF4F-BD8E-F3E0DA855C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C7BE88-D64C-E5A3-55AF-3858184F3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484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PRÉSENTATION</a:t>
            </a:r>
            <a:br>
              <a:rPr lang="fr-FR" noProof="0"/>
            </a:br>
            <a:r>
              <a:rPr lang="fr-FR" noProof="0"/>
              <a:t>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Lorem Ipsum</a:t>
            </a:r>
            <a:br>
              <a:rPr lang="fr-FR" noProof="0"/>
            </a:br>
            <a:r>
              <a:rPr lang="fr-FR" noProof="0"/>
              <a:t>Dolor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85B486-089A-40DF-9E61-A2D324EF3DCE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 rtlCol="0"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DE CONTENU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14145" y="2138878"/>
            <a:ext cx="4361941" cy="31229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D58AAA-A5D3-4BE1-9D9F-8893AADFA71E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Sous-titre de la diapositive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SÉPARATION DE SECTION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Sous-titre de section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77FF20-D0A4-4AC3-8F58-0F36CCDA248D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SÉPARATION DE SECTION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Sous-titre de section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FC0135-2020-4918-9D84-86B76EEA8C34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rtlCol="0" anchor="b">
            <a:norm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fr-FR" noProof="0"/>
              <a:t>DIAPOSITIVE SÉPARATION DE SECTION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118A53-620F-4EA1-A63B-3BFD5D6F74A1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95CBEC59-7FF9-4688-98DF-89832A0C9025}" type="slidenum">
              <a:rPr lang="fr-FR" noProof="0" smtClean="0"/>
              <a:pPr/>
              <a:t>‹N°›</a:t>
            </a:fld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 15">
            <a:extLst>
              <a:ext uri="{FF2B5EF4-FFF2-40B4-BE49-F238E27FC236}">
                <a16:creationId xmlns:a16="http://schemas.microsoft.com/office/drawing/2014/main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Sous-titre de section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95F7760-B839-4F89-B618-3371C8B08414}"/>
              </a:ext>
            </a:extLst>
          </p:cNvPr>
          <p:cNvCxnSpPr/>
          <p:nvPr userDrawn="1"/>
        </p:nvCxnSpPr>
        <p:spPr>
          <a:xfrm>
            <a:off x="1838883" y="5560637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207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SÉPARATION DE SECTION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Sous-titre de section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CBF37F-3109-4B68-8527-2280E7DAC474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SÉPARATION DE SECTION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88DA23-E8EE-4E59-9A7A-2ADB69BBA323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Sous-titre de la diapositive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 rtlCol="0"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SÉPARATION DE SECTION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E7C8A-43D4-402A-991B-7459038030F9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Sous-titre de la diapositive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DEUX CONTENUS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7D4D83-C440-4343-A6F6-98D96573BB4F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10145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10590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DEUX CONTENUS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015247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4744" y="3386142"/>
            <a:ext cx="5183188" cy="2015247"/>
          </a:xfrm>
        </p:spPr>
        <p:txBody>
          <a:bodyPr rtlCol="0"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/>
              <a:t>Modifiez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F7C951-59BD-4657-B2C8-1232E3BA4B4B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DEUX CONTENUS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E38DBD-7831-4D23-A7CC-CF7F20C5846B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/>
              <a:t>Modifiez les styles du texte du masque</a:t>
            </a:r>
          </a:p>
        </p:txBody>
      </p:sp>
      <p:sp>
        <p:nvSpPr>
          <p:cNvPr id="25" name="Espace réservé du contenu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10145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PRÉSENTATION</a:t>
            </a:r>
            <a:br>
              <a:rPr lang="fr-FR" noProof="0"/>
            </a:br>
            <a:r>
              <a:rPr lang="fr-FR" noProof="0"/>
              <a:t>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Lorem Ipsum</a:t>
            </a:r>
            <a:br>
              <a:rPr lang="fr-FR" noProof="0"/>
            </a:br>
            <a:r>
              <a:rPr lang="fr-FR" noProof="0"/>
              <a:t>Dolor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BE2F7A-B455-4F5D-99C5-ED07A0417AEC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8" y="2272009"/>
            <a:ext cx="4759643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DEUX CONTENUS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BCE2D3-0F66-4A8B-8BCB-97E9165E3F22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227200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contenu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27519" y="3386142"/>
            <a:ext cx="4783074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/>
              <a:t>Modifiez les styles du texte du masque</a:t>
            </a:r>
          </a:p>
        </p:txBody>
      </p:sp>
      <p:sp>
        <p:nvSpPr>
          <p:cNvPr id="27" name="Espace réservé du contenu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911271" y="3386142"/>
            <a:ext cx="4783075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9" y="2272009"/>
            <a:ext cx="4540672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DEUX CONTENUS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B29BBE-289E-4496-AC29-8D63546749A8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227200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contenu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527519" y="3386142"/>
            <a:ext cx="4559068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 dirty="0"/>
              <a:t>Modifiez les styles du texte du masque</a:t>
            </a:r>
          </a:p>
        </p:txBody>
      </p:sp>
      <p:sp>
        <p:nvSpPr>
          <p:cNvPr id="29" name="Espace réservé du contenu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911271" y="3386142"/>
            <a:ext cx="4783069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77FDF157-A493-4A5F-9B08-356A30F203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DIAPOSITIVE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98AC07-6810-4701-85A1-BAEF72F0F7BC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Rectangle 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’image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659525"/>
            <a:ext cx="12192000" cy="4517136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804327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et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fr-FR" noProof="0"/>
              <a:t>DIAPOSITIVE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37D58D-269D-4B20-9198-F9DF2CE96593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Rectangle 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’image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et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DIAPOSITIVE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FDEBBD-41C9-4B45-9775-1BB4D63A949F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0" name="Espace réservé d’image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et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4" name="Espace réservé d’image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IMAGE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45230A-47B7-4A45-A345-EE3603200EEB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et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’image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rtlCol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IMAGE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152B86-70B3-418A-B2A4-76DEF58B5FDF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B2A5FC-034D-4F4C-833F-A3DDC66E3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DIAPOSITIVE GRAPHIQUE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4453C5-D59D-46FE-8DED-A2E71767E9EC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Rectangle 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431112"/>
            <a:ext cx="5157787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/>
              <a:t>Modifiez les styles du texte du masque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4784" y="2516716"/>
            <a:ext cx="5183188" cy="3687653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/>
              <a:t>Modifiez les styles du texte du masque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40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fr-FR" noProof="0"/>
              <a:t>DIAPOSITIVE GRAPHIQUE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4F95DB-D91B-4E4C-8AC4-4D02D673E27A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Rectangle 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431112"/>
            <a:ext cx="5157787" cy="2017154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/>
              <a:t>Modifiez les styles du texte du masque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4784" y="2516716"/>
            <a:ext cx="5183188" cy="2931545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/>
              <a:t>Modifiez les styles du texte du masque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DIAPOSITIVE GRAPHIQUE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E52D72-09FB-4C63-AD6A-A41AD80C8E0A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431112"/>
            <a:ext cx="5157787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4784" y="2516716"/>
            <a:ext cx="5183188" cy="3687653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Lorem Ipsum Dolor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6EFE8C-2899-42EC-A11D-BF5D60F8BD0B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12447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8" y="2272009"/>
            <a:ext cx="4759643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GRAPHIQUE</a:t>
            </a:r>
            <a:br>
              <a:rPr lang="fr-FR" noProof="0"/>
            </a:br>
            <a:r>
              <a:rPr lang="fr-FR" noProof="0"/>
              <a:t>DIAPOSITIVE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4CC6A1-1021-4598-A0E7-CD0B81C1EDD5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5328" y="3386142"/>
            <a:ext cx="4759643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141475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1" name="Espace réservé du contenu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911272" y="2528891"/>
            <a:ext cx="4783083" cy="3630507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u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9" y="2272009"/>
            <a:ext cx="4540672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fr-FR" noProof="0"/>
              <a:t>GRAPHIQUE</a:t>
            </a:r>
            <a:br>
              <a:rPr lang="fr-FR" noProof="0"/>
            </a:br>
            <a:r>
              <a:rPr lang="fr-FR" noProof="0"/>
              <a:t>DIAPOSITIVE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65B0CA-C929-4E7F-A7B8-AE2F9261EA85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5329" y="3386142"/>
            <a:ext cx="4540672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141475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1" name="Espace réservé du contenu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911272" y="2528891"/>
            <a:ext cx="4783083" cy="3630507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IMAGE</a:t>
            </a:r>
            <a:br>
              <a:rPr lang="fr-FR" noProof="0"/>
            </a:br>
            <a:r>
              <a:rPr lang="fr-FR" noProof="0"/>
              <a:t>AVEC</a:t>
            </a:r>
            <a:br>
              <a:rPr lang="fr-FR" noProof="0"/>
            </a:br>
            <a:r>
              <a:rPr lang="fr-FR" noProof="0"/>
              <a:t>LÉGENDE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3283710"/>
            <a:ext cx="3932237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 dirty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2E5918-1E83-4207-9543-C99023B23AB4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89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rtlCol="0"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fr-FR" noProof="0"/>
              <a:t>DIAPOSITIVE IMAGE</a:t>
            </a:r>
            <a:br>
              <a:rPr lang="fr-FR" noProof="0"/>
            </a:br>
            <a:r>
              <a:rPr lang="fr-FR" noProof="0"/>
              <a:t>AVEC LÉGENDE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2216910"/>
            <a:ext cx="6291150" cy="654726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ADA2E8-A66F-43C7-940E-C6B7C062EA2D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IMAGE</a:t>
            </a:r>
            <a:br>
              <a:rPr lang="fr-FR" noProof="0"/>
            </a:br>
            <a:r>
              <a:rPr lang="fr-FR" noProof="0"/>
              <a:t>AVEC</a:t>
            </a:r>
            <a:br>
              <a:rPr lang="fr-FR" noProof="0"/>
            </a:br>
            <a:r>
              <a:rPr lang="fr-FR" noProof="0"/>
              <a:t>LÉGENDE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3283710"/>
            <a:ext cx="3932237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E7D283-08EC-4813-AA7E-7E69248E98B9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7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IMAGE</a:t>
            </a:r>
            <a:br>
              <a:rPr lang="fr-FR" noProof="0"/>
            </a:br>
            <a:r>
              <a:rPr lang="fr-FR" noProof="0"/>
              <a:t>AVEC</a:t>
            </a:r>
            <a:br>
              <a:rPr lang="fr-FR" noProof="0"/>
            </a:br>
            <a:r>
              <a:rPr lang="fr-FR" noProof="0"/>
              <a:t>LÉGENDE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19351" y="3283710"/>
            <a:ext cx="3490800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020D87-3249-487C-A488-309615D4BD3B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avec lé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’image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Lorem Ipsum Dolor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rtlCol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IMAGE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408C89-5E2D-434D-AA8B-D2A6F1B7C989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6249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e d’ensem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DIAPOSITIVE VUE D’ENSEMBLE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1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C77FB1-593D-4FAE-9E86-55D1F7BB5EBC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2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3</a:t>
            </a:r>
          </a:p>
        </p:txBody>
      </p:sp>
      <p:sp>
        <p:nvSpPr>
          <p:cNvPr id="37" name="Espace réservé du texte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4</a:t>
            </a:r>
          </a:p>
        </p:txBody>
      </p:sp>
      <p:sp>
        <p:nvSpPr>
          <p:cNvPr id="38" name="Espace réservé du texte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5</a:t>
            </a:r>
          </a:p>
        </p:txBody>
      </p:sp>
      <p:sp>
        <p:nvSpPr>
          <p:cNvPr id="39" name="Espace réservé du texte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6</a:t>
            </a:r>
          </a:p>
        </p:txBody>
      </p:sp>
      <p:sp>
        <p:nvSpPr>
          <p:cNvPr id="40" name="Espace réservé du texte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28801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1" name="Espace réservé du texte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467663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2" name="Espace réservé du texte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006525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 dirty="0"/>
              <a:t>Modifiez les styles du texte du masque</a:t>
            </a:r>
          </a:p>
        </p:txBody>
      </p:sp>
      <p:sp>
        <p:nvSpPr>
          <p:cNvPr id="43" name="Espace réservé du texte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28801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4" name="Espace réservé du texte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467663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5" name="Espace réservé du texte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06525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 dirty="0"/>
              <a:t>Modifiez les styles du texte du masque</a:t>
            </a:r>
          </a:p>
        </p:txBody>
      </p:sp>
      <p:sp>
        <p:nvSpPr>
          <p:cNvPr id="47" name="Espace réservé d’image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8" name="Espace réservé d’image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9" name="Espace réservé d’image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0" name="Espace réservé d’image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1" name="Espace réservé d’image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2" name="Espace réservé d’image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e d’ensem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DIAPOSITIVE VUE D’ENSEMBLE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1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CEEBE6-8F83-433F-9210-EE119DDF6D3A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solidFill>
                <a:schemeClr val="bg2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2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3</a:t>
            </a:r>
          </a:p>
        </p:txBody>
      </p:sp>
      <p:sp>
        <p:nvSpPr>
          <p:cNvPr id="37" name="Espace réservé du texte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4</a:t>
            </a:r>
          </a:p>
        </p:txBody>
      </p:sp>
      <p:sp>
        <p:nvSpPr>
          <p:cNvPr id="38" name="Espace réservé du texte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5</a:t>
            </a:r>
          </a:p>
        </p:txBody>
      </p:sp>
      <p:sp>
        <p:nvSpPr>
          <p:cNvPr id="39" name="Espace réservé du texte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6</a:t>
            </a:r>
          </a:p>
        </p:txBody>
      </p:sp>
      <p:sp>
        <p:nvSpPr>
          <p:cNvPr id="40" name="Espace réservé du texte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28801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1" name="Espace réservé du texte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467663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2" name="Espace réservé du texte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006525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3" name="Espace réservé du texte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28801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4" name="Espace réservé du texte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467663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5" name="Espace réservé du texte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06525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7" name="Espace réservé d’image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8" name="Espace réservé d’image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9" name="Espace réservé d’image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0" name="Espace réservé d’image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1" name="Espace réservé d’image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2" name="Espace réservé d’image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e d’ensem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DIAPOSITIVE VUE D’ENSEMBLE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1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3DE069-206C-413C-A8E9-219863CEF071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2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3</a:t>
            </a:r>
          </a:p>
        </p:txBody>
      </p:sp>
      <p:sp>
        <p:nvSpPr>
          <p:cNvPr id="37" name="Espace réservé du texte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4</a:t>
            </a:r>
          </a:p>
        </p:txBody>
      </p:sp>
      <p:sp>
        <p:nvSpPr>
          <p:cNvPr id="38" name="Espace réservé du texte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5</a:t>
            </a:r>
          </a:p>
        </p:txBody>
      </p:sp>
      <p:sp>
        <p:nvSpPr>
          <p:cNvPr id="39" name="Espace réservé du texte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6</a:t>
            </a:r>
          </a:p>
        </p:txBody>
      </p:sp>
      <p:sp>
        <p:nvSpPr>
          <p:cNvPr id="40" name="Espace réservé du texte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28801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1" name="Espace réservé du texte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467663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2" name="Espace réservé du texte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006525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 dirty="0"/>
              <a:t>Modifiez les styles du texte du masque</a:t>
            </a:r>
          </a:p>
        </p:txBody>
      </p:sp>
      <p:sp>
        <p:nvSpPr>
          <p:cNvPr id="43" name="Espace réservé du texte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28801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4" name="Espace réservé du texte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467663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 dirty="0"/>
              <a:t>Modifiez les styles du texte du masque</a:t>
            </a:r>
          </a:p>
        </p:txBody>
      </p:sp>
      <p:sp>
        <p:nvSpPr>
          <p:cNvPr id="45" name="Espace réservé du texte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06525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 dirty="0"/>
              <a:t>Modifiez les styles du texte du masque</a:t>
            </a:r>
          </a:p>
        </p:txBody>
      </p:sp>
      <p:sp>
        <p:nvSpPr>
          <p:cNvPr id="47" name="Espace réservé d’image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8" name="Espace réservé d’image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9" name="Espace réservé d’image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0" name="Espace réservé d’image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1" name="Espace réservé d’image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2" name="Espace réservé d’image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Lorem Ipsum</a:t>
            </a:r>
            <a:br>
              <a:rPr lang="fr-FR" noProof="0"/>
            </a:br>
            <a:r>
              <a:rPr lang="fr-FR" noProof="0"/>
              <a:t>Dolor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2DC500-291A-4CF8-AE71-779329AAAF7E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ue d’ensem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VUE D’ENSEMBLE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1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24777A-4980-4920-95DC-560F0A138321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2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3</a:t>
            </a:r>
          </a:p>
        </p:txBody>
      </p:sp>
      <p:sp>
        <p:nvSpPr>
          <p:cNvPr id="37" name="Espace réservé du texte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4</a:t>
            </a:r>
          </a:p>
        </p:txBody>
      </p:sp>
      <p:sp>
        <p:nvSpPr>
          <p:cNvPr id="38" name="Espace réservé du texte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5</a:t>
            </a:r>
          </a:p>
        </p:txBody>
      </p:sp>
      <p:sp>
        <p:nvSpPr>
          <p:cNvPr id="39" name="Espace réservé du texte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6</a:t>
            </a:r>
          </a:p>
        </p:txBody>
      </p:sp>
      <p:sp>
        <p:nvSpPr>
          <p:cNvPr id="40" name="Espace réservé du texte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386001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1" name="Espace réservé du texte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924863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2" name="Espace réservé du texte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463725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 dirty="0"/>
              <a:t>Modifiez les styles du texte du masque</a:t>
            </a:r>
          </a:p>
        </p:txBody>
      </p:sp>
      <p:sp>
        <p:nvSpPr>
          <p:cNvPr id="43" name="Espace réservé du texte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386001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4" name="Espace réservé du texte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924863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5" name="Espace réservé du texte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463725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 dirty="0"/>
              <a:t>Modifiez les styles du texte du masque</a:t>
            </a:r>
          </a:p>
        </p:txBody>
      </p:sp>
      <p:sp>
        <p:nvSpPr>
          <p:cNvPr id="47" name="Espace réservé d’image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8" name="Espace réservé d’image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9" name="Espace réservé d’image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0" name="Espace réservé d’image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1" name="Espace réservé d’image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2" name="Espace réservé d’image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ue d’ensem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VUE D’ENSEMBLE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1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5A3A5C-D6B4-4B4C-B2A5-ACD045438CC7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2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3</a:t>
            </a:r>
          </a:p>
        </p:txBody>
      </p:sp>
      <p:sp>
        <p:nvSpPr>
          <p:cNvPr id="37" name="Espace réservé du texte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4</a:t>
            </a:r>
          </a:p>
        </p:txBody>
      </p:sp>
      <p:sp>
        <p:nvSpPr>
          <p:cNvPr id="38" name="Espace réservé du texte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5</a:t>
            </a:r>
          </a:p>
        </p:txBody>
      </p:sp>
      <p:sp>
        <p:nvSpPr>
          <p:cNvPr id="39" name="Espace réservé du texte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noProof="0"/>
              <a:t>Titre de l’élément 6</a:t>
            </a:r>
          </a:p>
        </p:txBody>
      </p:sp>
      <p:sp>
        <p:nvSpPr>
          <p:cNvPr id="40" name="Espace réservé du texte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386001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1" name="Espace réservé du texte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924863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2" name="Espace réservé du texte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463725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3" name="Espace réservé du texte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386001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4" name="Espace réservé du texte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924863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5" name="Espace réservé du texte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463725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noProof="0"/>
              <a:t>Modifiez les styles du texte du masque</a:t>
            </a:r>
          </a:p>
        </p:txBody>
      </p:sp>
      <p:sp>
        <p:nvSpPr>
          <p:cNvPr id="47" name="Espace réservé d’image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8" name="Espace réservé d’image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9" name="Espace réservé d’image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0" name="Espace réservé d’image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1" name="Espace réservé d’image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2" name="Espace réservé d’image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remerci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 rtlCol="0">
            <a:noAutofit/>
          </a:bodyPr>
          <a:lstStyle>
            <a:lvl1pPr>
              <a:defRPr sz="5500"/>
            </a:lvl1pPr>
          </a:lstStyle>
          <a:p>
            <a:pPr rtl="0"/>
            <a:r>
              <a:rPr lang="fr-FR" noProof="0"/>
              <a:t>MERCI</a:t>
            </a:r>
            <a:br>
              <a:rPr lang="fr-FR" noProof="0"/>
            </a:br>
            <a:r>
              <a:rPr lang="fr-FR" noProof="0"/>
              <a:t>DE VOTRE ATTENTION 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07CBE6-2C68-4806-AD2D-8009BCF26913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Lorem Ipsum</a:t>
            </a:r>
            <a:br>
              <a:rPr lang="fr-FR" noProof="0"/>
            </a:br>
            <a:r>
              <a:rPr lang="fr-FR" noProof="0"/>
              <a:t>Dolor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remerci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MERCI</a:t>
            </a:r>
            <a:br>
              <a:rPr lang="fr-FR" noProof="0"/>
            </a:br>
            <a:r>
              <a:rPr lang="fr-FR" noProof="0"/>
              <a:t>DE VOTRE ATTENTION 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Lorem Ipsum</a:t>
            </a:r>
            <a:br>
              <a:rPr lang="fr-FR" noProof="0"/>
            </a:br>
            <a:r>
              <a:rPr lang="fr-FR" noProof="0"/>
              <a:t>Dolor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7B494E-4DC0-4407-B02E-561B30804F4C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remerci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332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MERCI DE VOTRE ATTENTION 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63075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Lorem Ipsum Dolor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52F1EF-C96F-4A28-A41E-B394C9883BE9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08027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06893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83635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remerci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MERCI</a:t>
            </a:r>
            <a:br>
              <a:rPr lang="fr-FR" noProof="0"/>
            </a:br>
            <a:r>
              <a:rPr lang="fr-FR" noProof="0"/>
              <a:t>DE VOTRE ATTENTION 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Lorem Ipsum</a:t>
            </a:r>
            <a:br>
              <a:rPr lang="fr-FR" noProof="0"/>
            </a:br>
            <a:r>
              <a:rPr lang="fr-FR" noProof="0"/>
              <a:t>Dolor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F22F4E-1093-4452-A10D-86F71B365682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remerci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fr-FR" noProof="0"/>
              <a:t>MERCI DE VOTRE ATTENTION 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Lorem Ipsum Dolor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24391B-77B5-41BB-BD3C-0E32E13D9910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95CBEC59-7FF9-4688-98DF-89832A0C9025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 rtlCol="0"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Lorem Ipsum Dolor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74F7D1-7D7E-4658-AD28-15EA15C05BD6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 rtlCol="0"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8615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DIAPOSITIVE DE CONTENU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9641" y="3775165"/>
            <a:ext cx="9971158" cy="2427923"/>
          </a:xfrm>
        </p:spPr>
        <p:txBody>
          <a:bodyPr rtlCol="0"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BE851A-DA70-429D-A883-BCD42F4DAE88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Sous-titre de la diapositive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fr-FR" noProof="0"/>
              <a:t>DIAPOSITIVE DE CONTENU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9641" y="3133484"/>
            <a:ext cx="10515600" cy="242792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66D3B3-1C19-484A-A0A3-6151083CDA8B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Sous-titre de la diapositive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DIAPOSITIVE DE CONTENU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7520" y="3581731"/>
            <a:ext cx="8997737" cy="2230464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1C90BB-3A6F-4FFE-8312-1D0EC1C7CA60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Sous-titre de la diapositive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DIAPOSITIVE</a:t>
            </a:r>
            <a:br>
              <a:rPr lang="fr-FR" noProof="0"/>
            </a:br>
            <a:r>
              <a:rPr lang="fr-FR" noProof="0"/>
              <a:t>DE CONTENU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1409" y="2588054"/>
            <a:ext cx="5228216" cy="31229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878941-AFFA-41E7-878A-6A268A35B27F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Sous-titre de la diapositive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fr-FR" noProof="0"/>
              <a:t>20XX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pPr rtl="0"/>
            <a:fld id="{7FD3F958-0829-49BA-9E53-8FDC985C2DC5}" type="datetime1">
              <a:rPr lang="fr-FR" noProof="0" smtClean="0"/>
              <a:t>19/12/2025</a:t>
            </a:fld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2"/>
                </a:solidFill>
              </a:defRPr>
            </a:lvl1pPr>
          </a:lstStyle>
          <a:p>
            <a:pPr rtl="0"/>
            <a:fld id="{95CBEC59-7FF9-4688-98DF-89832A0C902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3597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50" r:id="rId6"/>
    <p:sldLayoutId id="2147483663" r:id="rId7"/>
    <p:sldLayoutId id="2147483664" r:id="rId8"/>
    <p:sldLayoutId id="2147483665" r:id="rId9"/>
    <p:sldLayoutId id="2147483666" r:id="rId10"/>
    <p:sldLayoutId id="2147483651" r:id="rId11"/>
    <p:sldLayoutId id="2147483670" r:id="rId12"/>
    <p:sldLayoutId id="2147483667" r:id="rId13"/>
    <p:sldLayoutId id="2147483668" r:id="rId14"/>
    <p:sldLayoutId id="2147483671" r:id="rId15"/>
    <p:sldLayoutId id="2147483669" r:id="rId16"/>
    <p:sldLayoutId id="2147483653" r:id="rId17"/>
    <p:sldLayoutId id="2147483672" r:id="rId18"/>
    <p:sldLayoutId id="2147483673" r:id="rId19"/>
    <p:sldLayoutId id="2147483674" r:id="rId20"/>
    <p:sldLayoutId id="2147483676" r:id="rId21"/>
    <p:sldLayoutId id="2147483652" r:id="rId22"/>
    <p:sldLayoutId id="2147483677" r:id="rId23"/>
    <p:sldLayoutId id="2147483678" r:id="rId24"/>
    <p:sldLayoutId id="2147483679" r:id="rId25"/>
    <p:sldLayoutId id="2147483681" r:id="rId26"/>
    <p:sldLayoutId id="2147483654" r:id="rId27"/>
    <p:sldLayoutId id="2147483682" r:id="rId28"/>
    <p:sldLayoutId id="2147483683" r:id="rId29"/>
    <p:sldLayoutId id="2147483684" r:id="rId30"/>
    <p:sldLayoutId id="2147483685" r:id="rId31"/>
    <p:sldLayoutId id="2147483657" r:id="rId32"/>
    <p:sldLayoutId id="2147483686" r:id="rId33"/>
    <p:sldLayoutId id="2147483687" r:id="rId34"/>
    <p:sldLayoutId id="2147483688" r:id="rId35"/>
    <p:sldLayoutId id="2147483689" r:id="rId36"/>
    <p:sldLayoutId id="2147483656" r:id="rId37"/>
    <p:sldLayoutId id="2147483690" r:id="rId38"/>
    <p:sldLayoutId id="2147483691" r:id="rId39"/>
    <p:sldLayoutId id="2147483692" r:id="rId40"/>
    <p:sldLayoutId id="2147483697" r:id="rId41"/>
    <p:sldLayoutId id="2147483658" r:id="rId42"/>
    <p:sldLayoutId id="2147483693" r:id="rId43"/>
    <p:sldLayoutId id="2147483694" r:id="rId44"/>
    <p:sldLayoutId id="2147483695" r:id="rId45"/>
    <p:sldLayoutId id="2147483696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jfif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FA173-4917-43E5-B91C-3914C1A8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400" y="1144587"/>
            <a:ext cx="9936322" cy="1483413"/>
          </a:xfrm>
        </p:spPr>
        <p:txBody>
          <a:bodyPr rtlCol="0" anchor="ctr">
            <a:noAutofit/>
          </a:bodyPr>
          <a:lstStyle/>
          <a:p>
            <a:r>
              <a:rPr lang="fr-FR" sz="6600" dirty="0"/>
              <a:t>Les filles dans les STEM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0B67D8C-3DFE-7DD2-6130-73E35C65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623" y="6233583"/>
            <a:ext cx="6359133" cy="365125"/>
          </a:xfrm>
        </p:spPr>
        <p:txBody>
          <a:bodyPr/>
          <a:lstStyle/>
          <a:p>
            <a:r>
              <a:rPr lang="fr-FR" dirty="0"/>
              <a:t>Les filles dans les STEM- 16 décembre 2025 - Présenté par : Magaly MARCIN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1FB4403-297F-7041-0EC0-836C89B7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95CBEC59-7FF9-4688-98DF-89832A0C9025}" type="slidenum">
              <a:rPr lang="fr-FR" noProof="0" smtClean="0"/>
              <a:pPr rtl="0">
                <a:spcAft>
                  <a:spcPts val="600"/>
                </a:spcAft>
              </a:pPr>
              <a:t>1</a:t>
            </a:fld>
            <a:endParaRPr lang="fr-FR" noProof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99D82B-F86A-4C04-9207-B25F53939FB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606722" y="3303794"/>
            <a:ext cx="9144000" cy="1397991"/>
          </a:xfrm>
        </p:spPr>
        <p:txBody>
          <a:bodyPr rtlCol="0">
            <a:normAutofit fontScale="92500" lnSpcReduction="20000"/>
          </a:bodyPr>
          <a:lstStyle/>
          <a:p>
            <a:r>
              <a:rPr lang="fr-FR" sz="3200" dirty="0"/>
              <a:t>Déconstruire, Inspirer, Agir</a:t>
            </a:r>
          </a:p>
          <a:p>
            <a:r>
              <a:rPr lang="fr-FR" sz="3200" dirty="0"/>
              <a:t>Table ronde –LGT Baimbridge, 16 décembre 2025 </a:t>
            </a:r>
          </a:p>
          <a:p>
            <a:r>
              <a:rPr lang="fr-FR" sz="3200" dirty="0"/>
              <a:t>Présenté par : Magaly MARCIN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484CCC-9AB9-41BA-BF31-C9CA5A1218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16048" y="5377580"/>
            <a:ext cx="1460500" cy="481013"/>
          </a:xfrm>
        </p:spPr>
        <p:txBody>
          <a:bodyPr rtlCol="0">
            <a:normAutofit/>
          </a:bodyPr>
          <a:lstStyle/>
          <a:p>
            <a:pPr rtl="0"/>
            <a:r>
              <a:rPr lang="fr-FR" sz="280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013068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75BCE0-C492-45D1-B14B-D698228DC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270" y="5606030"/>
            <a:ext cx="10055782" cy="915873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MERCI DE VOTRE ATTENTION 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B0ECBC-01F6-45D4-9F4C-FD7E8B5B9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6657" y="4708424"/>
            <a:ext cx="10475343" cy="842841"/>
          </a:xfrm>
        </p:spPr>
        <p:txBody>
          <a:bodyPr rtlCol="0">
            <a:normAutofit fontScale="92500" lnSpcReduction="10000"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La diversité n’est pas un bonus. Elle est essentielle pour créer une technologie qui fonctionne pour tout le monde </a:t>
            </a:r>
            <a:r>
              <a:rPr lang="fr-FR" dirty="0">
                <a:solidFill>
                  <a:schemeClr val="bg1"/>
                </a:solidFill>
              </a:rPr>
              <a:t>(</a:t>
            </a:r>
            <a:r>
              <a:rPr lang="fr-FR" dirty="0" err="1">
                <a:solidFill>
                  <a:schemeClr val="bg1"/>
                </a:solidFill>
              </a:rPr>
              <a:t>Timnit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Gebru</a:t>
            </a:r>
            <a:r>
              <a:rPr lang="fr-FR" dirty="0"/>
              <a:t>)</a:t>
            </a:r>
            <a:endParaRPr lang="fr-FR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7A5BD8C-215E-470E-9A15-CEABC3C16B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42783" y="1006893"/>
            <a:ext cx="1533765" cy="601840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2025</a:t>
            </a:r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4B6B812F-E63F-BF12-53CC-D8F391B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8635" y="6339341"/>
            <a:ext cx="5443268" cy="365125"/>
          </a:xfrm>
        </p:spPr>
        <p:txBody>
          <a:bodyPr rtlCol="0"/>
          <a:lstStyle/>
          <a:p>
            <a:r>
              <a:rPr lang="fr-FR" sz="1100" dirty="0"/>
              <a:t>Les filles dans les STEM- 16 décembre 2025 - Présenté par : Magaly MARCIN</a:t>
            </a:r>
          </a:p>
        </p:txBody>
      </p:sp>
    </p:spTree>
    <p:extLst>
      <p:ext uri="{BB962C8B-B14F-4D97-AF65-F5344CB8AC3E}">
        <p14:creationId xmlns:p14="http://schemas.microsoft.com/office/powerpoint/2010/main" val="363015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7531A-F45D-72D8-CECB-4CBE1B7F9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AC2E30-3742-279B-437A-4ACDA82A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Partie  1:Déconstruire les idées reçues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FF77E59-4068-26A5-1A17-5AC0502D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9049" y="6370100"/>
            <a:ext cx="5820110" cy="365125"/>
          </a:xfrm>
        </p:spPr>
        <p:txBody>
          <a:bodyPr rtlCol="0"/>
          <a:lstStyle/>
          <a:p>
            <a:r>
              <a:rPr lang="fr-FR" dirty="0"/>
              <a:t>Les filles dans les STEM- 16 décembre 2025 - Présenté par : Magaly MARCIN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0FF8CC-BD4D-41DC-0FC3-DD83117B0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smtClean="0"/>
              <a:t>2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1DD49B0-DC1A-ABAA-4E5F-8309EFC34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fr-FR" dirty="0"/>
              <a:t>2025</a:t>
            </a:r>
          </a:p>
        </p:txBody>
      </p:sp>
      <p:pic>
        <p:nvPicPr>
          <p:cNvPr id="16" name="Espace réservé d’image 15" descr="Groupe de personnes en train de discuter">
            <a:extLst>
              <a:ext uri="{FF2B5EF4-FFF2-40B4-BE49-F238E27FC236}">
                <a16:creationId xmlns:a16="http://schemas.microsoft.com/office/drawing/2014/main" id="{633B5020-BC74-FB4C-2342-91C0DC47C14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2514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D553A-6BBD-B631-E18E-C604F2DB8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B91877-2004-8618-D049-BE0E3848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425" y="1495228"/>
            <a:ext cx="4010156" cy="1579472"/>
          </a:xfrm>
        </p:spPr>
        <p:txBody>
          <a:bodyPr rtlCol="0">
            <a:normAutofit fontScale="90000"/>
          </a:bodyPr>
          <a:lstStyle/>
          <a:p>
            <a:r>
              <a:rPr lang="fr-FR" dirty="0"/>
              <a:t>Idée reçue 1 : “</a:t>
            </a:r>
            <a:r>
              <a:rPr lang="fr-FR" sz="2700" dirty="0"/>
              <a:t>Quand on vous dit programmeur, vous pensez à … ?”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2CD4E-8FCF-4DEC-A86A-9D08F79C9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5041" y="4737149"/>
            <a:ext cx="4904689" cy="1450389"/>
          </a:xfrm>
        </p:spPr>
        <p:txBody>
          <a:bodyPr rtlCol="0">
            <a:normAutofit fontScale="55000" lnSpcReduction="20000"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sz="3300" b="1" dirty="0">
                <a:latin typeface="+mj-lt"/>
                <a:ea typeface="+mj-ea"/>
                <a:cs typeface="+mj-cs"/>
              </a:rPr>
              <a:t>Reshma Saujani </a:t>
            </a:r>
          </a:p>
          <a:p>
            <a:r>
              <a:rPr lang="fr-FR" sz="2300" dirty="0">
                <a:latin typeface="+mj-lt"/>
                <a:ea typeface="+mj-ea"/>
                <a:cs typeface="+mj-cs"/>
              </a:rPr>
              <a:t>Fondatrice de </a:t>
            </a:r>
            <a:r>
              <a:rPr lang="fr-FR" sz="2300" i="1" dirty="0">
                <a:latin typeface="+mj-lt"/>
                <a:ea typeface="+mj-ea"/>
                <a:cs typeface="+mj-cs"/>
              </a:rPr>
              <a:t>Girls Who Code </a:t>
            </a:r>
            <a:r>
              <a:rPr lang="fr-FR" sz="2300" dirty="0">
                <a:latin typeface="+mj-lt"/>
                <a:ea typeface="+mj-ea"/>
                <a:cs typeface="+mj-cs"/>
              </a:rPr>
              <a:t>organisation qui a formé plus de 500 000 jeunes filles à la programmation</a:t>
            </a:r>
            <a:r>
              <a:rPr lang="fr-FR" sz="2000" dirty="0"/>
              <a:t>.</a:t>
            </a:r>
            <a:endParaRPr lang="fr-FR" sz="1900" b="1" dirty="0"/>
          </a:p>
          <a:p>
            <a:endParaRPr lang="fr-FR" sz="190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A7FF3C-F878-4202-AAF2-8AD5172B3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732" y="6370100"/>
            <a:ext cx="5119355" cy="280050"/>
          </a:xfrm>
        </p:spPr>
        <p:txBody>
          <a:bodyPr rtlCol="0"/>
          <a:lstStyle/>
          <a:p>
            <a:r>
              <a:rPr lang="fr-FR" dirty="0"/>
              <a:t>Les filles dans les STEM- 16 décembre 2025 Présenté par : Magaly MARCIN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E4EA42-B542-4CE7-A244-D3456EB9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smtClean="0"/>
              <a:t>3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AB9DFA9-5ED9-5146-CC80-087EBE4A2B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fr-FR" dirty="0"/>
              <a:t>2025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F82E2A-9259-527E-FF09-DC9B6D71873B}"/>
              </a:ext>
            </a:extLst>
          </p:cNvPr>
          <p:cNvSpPr txBox="1"/>
          <p:nvPr/>
        </p:nvSpPr>
        <p:spPr>
          <a:xfrm>
            <a:off x="6096000" y="305337"/>
            <a:ext cx="49875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u="sng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 réalité</a:t>
            </a:r>
            <a:r>
              <a:rPr lang="fr-FR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fr-FR" sz="1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 programmeur·ses sont de tous genres, tous âges, toutes origines. Le stéréotype du "geek masculin" est une construction sociale qui exclut et décourage les talents féminins</a:t>
            </a:r>
            <a:endParaRPr lang="fr-FR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Image 14" descr="Une image contenant texte, intérieur, personne, ordinateur&#10;&#10;Le contenu généré par l’IA peut être incorrect.">
            <a:extLst>
              <a:ext uri="{FF2B5EF4-FFF2-40B4-BE49-F238E27FC236}">
                <a16:creationId xmlns:a16="http://schemas.microsoft.com/office/drawing/2014/main" id="{3F4AA9F7-06C9-EEEF-D59D-4C9786685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2" y="3428999"/>
            <a:ext cx="3108693" cy="2215847"/>
          </a:xfrm>
          <a:prstGeom prst="rect">
            <a:avLst/>
          </a:prstGeom>
        </p:spPr>
      </p:pic>
      <p:pic>
        <p:nvPicPr>
          <p:cNvPr id="17" name="Image 16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1A5A6832-65F5-3946-A953-D37BB9578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619" y="2025353"/>
            <a:ext cx="2710789" cy="3252946"/>
          </a:xfrm>
          <a:prstGeom prst="rect">
            <a:avLst/>
          </a:prstGeom>
        </p:spPr>
      </p:pic>
      <p:pic>
        <p:nvPicPr>
          <p:cNvPr id="19" name="Image 18" descr="Une image contenant personne, intérieur, texte, ordinateur&#10;&#10;Le contenu généré par l’IA peut être incorrect.">
            <a:extLst>
              <a:ext uri="{FF2B5EF4-FFF2-40B4-BE49-F238E27FC236}">
                <a16:creationId xmlns:a16="http://schemas.microsoft.com/office/drawing/2014/main" id="{2CC256E3-6436-9A38-43B4-66B080E38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425" y="3416821"/>
            <a:ext cx="3108693" cy="222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7F848-F702-55D2-FA18-AEB7CC896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>
            <a:extLst>
              <a:ext uri="{FF2B5EF4-FFF2-40B4-BE49-F238E27FC236}">
                <a16:creationId xmlns:a16="http://schemas.microsoft.com/office/drawing/2014/main" id="{8FE178AE-23C7-3297-7AD8-0313987B8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0892" y="5027253"/>
            <a:ext cx="5373461" cy="11321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 fontScale="92500"/>
          </a:bodyPr>
          <a:lstStyle/>
          <a:p>
            <a:pPr lv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fr-FR" altLang="fr-FR" sz="3900" b="1" i="0" u="sng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La réalité</a:t>
            </a:r>
            <a:r>
              <a:rPr lang="fr-FR" altLang="fr-FR" sz="39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: </a:t>
            </a:r>
            <a:r>
              <a:rPr lang="fr-FR" altLang="fr-FR" sz="28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Nous avons des</a:t>
            </a:r>
            <a:r>
              <a:rPr lang="fr-FR" sz="28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femmes brillantes qui brisent les codes</a:t>
            </a:r>
            <a:endParaRPr lang="fr-FR" altLang="fr-FR" sz="2800" b="1" i="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R="0" lv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2500" b="1" i="0" u="none" strike="noStrike" kern="1200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83995A-4386-96FF-1CA7-3023AFFD7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4226" y="4626870"/>
            <a:ext cx="4626665" cy="13891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2800" b="1" kern="1200" dirty="0">
                <a:latin typeface="+mj-lt"/>
                <a:ea typeface="+mj-ea"/>
                <a:cs typeface="+mj-cs"/>
              </a:rPr>
              <a:t>Idée reçue </a:t>
            </a:r>
            <a:r>
              <a:rPr lang="fr-FR" sz="2800" dirty="0"/>
              <a:t>2</a:t>
            </a:r>
            <a:r>
              <a:rPr lang="fr-FR" sz="2800" b="1" kern="1200" dirty="0">
                <a:latin typeface="+mj-lt"/>
                <a:ea typeface="+mj-ea"/>
                <a:cs typeface="+mj-cs"/>
              </a:rPr>
              <a:t> : </a:t>
            </a:r>
            <a:r>
              <a:rPr lang="fr-FR" sz="2200" b="1" kern="1200" dirty="0">
                <a:latin typeface="+mj-lt"/>
                <a:ea typeface="+mj-ea"/>
                <a:cs typeface="+mj-cs"/>
              </a:rPr>
              <a:t>« C'est un milieu trop masculin/hostile pour les femmes</a:t>
            </a:r>
            <a:r>
              <a:rPr lang="fr-FR" sz="2200" dirty="0"/>
              <a:t> »</a:t>
            </a:r>
            <a:r>
              <a:rPr lang="fr-FR" sz="2200" b="1" kern="1200" dirty="0">
                <a:latin typeface="+mj-lt"/>
                <a:ea typeface="+mj-ea"/>
                <a:cs typeface="+mj-cs"/>
              </a:rPr>
              <a:t> « On perd sa féminité dans la tech »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92439D-4065-8FF2-BC39-849AC342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8856" y="6469347"/>
            <a:ext cx="5666469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i="1" kern="1200" dirty="0">
                <a:latin typeface="+mn-lt"/>
                <a:ea typeface="+mn-ea"/>
                <a:cs typeface="+mn-cs"/>
              </a:rPr>
              <a:t>Les filles dans les STEM-6 décembre 2025-Présenté par: Magaly MARCIN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83BF99-E2C3-F330-C050-CAFC6388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fr-FR" smtClean="0"/>
              <a:pPr>
                <a:spcAft>
                  <a:spcPts val="600"/>
                </a:spcAft>
              </a:pPr>
              <a:t>4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119B45A-9270-9345-31F5-BB39B80293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3" y="837333"/>
            <a:ext cx="610772" cy="3288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i="1" kern="1200">
                <a:latin typeface="+mn-lt"/>
                <a:ea typeface="+mn-ea"/>
                <a:cs typeface="+mn-cs"/>
              </a:rPr>
              <a:t>2025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09296D-9514-AC43-B9C1-D9D2BA88D22F}"/>
              </a:ext>
            </a:extLst>
          </p:cNvPr>
          <p:cNvSpPr txBox="1"/>
          <p:nvPr/>
        </p:nvSpPr>
        <p:spPr>
          <a:xfrm>
            <a:off x="4007558" y="2823907"/>
            <a:ext cx="32783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Dr Christine Barul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Chercheuse en épidémiologie,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Santé au travail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Jeune Talent Fondation L’Oréal-UNESCO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Talent des Outre-mer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8A2E46F-D189-955D-D0EE-7F382E74308C}"/>
              </a:ext>
            </a:extLst>
          </p:cNvPr>
          <p:cNvSpPr txBox="1"/>
          <p:nvPr/>
        </p:nvSpPr>
        <p:spPr>
          <a:xfrm>
            <a:off x="7249340" y="2584782"/>
            <a:ext cx="4445013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2000" b="1" dirty="0"/>
              <a:t>Magaly Marcin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Responsable technique chez Canal+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Maire adjoint Élue au numérique, Ville des Abymes plusieurs fois primée (Ville 5 arobase, mention spéciale territoire numérique éducation)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Rapporteur de la commission numérique Cap Excellence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Conseillère régionale, membre de la commission numérique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Chroniqueuse d’un magasine sur le numérique : NuméraMag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Présidente de  l’association « Tout Pour La Jeunesse»</a:t>
            </a:r>
            <a:endParaRPr lang="fr-FR" sz="1200" dirty="0"/>
          </a:p>
        </p:txBody>
      </p:sp>
      <p:pic>
        <p:nvPicPr>
          <p:cNvPr id="16" name="Image 15" descr="Une image contenant habits, personne, Visage humain, sourire&#10;&#10;Le contenu généré par l’IA peut être incorrect.">
            <a:extLst>
              <a:ext uri="{FF2B5EF4-FFF2-40B4-BE49-F238E27FC236}">
                <a16:creationId xmlns:a16="http://schemas.microsoft.com/office/drawing/2014/main" id="{2D1CC2C6-25A1-5AF4-EF7F-2BBFE71B10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-6087" b="7671"/>
          <a:stretch>
            <a:fillRect/>
          </a:stretch>
        </p:blipFill>
        <p:spPr>
          <a:xfrm>
            <a:off x="8189780" y="119229"/>
            <a:ext cx="2344659" cy="2550749"/>
          </a:xfrm>
          <a:prstGeom prst="rect">
            <a:avLst/>
          </a:prstGeom>
        </p:spPr>
      </p:pic>
      <p:pic>
        <p:nvPicPr>
          <p:cNvPr id="21" name="Espace réservé pour une image  20" descr="Une image contenant croquis, dessin, art, Visage humain&#10;&#10;Le contenu généré par l’IA peut être incorrect.">
            <a:extLst>
              <a:ext uri="{FF2B5EF4-FFF2-40B4-BE49-F238E27FC236}">
                <a16:creationId xmlns:a16="http://schemas.microsoft.com/office/drawing/2014/main" id="{6306049F-EA50-7311-624F-E1EB9306A6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4756" t="4645" r="20709" b="5961"/>
          <a:stretch>
            <a:fillRect/>
          </a:stretch>
        </p:blipFill>
        <p:spPr>
          <a:xfrm>
            <a:off x="926787" y="250721"/>
            <a:ext cx="2031570" cy="221597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E243FD0-2DB8-8C03-3F84-1C70316D7752}"/>
              </a:ext>
            </a:extLst>
          </p:cNvPr>
          <p:cNvSpPr txBox="1"/>
          <p:nvPr/>
        </p:nvSpPr>
        <p:spPr>
          <a:xfrm>
            <a:off x="303398" y="2823907"/>
            <a:ext cx="327834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Ada Lovelace (1843)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Première programmeuse de l'histoire, visionnaire qui a imaginé le potentiel des ordinateurs bien avant leur invention</a:t>
            </a:r>
          </a:p>
        </p:txBody>
      </p:sp>
      <p:pic>
        <p:nvPicPr>
          <p:cNvPr id="9" name="Image 8" descr="Une image contenant personne, habits, Visage humain, Dreadlocks&#10;&#10;Le contenu généré par l’IA peut être incorrect.">
            <a:extLst>
              <a:ext uri="{FF2B5EF4-FFF2-40B4-BE49-F238E27FC236}">
                <a16:creationId xmlns:a16="http://schemas.microsoft.com/office/drawing/2014/main" id="{ED8609C3-C06B-64BF-CF7D-587649EF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895" y="248415"/>
            <a:ext cx="2344660" cy="23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66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A8474-9E04-75DD-0F64-7E79ACDF5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>
            <a:extLst>
              <a:ext uri="{FF2B5EF4-FFF2-40B4-BE49-F238E27FC236}">
                <a16:creationId xmlns:a16="http://schemas.microsoft.com/office/drawing/2014/main" id="{6C5004CE-79F4-777A-8B04-D1A5A9AC6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961" y="4250639"/>
            <a:ext cx="5373461" cy="11321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/>
          <a:p>
            <a:pPr lv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fr-FR" altLang="fr-FR" sz="3200" b="1" i="0" u="sng" kern="1200" dirty="0">
                <a:solidFill>
                  <a:schemeClr val="tx2"/>
                </a:solidFill>
              </a:rPr>
              <a:t>La réalité</a:t>
            </a:r>
            <a:r>
              <a:rPr lang="fr-FR" altLang="fr-FR" sz="3200" b="1" i="0" kern="1200" dirty="0">
                <a:solidFill>
                  <a:schemeClr val="tx2"/>
                </a:solidFill>
              </a:rPr>
              <a:t>:</a:t>
            </a: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fr-FR" altLang="fr-FR" sz="2400" b="1" dirty="0">
                <a:solidFill>
                  <a:schemeClr val="tx2"/>
                </a:solidFill>
              </a:rPr>
              <a:t>Les études neuroscientifiques ne montrent AUCUNE différence biologique dans les capacités mathématiques entre filles et garçons.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CC0669E-0EBD-3769-4870-5AD55B660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4226" y="4626870"/>
            <a:ext cx="4626665" cy="13891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2800" b="1" kern="1200" dirty="0">
                <a:latin typeface="+mj-lt"/>
                <a:ea typeface="+mj-ea"/>
                <a:cs typeface="+mj-cs"/>
              </a:rPr>
              <a:t>Idée reçue 3 </a:t>
            </a:r>
            <a:r>
              <a:rPr lang="fr-FR" sz="2200" b="1" kern="1200" dirty="0">
                <a:latin typeface="+mj-lt"/>
                <a:ea typeface="+mj-ea"/>
                <a:cs typeface="+mj-cs"/>
              </a:rPr>
              <a:t>: « </a:t>
            </a:r>
            <a:r>
              <a:rPr lang="fr-FR" sz="2200" dirty="0"/>
              <a:t>Les femmes sont moins douées en maths ou logique »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2136DE-E27F-B2CB-64E8-89BD98A17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416244"/>
            <a:ext cx="4502294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fr-FR" sz="1100" dirty="0"/>
              <a:t>Les filles dans les STEM-16 décembre 2025-Présenté par: Magaly MARCIN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4FD19F-A9FF-8EFA-92CA-6E963884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fr-FR" smtClean="0"/>
              <a:pPr>
                <a:spcAft>
                  <a:spcPts val="600"/>
                </a:spcAft>
              </a:pPr>
              <a:t>5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521D366-1D36-B14D-A761-FA70B266B4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3" y="837333"/>
            <a:ext cx="610772" cy="3288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i="1" kern="1200">
                <a:latin typeface="+mn-lt"/>
                <a:ea typeface="+mn-ea"/>
                <a:cs typeface="+mn-cs"/>
              </a:rPr>
              <a:t>2025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33BAC9-0FD9-7059-3312-541A949FF0E5}"/>
              </a:ext>
            </a:extLst>
          </p:cNvPr>
          <p:cNvSpPr txBox="1"/>
          <p:nvPr/>
        </p:nvSpPr>
        <p:spPr>
          <a:xfrm>
            <a:off x="0" y="3100152"/>
            <a:ext cx="238439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Katherine Johnson</a:t>
            </a:r>
          </a:p>
          <a:p>
            <a:r>
              <a:rPr lang="fr-FR" sz="1400" dirty="0"/>
              <a:t>Mathématicienne de la NASA,,</a:t>
            </a:r>
          </a:p>
          <a:p>
            <a:r>
              <a:rPr lang="fr-FR" sz="1400" dirty="0"/>
              <a:t> calculatrice humaine </a:t>
            </a:r>
          </a:p>
          <a:p>
            <a:r>
              <a:rPr lang="fr-FR" sz="1400" dirty="0"/>
              <a:t>des missions Apollo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B8796A-5706-9BC4-2B35-401912B984D7}"/>
              </a:ext>
            </a:extLst>
          </p:cNvPr>
          <p:cNvSpPr txBox="1"/>
          <p:nvPr/>
        </p:nvSpPr>
        <p:spPr>
          <a:xfrm>
            <a:off x="8559899" y="2804089"/>
            <a:ext cx="28290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2400" b="1" dirty="0"/>
              <a:t>Frédérique </a:t>
            </a:r>
            <a:r>
              <a:rPr lang="fr-FR" sz="2400" b="1"/>
              <a:t>Teilhaud</a:t>
            </a:r>
            <a:endParaRPr lang="fr-FR" sz="2400" b="1" dirty="0"/>
          </a:p>
          <a:p>
            <a:pPr>
              <a:buNone/>
            </a:pPr>
            <a:r>
              <a:rPr lang="fr-FR" sz="1600" dirty="0"/>
              <a:t>Professeure agrégée </a:t>
            </a:r>
          </a:p>
          <a:p>
            <a:pPr>
              <a:buNone/>
            </a:pPr>
            <a:r>
              <a:rPr lang="fr-FR" sz="1600" dirty="0"/>
              <a:t>de mathématiques</a:t>
            </a:r>
          </a:p>
          <a:p>
            <a:r>
              <a:rPr lang="fr-FR" sz="1600" dirty="0"/>
              <a:t>Titulaire du  DIU enseigner</a:t>
            </a:r>
          </a:p>
          <a:p>
            <a:r>
              <a:rPr lang="fr-FR" sz="1600" dirty="0"/>
              <a:t> l’informatique au Lycée</a:t>
            </a:r>
          </a:p>
        </p:txBody>
      </p:sp>
      <p:pic>
        <p:nvPicPr>
          <p:cNvPr id="13" name="Espace réservé pour une image  12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AEFCCD77-18CB-3FDA-6220-5E17CF8310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24604" b="24604"/>
          <a:stretch>
            <a:fillRect/>
          </a:stretch>
        </p:blipFill>
        <p:spPr>
          <a:xfrm>
            <a:off x="2636058" y="2702377"/>
            <a:ext cx="70119" cy="51278"/>
          </a:xfrm>
        </p:spPr>
      </p:pic>
      <p:pic>
        <p:nvPicPr>
          <p:cNvPr id="20" name="Image 19" descr="Une image contenant personne, Visage humain, habits, Citoyen sénior&#10;&#10;Le contenu généré par l’IA peut être incorrect.">
            <a:extLst>
              <a:ext uri="{FF2B5EF4-FFF2-40B4-BE49-F238E27FC236}">
                <a16:creationId xmlns:a16="http://schemas.microsoft.com/office/drawing/2014/main" id="{5E1178D1-66DF-160F-01C4-CD76DD8F7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4" y="1004584"/>
            <a:ext cx="2209105" cy="1470059"/>
          </a:xfrm>
          <a:prstGeom prst="rect">
            <a:avLst/>
          </a:prstGeom>
        </p:spPr>
      </p:pic>
      <p:pic>
        <p:nvPicPr>
          <p:cNvPr id="24" name="Image 23" descr="Une image contenant mur, personne, épaule, habits&#10;&#10;Le contenu généré par l’IA peut être incorrect.">
            <a:extLst>
              <a:ext uri="{FF2B5EF4-FFF2-40B4-BE49-F238E27FC236}">
                <a16:creationId xmlns:a16="http://schemas.microsoft.com/office/drawing/2014/main" id="{0EF2AC49-3C08-53A6-6A14-88B42C3382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283" t="18741" r="29631" b="43633"/>
          <a:stretch>
            <a:fillRect/>
          </a:stretch>
        </p:blipFill>
        <p:spPr>
          <a:xfrm>
            <a:off x="8658683" y="725574"/>
            <a:ext cx="1943896" cy="202808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385B506-8C2E-685F-7DA5-CBE66926939F}"/>
              </a:ext>
            </a:extLst>
          </p:cNvPr>
          <p:cNvSpPr txBox="1"/>
          <p:nvPr/>
        </p:nvSpPr>
        <p:spPr>
          <a:xfrm>
            <a:off x="2995044" y="2969794"/>
            <a:ext cx="184173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2000" b="1" dirty="0"/>
              <a:t>Timnit Gebru</a:t>
            </a:r>
          </a:p>
          <a:p>
            <a:pPr>
              <a:buNone/>
            </a:pPr>
            <a:r>
              <a:rPr lang="fr-FR" sz="1400" dirty="0"/>
              <a:t>Chercheuse en IA éthique, </a:t>
            </a:r>
          </a:p>
          <a:p>
            <a:pPr>
              <a:buNone/>
            </a:pPr>
            <a:r>
              <a:rPr lang="fr-FR" sz="1400" dirty="0"/>
              <a:t>figure mondiale de l’IA</a:t>
            </a:r>
          </a:p>
        </p:txBody>
      </p:sp>
      <p:pic>
        <p:nvPicPr>
          <p:cNvPr id="27" name="Image 26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11EB7955-C55A-74BE-2F24-240EF5319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6058" y="725574"/>
            <a:ext cx="2159687" cy="2028081"/>
          </a:xfrm>
          <a:prstGeom prst="rect">
            <a:avLst/>
          </a:prstGeom>
        </p:spPr>
      </p:pic>
      <p:pic>
        <p:nvPicPr>
          <p:cNvPr id="10" name="Image 9" descr="Une image contenant Visage humain, personne, habits, plein air&#10;&#10;Le contenu généré par l’IA peut être incorrect.">
            <a:extLst>
              <a:ext uri="{FF2B5EF4-FFF2-40B4-BE49-F238E27FC236}">
                <a16:creationId xmlns:a16="http://schemas.microsoft.com/office/drawing/2014/main" id="{10BE68D1-4335-FCDF-7BAF-8AAC9C847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0596" y="725574"/>
            <a:ext cx="1673348" cy="202808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CE7A635-7777-4A83-6306-591232514BDE}"/>
              </a:ext>
            </a:extLst>
          </p:cNvPr>
          <p:cNvSpPr txBox="1"/>
          <p:nvPr/>
        </p:nvSpPr>
        <p:spPr>
          <a:xfrm>
            <a:off x="5838761" y="2884708"/>
            <a:ext cx="20919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2000" b="1" dirty="0"/>
              <a:t>Guylène Bussac</a:t>
            </a:r>
          </a:p>
          <a:p>
            <a:pPr>
              <a:buNone/>
            </a:pPr>
            <a:r>
              <a:rPr lang="fr-FR" sz="1400" dirty="0"/>
              <a:t>Co doyenne  des IA-IPR</a:t>
            </a:r>
          </a:p>
          <a:p>
            <a:pPr>
              <a:buNone/>
            </a:pPr>
            <a:r>
              <a:rPr lang="fr-FR" sz="1400" dirty="0"/>
              <a:t>IA-IPR Sciences et technologie Industrielles</a:t>
            </a:r>
          </a:p>
          <a:p>
            <a:pPr>
              <a:buNone/>
            </a:pPr>
            <a:r>
              <a:rPr lang="fr-FR" sz="1400" dirty="0"/>
              <a:t>IA-IPR référente NSI </a:t>
            </a:r>
          </a:p>
          <a:p>
            <a:pPr>
              <a:buNone/>
            </a:pPr>
            <a:r>
              <a:rPr lang="fr-FR" sz="1400" dirty="0"/>
              <a:t>CAST référente CPGE</a:t>
            </a:r>
          </a:p>
        </p:txBody>
      </p:sp>
    </p:spTree>
    <p:extLst>
      <p:ext uri="{BB962C8B-B14F-4D97-AF65-F5344CB8AC3E}">
        <p14:creationId xmlns:p14="http://schemas.microsoft.com/office/powerpoint/2010/main" val="1991195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5EE8E-D2E6-4D76-1BFA-05D11190A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DD3B61-3AEC-E5C7-4C42-B91899B3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242"/>
            <a:ext cx="10515600" cy="1325563"/>
          </a:xfrm>
        </p:spPr>
        <p:txBody>
          <a:bodyPr rtlCol="0"/>
          <a:lstStyle/>
          <a:p>
            <a:r>
              <a:rPr lang="fr-FR" dirty="0"/>
              <a:t>Partie 2: </a:t>
            </a:r>
            <a:r>
              <a:rPr lang="fr-FR" sz="3600" dirty="0"/>
              <a:t>Valoriser les parcours des femmes dans les STEM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A3BA63-868D-8011-8A11-83D4EAF4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304835"/>
            <a:ext cx="5443268" cy="365125"/>
          </a:xfrm>
        </p:spPr>
        <p:txBody>
          <a:bodyPr rtlCol="0"/>
          <a:lstStyle/>
          <a:p>
            <a:r>
              <a:rPr lang="fr-FR" dirty="0"/>
              <a:t>Les filles dans les STEM- 16 décembre 2025 - Présenté par : Magaly MARCIN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DEC2D1-E6D4-88D5-67D6-220C1B0FA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smtClean="0"/>
              <a:t>6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B5CF235-15FE-1591-D541-55E9A18BCA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fr-FR" dirty="0"/>
              <a:t>2025</a:t>
            </a:r>
          </a:p>
        </p:txBody>
      </p:sp>
      <p:pic>
        <p:nvPicPr>
          <p:cNvPr id="16" name="Espace réservé d’image 15" descr="Groupe de personnes en train de discuter">
            <a:extLst>
              <a:ext uri="{FF2B5EF4-FFF2-40B4-BE49-F238E27FC236}">
                <a16:creationId xmlns:a16="http://schemas.microsoft.com/office/drawing/2014/main" id="{AE8F950D-5D75-9055-2255-FB96BD6EAB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2336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8F694-9916-BECE-6634-97851E5DB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D1CBF5-EFDE-12CD-AA63-71D80672F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smtClean="0"/>
              <a:t>7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FFE1349-8428-30FB-B5DE-EC931C9960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fr-FR" dirty="0"/>
              <a:t>2025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AA580C8F-1BCE-E350-9C48-4026166B1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6444" y="506921"/>
            <a:ext cx="45948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Pourquoi ?</a:t>
            </a:r>
            <a:endParaRPr kumimoji="0" lang="fr-FR" altLang="fr-FR" sz="2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0A0242-74EB-5535-2655-A2A629085994}"/>
              </a:ext>
            </a:extLst>
          </p:cNvPr>
          <p:cNvSpPr txBox="1"/>
          <p:nvPr/>
        </p:nvSpPr>
        <p:spPr>
          <a:xfrm>
            <a:off x="6356444" y="1373527"/>
            <a:ext cx="6107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Parce que </a:t>
            </a:r>
            <a:r>
              <a:rPr lang="fr-FR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sans visibilité </a:t>
            </a:r>
            <a:r>
              <a:rPr lang="fr-FR" sz="2000" b="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 </a:t>
            </a:r>
            <a:r>
              <a:rPr lang="fr-F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pas </a:t>
            </a:r>
            <a:r>
              <a:rPr lang="fr-FR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 modèles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201F30F-C232-455F-8F1C-8F80800873BB}"/>
              </a:ext>
            </a:extLst>
          </p:cNvPr>
          <p:cNvSpPr txBox="1"/>
          <p:nvPr/>
        </p:nvSpPr>
        <p:spPr>
          <a:xfrm>
            <a:off x="6356444" y="1852709"/>
            <a:ext cx="61483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j-lt"/>
              </a:rPr>
              <a:t>Et </a:t>
            </a:r>
            <a:r>
              <a:rPr lang="fr-FR" b="1" dirty="0">
                <a:solidFill>
                  <a:schemeClr val="tx2"/>
                </a:solidFill>
                <a:latin typeface="+mj-lt"/>
              </a:rPr>
              <a:t>sans </a:t>
            </a:r>
            <a:r>
              <a:rPr lang="fr-FR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modèles </a:t>
            </a:r>
            <a:r>
              <a:rPr lang="fr-FR" b="1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</a:t>
            </a:r>
            <a:r>
              <a:rPr lang="fr-FR" b="1" dirty="0">
                <a:solidFill>
                  <a:schemeClr val="bg1"/>
                </a:solidFill>
                <a:latin typeface="+mj-lt"/>
              </a:rPr>
              <a:t> pas </a:t>
            </a:r>
            <a:r>
              <a:rPr lang="fr-FR" b="1" dirty="0">
                <a:solidFill>
                  <a:schemeClr val="tx2"/>
                </a:solidFill>
                <a:latin typeface="+mj-lt"/>
              </a:rPr>
              <a:t>de </a:t>
            </a:r>
            <a:r>
              <a:rPr lang="fr-FR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vocations</a:t>
            </a:r>
            <a:r>
              <a:rPr lang="fr-FR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59BEC13-8E76-0FF1-653B-340D5412CE2E}"/>
              </a:ext>
            </a:extLst>
          </p:cNvPr>
          <p:cNvSpPr txBox="1"/>
          <p:nvPr/>
        </p:nvSpPr>
        <p:spPr>
          <a:xfrm>
            <a:off x="6206319" y="2380761"/>
            <a:ext cx="58355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b="1" u="sng" dirty="0">
                <a:solidFill>
                  <a:schemeClr val="bg1"/>
                </a:solidFill>
              </a:rPr>
              <a:t>Actions concrètes :</a:t>
            </a:r>
          </a:p>
          <a:p>
            <a:pPr>
              <a:buFont typeface="+mj-lt"/>
              <a:buAutoNum type="arabicPeriod"/>
            </a:pPr>
            <a:r>
              <a:rPr lang="fr-FR" b="1" dirty="0">
                <a:solidFill>
                  <a:schemeClr val="bg1"/>
                </a:solidFill>
              </a:rPr>
              <a:t>Rencontres professionnelles dès la 4e / 3e / 2de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– Visites de startups, fablabs, entreprises tech locales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– Webinaires, mentorat numérique, interventions de femmes de la diaspora et de métropole</a:t>
            </a:r>
          </a:p>
          <a:p>
            <a:pPr>
              <a:buFont typeface="+mj-lt"/>
              <a:buAutoNum type="arabicPeriod"/>
            </a:pPr>
            <a:r>
              <a:rPr lang="fr-FR" b="1" dirty="0">
                <a:solidFill>
                  <a:schemeClr val="bg1"/>
                </a:solidFill>
              </a:rPr>
              <a:t>Programme de témoignages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– Femmes en carrière tech : parcours, défis, réussites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– Étudiantes en filières tech : leur quotidien, leurs motivations</a:t>
            </a:r>
          </a:p>
          <a:p>
            <a:pPr>
              <a:buNone/>
            </a:pPr>
            <a:r>
              <a:rPr lang="fr-FR" b="1" dirty="0">
                <a:solidFill>
                  <a:schemeClr val="bg1"/>
                </a:solidFill>
              </a:rPr>
              <a:t>	</a:t>
            </a:r>
          </a:p>
          <a:p>
            <a:pPr>
              <a:buNone/>
            </a:pPr>
            <a:r>
              <a:rPr lang="fr-FR" b="1" dirty="0">
                <a:solidFill>
                  <a:schemeClr val="bg1"/>
                </a:solidFill>
              </a:rPr>
              <a:t>	Objectifs 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	– Montrer des parcours concrets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	– Humaniser la tech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	– Créer des vocations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	– Favoriser le réseau et le mentorat</a:t>
            </a:r>
          </a:p>
        </p:txBody>
      </p:sp>
      <p:pic>
        <p:nvPicPr>
          <p:cNvPr id="14" name="Image 13" descr="Une image contenant texte, dessin humoristique, Visage humain, illustration&#10;&#10;Le contenu généré par l’IA peut être incorrect.">
            <a:extLst>
              <a:ext uri="{FF2B5EF4-FFF2-40B4-BE49-F238E27FC236}">
                <a16:creationId xmlns:a16="http://schemas.microsoft.com/office/drawing/2014/main" id="{D761A198-970B-94D3-432A-33F5A8AA4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83616" cy="6858000"/>
          </a:xfrm>
          <a:prstGeom prst="rect">
            <a:avLst/>
          </a:prstGeom>
        </p:spPr>
      </p:pic>
      <p:sp>
        <p:nvSpPr>
          <p:cNvPr id="15" name="Espace réservé du pied de page 3">
            <a:extLst>
              <a:ext uri="{FF2B5EF4-FFF2-40B4-BE49-F238E27FC236}">
                <a16:creationId xmlns:a16="http://schemas.microsoft.com/office/drawing/2014/main" id="{6FF41A6F-7E15-E2A2-2B62-75CBA5AB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125" y="6488053"/>
            <a:ext cx="5119355" cy="280050"/>
          </a:xfrm>
        </p:spPr>
        <p:txBody>
          <a:bodyPr rtlCol="0"/>
          <a:lstStyle/>
          <a:p>
            <a:r>
              <a:rPr lang="fr-FR" dirty="0">
                <a:solidFill>
                  <a:schemeClr val="bg1"/>
                </a:solidFill>
              </a:rPr>
              <a:t>Les filles dans les STEM-16 décembre 2025-Présenté par: Magaly MARCIN</a:t>
            </a:r>
          </a:p>
        </p:txBody>
      </p:sp>
    </p:spTree>
    <p:extLst>
      <p:ext uri="{BB962C8B-B14F-4D97-AF65-F5344CB8AC3E}">
        <p14:creationId xmlns:p14="http://schemas.microsoft.com/office/powerpoint/2010/main" val="2560446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0FE15-2D54-957C-39D1-26700E951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texte, Visage humain, Dessin animé, affiche&#10;&#10;Le contenu généré par l’IA peut être incorrect.">
            <a:extLst>
              <a:ext uri="{FF2B5EF4-FFF2-40B4-BE49-F238E27FC236}">
                <a16:creationId xmlns:a16="http://schemas.microsoft.com/office/drawing/2014/main" id="{74C14014-662F-C337-286A-724370046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84" y="0"/>
            <a:ext cx="6096000" cy="6858000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DC577B-C001-765B-400B-111D79BCC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508" y="6481649"/>
            <a:ext cx="5119355" cy="280050"/>
          </a:xfrm>
        </p:spPr>
        <p:txBody>
          <a:bodyPr rtlCol="0"/>
          <a:lstStyle/>
          <a:p>
            <a:r>
              <a:rPr lang="fr-FR" dirty="0">
                <a:solidFill>
                  <a:schemeClr val="bg1"/>
                </a:solidFill>
              </a:rPr>
              <a:t>Les filles dans les STEM-16 décembre 2025-Présenté par: Magaly MARCIN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23EC3D-2004-DEE3-1DF7-FDDDF1D1D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smtClean="0"/>
              <a:t>8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0E82CD2-B533-1AEC-65F1-362CECE7FF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fr-FR"/>
              <a:t>2025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2D4A5DA-809D-C3F4-564F-9DAE1F0CDC08}"/>
              </a:ext>
            </a:extLst>
          </p:cNvPr>
          <p:cNvSpPr txBox="1"/>
          <p:nvPr/>
        </p:nvSpPr>
        <p:spPr>
          <a:xfrm>
            <a:off x="6258077" y="1476279"/>
            <a:ext cx="58355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bg1"/>
                </a:solidFill>
              </a:rPr>
              <a:t>Diversité de perspectives </a:t>
            </a:r>
            <a:r>
              <a:rPr lang="fr-FR" sz="2000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b="1" dirty="0">
                <a:solidFill>
                  <a:schemeClr val="bg1"/>
                </a:solidFill>
              </a:rPr>
              <a:t>accélérateur d’innovation</a:t>
            </a:r>
            <a:br>
              <a:rPr lang="fr-FR" sz="2000" dirty="0">
                <a:solidFill>
                  <a:schemeClr val="bg1"/>
                </a:solidFill>
              </a:rPr>
            </a:br>
            <a:endParaRPr lang="fr-FR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bg1"/>
                </a:solidFill>
              </a:rPr>
              <a:t>Intelligence émotionnelle </a:t>
            </a:r>
            <a:r>
              <a:rPr lang="fr-FR" sz="2000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b="1" dirty="0">
                <a:solidFill>
                  <a:schemeClr val="bg1"/>
                </a:solidFill>
              </a:rPr>
              <a:t>meilleure collaboration, </a:t>
            </a:r>
            <a:r>
              <a:rPr lang="fr-029" sz="2000" dirty="0">
                <a:solidFill>
                  <a:schemeClr val="bg1"/>
                </a:solidFill>
              </a:rPr>
              <a:t>une meilleure communication</a:t>
            </a:r>
            <a:br>
              <a:rPr lang="fr-FR" sz="2000" dirty="0">
                <a:solidFill>
                  <a:schemeClr val="bg1"/>
                </a:solidFill>
              </a:rPr>
            </a:br>
            <a:endParaRPr lang="fr-FR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bg1"/>
                </a:solidFill>
              </a:rPr>
              <a:t>Approches créatives </a:t>
            </a:r>
            <a:r>
              <a:rPr lang="fr-FR" sz="2000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b="1" dirty="0">
                <a:solidFill>
                  <a:schemeClr val="bg1"/>
                </a:solidFill>
              </a:rPr>
              <a:t>nouvelles solutions ,</a:t>
            </a:r>
            <a:r>
              <a:rPr lang="fr-FR" sz="2000" dirty="0">
                <a:solidFill>
                  <a:schemeClr val="bg1"/>
                </a:solidFill>
              </a:rPr>
              <a:t>une approche complémentaire dans la résolution de problèmes</a:t>
            </a:r>
            <a:br>
              <a:rPr lang="fr-FR" sz="2000" dirty="0">
                <a:solidFill>
                  <a:schemeClr val="bg1"/>
                </a:solidFill>
              </a:rPr>
            </a:br>
            <a:endParaRPr lang="fr-FR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bg1"/>
                </a:solidFill>
              </a:rPr>
              <a:t>Vision plus inclusive </a:t>
            </a:r>
            <a:r>
              <a:rPr lang="fr-FR" sz="2000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b="1" dirty="0">
                <a:solidFill>
                  <a:schemeClr val="bg1"/>
                </a:solidFill>
              </a:rPr>
              <a:t>produits mieux adaptés, meilleure compréhension des besoins utilisateurs</a:t>
            </a:r>
            <a:r>
              <a:rPr lang="fr-FR" sz="2000" dirty="0">
                <a:solidFill>
                  <a:schemeClr val="bg1"/>
                </a:solidFill>
              </a:rPr>
              <a:t> Les femmes représentent 50% de la population mondiale</a:t>
            </a:r>
          </a:p>
        </p:txBody>
      </p:sp>
    </p:spTree>
    <p:extLst>
      <p:ext uri="{BB962C8B-B14F-4D97-AF65-F5344CB8AC3E}">
        <p14:creationId xmlns:p14="http://schemas.microsoft.com/office/powerpoint/2010/main" val="3338293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69D88-A723-1C29-FC28-1D365E982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76730D-A188-9E4B-7223-0AB8A392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68" y="1373527"/>
            <a:ext cx="4010156" cy="1579472"/>
          </a:xfrm>
        </p:spPr>
        <p:txBody>
          <a:bodyPr rtlCol="0">
            <a:normAutofit/>
          </a:bodyPr>
          <a:lstStyle/>
          <a:p>
            <a:r>
              <a:rPr lang="fr-FR" dirty="0"/>
              <a:t>« </a:t>
            </a:r>
            <a:r>
              <a:rPr lang="fr-029" dirty="0"/>
              <a:t> Conclusion</a:t>
            </a:r>
            <a:r>
              <a:rPr lang="fr-FR" dirty="0"/>
              <a:t>»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4871BA-8DA3-4DDE-94DF-5A41F8BF5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464" y="6272613"/>
            <a:ext cx="5119355" cy="280050"/>
          </a:xfrm>
        </p:spPr>
        <p:txBody>
          <a:bodyPr rtlCol="0"/>
          <a:lstStyle/>
          <a:p>
            <a:r>
              <a:rPr lang="fr-FR" sz="1100" dirty="0"/>
              <a:t>Les filles dans les STEM-16 décembre 2025-Présenté par: Magaly MARCIN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74CAD9-167A-6328-57CA-E750B19E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fr-FR" smtClean="0"/>
              <a:t>9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97E139B-EE91-F0E4-E537-2F06EC0F67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fr-FR"/>
              <a:t>2025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1A46901-12BA-6753-890B-D48F1AB26185}"/>
              </a:ext>
            </a:extLst>
          </p:cNvPr>
          <p:cNvSpPr txBox="1"/>
          <p:nvPr/>
        </p:nvSpPr>
        <p:spPr>
          <a:xfrm>
            <a:off x="6260620" y="920352"/>
            <a:ext cx="56438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</a:rPr>
              <a:t>Le constat</a:t>
            </a:r>
            <a:r>
              <a:rPr lang="fr-FR" sz="2000" dirty="0">
                <a:solidFill>
                  <a:schemeClr val="bg1"/>
                </a:solidFill>
              </a:rPr>
              <a:t> : Aujourd'hui, seulement 28% des diplômés en informatique sont des femmes. Ce n'est pas une question de capacité, mais de représentation et d'encouragement.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</a:rPr>
              <a:t>Notre responsabilité collective</a:t>
            </a:r>
            <a:r>
              <a:rPr lang="fr-FR" sz="2000" dirty="0">
                <a:solidFill>
                  <a:schemeClr val="bg1"/>
                </a:solidFill>
              </a:rPr>
              <a:t> : En tant qu'enseignants, nous sommes en première ligne pour déconstruire les stéréotypes et élargir les horizons de nos élèves.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</a:rPr>
              <a:t>Des actions concrètes dès maintenant</a:t>
            </a:r>
            <a:r>
              <a:rPr lang="fr-FR" sz="2000" dirty="0">
                <a:solidFill>
                  <a:schemeClr val="bg1"/>
                </a:solidFill>
              </a:rPr>
              <a:t> : Organisons des rencontres avec des femmes STEM dès la 4ème, avant que les choix d'orientation ne se figent. Montrons des modèles accessibles et inspirants.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</a:rPr>
              <a:t>L'objectif</a:t>
            </a:r>
            <a:r>
              <a:rPr lang="fr-FR" sz="2000" dirty="0">
                <a:solidFill>
                  <a:schemeClr val="bg1"/>
                </a:solidFill>
              </a:rPr>
              <a:t> : Que chaque jeune fille puisse faire son choix d'orientation en toute connaissance de cause, libre de préjugés, forte de modèles concrets.</a:t>
            </a:r>
          </a:p>
        </p:txBody>
      </p:sp>
    </p:spTree>
    <p:extLst>
      <p:ext uri="{BB962C8B-B14F-4D97-AF65-F5344CB8AC3E}">
        <p14:creationId xmlns:p14="http://schemas.microsoft.com/office/powerpoint/2010/main" val="28487289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LT">
      <a:dk1>
        <a:sysClr val="windowText" lastClr="000000"/>
      </a:dk1>
      <a:lt1>
        <a:sysClr val="window" lastClr="FFFFFF"/>
      </a:lt1>
      <a:dk2>
        <a:srgbClr val="FFCD6B"/>
      </a:dk2>
      <a:lt2>
        <a:srgbClr val="BE005A"/>
      </a:lt2>
      <a:accent1>
        <a:srgbClr val="3B2CAC"/>
      </a:accent1>
      <a:accent2>
        <a:srgbClr val="0062FF"/>
      </a:accent2>
      <a:accent3>
        <a:srgbClr val="007A00"/>
      </a:accent3>
      <a:accent4>
        <a:srgbClr val="DE6600"/>
      </a:accent4>
      <a:accent5>
        <a:srgbClr val="AC0037"/>
      </a:accent5>
      <a:accent6>
        <a:srgbClr val="FFFF00"/>
      </a:accent6>
      <a:hlink>
        <a:srgbClr val="FFFFFF"/>
      </a:hlink>
      <a:folHlink>
        <a:srgbClr val="FFFFFF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42570071_TF22920738" id="{526D2FBC-782D-4D7B-9325-F7E21CAD9FDE}" vid="{EF60532B-0359-4266-9194-C43344E3372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42AFFF-C96F-4C05-9045-3240A5329EC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504F5DC0-7B0F-411B-A0C5-A1B1D5EB3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élaborée en caractères gras modernes</Template>
  <TotalTime>18</TotalTime>
  <Words>801</Words>
  <Application>Microsoft Office PowerPoint</Application>
  <PresentationFormat>Grand écran</PresentationFormat>
  <Paragraphs>111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Wingdings</vt:lpstr>
      <vt:lpstr>Calibri</vt:lpstr>
      <vt:lpstr>Avenir Next LT Pro</vt:lpstr>
      <vt:lpstr>Speak Pro</vt:lpstr>
      <vt:lpstr>Thème Office</vt:lpstr>
      <vt:lpstr>Les filles dans les STEM</vt:lpstr>
      <vt:lpstr>Partie  1:Déconstruire les idées reçues </vt:lpstr>
      <vt:lpstr>Idée reçue 1 : “Quand on vous dit programmeur, vous pensez à … ?”</vt:lpstr>
      <vt:lpstr>Idée reçue 2 : « C'est un milieu trop masculin/hostile pour les femmes » « On perd sa féminité dans la tech »</vt:lpstr>
      <vt:lpstr>Idée reçue 3 : « Les femmes sont moins douées en maths ou logique »</vt:lpstr>
      <vt:lpstr>Partie 2: Valoriser les parcours des femmes dans les STEM</vt:lpstr>
      <vt:lpstr>Présentation PowerPoint</vt:lpstr>
      <vt:lpstr>Présentation PowerPoint</vt:lpstr>
      <vt:lpstr>«  Conclusion»</vt:lpstr>
      <vt:lpstr>MERCI DE VOTRE ATTENTION 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filles dans les STEM</dc:title>
  <dc:creator>MARCIN Magaly (Canal Plus)</dc:creator>
  <cp:lastModifiedBy>Guylene Bussac</cp:lastModifiedBy>
  <cp:revision>13</cp:revision>
  <dcterms:created xsi:type="dcterms:W3CDTF">2025-12-09T18:12:04Z</dcterms:created>
  <dcterms:modified xsi:type="dcterms:W3CDTF">2025-12-19T13:02:39Z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