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88" r:id="rId3"/>
    <p:sldId id="277" r:id="rId4"/>
    <p:sldId id="281" r:id="rId5"/>
    <p:sldId id="279" r:id="rId6"/>
    <p:sldId id="280" r:id="rId7"/>
    <p:sldId id="282" r:id="rId8"/>
    <p:sldId id="286" r:id="rId9"/>
    <p:sldId id="257" r:id="rId10"/>
    <p:sldId id="258" r:id="rId11"/>
    <p:sldId id="284" r:id="rId12"/>
    <p:sldId id="330" r:id="rId13"/>
    <p:sldId id="355" r:id="rId14"/>
    <p:sldId id="290" r:id="rId15"/>
    <p:sldId id="364" r:id="rId16"/>
    <p:sldId id="259" r:id="rId17"/>
    <p:sldId id="303" r:id="rId18"/>
    <p:sldId id="294" r:id="rId19"/>
    <p:sldId id="345" r:id="rId20"/>
    <p:sldId id="341" r:id="rId21"/>
    <p:sldId id="289" r:id="rId22"/>
    <p:sldId id="293" r:id="rId23"/>
    <p:sldId id="261" r:id="rId24"/>
    <p:sldId id="311" r:id="rId25"/>
    <p:sldId id="262" r:id="rId26"/>
    <p:sldId id="348" r:id="rId27"/>
    <p:sldId id="312" r:id="rId28"/>
    <p:sldId id="320" r:id="rId29"/>
    <p:sldId id="319" r:id="rId30"/>
    <p:sldId id="302" r:id="rId31"/>
    <p:sldId id="296" r:id="rId32"/>
    <p:sldId id="344" r:id="rId33"/>
    <p:sldId id="314" r:id="rId34"/>
    <p:sldId id="313" r:id="rId35"/>
    <p:sldId id="315" r:id="rId36"/>
    <p:sldId id="316" r:id="rId37"/>
    <p:sldId id="349" r:id="rId38"/>
    <p:sldId id="318" r:id="rId39"/>
    <p:sldId id="322" r:id="rId40"/>
    <p:sldId id="323" r:id="rId41"/>
    <p:sldId id="304" r:id="rId42"/>
    <p:sldId id="305" r:id="rId43"/>
    <p:sldId id="343" r:id="rId44"/>
    <p:sldId id="326" r:id="rId45"/>
    <p:sldId id="325" r:id="rId46"/>
    <p:sldId id="324" r:id="rId47"/>
    <p:sldId id="309" r:id="rId48"/>
    <p:sldId id="328" r:id="rId49"/>
    <p:sldId id="327" r:id="rId50"/>
    <p:sldId id="350" r:id="rId51"/>
    <p:sldId id="329" r:id="rId52"/>
    <p:sldId id="264" r:id="rId53"/>
    <p:sldId id="287" r:id="rId54"/>
    <p:sldId id="365" r:id="rId55"/>
    <p:sldId id="292" r:id="rId56"/>
    <p:sldId id="331" r:id="rId57"/>
    <p:sldId id="346" r:id="rId58"/>
    <p:sldId id="347" r:id="rId59"/>
    <p:sldId id="332" r:id="rId60"/>
    <p:sldId id="333" r:id="rId61"/>
    <p:sldId id="334" r:id="rId62"/>
    <p:sldId id="335" r:id="rId63"/>
    <p:sldId id="336" r:id="rId64"/>
    <p:sldId id="337" r:id="rId65"/>
    <p:sldId id="338" r:id="rId66"/>
    <p:sldId id="342" r:id="rId67"/>
    <p:sldId id="339" r:id="rId68"/>
    <p:sldId id="263" r:id="rId69"/>
    <p:sldId id="340" r:id="rId70"/>
    <p:sldId id="265"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3089"/>
  </p:normalViewPr>
  <p:slideViewPr>
    <p:cSldViewPr snapToGrid="0" snapToObjects="1">
      <p:cViewPr varScale="1">
        <p:scale>
          <a:sx n="119" d="100"/>
          <a:sy n="119" d="100"/>
        </p:scale>
        <p:origin x="80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A6D64-0B7A-5A44-867A-9B921CEB2D46}" type="doc">
      <dgm:prSet loTypeId="urn:microsoft.com/office/officeart/2005/8/layout/process1" loCatId="" qsTypeId="urn:microsoft.com/office/officeart/2005/8/quickstyle/simple1" qsCatId="simple" csTypeId="urn:microsoft.com/office/officeart/2005/8/colors/colorful5" csCatId="colorful" phldr="1"/>
      <dgm:spPr/>
    </dgm:pt>
    <dgm:pt modelId="{16547712-3DD0-984A-9477-9BE77EA82F56}">
      <dgm:prSet phldrT="[Texte]"/>
      <dgm:spPr>
        <a:solidFill>
          <a:srgbClr val="00B050"/>
        </a:solidFill>
      </dgm:spPr>
      <dgm:t>
        <a:bodyPr/>
        <a:lstStyle/>
        <a:p>
          <a:r>
            <a:rPr lang="fr-FR" dirty="0"/>
            <a:t>De la Grappe</a:t>
          </a:r>
        </a:p>
      </dgm:t>
    </dgm:pt>
    <dgm:pt modelId="{0091EA1A-0E9F-0F47-91C1-778D81EF2C62}" type="parTrans" cxnId="{B6B48766-7265-6547-BA9D-BC60F642D998}">
      <dgm:prSet/>
      <dgm:spPr/>
      <dgm:t>
        <a:bodyPr/>
        <a:lstStyle/>
        <a:p>
          <a:endParaRPr lang="fr-FR"/>
        </a:p>
      </dgm:t>
    </dgm:pt>
    <dgm:pt modelId="{F3015820-A162-DF40-8FC7-A13DB7069933}" type="sibTrans" cxnId="{B6B48766-7265-6547-BA9D-BC60F642D998}">
      <dgm:prSet/>
      <dgm:spPr>
        <a:solidFill>
          <a:schemeClr val="accent3"/>
        </a:solidFill>
      </dgm:spPr>
      <dgm:t>
        <a:bodyPr/>
        <a:lstStyle/>
        <a:p>
          <a:endParaRPr lang="fr-FR"/>
        </a:p>
      </dgm:t>
    </dgm:pt>
    <dgm:pt modelId="{E6170454-B8AB-FC41-9EBA-058F3F934A8A}">
      <dgm:prSet phldrT="[Texte]"/>
      <dgm:spPr>
        <a:solidFill>
          <a:srgbClr val="FFC000"/>
        </a:solidFill>
      </dgm:spPr>
      <dgm:t>
        <a:bodyPr/>
        <a:lstStyle/>
        <a:p>
          <a:r>
            <a:rPr lang="fr-FR" dirty="0"/>
            <a:t>Jeu sans alternance</a:t>
          </a:r>
        </a:p>
      </dgm:t>
    </dgm:pt>
    <dgm:pt modelId="{47AD8184-77EB-A54F-8D75-030F7A5101DF}" type="parTrans" cxnId="{1737BE42-70EE-E244-B00F-EE6AE4A366F6}">
      <dgm:prSet/>
      <dgm:spPr/>
      <dgm:t>
        <a:bodyPr/>
        <a:lstStyle/>
        <a:p>
          <a:endParaRPr lang="fr-FR"/>
        </a:p>
      </dgm:t>
    </dgm:pt>
    <dgm:pt modelId="{498BB93C-DF30-DC44-A286-7755C3144A8E}" type="sibTrans" cxnId="{1737BE42-70EE-E244-B00F-EE6AE4A366F6}">
      <dgm:prSet/>
      <dgm:spPr/>
      <dgm:t>
        <a:bodyPr/>
        <a:lstStyle/>
        <a:p>
          <a:endParaRPr lang="fr-FR"/>
        </a:p>
      </dgm:t>
    </dgm:pt>
    <dgm:pt modelId="{BD2C8E9E-CB4E-184F-9BCB-D8D904408641}" type="pres">
      <dgm:prSet presAssocID="{5D2A6D64-0B7A-5A44-867A-9B921CEB2D46}" presName="Name0" presStyleCnt="0">
        <dgm:presLayoutVars>
          <dgm:dir/>
          <dgm:resizeHandles val="exact"/>
        </dgm:presLayoutVars>
      </dgm:prSet>
      <dgm:spPr/>
    </dgm:pt>
    <dgm:pt modelId="{D48C71B6-543C-7246-944C-5068F1BB916A}" type="pres">
      <dgm:prSet presAssocID="{16547712-3DD0-984A-9477-9BE77EA82F56}" presName="node" presStyleLbl="node1" presStyleIdx="0" presStyleCnt="2">
        <dgm:presLayoutVars>
          <dgm:bulletEnabled val="1"/>
        </dgm:presLayoutVars>
      </dgm:prSet>
      <dgm:spPr/>
    </dgm:pt>
    <dgm:pt modelId="{03C34DA6-00DA-2D4E-8C15-89A78C0CDE3F}" type="pres">
      <dgm:prSet presAssocID="{F3015820-A162-DF40-8FC7-A13DB7069933}" presName="sibTrans" presStyleLbl="sibTrans2D1" presStyleIdx="0" presStyleCnt="1"/>
      <dgm:spPr/>
    </dgm:pt>
    <dgm:pt modelId="{E84178D8-50D0-E449-B4D0-76C48D414164}" type="pres">
      <dgm:prSet presAssocID="{F3015820-A162-DF40-8FC7-A13DB7069933}" presName="connectorText" presStyleLbl="sibTrans2D1" presStyleIdx="0" presStyleCnt="1"/>
      <dgm:spPr/>
    </dgm:pt>
    <dgm:pt modelId="{3762E3D6-A1E4-CD4B-B7FF-88F78B1E715C}" type="pres">
      <dgm:prSet presAssocID="{E6170454-B8AB-FC41-9EBA-058F3F934A8A}" presName="node" presStyleLbl="node1" presStyleIdx="1" presStyleCnt="2">
        <dgm:presLayoutVars>
          <dgm:bulletEnabled val="1"/>
        </dgm:presLayoutVars>
      </dgm:prSet>
      <dgm:spPr/>
    </dgm:pt>
  </dgm:ptLst>
  <dgm:cxnLst>
    <dgm:cxn modelId="{87448339-0235-1E48-872F-C3451BF5F38A}" type="presOf" srcId="{E6170454-B8AB-FC41-9EBA-058F3F934A8A}" destId="{3762E3D6-A1E4-CD4B-B7FF-88F78B1E715C}" srcOrd="0" destOrd="0" presId="urn:microsoft.com/office/officeart/2005/8/layout/process1"/>
    <dgm:cxn modelId="{1737BE42-70EE-E244-B00F-EE6AE4A366F6}" srcId="{5D2A6D64-0B7A-5A44-867A-9B921CEB2D46}" destId="{E6170454-B8AB-FC41-9EBA-058F3F934A8A}" srcOrd="1" destOrd="0" parTransId="{47AD8184-77EB-A54F-8D75-030F7A5101DF}" sibTransId="{498BB93C-DF30-DC44-A286-7755C3144A8E}"/>
    <dgm:cxn modelId="{38493E43-DB16-C246-8C9F-946045346871}" type="presOf" srcId="{16547712-3DD0-984A-9477-9BE77EA82F56}" destId="{D48C71B6-543C-7246-944C-5068F1BB916A}" srcOrd="0" destOrd="0" presId="urn:microsoft.com/office/officeart/2005/8/layout/process1"/>
    <dgm:cxn modelId="{B6B48766-7265-6547-BA9D-BC60F642D998}" srcId="{5D2A6D64-0B7A-5A44-867A-9B921CEB2D46}" destId="{16547712-3DD0-984A-9477-9BE77EA82F56}" srcOrd="0" destOrd="0" parTransId="{0091EA1A-0E9F-0F47-91C1-778D81EF2C62}" sibTransId="{F3015820-A162-DF40-8FC7-A13DB7069933}"/>
    <dgm:cxn modelId="{ACA76676-FCD9-9E48-888B-D30AFFE8F795}" type="presOf" srcId="{5D2A6D64-0B7A-5A44-867A-9B921CEB2D46}" destId="{BD2C8E9E-CB4E-184F-9BCB-D8D904408641}" srcOrd="0" destOrd="0" presId="urn:microsoft.com/office/officeart/2005/8/layout/process1"/>
    <dgm:cxn modelId="{2BB903D1-F0DB-F84B-8E5B-5C4ABC5A6AEC}" type="presOf" srcId="{F3015820-A162-DF40-8FC7-A13DB7069933}" destId="{03C34DA6-00DA-2D4E-8C15-89A78C0CDE3F}" srcOrd="0" destOrd="0" presId="urn:microsoft.com/office/officeart/2005/8/layout/process1"/>
    <dgm:cxn modelId="{754DBFDE-AEDD-F440-A7E7-5CCD185E6873}" type="presOf" srcId="{F3015820-A162-DF40-8FC7-A13DB7069933}" destId="{E84178D8-50D0-E449-B4D0-76C48D414164}" srcOrd="1" destOrd="0" presId="urn:microsoft.com/office/officeart/2005/8/layout/process1"/>
    <dgm:cxn modelId="{FFE973DE-6D18-C647-B6D2-C8CB0C25244F}" type="presParOf" srcId="{BD2C8E9E-CB4E-184F-9BCB-D8D904408641}" destId="{D48C71B6-543C-7246-944C-5068F1BB916A}" srcOrd="0" destOrd="0" presId="urn:microsoft.com/office/officeart/2005/8/layout/process1"/>
    <dgm:cxn modelId="{DF819E0B-5760-694E-93C4-EE8DD5A1149C}" type="presParOf" srcId="{BD2C8E9E-CB4E-184F-9BCB-D8D904408641}" destId="{03C34DA6-00DA-2D4E-8C15-89A78C0CDE3F}" srcOrd="1" destOrd="0" presId="urn:microsoft.com/office/officeart/2005/8/layout/process1"/>
    <dgm:cxn modelId="{981E4966-E70D-C04B-A6F4-068785F1A82D}" type="presParOf" srcId="{03C34DA6-00DA-2D4E-8C15-89A78C0CDE3F}" destId="{E84178D8-50D0-E449-B4D0-76C48D414164}" srcOrd="0" destOrd="0" presId="urn:microsoft.com/office/officeart/2005/8/layout/process1"/>
    <dgm:cxn modelId="{E179D4FD-A989-C94F-899D-3F04A472F78F}" type="presParOf" srcId="{BD2C8E9E-CB4E-184F-9BCB-D8D904408641}" destId="{3762E3D6-A1E4-CD4B-B7FF-88F78B1E715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A6D64-0B7A-5A44-867A-9B921CEB2D46}" type="doc">
      <dgm:prSet loTypeId="urn:microsoft.com/office/officeart/2005/8/layout/process1" loCatId="" qsTypeId="urn:microsoft.com/office/officeart/2005/8/quickstyle/simple1" qsCatId="simple" csTypeId="urn:microsoft.com/office/officeart/2005/8/colors/colorful5" csCatId="colorful" phldr="1"/>
      <dgm:spPr/>
    </dgm:pt>
    <dgm:pt modelId="{16547712-3DD0-984A-9477-9BE77EA82F56}">
      <dgm:prSet phldrT="[Texte]"/>
      <dgm:spPr>
        <a:solidFill>
          <a:srgbClr val="FFC000"/>
        </a:solidFill>
      </dgm:spPr>
      <dgm:t>
        <a:bodyPr/>
        <a:lstStyle/>
        <a:p>
          <a:r>
            <a:rPr lang="fr-FR" dirty="0"/>
            <a:t>Jeu sans alternance</a:t>
          </a:r>
        </a:p>
      </dgm:t>
    </dgm:pt>
    <dgm:pt modelId="{0091EA1A-0E9F-0F47-91C1-778D81EF2C62}" type="parTrans" cxnId="{B6B48766-7265-6547-BA9D-BC60F642D998}">
      <dgm:prSet/>
      <dgm:spPr/>
      <dgm:t>
        <a:bodyPr/>
        <a:lstStyle/>
        <a:p>
          <a:endParaRPr lang="fr-FR"/>
        </a:p>
      </dgm:t>
    </dgm:pt>
    <dgm:pt modelId="{F3015820-A162-DF40-8FC7-A13DB7069933}" type="sibTrans" cxnId="{B6B48766-7265-6547-BA9D-BC60F642D998}">
      <dgm:prSet/>
      <dgm:spPr>
        <a:solidFill>
          <a:schemeClr val="accent2">
            <a:lumMod val="75000"/>
          </a:schemeClr>
        </a:solidFill>
      </dgm:spPr>
      <dgm:t>
        <a:bodyPr/>
        <a:lstStyle/>
        <a:p>
          <a:endParaRPr lang="fr-FR">
            <a:solidFill>
              <a:srgbClr val="FF0000"/>
            </a:solidFill>
          </a:endParaRPr>
        </a:p>
      </dgm:t>
    </dgm:pt>
    <dgm:pt modelId="{E6170454-B8AB-FC41-9EBA-058F3F934A8A}">
      <dgm:prSet phldrT="[Texte]"/>
      <dgm:spPr>
        <a:solidFill>
          <a:schemeClr val="accent2">
            <a:lumMod val="60000"/>
            <a:lumOff val="40000"/>
          </a:schemeClr>
        </a:solidFill>
      </dgm:spPr>
      <dgm:t>
        <a:bodyPr/>
        <a:lstStyle/>
        <a:p>
          <a:r>
            <a:rPr lang="fr-FR" dirty="0"/>
            <a:t>Jeu sans mouvement</a:t>
          </a:r>
        </a:p>
      </dgm:t>
    </dgm:pt>
    <dgm:pt modelId="{47AD8184-77EB-A54F-8D75-030F7A5101DF}" type="parTrans" cxnId="{1737BE42-70EE-E244-B00F-EE6AE4A366F6}">
      <dgm:prSet/>
      <dgm:spPr/>
      <dgm:t>
        <a:bodyPr/>
        <a:lstStyle/>
        <a:p>
          <a:endParaRPr lang="fr-FR"/>
        </a:p>
      </dgm:t>
    </dgm:pt>
    <dgm:pt modelId="{498BB93C-DF30-DC44-A286-7755C3144A8E}" type="sibTrans" cxnId="{1737BE42-70EE-E244-B00F-EE6AE4A366F6}">
      <dgm:prSet/>
      <dgm:spPr/>
      <dgm:t>
        <a:bodyPr/>
        <a:lstStyle/>
        <a:p>
          <a:endParaRPr lang="fr-FR"/>
        </a:p>
      </dgm:t>
    </dgm:pt>
    <dgm:pt modelId="{BD2C8E9E-CB4E-184F-9BCB-D8D904408641}" type="pres">
      <dgm:prSet presAssocID="{5D2A6D64-0B7A-5A44-867A-9B921CEB2D46}" presName="Name0" presStyleCnt="0">
        <dgm:presLayoutVars>
          <dgm:dir/>
          <dgm:resizeHandles val="exact"/>
        </dgm:presLayoutVars>
      </dgm:prSet>
      <dgm:spPr/>
    </dgm:pt>
    <dgm:pt modelId="{D48C71B6-543C-7246-944C-5068F1BB916A}" type="pres">
      <dgm:prSet presAssocID="{16547712-3DD0-984A-9477-9BE77EA82F56}" presName="node" presStyleLbl="node1" presStyleIdx="0" presStyleCnt="2">
        <dgm:presLayoutVars>
          <dgm:bulletEnabled val="1"/>
        </dgm:presLayoutVars>
      </dgm:prSet>
      <dgm:spPr/>
    </dgm:pt>
    <dgm:pt modelId="{03C34DA6-00DA-2D4E-8C15-89A78C0CDE3F}" type="pres">
      <dgm:prSet presAssocID="{F3015820-A162-DF40-8FC7-A13DB7069933}" presName="sibTrans" presStyleLbl="sibTrans2D1" presStyleIdx="0" presStyleCnt="1"/>
      <dgm:spPr/>
    </dgm:pt>
    <dgm:pt modelId="{E84178D8-50D0-E449-B4D0-76C48D414164}" type="pres">
      <dgm:prSet presAssocID="{F3015820-A162-DF40-8FC7-A13DB7069933}" presName="connectorText" presStyleLbl="sibTrans2D1" presStyleIdx="0" presStyleCnt="1"/>
      <dgm:spPr/>
    </dgm:pt>
    <dgm:pt modelId="{3762E3D6-A1E4-CD4B-B7FF-88F78B1E715C}" type="pres">
      <dgm:prSet presAssocID="{E6170454-B8AB-FC41-9EBA-058F3F934A8A}" presName="node" presStyleLbl="node1" presStyleIdx="1" presStyleCnt="2">
        <dgm:presLayoutVars>
          <dgm:bulletEnabled val="1"/>
        </dgm:presLayoutVars>
      </dgm:prSet>
      <dgm:spPr/>
    </dgm:pt>
  </dgm:ptLst>
  <dgm:cxnLst>
    <dgm:cxn modelId="{87448339-0235-1E48-872F-C3451BF5F38A}" type="presOf" srcId="{E6170454-B8AB-FC41-9EBA-058F3F934A8A}" destId="{3762E3D6-A1E4-CD4B-B7FF-88F78B1E715C}" srcOrd="0" destOrd="0" presId="urn:microsoft.com/office/officeart/2005/8/layout/process1"/>
    <dgm:cxn modelId="{1737BE42-70EE-E244-B00F-EE6AE4A366F6}" srcId="{5D2A6D64-0B7A-5A44-867A-9B921CEB2D46}" destId="{E6170454-B8AB-FC41-9EBA-058F3F934A8A}" srcOrd="1" destOrd="0" parTransId="{47AD8184-77EB-A54F-8D75-030F7A5101DF}" sibTransId="{498BB93C-DF30-DC44-A286-7755C3144A8E}"/>
    <dgm:cxn modelId="{38493E43-DB16-C246-8C9F-946045346871}" type="presOf" srcId="{16547712-3DD0-984A-9477-9BE77EA82F56}" destId="{D48C71B6-543C-7246-944C-5068F1BB916A}" srcOrd="0" destOrd="0" presId="urn:microsoft.com/office/officeart/2005/8/layout/process1"/>
    <dgm:cxn modelId="{B6B48766-7265-6547-BA9D-BC60F642D998}" srcId="{5D2A6D64-0B7A-5A44-867A-9B921CEB2D46}" destId="{16547712-3DD0-984A-9477-9BE77EA82F56}" srcOrd="0" destOrd="0" parTransId="{0091EA1A-0E9F-0F47-91C1-778D81EF2C62}" sibTransId="{F3015820-A162-DF40-8FC7-A13DB7069933}"/>
    <dgm:cxn modelId="{ACA76676-FCD9-9E48-888B-D30AFFE8F795}" type="presOf" srcId="{5D2A6D64-0B7A-5A44-867A-9B921CEB2D46}" destId="{BD2C8E9E-CB4E-184F-9BCB-D8D904408641}" srcOrd="0" destOrd="0" presId="urn:microsoft.com/office/officeart/2005/8/layout/process1"/>
    <dgm:cxn modelId="{2BB903D1-F0DB-F84B-8E5B-5C4ABC5A6AEC}" type="presOf" srcId="{F3015820-A162-DF40-8FC7-A13DB7069933}" destId="{03C34DA6-00DA-2D4E-8C15-89A78C0CDE3F}" srcOrd="0" destOrd="0" presId="urn:microsoft.com/office/officeart/2005/8/layout/process1"/>
    <dgm:cxn modelId="{754DBFDE-AEDD-F440-A7E7-5CCD185E6873}" type="presOf" srcId="{F3015820-A162-DF40-8FC7-A13DB7069933}" destId="{E84178D8-50D0-E449-B4D0-76C48D414164}" srcOrd="1" destOrd="0" presId="urn:microsoft.com/office/officeart/2005/8/layout/process1"/>
    <dgm:cxn modelId="{FFE973DE-6D18-C647-B6D2-C8CB0C25244F}" type="presParOf" srcId="{BD2C8E9E-CB4E-184F-9BCB-D8D904408641}" destId="{D48C71B6-543C-7246-944C-5068F1BB916A}" srcOrd="0" destOrd="0" presId="urn:microsoft.com/office/officeart/2005/8/layout/process1"/>
    <dgm:cxn modelId="{DF819E0B-5760-694E-93C4-EE8DD5A1149C}" type="presParOf" srcId="{BD2C8E9E-CB4E-184F-9BCB-D8D904408641}" destId="{03C34DA6-00DA-2D4E-8C15-89A78C0CDE3F}" srcOrd="1" destOrd="0" presId="urn:microsoft.com/office/officeart/2005/8/layout/process1"/>
    <dgm:cxn modelId="{981E4966-E70D-C04B-A6F4-068785F1A82D}" type="presParOf" srcId="{03C34DA6-00DA-2D4E-8C15-89A78C0CDE3F}" destId="{E84178D8-50D0-E449-B4D0-76C48D414164}" srcOrd="0" destOrd="0" presId="urn:microsoft.com/office/officeart/2005/8/layout/process1"/>
    <dgm:cxn modelId="{E179D4FD-A989-C94F-899D-3F04A472F78F}" type="presParOf" srcId="{BD2C8E9E-CB4E-184F-9BCB-D8D904408641}" destId="{3762E3D6-A1E4-CD4B-B7FF-88F78B1E715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A6D64-0B7A-5A44-867A-9B921CEB2D46}" type="doc">
      <dgm:prSet loTypeId="urn:microsoft.com/office/officeart/2005/8/layout/process1" loCatId="" qsTypeId="urn:microsoft.com/office/officeart/2005/8/quickstyle/simple1" qsCatId="simple" csTypeId="urn:microsoft.com/office/officeart/2005/8/colors/colorful5" csCatId="colorful" phldr="1"/>
      <dgm:spPr/>
    </dgm:pt>
    <dgm:pt modelId="{16547712-3DD0-984A-9477-9BE77EA82F56}">
      <dgm:prSet phldrT="[Texte]" custT="1"/>
      <dgm:spPr>
        <a:solidFill>
          <a:srgbClr val="C0504D">
            <a:lumMod val="60000"/>
            <a:lumOff val="40000"/>
          </a:srgbClr>
        </a:solidFill>
        <a:ln w="25400" cap="flat" cmpd="sng" algn="ctr">
          <a:solidFill>
            <a:prstClr val="white">
              <a:hueOff val="0"/>
              <a:satOff val="0"/>
              <a:lumOff val="0"/>
              <a:alphaOff val="0"/>
            </a:prstClr>
          </a:solidFill>
          <a:prstDash val="solid"/>
        </a:ln>
        <a:effectLst/>
      </dgm:spPr>
      <dgm:t>
        <a:bodyPr spcFirstLastPara="0" vert="horz" wrap="square" lIns="179070" tIns="179070" rIns="179070" bIns="179070" numCol="1" spcCol="1270" anchor="ctr" anchorCtr="0"/>
        <a:lstStyle/>
        <a:p>
          <a:pPr marL="0" lvl="0" indent="0" algn="ctr" defTabSz="2089150">
            <a:lnSpc>
              <a:spcPct val="90000"/>
            </a:lnSpc>
            <a:spcBef>
              <a:spcPct val="0"/>
            </a:spcBef>
            <a:spcAft>
              <a:spcPct val="35000"/>
            </a:spcAft>
            <a:buNone/>
          </a:pPr>
          <a:r>
            <a:rPr lang="fr-FR" sz="4700" kern="1200" dirty="0">
              <a:solidFill>
                <a:prstClr val="white"/>
              </a:solidFill>
              <a:latin typeface="Calibri"/>
              <a:ea typeface="+mn-ea"/>
              <a:cs typeface="+mn-cs"/>
            </a:rPr>
            <a:t>Jeu sans mouvement</a:t>
          </a:r>
        </a:p>
      </dgm:t>
    </dgm:pt>
    <dgm:pt modelId="{0091EA1A-0E9F-0F47-91C1-778D81EF2C62}" type="parTrans" cxnId="{B6B48766-7265-6547-BA9D-BC60F642D998}">
      <dgm:prSet/>
      <dgm:spPr/>
      <dgm:t>
        <a:bodyPr/>
        <a:lstStyle/>
        <a:p>
          <a:endParaRPr lang="fr-FR"/>
        </a:p>
      </dgm:t>
    </dgm:pt>
    <dgm:pt modelId="{F3015820-A162-DF40-8FC7-A13DB7069933}" type="sibTrans" cxnId="{B6B48766-7265-6547-BA9D-BC60F642D998}">
      <dgm:prSet/>
      <dgm:spPr>
        <a:solidFill>
          <a:schemeClr val="accent2">
            <a:lumMod val="75000"/>
          </a:schemeClr>
        </a:solidFill>
      </dgm:spPr>
      <dgm:t>
        <a:bodyPr/>
        <a:lstStyle/>
        <a:p>
          <a:endParaRPr lang="fr-FR">
            <a:solidFill>
              <a:srgbClr val="FF0000"/>
            </a:solidFill>
          </a:endParaRPr>
        </a:p>
      </dgm:t>
    </dgm:pt>
    <dgm:pt modelId="{E6170454-B8AB-FC41-9EBA-058F3F934A8A}">
      <dgm:prSet phldrT="[Texte]"/>
      <dgm:spPr>
        <a:solidFill>
          <a:schemeClr val="accent4">
            <a:lumMod val="60000"/>
            <a:lumOff val="40000"/>
          </a:schemeClr>
        </a:solidFill>
      </dgm:spPr>
      <dgm:t>
        <a:bodyPr/>
        <a:lstStyle/>
        <a:p>
          <a:r>
            <a:rPr lang="fr-FR" dirty="0"/>
            <a:t>Jeu avec mouvement</a:t>
          </a:r>
        </a:p>
      </dgm:t>
    </dgm:pt>
    <dgm:pt modelId="{47AD8184-77EB-A54F-8D75-030F7A5101DF}" type="parTrans" cxnId="{1737BE42-70EE-E244-B00F-EE6AE4A366F6}">
      <dgm:prSet/>
      <dgm:spPr/>
      <dgm:t>
        <a:bodyPr/>
        <a:lstStyle/>
        <a:p>
          <a:endParaRPr lang="fr-FR"/>
        </a:p>
      </dgm:t>
    </dgm:pt>
    <dgm:pt modelId="{498BB93C-DF30-DC44-A286-7755C3144A8E}" type="sibTrans" cxnId="{1737BE42-70EE-E244-B00F-EE6AE4A366F6}">
      <dgm:prSet/>
      <dgm:spPr/>
      <dgm:t>
        <a:bodyPr/>
        <a:lstStyle/>
        <a:p>
          <a:endParaRPr lang="fr-FR"/>
        </a:p>
      </dgm:t>
    </dgm:pt>
    <dgm:pt modelId="{BD2C8E9E-CB4E-184F-9BCB-D8D904408641}" type="pres">
      <dgm:prSet presAssocID="{5D2A6D64-0B7A-5A44-867A-9B921CEB2D46}" presName="Name0" presStyleCnt="0">
        <dgm:presLayoutVars>
          <dgm:dir/>
          <dgm:resizeHandles val="exact"/>
        </dgm:presLayoutVars>
      </dgm:prSet>
      <dgm:spPr/>
    </dgm:pt>
    <dgm:pt modelId="{D48C71B6-543C-7246-944C-5068F1BB916A}" type="pres">
      <dgm:prSet presAssocID="{16547712-3DD0-984A-9477-9BE77EA82F56}" presName="node" presStyleLbl="node1" presStyleIdx="0" presStyleCnt="2">
        <dgm:presLayoutVars>
          <dgm:bulletEnabled val="1"/>
        </dgm:presLayoutVars>
      </dgm:prSet>
      <dgm:spPr>
        <a:xfrm>
          <a:off x="1607" y="1234683"/>
          <a:ext cx="3427660" cy="2056596"/>
        </a:xfrm>
        <a:prstGeom prst="roundRect">
          <a:avLst>
            <a:gd name="adj" fmla="val 10000"/>
          </a:avLst>
        </a:prstGeom>
      </dgm:spPr>
    </dgm:pt>
    <dgm:pt modelId="{03C34DA6-00DA-2D4E-8C15-89A78C0CDE3F}" type="pres">
      <dgm:prSet presAssocID="{F3015820-A162-DF40-8FC7-A13DB7069933}" presName="sibTrans" presStyleLbl="sibTrans2D1" presStyleIdx="0" presStyleCnt="1"/>
      <dgm:spPr/>
    </dgm:pt>
    <dgm:pt modelId="{E84178D8-50D0-E449-B4D0-76C48D414164}" type="pres">
      <dgm:prSet presAssocID="{F3015820-A162-DF40-8FC7-A13DB7069933}" presName="connectorText" presStyleLbl="sibTrans2D1" presStyleIdx="0" presStyleCnt="1"/>
      <dgm:spPr/>
    </dgm:pt>
    <dgm:pt modelId="{3762E3D6-A1E4-CD4B-B7FF-88F78B1E715C}" type="pres">
      <dgm:prSet presAssocID="{E6170454-B8AB-FC41-9EBA-058F3F934A8A}" presName="node" presStyleLbl="node1" presStyleIdx="1" presStyleCnt="2">
        <dgm:presLayoutVars>
          <dgm:bulletEnabled val="1"/>
        </dgm:presLayoutVars>
      </dgm:prSet>
      <dgm:spPr/>
    </dgm:pt>
  </dgm:ptLst>
  <dgm:cxnLst>
    <dgm:cxn modelId="{87448339-0235-1E48-872F-C3451BF5F38A}" type="presOf" srcId="{E6170454-B8AB-FC41-9EBA-058F3F934A8A}" destId="{3762E3D6-A1E4-CD4B-B7FF-88F78B1E715C}" srcOrd="0" destOrd="0" presId="urn:microsoft.com/office/officeart/2005/8/layout/process1"/>
    <dgm:cxn modelId="{1737BE42-70EE-E244-B00F-EE6AE4A366F6}" srcId="{5D2A6D64-0B7A-5A44-867A-9B921CEB2D46}" destId="{E6170454-B8AB-FC41-9EBA-058F3F934A8A}" srcOrd="1" destOrd="0" parTransId="{47AD8184-77EB-A54F-8D75-030F7A5101DF}" sibTransId="{498BB93C-DF30-DC44-A286-7755C3144A8E}"/>
    <dgm:cxn modelId="{38493E43-DB16-C246-8C9F-946045346871}" type="presOf" srcId="{16547712-3DD0-984A-9477-9BE77EA82F56}" destId="{D48C71B6-543C-7246-944C-5068F1BB916A}" srcOrd="0" destOrd="0" presId="urn:microsoft.com/office/officeart/2005/8/layout/process1"/>
    <dgm:cxn modelId="{B6B48766-7265-6547-BA9D-BC60F642D998}" srcId="{5D2A6D64-0B7A-5A44-867A-9B921CEB2D46}" destId="{16547712-3DD0-984A-9477-9BE77EA82F56}" srcOrd="0" destOrd="0" parTransId="{0091EA1A-0E9F-0F47-91C1-778D81EF2C62}" sibTransId="{F3015820-A162-DF40-8FC7-A13DB7069933}"/>
    <dgm:cxn modelId="{ACA76676-FCD9-9E48-888B-D30AFFE8F795}" type="presOf" srcId="{5D2A6D64-0B7A-5A44-867A-9B921CEB2D46}" destId="{BD2C8E9E-CB4E-184F-9BCB-D8D904408641}" srcOrd="0" destOrd="0" presId="urn:microsoft.com/office/officeart/2005/8/layout/process1"/>
    <dgm:cxn modelId="{2BB903D1-F0DB-F84B-8E5B-5C4ABC5A6AEC}" type="presOf" srcId="{F3015820-A162-DF40-8FC7-A13DB7069933}" destId="{03C34DA6-00DA-2D4E-8C15-89A78C0CDE3F}" srcOrd="0" destOrd="0" presId="urn:microsoft.com/office/officeart/2005/8/layout/process1"/>
    <dgm:cxn modelId="{754DBFDE-AEDD-F440-A7E7-5CCD185E6873}" type="presOf" srcId="{F3015820-A162-DF40-8FC7-A13DB7069933}" destId="{E84178D8-50D0-E449-B4D0-76C48D414164}" srcOrd="1" destOrd="0" presId="urn:microsoft.com/office/officeart/2005/8/layout/process1"/>
    <dgm:cxn modelId="{FFE973DE-6D18-C647-B6D2-C8CB0C25244F}" type="presParOf" srcId="{BD2C8E9E-CB4E-184F-9BCB-D8D904408641}" destId="{D48C71B6-543C-7246-944C-5068F1BB916A}" srcOrd="0" destOrd="0" presId="urn:microsoft.com/office/officeart/2005/8/layout/process1"/>
    <dgm:cxn modelId="{DF819E0B-5760-694E-93C4-EE8DD5A1149C}" type="presParOf" srcId="{BD2C8E9E-CB4E-184F-9BCB-D8D904408641}" destId="{03C34DA6-00DA-2D4E-8C15-89A78C0CDE3F}" srcOrd="1" destOrd="0" presId="urn:microsoft.com/office/officeart/2005/8/layout/process1"/>
    <dgm:cxn modelId="{981E4966-E70D-C04B-A6F4-068785F1A82D}" type="presParOf" srcId="{03C34DA6-00DA-2D4E-8C15-89A78C0CDE3F}" destId="{E84178D8-50D0-E449-B4D0-76C48D414164}" srcOrd="0" destOrd="0" presId="urn:microsoft.com/office/officeart/2005/8/layout/process1"/>
    <dgm:cxn modelId="{E179D4FD-A989-C94F-899D-3F04A472F78F}" type="presParOf" srcId="{BD2C8E9E-CB4E-184F-9BCB-D8D904408641}" destId="{3762E3D6-A1E4-CD4B-B7FF-88F78B1E715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C71B6-543C-7246-944C-5068F1BB916A}">
      <dsp:nvSpPr>
        <dsp:cNvPr id="0" name=""/>
        <dsp:cNvSpPr/>
      </dsp:nvSpPr>
      <dsp:spPr>
        <a:xfrm>
          <a:off x="1607" y="1234683"/>
          <a:ext cx="3427660" cy="205659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fr-FR" sz="5200" kern="1200" dirty="0"/>
            <a:t>De la Grappe</a:t>
          </a:r>
        </a:p>
      </dsp:txBody>
      <dsp:txXfrm>
        <a:off x="61843" y="1294919"/>
        <a:ext cx="3307188" cy="1936124"/>
      </dsp:txXfrm>
    </dsp:sp>
    <dsp:sp modelId="{03C34DA6-00DA-2D4E-8C15-89A78C0CDE3F}">
      <dsp:nvSpPr>
        <dsp:cNvPr id="0" name=""/>
        <dsp:cNvSpPr/>
      </dsp:nvSpPr>
      <dsp:spPr>
        <a:xfrm>
          <a:off x="3772033" y="1837951"/>
          <a:ext cx="726664" cy="850059"/>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a:off x="3772033" y="2007963"/>
        <a:ext cx="508665" cy="510035"/>
      </dsp:txXfrm>
    </dsp:sp>
    <dsp:sp modelId="{3762E3D6-A1E4-CD4B-B7FF-88F78B1E715C}">
      <dsp:nvSpPr>
        <dsp:cNvPr id="0" name=""/>
        <dsp:cNvSpPr/>
      </dsp:nvSpPr>
      <dsp:spPr>
        <a:xfrm>
          <a:off x="4800332" y="1234683"/>
          <a:ext cx="3427660" cy="205659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fr-FR" sz="5200" kern="1200" dirty="0"/>
            <a:t>Jeu sans alternance</a:t>
          </a:r>
        </a:p>
      </dsp:txBody>
      <dsp:txXfrm>
        <a:off x="4860568" y="1294919"/>
        <a:ext cx="3307188" cy="1936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C71B6-543C-7246-944C-5068F1BB916A}">
      <dsp:nvSpPr>
        <dsp:cNvPr id="0" name=""/>
        <dsp:cNvSpPr/>
      </dsp:nvSpPr>
      <dsp:spPr>
        <a:xfrm>
          <a:off x="1607" y="1234683"/>
          <a:ext cx="3427660" cy="2056596"/>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fr-FR" sz="4700" kern="1200" dirty="0"/>
            <a:t>Jeu sans alternance</a:t>
          </a:r>
        </a:p>
      </dsp:txBody>
      <dsp:txXfrm>
        <a:off x="61843" y="1294919"/>
        <a:ext cx="3307188" cy="1936124"/>
      </dsp:txXfrm>
    </dsp:sp>
    <dsp:sp modelId="{03C34DA6-00DA-2D4E-8C15-89A78C0CDE3F}">
      <dsp:nvSpPr>
        <dsp:cNvPr id="0" name=""/>
        <dsp:cNvSpPr/>
      </dsp:nvSpPr>
      <dsp:spPr>
        <a:xfrm>
          <a:off x="3772033" y="1837951"/>
          <a:ext cx="726664" cy="850059"/>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solidFill>
              <a:srgbClr val="FF0000"/>
            </a:solidFill>
          </a:endParaRPr>
        </a:p>
      </dsp:txBody>
      <dsp:txXfrm>
        <a:off x="3772033" y="2007963"/>
        <a:ext cx="508665" cy="510035"/>
      </dsp:txXfrm>
    </dsp:sp>
    <dsp:sp modelId="{3762E3D6-A1E4-CD4B-B7FF-88F78B1E715C}">
      <dsp:nvSpPr>
        <dsp:cNvPr id="0" name=""/>
        <dsp:cNvSpPr/>
      </dsp:nvSpPr>
      <dsp:spPr>
        <a:xfrm>
          <a:off x="4800332" y="1234683"/>
          <a:ext cx="3427660" cy="205659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fr-FR" sz="4700" kern="1200" dirty="0"/>
            <a:t>Jeu sans mouvement</a:t>
          </a:r>
        </a:p>
      </dsp:txBody>
      <dsp:txXfrm>
        <a:off x="4860568" y="1294919"/>
        <a:ext cx="3307188" cy="1936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C71B6-543C-7246-944C-5068F1BB916A}">
      <dsp:nvSpPr>
        <dsp:cNvPr id="0" name=""/>
        <dsp:cNvSpPr/>
      </dsp:nvSpPr>
      <dsp:spPr>
        <a:xfrm>
          <a:off x="1607" y="1234683"/>
          <a:ext cx="3427660" cy="2056596"/>
        </a:xfrm>
        <a:prstGeom prst="roundRect">
          <a:avLst>
            <a:gd name="adj" fmla="val 10000"/>
          </a:avLst>
        </a:prstGeom>
        <a:solidFill>
          <a:srgbClr val="C0504D">
            <a:lumMod val="60000"/>
            <a:lumOff val="4000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fr-FR" sz="4700" kern="1200" dirty="0">
              <a:solidFill>
                <a:prstClr val="white"/>
              </a:solidFill>
              <a:latin typeface="Calibri"/>
              <a:ea typeface="+mn-ea"/>
              <a:cs typeface="+mn-cs"/>
            </a:rPr>
            <a:t>Jeu sans mouvement</a:t>
          </a:r>
        </a:p>
      </dsp:txBody>
      <dsp:txXfrm>
        <a:off x="61843" y="1294919"/>
        <a:ext cx="3307188" cy="1936124"/>
      </dsp:txXfrm>
    </dsp:sp>
    <dsp:sp modelId="{03C34DA6-00DA-2D4E-8C15-89A78C0CDE3F}">
      <dsp:nvSpPr>
        <dsp:cNvPr id="0" name=""/>
        <dsp:cNvSpPr/>
      </dsp:nvSpPr>
      <dsp:spPr>
        <a:xfrm>
          <a:off x="3772033" y="1837951"/>
          <a:ext cx="726664" cy="850059"/>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solidFill>
              <a:srgbClr val="FF0000"/>
            </a:solidFill>
          </a:endParaRPr>
        </a:p>
      </dsp:txBody>
      <dsp:txXfrm>
        <a:off x="3772033" y="2007963"/>
        <a:ext cx="508665" cy="510035"/>
      </dsp:txXfrm>
    </dsp:sp>
    <dsp:sp modelId="{3762E3D6-A1E4-CD4B-B7FF-88F78B1E715C}">
      <dsp:nvSpPr>
        <dsp:cNvPr id="0" name=""/>
        <dsp:cNvSpPr/>
      </dsp:nvSpPr>
      <dsp:spPr>
        <a:xfrm>
          <a:off x="4800332" y="1234683"/>
          <a:ext cx="3427660" cy="2056596"/>
        </a:xfrm>
        <a:prstGeom prst="roundRect">
          <a:avLst>
            <a:gd name="adj" fmla="val 10000"/>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fr-FR" sz="4700" kern="1200" dirty="0"/>
            <a:t>Jeu avec mouvement</a:t>
          </a:r>
        </a:p>
      </dsp:txBody>
      <dsp:txXfrm>
        <a:off x="4860568" y="1294919"/>
        <a:ext cx="3307188" cy="19361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345D6-8DE1-3847-B8A6-4175A6674632}" type="datetimeFigureOut">
              <a:rPr lang="fr-FR" smtClean="0"/>
              <a:t>10/04/2025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4B75-DF88-D14C-8932-6CDA6C520A0A}" type="slidenum">
              <a:rPr lang="fr-FR" smtClean="0"/>
              <a:t>‹N°›</a:t>
            </a:fld>
            <a:endParaRPr lang="fr-FR"/>
          </a:p>
        </p:txBody>
      </p:sp>
    </p:spTree>
    <p:extLst>
      <p:ext uri="{BB962C8B-B14F-4D97-AF65-F5344CB8AC3E}">
        <p14:creationId xmlns:p14="http://schemas.microsoft.com/office/powerpoint/2010/main" val="389450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614B75-DF88-D14C-8932-6CDA6C520A0A}" type="slidenum">
              <a:rPr lang="fr-FR" smtClean="0"/>
              <a:t>22</a:t>
            </a:fld>
            <a:endParaRPr lang="fr-FR"/>
          </a:p>
        </p:txBody>
      </p:sp>
    </p:spTree>
    <p:extLst>
      <p:ext uri="{BB962C8B-B14F-4D97-AF65-F5344CB8AC3E}">
        <p14:creationId xmlns:p14="http://schemas.microsoft.com/office/powerpoint/2010/main" val="172907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Mahlo</a:t>
            </a:r>
            <a:r>
              <a:rPr lang="fr-FR" sz="1200" kern="1200" dirty="0">
                <a:solidFill>
                  <a:schemeClr val="tx1"/>
                </a:solidFill>
                <a:effectLst/>
                <a:latin typeface="+mn-lt"/>
                <a:ea typeface="+mn-ea"/>
                <a:cs typeface="+mn-cs"/>
              </a:rPr>
              <a:t> soulignait </a:t>
            </a:r>
            <a:r>
              <a:rPr lang="fr-FR" sz="1200" kern="1200" dirty="0" err="1">
                <a:solidFill>
                  <a:schemeClr val="tx1"/>
                </a:solidFill>
                <a:effectLst/>
                <a:latin typeface="+mn-lt"/>
                <a:ea typeface="+mn-ea"/>
                <a:cs typeface="+mn-cs"/>
              </a:rPr>
              <a:t>déja</a:t>
            </a:r>
            <a:r>
              <a:rPr lang="fr-FR" sz="1200" kern="1200" dirty="0">
                <a:solidFill>
                  <a:schemeClr val="tx1"/>
                </a:solidFill>
                <a:effectLst/>
                <a:latin typeface="+mn-lt"/>
                <a:ea typeface="+mn-ea"/>
                <a:cs typeface="+mn-cs"/>
              </a:rPr>
              <a:t>̀ en son temps que « la perception et l'anticipation des </a:t>
            </a:r>
            <a:r>
              <a:rPr lang="fr-FR" sz="1200" kern="1200" dirty="0" err="1">
                <a:solidFill>
                  <a:schemeClr val="tx1"/>
                </a:solidFill>
                <a:effectLst/>
                <a:latin typeface="+mn-lt"/>
                <a:ea typeface="+mn-ea"/>
                <a:cs typeface="+mn-cs"/>
              </a:rPr>
              <a:t>déplacements</a:t>
            </a:r>
            <a:r>
              <a:rPr lang="fr-FR" sz="1200" kern="1200" dirty="0">
                <a:solidFill>
                  <a:schemeClr val="tx1"/>
                </a:solidFill>
                <a:effectLst/>
                <a:latin typeface="+mn-lt"/>
                <a:ea typeface="+mn-ea"/>
                <a:cs typeface="+mn-cs"/>
              </a:rPr>
              <a:t> de la balle, des partenaires et des adversaires dans leur </a:t>
            </a:r>
            <a:r>
              <a:rPr lang="fr-FR" sz="1200" kern="1200" dirty="0" err="1">
                <a:solidFill>
                  <a:schemeClr val="tx1"/>
                </a:solidFill>
                <a:effectLst/>
                <a:latin typeface="+mn-lt"/>
                <a:ea typeface="+mn-ea"/>
                <a:cs typeface="+mn-cs"/>
              </a:rPr>
              <a:t>déroulement</a:t>
            </a:r>
            <a:r>
              <a:rPr lang="fr-FR" sz="1200" kern="1200" dirty="0">
                <a:solidFill>
                  <a:schemeClr val="tx1"/>
                </a:solidFill>
                <a:effectLst/>
                <a:latin typeface="+mn-lt"/>
                <a:ea typeface="+mn-ea"/>
                <a:cs typeface="+mn-cs"/>
              </a:rPr>
              <a:t> spatial et dans leur direction </a:t>
            </a:r>
            <a:r>
              <a:rPr lang="fr-FR" sz="1200" kern="1200" dirty="0" err="1">
                <a:solidFill>
                  <a:schemeClr val="tx1"/>
                </a:solidFill>
                <a:effectLst/>
                <a:latin typeface="+mn-lt"/>
                <a:ea typeface="+mn-ea"/>
                <a:cs typeface="+mn-cs"/>
              </a:rPr>
              <a:t>revêtent</a:t>
            </a:r>
            <a:r>
              <a:rPr lang="fr-FR" sz="1200" kern="1200" dirty="0">
                <a:solidFill>
                  <a:schemeClr val="tx1"/>
                </a:solidFill>
                <a:effectLst/>
                <a:latin typeface="+mn-lt"/>
                <a:ea typeface="+mn-ea"/>
                <a:cs typeface="+mn-cs"/>
              </a:rPr>
              <a:t> une importance capitale pour l'</a:t>
            </a:r>
            <a:r>
              <a:rPr lang="fr-FR" sz="1200" kern="1200" dirty="0" err="1">
                <a:solidFill>
                  <a:schemeClr val="tx1"/>
                </a:solidFill>
                <a:effectLst/>
                <a:latin typeface="+mn-lt"/>
                <a:ea typeface="+mn-ea"/>
                <a:cs typeface="+mn-cs"/>
              </a:rPr>
              <a:t>activite</a:t>
            </a:r>
            <a:r>
              <a:rPr lang="fr-FR" sz="1200" kern="1200" dirty="0">
                <a:solidFill>
                  <a:schemeClr val="tx1"/>
                </a:solidFill>
                <a:effectLst/>
                <a:latin typeface="+mn-lt"/>
                <a:ea typeface="+mn-ea"/>
                <a:cs typeface="+mn-cs"/>
              </a:rPr>
              <a:t>́ en jeu » (1974, p. 53). L’intelligence tactique repose ainsi essentiellement sur l’anticipation des actions d’autrui et la prise de </a:t>
            </a:r>
            <a:r>
              <a:rPr lang="fr-FR" sz="1200" kern="1200" dirty="0" err="1">
                <a:solidFill>
                  <a:schemeClr val="tx1"/>
                </a:solidFill>
                <a:effectLst/>
                <a:latin typeface="+mn-lt"/>
                <a:ea typeface="+mn-ea"/>
                <a:cs typeface="+mn-cs"/>
              </a:rPr>
              <a:t>décision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consécutive</a:t>
            </a:r>
            <a:r>
              <a:rPr lang="fr-FR" sz="1200" kern="1200" dirty="0">
                <a:solidFill>
                  <a:schemeClr val="tx1"/>
                </a:solidFill>
                <a:effectLst/>
                <a:latin typeface="+mn-lt"/>
                <a:ea typeface="+mn-ea"/>
                <a:cs typeface="+mn-cs"/>
              </a:rPr>
              <a:t> à la lecture du jeu. En effet, « les </a:t>
            </a:r>
            <a:r>
              <a:rPr lang="fr-FR" sz="1200" kern="1200" dirty="0" err="1">
                <a:solidFill>
                  <a:schemeClr val="tx1"/>
                </a:solidFill>
                <a:effectLst/>
                <a:latin typeface="+mn-lt"/>
                <a:ea typeface="+mn-ea"/>
                <a:cs typeface="+mn-cs"/>
              </a:rPr>
              <a:t>décisions</a:t>
            </a:r>
            <a:r>
              <a:rPr lang="fr-FR" sz="1200" kern="1200" dirty="0">
                <a:solidFill>
                  <a:schemeClr val="tx1"/>
                </a:solidFill>
                <a:effectLst/>
                <a:latin typeface="+mn-lt"/>
                <a:ea typeface="+mn-ea"/>
                <a:cs typeface="+mn-cs"/>
              </a:rPr>
              <a:t> motrices prises dans un espace-temps particulier sont consubstantielles à l’action en cours » (Dugas, 2011, p. 24). Sous forte pression spatio-temporelle, ces </a:t>
            </a:r>
            <a:r>
              <a:rPr lang="fr-FR" sz="1200" kern="1200" dirty="0" err="1">
                <a:solidFill>
                  <a:schemeClr val="tx1"/>
                </a:solidFill>
                <a:effectLst/>
                <a:latin typeface="+mn-lt"/>
                <a:ea typeface="+mn-ea"/>
                <a:cs typeface="+mn-cs"/>
              </a:rPr>
              <a:t>décisions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émergent</a:t>
            </a:r>
            <a:r>
              <a:rPr lang="fr-FR" sz="1200" kern="1200" dirty="0">
                <a:solidFill>
                  <a:schemeClr val="tx1"/>
                </a:solidFill>
                <a:effectLst/>
                <a:latin typeface="+mn-lt"/>
                <a:ea typeface="+mn-ea"/>
                <a:cs typeface="+mn-cs"/>
              </a:rPr>
              <a:t> d’un </a:t>
            </a:r>
            <a:r>
              <a:rPr lang="fr-FR" sz="1200" kern="1200" dirty="0" err="1">
                <a:solidFill>
                  <a:schemeClr val="tx1"/>
                </a:solidFill>
                <a:effectLst/>
                <a:latin typeface="+mn-lt"/>
                <a:ea typeface="+mn-ea"/>
                <a:cs typeface="+mn-cs"/>
              </a:rPr>
              <a:t>arrière-plan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décisionnel</a:t>
            </a:r>
            <a:r>
              <a:rPr lang="fr-FR" sz="1200" kern="1200" dirty="0">
                <a:solidFill>
                  <a:schemeClr val="tx1"/>
                </a:solidFill>
                <a:effectLst/>
                <a:latin typeface="+mn-lt"/>
                <a:ea typeface="+mn-ea"/>
                <a:cs typeface="+mn-cs"/>
              </a:rPr>
              <a:t> (Mouchet, 2005), issu d’un </a:t>
            </a:r>
            <a:r>
              <a:rPr lang="fr-FR" sz="1200" kern="1200" dirty="0" err="1">
                <a:solidFill>
                  <a:schemeClr val="tx1"/>
                </a:solidFill>
                <a:effectLst/>
                <a:latin typeface="+mn-lt"/>
                <a:ea typeface="+mn-ea"/>
                <a:cs typeface="+mn-cs"/>
              </a:rPr>
              <a:t>référentiel</a:t>
            </a:r>
            <a:r>
              <a:rPr lang="fr-FR" sz="1200" kern="1200" dirty="0">
                <a:solidFill>
                  <a:schemeClr val="tx1"/>
                </a:solidFill>
                <a:effectLst/>
                <a:latin typeface="+mn-lt"/>
                <a:ea typeface="+mn-ea"/>
                <a:cs typeface="+mn-cs"/>
              </a:rPr>
              <a:t> commun (</a:t>
            </a:r>
            <a:r>
              <a:rPr lang="fr-FR" sz="1200" kern="1200" dirty="0" err="1">
                <a:solidFill>
                  <a:schemeClr val="tx1"/>
                </a:solidFill>
                <a:effectLst/>
                <a:latin typeface="+mn-lt"/>
                <a:ea typeface="+mn-ea"/>
                <a:cs typeface="+mn-cs"/>
              </a:rPr>
              <a:t>Bourbousson</a:t>
            </a:r>
            <a:r>
              <a:rPr lang="fr-FR" sz="1200" kern="1200" dirty="0">
                <a:solidFill>
                  <a:schemeClr val="tx1"/>
                </a:solidFill>
                <a:effectLst/>
                <a:latin typeface="+mn-lt"/>
                <a:ea typeface="+mn-ea"/>
                <a:cs typeface="+mn-cs"/>
              </a:rPr>
              <a:t> &amp; </a:t>
            </a:r>
            <a:r>
              <a:rPr lang="fr-FR" sz="1200" kern="1200" dirty="0" err="1">
                <a:solidFill>
                  <a:schemeClr val="tx1"/>
                </a:solidFill>
                <a:effectLst/>
                <a:latin typeface="+mn-lt"/>
                <a:ea typeface="+mn-ea"/>
                <a:cs typeface="+mn-cs"/>
              </a:rPr>
              <a:t>Sève</a:t>
            </a:r>
            <a:r>
              <a:rPr lang="fr-FR" sz="1200" kern="1200" dirty="0">
                <a:solidFill>
                  <a:schemeClr val="tx1"/>
                </a:solidFill>
                <a:effectLst/>
                <a:latin typeface="+mn-lt"/>
                <a:ea typeface="+mn-ea"/>
                <a:cs typeface="+mn-cs"/>
              </a:rPr>
              <a:t>, 2010b; Mouchet &amp; </a:t>
            </a:r>
            <a:r>
              <a:rPr lang="fr-FR" sz="1200" kern="1200" dirty="0" err="1">
                <a:solidFill>
                  <a:schemeClr val="tx1"/>
                </a:solidFill>
                <a:effectLst/>
                <a:latin typeface="+mn-lt"/>
                <a:ea typeface="+mn-ea"/>
                <a:cs typeface="+mn-cs"/>
              </a:rPr>
              <a:t>Bouthier</a:t>
            </a:r>
            <a:r>
              <a:rPr lang="fr-FR" sz="1200" kern="1200" dirty="0">
                <a:solidFill>
                  <a:schemeClr val="tx1"/>
                </a:solidFill>
                <a:effectLst/>
                <a:latin typeface="+mn-lt"/>
                <a:ea typeface="+mn-ea"/>
                <a:cs typeface="+mn-cs"/>
              </a:rPr>
              <a:t>, 2006). Sur le plan cognitif, l’intelligence tactique repose donc en partie sur les connaissances tactiques du joueur. D’un point de vue anatomique, c’est la partie avant du cerveau, le </a:t>
            </a:r>
            <a:r>
              <a:rPr lang="fr-FR" sz="1200" kern="1200" dirty="0" err="1">
                <a:solidFill>
                  <a:schemeClr val="tx1"/>
                </a:solidFill>
                <a:effectLst/>
                <a:latin typeface="+mn-lt"/>
                <a:ea typeface="+mn-ea"/>
                <a:cs typeface="+mn-cs"/>
              </a:rPr>
              <a:t>néocortex</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préfrontal</a:t>
            </a:r>
            <a:r>
              <a:rPr lang="fr-FR" sz="1200" kern="1200" dirty="0">
                <a:solidFill>
                  <a:schemeClr val="tx1"/>
                </a:solidFill>
                <a:effectLst/>
                <a:latin typeface="+mn-lt"/>
                <a:ea typeface="+mn-ea"/>
                <a:cs typeface="+mn-cs"/>
              </a:rPr>
              <a:t> qui </a:t>
            </a:r>
            <a:r>
              <a:rPr lang="fr-FR" sz="1200" kern="1200" dirty="0" err="1">
                <a:solidFill>
                  <a:schemeClr val="tx1"/>
                </a:solidFill>
                <a:effectLst/>
                <a:latin typeface="+mn-lt"/>
                <a:ea typeface="+mn-ea"/>
                <a:cs typeface="+mn-cs"/>
              </a:rPr>
              <a:t>héberge</a:t>
            </a:r>
            <a:r>
              <a:rPr lang="fr-FR" sz="1200" kern="1200" dirty="0">
                <a:solidFill>
                  <a:schemeClr val="tx1"/>
                </a:solidFill>
                <a:effectLst/>
                <a:latin typeface="+mn-lt"/>
                <a:ea typeface="+mn-ea"/>
                <a:cs typeface="+mn-cs"/>
              </a:rPr>
              <a:t> les </a:t>
            </a:r>
            <a:r>
              <a:rPr lang="fr-FR" sz="1200" kern="1200" dirty="0" err="1">
                <a:solidFill>
                  <a:schemeClr val="tx1"/>
                </a:solidFill>
                <a:effectLst/>
                <a:latin typeface="+mn-lt"/>
                <a:ea typeface="+mn-ea"/>
                <a:cs typeface="+mn-cs"/>
              </a:rPr>
              <a:t>activités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prédictives</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décisionnelles</a:t>
            </a:r>
            <a:r>
              <a:rPr lang="fr-FR" sz="1200" kern="1200" dirty="0">
                <a:solidFill>
                  <a:schemeClr val="tx1"/>
                </a:solidFill>
                <a:effectLst/>
                <a:latin typeface="+mn-lt"/>
                <a:ea typeface="+mn-ea"/>
                <a:cs typeface="+mn-cs"/>
              </a:rPr>
              <a:t>. Cette partie « </a:t>
            </a:r>
            <a:r>
              <a:rPr lang="fr-FR" sz="1200" kern="1200" dirty="0" err="1">
                <a:solidFill>
                  <a:schemeClr val="tx1"/>
                </a:solidFill>
                <a:effectLst/>
                <a:latin typeface="+mn-lt"/>
                <a:ea typeface="+mn-ea"/>
                <a:cs typeface="+mn-cs"/>
              </a:rPr>
              <a:t>exécutive</a:t>
            </a:r>
            <a:r>
              <a:rPr lang="fr-FR" sz="1200" kern="1200" dirty="0">
                <a:solidFill>
                  <a:schemeClr val="tx1"/>
                </a:solidFill>
                <a:effectLst/>
                <a:latin typeface="+mn-lt"/>
                <a:ea typeface="+mn-ea"/>
                <a:cs typeface="+mn-cs"/>
              </a:rPr>
              <a:t> » est </a:t>
            </a:r>
            <a:r>
              <a:rPr lang="fr-FR" sz="1200" kern="1200" dirty="0" err="1">
                <a:solidFill>
                  <a:schemeClr val="tx1"/>
                </a:solidFill>
                <a:effectLst/>
                <a:latin typeface="+mn-lt"/>
                <a:ea typeface="+mn-ea"/>
                <a:cs typeface="+mn-cs"/>
              </a:rPr>
              <a:t>particulièrement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développée</a:t>
            </a:r>
            <a:r>
              <a:rPr lang="fr-FR" sz="1200" kern="1200" dirty="0">
                <a:solidFill>
                  <a:schemeClr val="tx1"/>
                </a:solidFill>
                <a:effectLst/>
                <a:latin typeface="+mn-lt"/>
                <a:ea typeface="+mn-ea"/>
                <a:cs typeface="+mn-cs"/>
              </a:rPr>
              <a:t> chez l’</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humain par rapport aux autres </a:t>
            </a:r>
            <a:r>
              <a:rPr lang="fr-FR" sz="1200" kern="1200" dirty="0" err="1">
                <a:solidFill>
                  <a:schemeClr val="tx1"/>
                </a:solidFill>
                <a:effectLst/>
                <a:latin typeface="+mn-lt"/>
                <a:ea typeface="+mn-ea"/>
                <a:cs typeface="+mn-cs"/>
              </a:rPr>
              <a:t>espèces</a:t>
            </a:r>
            <a:r>
              <a:rPr lang="fr-FR" sz="1200" kern="1200" dirty="0">
                <a:solidFill>
                  <a:schemeClr val="tx1"/>
                </a:solidFill>
                <a:effectLst/>
                <a:latin typeface="+mn-lt"/>
                <a:ea typeface="+mn-ea"/>
                <a:cs typeface="+mn-cs"/>
              </a:rPr>
              <a:t> animales (Dehaene et al., 2018, p. 209). Elle nous permet ainsi de mettre en place tactiques et </a:t>
            </a:r>
            <a:r>
              <a:rPr lang="fr-FR" sz="1200" kern="1200" dirty="0" err="1">
                <a:solidFill>
                  <a:schemeClr val="tx1"/>
                </a:solidFill>
                <a:effectLst/>
                <a:latin typeface="+mn-lt"/>
                <a:ea typeface="+mn-ea"/>
                <a:cs typeface="+mn-cs"/>
              </a:rPr>
              <a:t>stratégies</a:t>
            </a:r>
            <a:r>
              <a:rPr lang="fr-FR" sz="1200" kern="1200" dirty="0">
                <a:solidFill>
                  <a:schemeClr val="tx1"/>
                </a:solidFill>
                <a:effectLst/>
                <a:latin typeface="+mn-lt"/>
                <a:ea typeface="+mn-ea"/>
                <a:cs typeface="+mn-cs"/>
              </a:rPr>
              <a:t>, en nous projetant sur le court et le moyen/long terme. D’autre part, « l’intelligence de jeu vise à coordonner son action avec celle de ses partenaires, à </a:t>
            </a:r>
            <a:r>
              <a:rPr lang="fr-FR" sz="1200" kern="1200" dirty="0" err="1">
                <a:solidFill>
                  <a:schemeClr val="tx1"/>
                </a:solidFill>
                <a:effectLst/>
                <a:latin typeface="+mn-lt"/>
                <a:ea typeface="+mn-ea"/>
                <a:cs typeface="+mn-cs"/>
              </a:rPr>
              <a:t>interpréter</a:t>
            </a:r>
            <a:r>
              <a:rPr lang="fr-FR" sz="1200" kern="1200" dirty="0">
                <a:solidFill>
                  <a:schemeClr val="tx1"/>
                </a:solidFill>
                <a:effectLst/>
                <a:latin typeface="+mn-lt"/>
                <a:ea typeface="+mn-ea"/>
                <a:cs typeface="+mn-cs"/>
              </a:rPr>
              <a:t> l’</a:t>
            </a:r>
            <a:r>
              <a:rPr lang="fr-FR" sz="1200" kern="1200" dirty="0" err="1">
                <a:solidFill>
                  <a:schemeClr val="tx1"/>
                </a:solidFill>
                <a:effectLst/>
                <a:latin typeface="+mn-lt"/>
                <a:ea typeface="+mn-ea"/>
                <a:cs typeface="+mn-cs"/>
              </a:rPr>
              <a:t>évolution</a:t>
            </a:r>
            <a:r>
              <a:rPr lang="fr-FR" sz="1200" kern="1200" dirty="0">
                <a:solidFill>
                  <a:schemeClr val="tx1"/>
                </a:solidFill>
                <a:effectLst/>
                <a:latin typeface="+mn-lt"/>
                <a:ea typeface="+mn-ea"/>
                <a:cs typeface="+mn-cs"/>
              </a:rPr>
              <a:t> des configurations du jeu en relation avec les mouvements des adversaires c’</a:t>
            </a:r>
            <a:r>
              <a:rPr lang="fr-FR" sz="1200" kern="1200" dirty="0" err="1">
                <a:solidFill>
                  <a:schemeClr val="tx1"/>
                </a:solidFill>
                <a:effectLst/>
                <a:latin typeface="+mn-lt"/>
                <a:ea typeface="+mn-ea"/>
                <a:cs typeface="+mn-cs"/>
              </a:rPr>
              <a:t>est-a</a:t>
            </a:r>
            <a:r>
              <a:rPr lang="fr-FR" sz="1200" kern="1200" dirty="0">
                <a:solidFill>
                  <a:schemeClr val="tx1"/>
                </a:solidFill>
                <a:effectLst/>
                <a:latin typeface="+mn-lt"/>
                <a:ea typeface="+mn-ea"/>
                <a:cs typeface="+mn-cs"/>
              </a:rPr>
              <a:t>̀-dire anticiper et concevoir une action collective avec ses partenaires » (</a:t>
            </a:r>
            <a:r>
              <a:rPr lang="fr-FR" sz="1200" kern="1200" dirty="0" err="1">
                <a:solidFill>
                  <a:schemeClr val="tx1"/>
                </a:solidFill>
                <a:effectLst/>
                <a:latin typeface="+mn-lt"/>
                <a:ea typeface="+mn-ea"/>
                <a:cs typeface="+mn-cs"/>
              </a:rPr>
              <a:t>Gréhaigne</a:t>
            </a:r>
            <a:r>
              <a:rPr lang="fr-FR" sz="1200" kern="1200" dirty="0">
                <a:solidFill>
                  <a:schemeClr val="tx1"/>
                </a:solidFill>
                <a:effectLst/>
                <a:latin typeface="+mn-lt"/>
                <a:ea typeface="+mn-ea"/>
                <a:cs typeface="+mn-cs"/>
              </a:rPr>
              <a:t>, 2014, p. 20). Dans les jeux sportifs collectifs comme le football, la </a:t>
            </a:r>
            <a:r>
              <a:rPr lang="fr-FR" sz="1200" kern="1200" dirty="0" err="1">
                <a:solidFill>
                  <a:schemeClr val="tx1"/>
                </a:solidFill>
                <a:effectLst/>
                <a:latin typeface="+mn-lt"/>
                <a:ea typeface="+mn-ea"/>
                <a:cs typeface="+mn-cs"/>
              </a:rPr>
              <a:t>fluidite</a:t>
            </a:r>
            <a:r>
              <a:rPr lang="fr-FR" sz="1200" kern="1200" dirty="0">
                <a:solidFill>
                  <a:schemeClr val="tx1"/>
                </a:solidFill>
                <a:effectLst/>
                <a:latin typeface="+mn-lt"/>
                <a:ea typeface="+mn-ea"/>
                <a:cs typeface="+mn-cs"/>
              </a:rPr>
              <a:t>́ des actions se manifeste « par une coordination spatiale et temporelle, </a:t>
            </a:r>
            <a:r>
              <a:rPr lang="fr-FR" sz="1200" kern="1200" dirty="0" err="1">
                <a:solidFill>
                  <a:schemeClr val="tx1"/>
                </a:solidFill>
                <a:effectLst/>
                <a:latin typeface="+mn-lt"/>
                <a:ea typeface="+mn-ea"/>
                <a:cs typeface="+mn-cs"/>
              </a:rPr>
              <a:t>subordonnée</a:t>
            </a:r>
            <a:r>
              <a:rPr lang="fr-FR" sz="1200" kern="1200" dirty="0">
                <a:solidFill>
                  <a:schemeClr val="tx1"/>
                </a:solidFill>
                <a:effectLst/>
                <a:latin typeface="+mn-lt"/>
                <a:ea typeface="+mn-ea"/>
                <a:cs typeface="+mn-cs"/>
              </a:rPr>
              <a:t> au but collectif, de toutes les actions individuelles qui les composent » (</a:t>
            </a:r>
            <a:r>
              <a:rPr lang="fr-FR" sz="1200" kern="1200" dirty="0" err="1">
                <a:solidFill>
                  <a:schemeClr val="tx1"/>
                </a:solidFill>
                <a:effectLst/>
                <a:latin typeface="+mn-lt"/>
                <a:ea typeface="+mn-ea"/>
                <a:cs typeface="+mn-cs"/>
              </a:rPr>
              <a:t>Mahlo</a:t>
            </a:r>
            <a:r>
              <a:rPr lang="fr-FR" sz="1200" kern="1200" dirty="0">
                <a:solidFill>
                  <a:schemeClr val="tx1"/>
                </a:solidFill>
                <a:effectLst/>
                <a:latin typeface="+mn-lt"/>
                <a:ea typeface="+mn-ea"/>
                <a:cs typeface="+mn-cs"/>
              </a:rPr>
              <a:t>, 1974, p. 120). </a:t>
            </a:r>
            <a:r>
              <a:rPr lang="fr-FR" sz="1200" kern="1200" dirty="0" err="1">
                <a:solidFill>
                  <a:schemeClr val="tx1"/>
                </a:solidFill>
                <a:effectLst/>
                <a:latin typeface="+mn-lt"/>
                <a:ea typeface="+mn-ea"/>
                <a:cs typeface="+mn-cs"/>
              </a:rPr>
              <a:t>Dès</a:t>
            </a:r>
            <a:r>
              <a:rPr lang="fr-FR" sz="1200" kern="1200" dirty="0">
                <a:solidFill>
                  <a:schemeClr val="tx1"/>
                </a:solidFill>
                <a:effectLst/>
                <a:latin typeface="+mn-lt"/>
                <a:ea typeface="+mn-ea"/>
                <a:cs typeface="+mn-cs"/>
              </a:rPr>
              <a:t> lors, nous ne pouvons ignorer la </a:t>
            </a:r>
            <a:r>
              <a:rPr lang="fr-FR" sz="1200" i="1" kern="1200" dirty="0" err="1">
                <a:solidFill>
                  <a:schemeClr val="tx1"/>
                </a:solidFill>
                <a:effectLst/>
                <a:latin typeface="+mn-lt"/>
                <a:ea typeface="+mn-ea"/>
                <a:cs typeface="+mn-cs"/>
              </a:rPr>
              <a:t>systémie</a:t>
            </a:r>
            <a:r>
              <a:rPr lang="fr-FR" sz="1200" i="1"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régissant</a:t>
            </a:r>
            <a:r>
              <a:rPr lang="fr-FR" sz="1200" kern="1200" dirty="0">
                <a:solidFill>
                  <a:schemeClr val="tx1"/>
                </a:solidFill>
                <a:effectLst/>
                <a:latin typeface="+mn-lt"/>
                <a:ea typeface="+mn-ea"/>
                <a:cs typeface="+mn-cs"/>
              </a:rPr>
              <a:t> les opérations129 d’anticipation, de </a:t>
            </a:r>
            <a:r>
              <a:rPr lang="fr-FR" sz="1200" kern="1200" dirty="0" err="1">
                <a:solidFill>
                  <a:schemeClr val="tx1"/>
                </a:solidFill>
                <a:effectLst/>
                <a:latin typeface="+mn-lt"/>
                <a:ea typeface="+mn-ea"/>
                <a:cs typeface="+mn-cs"/>
              </a:rPr>
              <a:t>décision</a:t>
            </a:r>
            <a:r>
              <a:rPr lang="fr-FR" sz="1200" kern="1200" dirty="0">
                <a:solidFill>
                  <a:schemeClr val="tx1"/>
                </a:solidFill>
                <a:effectLst/>
                <a:latin typeface="+mn-lt"/>
                <a:ea typeface="+mn-ea"/>
                <a:cs typeface="+mn-cs"/>
              </a:rPr>
              <a:t> et de coordination. De ces </a:t>
            </a:r>
            <a:r>
              <a:rPr lang="fr-FR" sz="1200" kern="1200" dirty="0" err="1">
                <a:solidFill>
                  <a:schemeClr val="tx1"/>
                </a:solidFill>
                <a:effectLst/>
                <a:latin typeface="+mn-lt"/>
                <a:ea typeface="+mn-ea"/>
                <a:cs typeface="+mn-cs"/>
              </a:rPr>
              <a:t>opérations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découle</a:t>
            </a:r>
            <a:r>
              <a:rPr lang="fr-FR" sz="1200" kern="1200" dirty="0">
                <a:solidFill>
                  <a:schemeClr val="tx1"/>
                </a:solidFill>
                <a:effectLst/>
                <a:latin typeface="+mn-lt"/>
                <a:ea typeface="+mn-ea"/>
                <a:cs typeface="+mn-cs"/>
              </a:rPr>
              <a:t> l'</a:t>
            </a:r>
            <a:r>
              <a:rPr lang="fr-FR" sz="1200" i="1" kern="1200" dirty="0">
                <a:solidFill>
                  <a:schemeClr val="tx1"/>
                </a:solidFill>
                <a:effectLst/>
                <a:latin typeface="+mn-lt"/>
                <a:ea typeface="+mn-ea"/>
                <a:cs typeface="+mn-cs"/>
              </a:rPr>
              <a:t>acte tactique en jeu</a:t>
            </a:r>
            <a:r>
              <a:rPr lang="fr-FR" sz="1200" kern="1200" dirty="0">
                <a:solidFill>
                  <a:schemeClr val="tx1"/>
                </a:solidFill>
                <a:effectLst/>
                <a:latin typeface="+mn-lt"/>
                <a:ea typeface="+mn-ea"/>
                <a:cs typeface="+mn-cs"/>
              </a:rPr>
              <a:t>, qui « consiste à </a:t>
            </a:r>
            <a:r>
              <a:rPr lang="fr-FR" sz="1200" kern="1200" dirty="0" err="1">
                <a:solidFill>
                  <a:schemeClr val="tx1"/>
                </a:solidFill>
                <a:effectLst/>
                <a:latin typeface="+mn-lt"/>
                <a:ea typeface="+mn-ea"/>
                <a:cs typeface="+mn-cs"/>
              </a:rPr>
              <a:t>résoudre</a:t>
            </a:r>
            <a:r>
              <a:rPr lang="fr-FR" sz="1200" kern="1200" dirty="0">
                <a:solidFill>
                  <a:schemeClr val="tx1"/>
                </a:solidFill>
                <a:effectLst/>
                <a:latin typeface="+mn-lt"/>
                <a:ea typeface="+mn-ea"/>
                <a:cs typeface="+mn-cs"/>
              </a:rPr>
              <a:t> pratiquement [...] un grand nombre de </a:t>
            </a:r>
            <a:r>
              <a:rPr lang="fr-FR" sz="1200" kern="1200" dirty="0" err="1">
                <a:solidFill>
                  <a:schemeClr val="tx1"/>
                </a:solidFill>
                <a:effectLst/>
                <a:latin typeface="+mn-lt"/>
                <a:ea typeface="+mn-ea"/>
                <a:cs typeface="+mn-cs"/>
              </a:rPr>
              <a:t>problèmes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posés</a:t>
            </a:r>
            <a:r>
              <a:rPr lang="fr-FR" sz="1200" kern="1200" dirty="0">
                <a:solidFill>
                  <a:schemeClr val="tx1"/>
                </a:solidFill>
                <a:effectLst/>
                <a:latin typeface="+mn-lt"/>
                <a:ea typeface="+mn-ea"/>
                <a:cs typeface="+mn-cs"/>
              </a:rPr>
              <a:t> par les diverses situations de jeu ; cette solution doit </a:t>
            </a:r>
            <a:r>
              <a:rPr lang="fr-FR" sz="1200" kern="1200" dirty="0" err="1">
                <a:solidFill>
                  <a:schemeClr val="tx1"/>
                </a:solidFill>
                <a:effectLst/>
                <a:latin typeface="+mn-lt"/>
                <a:ea typeface="+mn-ea"/>
                <a:cs typeface="+mn-cs"/>
              </a:rPr>
              <a:t>être</a:t>
            </a:r>
            <a:r>
              <a:rPr lang="fr-FR" sz="1200" kern="1200" dirty="0">
                <a:solidFill>
                  <a:schemeClr val="tx1"/>
                </a:solidFill>
                <a:effectLst/>
                <a:latin typeface="+mn-lt"/>
                <a:ea typeface="+mn-ea"/>
                <a:cs typeface="+mn-cs"/>
              </a:rPr>
              <a:t> à la fois rapide et </a:t>
            </a:r>
            <a:r>
              <a:rPr lang="fr-FR" sz="1200" kern="1200" dirty="0" err="1">
                <a:solidFill>
                  <a:schemeClr val="tx1"/>
                </a:solidFill>
                <a:effectLst/>
                <a:latin typeface="+mn-lt"/>
                <a:ea typeface="+mn-ea"/>
                <a:cs typeface="+mn-cs"/>
              </a:rPr>
              <a:t>délibérée</a:t>
            </a:r>
            <a:r>
              <a:rPr lang="fr-FR" sz="1200" kern="1200" dirty="0">
                <a:solidFill>
                  <a:schemeClr val="tx1"/>
                </a:solidFill>
                <a:effectLst/>
                <a:latin typeface="+mn-lt"/>
                <a:ea typeface="+mn-ea"/>
                <a:cs typeface="+mn-cs"/>
              </a:rPr>
              <a:t> et viser à la plus grande </a:t>
            </a:r>
            <a:r>
              <a:rPr lang="fr-FR" sz="1200" kern="1200" dirty="0" err="1">
                <a:solidFill>
                  <a:schemeClr val="tx1"/>
                </a:solidFill>
                <a:effectLst/>
                <a:latin typeface="+mn-lt"/>
                <a:ea typeface="+mn-ea"/>
                <a:cs typeface="+mn-cs"/>
              </a:rPr>
              <a:t>réussite</a:t>
            </a:r>
            <a:r>
              <a:rPr lang="fr-FR" sz="1200" kern="1200" dirty="0">
                <a:solidFill>
                  <a:schemeClr val="tx1"/>
                </a:solidFill>
                <a:effectLst/>
                <a:latin typeface="+mn-lt"/>
                <a:ea typeface="+mn-ea"/>
                <a:cs typeface="+mn-cs"/>
              </a:rPr>
              <a:t> possible de l'</a:t>
            </a:r>
            <a:r>
              <a:rPr lang="fr-FR" sz="1200" kern="1200" dirty="0" err="1">
                <a:solidFill>
                  <a:schemeClr val="tx1"/>
                </a:solidFill>
                <a:effectLst/>
                <a:latin typeface="+mn-lt"/>
                <a:ea typeface="+mn-ea"/>
                <a:cs typeface="+mn-cs"/>
              </a:rPr>
              <a:t>activite</a:t>
            </a:r>
            <a:r>
              <a:rPr lang="fr-FR" sz="1200" kern="1200" dirty="0">
                <a:solidFill>
                  <a:schemeClr val="tx1"/>
                </a:solidFill>
                <a:effectLst/>
                <a:latin typeface="+mn-lt"/>
                <a:ea typeface="+mn-ea"/>
                <a:cs typeface="+mn-cs"/>
              </a:rPr>
              <a:t>́ globale » (</a:t>
            </a:r>
            <a:r>
              <a:rPr lang="fr-FR" sz="1200" kern="1200" dirty="0" err="1">
                <a:solidFill>
                  <a:schemeClr val="tx1"/>
                </a:solidFill>
                <a:effectLst/>
                <a:latin typeface="+mn-lt"/>
                <a:ea typeface="+mn-ea"/>
                <a:cs typeface="+mn-cs"/>
              </a:rPr>
              <a:t>Mahlo</a:t>
            </a:r>
            <a:r>
              <a:rPr lang="fr-FR" sz="1200" kern="1200" dirty="0">
                <a:solidFill>
                  <a:schemeClr val="tx1"/>
                </a:solidFill>
                <a:effectLst/>
                <a:latin typeface="+mn-lt"/>
                <a:ea typeface="+mn-ea"/>
                <a:cs typeface="+mn-cs"/>
              </a:rPr>
              <a:t>, 1974, p. 11). Lorsque cet acte tactique est </a:t>
            </a:r>
            <a:r>
              <a:rPr lang="fr-FR" sz="1200" i="1" kern="1200" dirty="0">
                <a:solidFill>
                  <a:schemeClr val="tx1"/>
                </a:solidFill>
                <a:effectLst/>
                <a:latin typeface="+mn-lt"/>
                <a:ea typeface="+mn-ea"/>
                <a:cs typeface="+mn-cs"/>
              </a:rPr>
              <a:t>adapté </a:t>
            </a:r>
            <a:r>
              <a:rPr lang="fr-FR" sz="1200" kern="1200" dirty="0">
                <a:solidFill>
                  <a:schemeClr val="tx1"/>
                </a:solidFill>
                <a:effectLst/>
                <a:latin typeface="+mn-lt"/>
                <a:ea typeface="+mn-ea"/>
                <a:cs typeface="+mn-cs"/>
              </a:rPr>
              <a:t>et </a:t>
            </a:r>
            <a:r>
              <a:rPr lang="fr-FR" sz="1200" i="1" kern="1200" dirty="0">
                <a:solidFill>
                  <a:schemeClr val="tx1"/>
                </a:solidFill>
                <a:effectLst/>
                <a:latin typeface="+mn-lt"/>
                <a:ea typeface="+mn-ea"/>
                <a:cs typeface="+mn-cs"/>
              </a:rPr>
              <a:t>finalisé</a:t>
            </a:r>
            <a:r>
              <a:rPr lang="fr-FR" sz="1200" kern="1200" dirty="0">
                <a:solidFill>
                  <a:schemeClr val="tx1"/>
                </a:solidFill>
                <a:effectLst/>
                <a:latin typeface="+mn-lt"/>
                <a:ea typeface="+mn-ea"/>
                <a:cs typeface="+mn-cs"/>
              </a:rPr>
              <a:t>, il exprime l’intelligence de jeu.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Le </a:t>
            </a:r>
            <a:r>
              <a:rPr lang="fr-FR" sz="1200" b="1" kern="1200" dirty="0" err="1">
                <a:solidFill>
                  <a:schemeClr val="tx1"/>
                </a:solidFill>
                <a:effectLst/>
                <a:latin typeface="+mn-lt"/>
                <a:ea typeface="+mn-ea"/>
                <a:cs typeface="+mn-cs"/>
              </a:rPr>
              <a:t>phénomène</a:t>
            </a:r>
            <a:r>
              <a:rPr lang="fr-FR" sz="1200" b="1" kern="1200" dirty="0">
                <a:solidFill>
                  <a:schemeClr val="tx1"/>
                </a:solidFill>
                <a:effectLst/>
                <a:latin typeface="+mn-lt"/>
                <a:ea typeface="+mn-ea"/>
                <a:cs typeface="+mn-cs"/>
              </a:rPr>
              <a:t> d’intelligence collective dans les </a:t>
            </a:r>
            <a:r>
              <a:rPr lang="fr-FR" sz="1200" b="1" kern="1200" dirty="0" err="1">
                <a:solidFill>
                  <a:schemeClr val="tx1"/>
                </a:solidFill>
                <a:effectLst/>
                <a:latin typeface="+mn-lt"/>
                <a:ea typeface="+mn-ea"/>
                <a:cs typeface="+mn-cs"/>
              </a:rPr>
              <a:t>équipes</a:t>
            </a:r>
            <a:r>
              <a:rPr lang="fr-FR" sz="1200" b="1" kern="1200" dirty="0">
                <a:solidFill>
                  <a:schemeClr val="tx1"/>
                </a:solidFill>
                <a:effectLst/>
                <a:latin typeface="+mn-lt"/>
                <a:ea typeface="+mn-ea"/>
                <a:cs typeface="+mn-cs"/>
              </a:rPr>
              <a:t> de football, entre </a:t>
            </a:r>
            <a:r>
              <a:rPr lang="fr-FR" sz="1200" b="1" kern="1200" dirty="0" err="1">
                <a:solidFill>
                  <a:schemeClr val="tx1"/>
                </a:solidFill>
                <a:effectLst/>
                <a:latin typeface="+mn-lt"/>
                <a:ea typeface="+mn-ea"/>
                <a:cs typeface="+mn-cs"/>
              </a:rPr>
              <a:t>émergence</a:t>
            </a:r>
            <a:r>
              <a:rPr lang="fr-FR" sz="1200" b="1" kern="1200" dirty="0">
                <a:solidFill>
                  <a:schemeClr val="tx1"/>
                </a:solidFill>
                <a:effectLst/>
                <a:latin typeface="+mn-lt"/>
                <a:ea typeface="+mn-ea"/>
                <a:cs typeface="+mn-cs"/>
              </a:rPr>
              <a:t> et </a:t>
            </a:r>
            <a:r>
              <a:rPr lang="fr-FR" sz="1200" b="1" kern="1200" dirty="0" err="1">
                <a:solidFill>
                  <a:schemeClr val="tx1"/>
                </a:solidFill>
                <a:effectLst/>
                <a:latin typeface="+mn-lt"/>
                <a:ea typeface="+mn-ea"/>
                <a:cs typeface="+mn-cs"/>
              </a:rPr>
              <a:t>évidence</a:t>
            </a:r>
            <a:r>
              <a:rPr lang="fr-FR" sz="1200" b="1" kern="1200" dirty="0">
                <a:solidFill>
                  <a:schemeClr val="tx1"/>
                </a:solidFill>
                <a:effectLst/>
                <a:latin typeface="+mn-lt"/>
                <a:ea typeface="+mn-ea"/>
                <a:cs typeface="+mn-cs"/>
              </a:rPr>
              <a:t>: contribution à une approche </a:t>
            </a:r>
            <a:r>
              <a:rPr lang="fr-FR" sz="1200" b="1" kern="1200" dirty="0" err="1">
                <a:solidFill>
                  <a:schemeClr val="tx1"/>
                </a:solidFill>
                <a:effectLst/>
                <a:latin typeface="+mn-lt"/>
                <a:ea typeface="+mn-ea"/>
                <a:cs typeface="+mn-cs"/>
              </a:rPr>
              <a:t>systémique</a:t>
            </a:r>
            <a:r>
              <a:rPr lang="fr-FR" sz="1200" b="1" kern="1200" dirty="0">
                <a:solidFill>
                  <a:schemeClr val="tx1"/>
                </a:solidFill>
                <a:effectLst/>
                <a:latin typeface="+mn-lt"/>
                <a:ea typeface="+mn-ea"/>
                <a:cs typeface="+mn-cs"/>
              </a:rPr>
              <a:t> de la </a:t>
            </a:r>
            <a:r>
              <a:rPr lang="fr-FR" sz="1200" b="1" kern="1200" dirty="0" err="1">
                <a:solidFill>
                  <a:schemeClr val="tx1"/>
                </a:solidFill>
                <a:effectLst/>
                <a:latin typeface="+mn-lt"/>
                <a:ea typeface="+mn-ea"/>
                <a:cs typeface="+mn-cs"/>
              </a:rPr>
              <a:t>complexite</a:t>
            </a:r>
            <a:r>
              <a:rPr lang="fr-FR" sz="1200" b="1" kern="1200" dirty="0">
                <a:solidFill>
                  <a:schemeClr val="tx1"/>
                </a:solidFill>
                <a:effectLst/>
                <a:latin typeface="+mn-lt"/>
                <a:ea typeface="+mn-ea"/>
                <a:cs typeface="+mn-cs"/>
              </a:rPr>
              <a:t>́ du jeu Yoann </a:t>
            </a:r>
            <a:r>
              <a:rPr lang="fr-FR" sz="1200" b="1" kern="1200" dirty="0" err="1">
                <a:solidFill>
                  <a:schemeClr val="tx1"/>
                </a:solidFill>
                <a:effectLst/>
                <a:latin typeface="+mn-lt"/>
                <a:ea typeface="+mn-ea"/>
                <a:cs typeface="+mn-cs"/>
              </a:rPr>
              <a:t>Drolez</a:t>
            </a:r>
            <a:r>
              <a:rPr lang="fr-FR" sz="1200" b="1" kern="1200" dirty="0">
                <a:solidFill>
                  <a:schemeClr val="tx1"/>
                </a:solidFill>
                <a:effectLst/>
                <a:latin typeface="+mn-lt"/>
                <a:ea typeface="+mn-ea"/>
                <a:cs typeface="+mn-cs"/>
              </a:rPr>
              <a:t> 2023</a:t>
            </a:r>
            <a:endParaRPr lang="fr-FR" b="1" dirty="0"/>
          </a:p>
          <a:p>
            <a:endParaRPr lang="fr-FR" dirty="0"/>
          </a:p>
        </p:txBody>
      </p:sp>
      <p:sp>
        <p:nvSpPr>
          <p:cNvPr id="4" name="Espace réservé du numéro de diapositive 3"/>
          <p:cNvSpPr>
            <a:spLocks noGrp="1"/>
          </p:cNvSpPr>
          <p:nvPr>
            <p:ph type="sldNum" sz="quarter" idx="5"/>
          </p:nvPr>
        </p:nvSpPr>
        <p:spPr/>
        <p:txBody>
          <a:bodyPr/>
          <a:lstStyle/>
          <a:p>
            <a:fld id="{56614B75-DF88-D14C-8932-6CDA6C520A0A}" type="slidenum">
              <a:rPr lang="fr-FR" smtClean="0"/>
              <a:t>23</a:t>
            </a:fld>
            <a:endParaRPr lang="fr-FR"/>
          </a:p>
        </p:txBody>
      </p:sp>
    </p:spTree>
    <p:extLst>
      <p:ext uri="{BB962C8B-B14F-4D97-AF65-F5344CB8AC3E}">
        <p14:creationId xmlns:p14="http://schemas.microsoft.com/office/powerpoint/2010/main" val="320829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614B75-DF88-D14C-8932-6CDA6C520A0A}" type="slidenum">
              <a:rPr lang="fr-FR" smtClean="0"/>
              <a:t>33</a:t>
            </a:fld>
            <a:endParaRPr lang="fr-FR"/>
          </a:p>
        </p:txBody>
      </p:sp>
    </p:spTree>
    <p:extLst>
      <p:ext uri="{BB962C8B-B14F-4D97-AF65-F5344CB8AC3E}">
        <p14:creationId xmlns:p14="http://schemas.microsoft.com/office/powerpoint/2010/main" val="114940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56614B75-DF88-D14C-8932-6CDA6C520A0A}" type="slidenum">
              <a:rPr lang="fr-FR" smtClean="0"/>
              <a:t>35</a:t>
            </a:fld>
            <a:endParaRPr lang="fr-FR"/>
          </a:p>
        </p:txBody>
      </p:sp>
    </p:spTree>
    <p:extLst>
      <p:ext uri="{BB962C8B-B14F-4D97-AF65-F5344CB8AC3E}">
        <p14:creationId xmlns:p14="http://schemas.microsoft.com/office/powerpoint/2010/main" val="37804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614B75-DF88-D14C-8932-6CDA6C520A0A}" type="slidenum">
              <a:rPr lang="fr-FR" smtClean="0"/>
              <a:t>45</a:t>
            </a:fld>
            <a:endParaRPr lang="fr-FR"/>
          </a:p>
        </p:txBody>
      </p:sp>
    </p:spTree>
    <p:extLst>
      <p:ext uri="{BB962C8B-B14F-4D97-AF65-F5344CB8AC3E}">
        <p14:creationId xmlns:p14="http://schemas.microsoft.com/office/powerpoint/2010/main" val="205514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CAD085-E8A6-8845-BD4E-CB4CCA059FC4}" type="datetimeFigureOut">
              <a:rPr lang="en-US" smtClean="0"/>
              <a:t>4/10/25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alpha val="5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70598"/>
            <a:ext cx="8229600" cy="1143000"/>
          </a:xfr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0">
            <a:scrgbClr r="0" g="0" b="0"/>
          </a:lnRef>
          <a:fillRef idx="0">
            <a:scrgbClr r="0" g="0" b="0"/>
          </a:fillRef>
          <a:effectRef idx="0">
            <a:scrgbClr r="0" g="0" b="0"/>
          </a:effectRef>
          <a:fontRef idx="minor">
            <a:schemeClr val="lt1"/>
          </a:fontRef>
        </p:style>
        <p:txBody>
          <a:bodyPr/>
          <a:lstStyle/>
          <a:p>
            <a:r>
              <a:rPr lang="fr-FR" dirty="0">
                <a:solidFill>
                  <a:schemeClr val="tx1"/>
                </a:solidFill>
                <a:latin typeface="Comic Sans MS" panose="030F0902030302020204" pitchFamily="66" charset="0"/>
              </a:rPr>
              <a:t>ENSEIGNER</a:t>
            </a:r>
            <a:r>
              <a:rPr dirty="0">
                <a:solidFill>
                  <a:schemeClr val="tx1"/>
                </a:solidFill>
                <a:latin typeface="Comic Sans MS" panose="030F0902030302020204" pitchFamily="66" charset="0"/>
              </a:rPr>
              <a:t> </a:t>
            </a:r>
            <a:r>
              <a:rPr lang="fr-FR" dirty="0">
                <a:solidFill>
                  <a:schemeClr val="tx1"/>
                </a:solidFill>
                <a:latin typeface="Comic Sans MS" panose="030F0902030302020204" pitchFamily="66" charset="0"/>
              </a:rPr>
              <a:t>ET FAIRE APPRENDRE </a:t>
            </a:r>
            <a:r>
              <a:rPr dirty="0">
                <a:solidFill>
                  <a:schemeClr val="tx1"/>
                </a:solidFill>
                <a:latin typeface="Comic Sans MS" panose="030F0902030302020204" pitchFamily="66" charset="0"/>
              </a:rPr>
              <a:t>le basket-ball </a:t>
            </a:r>
            <a:r>
              <a:rPr dirty="0" err="1">
                <a:solidFill>
                  <a:schemeClr val="tx1"/>
                </a:solidFill>
                <a:latin typeface="Comic Sans MS" panose="030F0902030302020204" pitchFamily="66" charset="0"/>
              </a:rPr>
              <a:t>en</a:t>
            </a:r>
            <a:r>
              <a:rPr dirty="0">
                <a:solidFill>
                  <a:schemeClr val="tx1"/>
                </a:solidFill>
                <a:latin typeface="Comic Sans MS" panose="030F0902030302020204" pitchFamily="66" charset="0"/>
              </a:rPr>
              <a:t> EPS</a:t>
            </a:r>
            <a:r>
              <a:rPr lang="fr-FR" dirty="0">
                <a:solidFill>
                  <a:schemeClr val="tx1"/>
                </a:solidFill>
                <a:latin typeface="Comic Sans MS" panose="030F0902030302020204" pitchFamily="66" charset="0"/>
              </a:rPr>
              <a:t> en GUADELOUPE</a:t>
            </a:r>
            <a:endParaRPr dirty="0">
              <a:solidFill>
                <a:schemeClr val="tx1"/>
              </a:solidFill>
              <a:latin typeface="Comic Sans MS" panose="030F09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1143D395-67AD-F743-B490-BC0C0CE32624}"/>
              </a:ext>
            </a:extLst>
          </p:cNvPr>
          <p:cNvSpPr>
            <a:spLocks noGrp="1"/>
          </p:cNvSpPr>
          <p:nvPr>
            <p:ph idx="1"/>
          </p:nvPr>
        </p:nvSpPr>
        <p:spPr>
          <a:xfrm>
            <a:off x="102480" y="1890044"/>
            <a:ext cx="2264698" cy="4543027"/>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00B050"/>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ctr">
              <a:lnSpc>
                <a:spcPct val="110000"/>
              </a:lnSpc>
              <a:buNone/>
            </a:pPr>
            <a:r>
              <a:rPr lang="fr-FR" sz="1600" b="1" dirty="0">
                <a:solidFill>
                  <a:schemeClr val="tx1"/>
                </a:solidFill>
                <a:latin typeface="Comic Sans MS" panose="030F0902030302020204" pitchFamily="66" charset="0"/>
              </a:rPr>
              <a:t>Englué dans la grappe </a:t>
            </a:r>
          </a:p>
          <a:p>
            <a:pPr marL="0" indent="0" algn="ctr">
              <a:lnSpc>
                <a:spcPct val="110000"/>
              </a:lnSpc>
              <a:buNone/>
            </a:pPr>
            <a:r>
              <a:rPr lang="fr-FR" sz="1600" b="1" dirty="0">
                <a:solidFill>
                  <a:schemeClr val="tx1"/>
                </a:solidFill>
                <a:latin typeface="Comic Sans MS" panose="030F0902030302020204" pitchFamily="66" charset="0"/>
              </a:rPr>
              <a:t>(Point fort: l’autre)</a:t>
            </a:r>
          </a:p>
          <a:p>
            <a:pPr marL="0" indent="0" algn="just">
              <a:lnSpc>
                <a:spcPct val="110000"/>
              </a:lnSpc>
              <a:buNone/>
            </a:pPr>
            <a:endParaRPr lang="fr-FR" sz="1600" b="1" dirty="0">
              <a:solidFill>
                <a:schemeClr val="tx1"/>
              </a:solidFill>
              <a:latin typeface="Comic Sans MS" panose="030F0902030302020204" pitchFamily="66" charset="0"/>
            </a:endParaRPr>
          </a:p>
          <a:p>
            <a:pPr algn="just"/>
            <a:r>
              <a:rPr lang="fr-FR" sz="1500" dirty="0">
                <a:latin typeface="Comic Sans MS" panose="030F0902030302020204" pitchFamily="66" charset="0"/>
              </a:rPr>
              <a:t>Bio-Informationnel</a:t>
            </a:r>
          </a:p>
          <a:p>
            <a:pPr marL="0" indent="0" algn="just">
              <a:buNone/>
            </a:pPr>
            <a:r>
              <a:rPr sz="900" dirty="0">
                <a:latin typeface="Comic Sans MS" panose="030F0902030302020204" pitchFamily="66" charset="0"/>
              </a:rPr>
              <a:t>Surcharge </a:t>
            </a:r>
            <a:r>
              <a:rPr sz="900" dirty="0" err="1">
                <a:latin typeface="Comic Sans MS" panose="030F0902030302020204" pitchFamily="66" charset="0"/>
              </a:rPr>
              <a:t>informationnelle</a:t>
            </a:r>
            <a:r>
              <a:rPr sz="900" dirty="0">
                <a:latin typeface="Comic Sans MS" panose="030F0902030302020204" pitchFamily="66" charset="0"/>
              </a:rPr>
              <a:t> qui </a:t>
            </a:r>
            <a:r>
              <a:rPr sz="900" dirty="0" err="1">
                <a:latin typeface="Comic Sans MS" panose="030F0902030302020204" pitchFamily="66" charset="0"/>
              </a:rPr>
              <a:t>mets</a:t>
            </a:r>
            <a:r>
              <a:rPr sz="900" dirty="0">
                <a:latin typeface="Comic Sans MS" panose="030F0902030302020204" pitchFamily="66" charset="0"/>
              </a:rPr>
              <a:t> le </a:t>
            </a:r>
            <a:r>
              <a:rPr sz="900" dirty="0" err="1">
                <a:latin typeface="Comic Sans MS" panose="030F0902030302020204" pitchFamily="66" charset="0"/>
              </a:rPr>
              <a:t>joueur</a:t>
            </a:r>
            <a:r>
              <a:rPr sz="900" dirty="0">
                <a:latin typeface="Comic Sans MS" panose="030F0902030302020204" pitchFamily="66" charset="0"/>
              </a:rPr>
              <a:t> </a:t>
            </a:r>
            <a:r>
              <a:rPr sz="900" dirty="0" err="1">
                <a:latin typeface="Comic Sans MS" panose="030F0902030302020204" pitchFamily="66" charset="0"/>
              </a:rPr>
              <a:t>ou</a:t>
            </a:r>
            <a:r>
              <a:rPr sz="900" dirty="0">
                <a:latin typeface="Comic Sans MS" panose="030F0902030302020204" pitchFamily="66" charset="0"/>
              </a:rPr>
              <a:t> </a:t>
            </a:r>
            <a:r>
              <a:rPr sz="900" dirty="0" err="1">
                <a:latin typeface="Comic Sans MS" panose="030F0902030302020204" pitchFamily="66" charset="0"/>
              </a:rPr>
              <a:t>joueuse</a:t>
            </a:r>
            <a:r>
              <a:rPr sz="900" dirty="0">
                <a:latin typeface="Comic Sans MS" panose="030F0902030302020204" pitchFamily="66" charset="0"/>
              </a:rPr>
              <a:t> </a:t>
            </a:r>
            <a:r>
              <a:rPr sz="900" dirty="0" err="1">
                <a:latin typeface="Comic Sans MS" panose="030F0902030302020204" pitchFamily="66" charset="0"/>
              </a:rPr>
              <a:t>dans</a:t>
            </a:r>
            <a:r>
              <a:rPr sz="900" dirty="0">
                <a:latin typeface="Comic Sans MS" panose="030F0902030302020204" pitchFamily="66" charset="0"/>
              </a:rPr>
              <a:t> </a:t>
            </a:r>
            <a:r>
              <a:rPr sz="900" dirty="0" err="1">
                <a:latin typeface="Comic Sans MS" panose="030F0902030302020204" pitchFamily="66" charset="0"/>
              </a:rPr>
              <a:t>l’impossibilité</a:t>
            </a:r>
            <a:r>
              <a:rPr sz="900" dirty="0">
                <a:latin typeface="Comic Sans MS" panose="030F0902030302020204" pitchFamily="66" charset="0"/>
              </a:rPr>
              <a:t> de </a:t>
            </a:r>
            <a:r>
              <a:rPr sz="900" dirty="0" err="1">
                <a:latin typeface="Comic Sans MS" panose="030F0902030302020204" pitchFamily="66" charset="0"/>
              </a:rPr>
              <a:t>décider</a:t>
            </a:r>
            <a:r>
              <a:rPr sz="900" dirty="0">
                <a:latin typeface="Comic Sans MS" panose="030F0902030302020204" pitchFamily="66" charset="0"/>
              </a:rPr>
              <a:t> </a:t>
            </a:r>
            <a:r>
              <a:rPr sz="900" dirty="0" err="1">
                <a:latin typeface="Comic Sans MS" panose="030F0902030302020204" pitchFamily="66" charset="0"/>
              </a:rPr>
              <a:t>rapidement</a:t>
            </a:r>
            <a:r>
              <a:rPr sz="900" dirty="0">
                <a:latin typeface="Comic Sans MS" panose="030F0902030302020204" pitchFamily="66" charset="0"/>
              </a:rPr>
              <a:t> </a:t>
            </a:r>
            <a:r>
              <a:rPr sz="900" dirty="0" err="1">
                <a:latin typeface="Comic Sans MS" panose="030F0902030302020204" pitchFamily="66" charset="0"/>
              </a:rPr>
              <a:t>avant</a:t>
            </a:r>
            <a:r>
              <a:rPr sz="900" dirty="0">
                <a:latin typeface="Comic Sans MS" panose="030F0902030302020204" pitchFamily="66" charset="0"/>
              </a:rPr>
              <a:t> </a:t>
            </a:r>
            <a:r>
              <a:rPr sz="900" dirty="0" err="1">
                <a:latin typeface="Comic Sans MS" panose="030F0902030302020204" pitchFamily="66" charset="0"/>
              </a:rPr>
              <a:t>l’arrivée</a:t>
            </a:r>
            <a:r>
              <a:rPr sz="900" dirty="0">
                <a:latin typeface="Comic Sans MS" panose="030F0902030302020204" pitchFamily="66" charset="0"/>
              </a:rPr>
              <a:t> de la </a:t>
            </a:r>
            <a:r>
              <a:rPr sz="900" dirty="0" err="1">
                <a:latin typeface="Comic Sans MS" panose="030F0902030302020204" pitchFamily="66" charset="0"/>
              </a:rPr>
              <a:t>grappe</a:t>
            </a:r>
            <a:r>
              <a:rPr sz="900" dirty="0">
                <a:latin typeface="Comic Sans MS" panose="030F0902030302020204" pitchFamily="66" charset="0"/>
              </a:rPr>
              <a:t> (Que faire avec le </a:t>
            </a:r>
            <a:r>
              <a:rPr sz="900" dirty="0" err="1">
                <a:latin typeface="Comic Sans MS" panose="030F0902030302020204" pitchFamily="66" charset="0"/>
              </a:rPr>
              <a:t>ballon</a:t>
            </a:r>
            <a:r>
              <a:rPr sz="900" dirty="0">
                <a:latin typeface="Comic Sans MS" panose="030F0902030302020204" pitchFamily="66" charset="0"/>
              </a:rPr>
              <a:t>?-</a:t>
            </a:r>
            <a:r>
              <a:rPr sz="900" dirty="0" err="1">
                <a:latin typeface="Comic Sans MS" panose="030F0902030302020204" pitchFamily="66" charset="0"/>
              </a:rPr>
              <a:t>qu’est-ce</a:t>
            </a:r>
            <a:r>
              <a:rPr sz="900" dirty="0">
                <a:latin typeface="Comic Sans MS" panose="030F0902030302020204" pitchFamily="66" charset="0"/>
              </a:rPr>
              <a:t>  que le </a:t>
            </a:r>
            <a:r>
              <a:rPr sz="900" dirty="0" err="1">
                <a:latin typeface="Comic Sans MS" panose="030F0902030302020204" pitchFamily="66" charset="0"/>
              </a:rPr>
              <a:t>défenseur</a:t>
            </a:r>
            <a:r>
              <a:rPr sz="900" dirty="0">
                <a:latin typeface="Comic Sans MS" panose="030F0902030302020204" pitchFamily="66" charset="0"/>
              </a:rPr>
              <a:t> </a:t>
            </a:r>
            <a:r>
              <a:rPr sz="900" dirty="0" err="1">
                <a:latin typeface="Comic Sans MS" panose="030F0902030302020204" pitchFamily="66" charset="0"/>
              </a:rPr>
              <a:t>peut</a:t>
            </a:r>
            <a:r>
              <a:rPr sz="900" dirty="0">
                <a:latin typeface="Comic Sans MS" panose="030F0902030302020204" pitchFamily="66" charset="0"/>
              </a:rPr>
              <a:t> me faire? </a:t>
            </a:r>
            <a:r>
              <a:rPr sz="900" dirty="0" err="1">
                <a:latin typeface="Comic Sans MS" panose="030F0902030302020204" pitchFamily="66" charset="0"/>
              </a:rPr>
              <a:t>Ou</a:t>
            </a:r>
            <a:r>
              <a:rPr sz="900" dirty="0">
                <a:latin typeface="Comic Sans MS" panose="030F0902030302020204" pitchFamily="66" charset="0"/>
              </a:rPr>
              <a:t> </a:t>
            </a:r>
            <a:r>
              <a:rPr sz="900" dirty="0" err="1">
                <a:latin typeface="Comic Sans MS" panose="030F0902030302020204" pitchFamily="66" charset="0"/>
              </a:rPr>
              <a:t>sont</a:t>
            </a:r>
            <a:r>
              <a:rPr sz="900" dirty="0">
                <a:latin typeface="Comic Sans MS" panose="030F0902030302020204" pitchFamily="66" charset="0"/>
              </a:rPr>
              <a:t> </a:t>
            </a:r>
            <a:r>
              <a:rPr sz="900" dirty="0" err="1">
                <a:latin typeface="Comic Sans MS" panose="030F0902030302020204" pitchFamily="66" charset="0"/>
              </a:rPr>
              <a:t>mes</a:t>
            </a:r>
            <a:r>
              <a:rPr sz="900" dirty="0">
                <a:latin typeface="Comic Sans MS" panose="030F0902030302020204" pitchFamily="66" charset="0"/>
              </a:rPr>
              <a:t> </a:t>
            </a:r>
            <a:r>
              <a:rPr sz="900" dirty="0" err="1">
                <a:latin typeface="Comic Sans MS" panose="030F0902030302020204" pitchFamily="66" charset="0"/>
              </a:rPr>
              <a:t>partenaires</a:t>
            </a:r>
            <a:r>
              <a:rPr sz="900" dirty="0">
                <a:latin typeface="Comic Sans MS" panose="030F0902030302020204" pitchFamily="66" charset="0"/>
              </a:rPr>
              <a:t>? </a:t>
            </a:r>
            <a:r>
              <a:rPr sz="900" dirty="0" err="1">
                <a:latin typeface="Comic Sans MS" panose="030F0902030302020204" pitchFamily="66" charset="0"/>
              </a:rPr>
              <a:t>Ou</a:t>
            </a:r>
            <a:r>
              <a:rPr sz="900" dirty="0">
                <a:latin typeface="Comic Sans MS" panose="030F0902030302020204" pitchFamily="66" charset="0"/>
              </a:rPr>
              <a:t> </a:t>
            </a:r>
            <a:r>
              <a:rPr sz="900" dirty="0" err="1">
                <a:latin typeface="Comic Sans MS" panose="030F0902030302020204" pitchFamily="66" charset="0"/>
              </a:rPr>
              <a:t>aller</a:t>
            </a:r>
            <a:r>
              <a:rPr sz="900" dirty="0">
                <a:latin typeface="Comic Sans MS" panose="030F0902030302020204" pitchFamily="66" charset="0"/>
              </a:rPr>
              <a:t>? Comment et </a:t>
            </a:r>
            <a:r>
              <a:rPr sz="900" dirty="0" err="1">
                <a:latin typeface="Comic Sans MS" panose="030F0902030302020204" pitchFamily="66" charset="0"/>
              </a:rPr>
              <a:t>quand</a:t>
            </a:r>
            <a:r>
              <a:rPr sz="900" dirty="0">
                <a:latin typeface="Comic Sans MS" panose="030F0902030302020204" pitchFamily="66" charset="0"/>
              </a:rPr>
              <a:t> y </a:t>
            </a:r>
            <a:r>
              <a:rPr sz="900" b="1" dirty="0" err="1">
                <a:solidFill>
                  <a:schemeClr val="tx1"/>
                </a:solidFill>
                <a:latin typeface="Comic Sans MS" panose="030F0902030302020204" pitchFamily="66" charset="0"/>
              </a:rPr>
              <a:t>aller</a:t>
            </a:r>
            <a:r>
              <a:rPr sz="900" dirty="0">
                <a:latin typeface="Comic Sans MS" panose="030F0902030302020204" pitchFamily="66" charset="0"/>
              </a:rPr>
              <a:t> </a:t>
            </a:r>
            <a:r>
              <a:rPr sz="900" dirty="0" err="1">
                <a:latin typeface="Comic Sans MS" panose="030F0902030302020204" pitchFamily="66" charset="0"/>
              </a:rPr>
              <a:t>ou</a:t>
            </a:r>
            <a:r>
              <a:rPr sz="900" dirty="0">
                <a:latin typeface="Comic Sans MS" panose="030F0902030302020204" pitchFamily="66" charset="0"/>
              </a:rPr>
              <a:t> pas y </a:t>
            </a:r>
            <a:r>
              <a:rPr sz="900" dirty="0" err="1">
                <a:latin typeface="Comic Sans MS" panose="030F0902030302020204" pitchFamily="66" charset="0"/>
              </a:rPr>
              <a:t>aller</a:t>
            </a:r>
            <a:r>
              <a:rPr sz="900" dirty="0">
                <a:latin typeface="Comic Sans MS" panose="030F0902030302020204" pitchFamily="66" charset="0"/>
              </a:rPr>
              <a:t>?...). Les </a:t>
            </a:r>
            <a:r>
              <a:rPr sz="900" dirty="0" err="1">
                <a:latin typeface="Comic Sans MS" panose="030F0902030302020204" pitchFamily="66" charset="0"/>
              </a:rPr>
              <a:t>espaces</a:t>
            </a:r>
            <a:r>
              <a:rPr sz="900" dirty="0">
                <a:latin typeface="Comic Sans MS" panose="030F0902030302020204" pitchFamily="66" charset="0"/>
              </a:rPr>
              <a:t> </a:t>
            </a:r>
            <a:r>
              <a:rPr sz="900" dirty="0" err="1">
                <a:latin typeface="Comic Sans MS" panose="030F0902030302020204" pitchFamily="66" charset="0"/>
              </a:rPr>
              <a:t>d’adresse</a:t>
            </a:r>
            <a:r>
              <a:rPr sz="900" dirty="0">
                <a:latin typeface="Comic Sans MS" panose="030F0902030302020204" pitchFamily="66" charset="0"/>
              </a:rPr>
              <a:t> non </a:t>
            </a:r>
            <a:r>
              <a:rPr sz="900" dirty="0" err="1">
                <a:latin typeface="Comic Sans MS" panose="030F0902030302020204" pitchFamily="66" charset="0"/>
              </a:rPr>
              <a:t>identifiés</a:t>
            </a:r>
            <a:r>
              <a:rPr sz="900" dirty="0">
                <a:latin typeface="Comic Sans MS" panose="030F0902030302020204" pitchFamily="66" charset="0"/>
              </a:rPr>
              <a:t>.</a:t>
            </a:r>
            <a:endParaRPr lang="fr-FR" sz="900" dirty="0">
              <a:latin typeface="Comic Sans MS" panose="030F0902030302020204" pitchFamily="66" charset="0"/>
            </a:endParaRPr>
          </a:p>
          <a:p>
            <a:pPr algn="just"/>
            <a:endParaRPr lang="fr-FR" sz="1000" dirty="0">
              <a:latin typeface="Comic Sans MS" panose="030F0902030302020204" pitchFamily="66" charset="0"/>
            </a:endParaRPr>
          </a:p>
          <a:p>
            <a:pPr algn="just"/>
            <a:r>
              <a:rPr lang="fr-FR" sz="1500" dirty="0">
                <a:latin typeface="Comic Sans MS" panose="030F0902030302020204" pitchFamily="66" charset="0"/>
              </a:rPr>
              <a:t>Affectif</a:t>
            </a:r>
          </a:p>
          <a:p>
            <a:pPr marL="0" indent="0" algn="just">
              <a:buNone/>
            </a:pPr>
            <a:endParaRPr lang="fr-FR" sz="900" dirty="0">
              <a:latin typeface="Comic Sans MS" panose="030F0902030302020204" pitchFamily="66" charset="0"/>
            </a:endParaRPr>
          </a:p>
          <a:p>
            <a:pPr marL="0" lvl="0" indent="0" algn="just">
              <a:buNone/>
            </a:pPr>
            <a:r>
              <a:rPr sz="900" dirty="0" err="1">
                <a:latin typeface="Comic Sans MS" panose="030F0902030302020204" pitchFamily="66" charset="0"/>
              </a:rPr>
              <a:t>En</a:t>
            </a:r>
            <a:r>
              <a:rPr sz="900" dirty="0">
                <a:latin typeface="Comic Sans MS" panose="030F0902030302020204" pitchFamily="66" charset="0"/>
              </a:rPr>
              <a:t> </a:t>
            </a:r>
            <a:r>
              <a:rPr sz="900" dirty="0" err="1">
                <a:latin typeface="Comic Sans MS" panose="030F0902030302020204" pitchFamily="66" charset="0"/>
              </a:rPr>
              <a:t>conséquence</a:t>
            </a:r>
            <a:r>
              <a:rPr sz="900" dirty="0">
                <a:latin typeface="Comic Sans MS" panose="030F0902030302020204" pitchFamily="66" charset="0"/>
              </a:rPr>
              <a:t> </a:t>
            </a:r>
            <a:r>
              <a:rPr sz="900" dirty="0" err="1">
                <a:latin typeface="Comic Sans MS" panose="030F0902030302020204" pitchFamily="66" charset="0"/>
              </a:rPr>
              <a:t>souvent</a:t>
            </a:r>
            <a:r>
              <a:rPr sz="900" dirty="0">
                <a:latin typeface="Comic Sans MS" panose="030F0902030302020204" pitchFamily="66" charset="0"/>
              </a:rPr>
              <a:t> du </a:t>
            </a:r>
            <a:r>
              <a:rPr sz="900" dirty="0" err="1">
                <a:latin typeface="Comic Sans MS" panose="030F0902030302020204" pitchFamily="66" charset="0"/>
              </a:rPr>
              <a:t>déficit</a:t>
            </a:r>
            <a:r>
              <a:rPr sz="900" dirty="0">
                <a:latin typeface="Comic Sans MS" panose="030F0902030302020204" pitchFamily="66" charset="0"/>
              </a:rPr>
              <a:t> de la première, </a:t>
            </a:r>
            <a:r>
              <a:rPr sz="900" dirty="0" err="1">
                <a:latin typeface="Comic Sans MS" panose="030F0902030302020204" pitchFamily="66" charset="0"/>
              </a:rPr>
              <a:t>l’autre</a:t>
            </a:r>
            <a:r>
              <a:rPr sz="900" dirty="0">
                <a:latin typeface="Comic Sans MS" panose="030F0902030302020204" pitchFamily="66" charset="0"/>
              </a:rPr>
              <a:t> </a:t>
            </a:r>
            <a:r>
              <a:rPr sz="900" dirty="0" err="1">
                <a:latin typeface="Comic Sans MS" panose="030F0902030302020204" pitchFamily="66" charset="0"/>
              </a:rPr>
              <a:t>est</a:t>
            </a:r>
            <a:r>
              <a:rPr sz="900" dirty="0">
                <a:latin typeface="Comic Sans MS" panose="030F0902030302020204" pitchFamily="66" charset="0"/>
              </a:rPr>
              <a:t> </a:t>
            </a:r>
            <a:r>
              <a:rPr sz="900" dirty="0" err="1">
                <a:latin typeface="Comic Sans MS" panose="030F0902030302020204" pitchFamily="66" charset="0"/>
              </a:rPr>
              <a:t>une</a:t>
            </a:r>
            <a:r>
              <a:rPr sz="900" dirty="0">
                <a:latin typeface="Comic Sans MS" panose="030F0902030302020204" pitchFamily="66" charset="0"/>
              </a:rPr>
              <a:t> menace par son </a:t>
            </a:r>
            <a:r>
              <a:rPr sz="900" dirty="0" err="1">
                <a:latin typeface="Comic Sans MS" panose="030F0902030302020204" pitchFamily="66" charset="0"/>
              </a:rPr>
              <a:t>nombre</a:t>
            </a:r>
            <a:r>
              <a:rPr sz="900" dirty="0">
                <a:latin typeface="Comic Sans MS" panose="030F0902030302020204" pitchFamily="66" charset="0"/>
              </a:rPr>
              <a:t>, son </a:t>
            </a:r>
            <a:r>
              <a:rPr sz="900" dirty="0" err="1">
                <a:latin typeface="Comic Sans MS" panose="030F0902030302020204" pitchFamily="66" charset="0"/>
              </a:rPr>
              <a:t>mouvement</a:t>
            </a:r>
            <a:r>
              <a:rPr sz="900" dirty="0">
                <a:latin typeface="Comic Sans MS" panose="030F0902030302020204" pitchFamily="66" charset="0"/>
              </a:rPr>
              <a:t> de masse, son exigence et </a:t>
            </a:r>
            <a:r>
              <a:rPr sz="900" dirty="0" err="1">
                <a:latin typeface="Comic Sans MS" panose="030F0902030302020204" pitchFamily="66" charset="0"/>
              </a:rPr>
              <a:t>ou</a:t>
            </a:r>
            <a:r>
              <a:rPr sz="900" dirty="0">
                <a:latin typeface="Comic Sans MS" panose="030F0902030302020204" pitchFamily="66" charset="0"/>
              </a:rPr>
              <a:t> </a:t>
            </a:r>
            <a:r>
              <a:rPr sz="900" dirty="0" err="1">
                <a:latin typeface="Comic Sans MS" panose="030F0902030302020204" pitchFamily="66" charset="0"/>
              </a:rPr>
              <a:t>l’appréhension</a:t>
            </a:r>
            <a:r>
              <a:rPr sz="900" dirty="0">
                <a:latin typeface="Comic Sans MS" panose="030F0902030302020204" pitchFamily="66" charset="0"/>
              </a:rPr>
              <a:t> de </a:t>
            </a:r>
            <a:r>
              <a:rPr sz="900" dirty="0" err="1">
                <a:latin typeface="Comic Sans MS" panose="030F0902030302020204" pitchFamily="66" charset="0"/>
              </a:rPr>
              <a:t>perdre</a:t>
            </a:r>
            <a:r>
              <a:rPr sz="900" dirty="0">
                <a:latin typeface="Comic Sans MS" panose="030F0902030302020204" pitchFamily="66" charset="0"/>
              </a:rPr>
              <a:t> la </a:t>
            </a:r>
            <a:r>
              <a:rPr sz="900" dirty="0" err="1">
                <a:latin typeface="Comic Sans MS" panose="030F0902030302020204" pitchFamily="66" charset="0"/>
              </a:rPr>
              <a:t>balle</a:t>
            </a:r>
            <a:r>
              <a:rPr sz="900" dirty="0">
                <a:latin typeface="Comic Sans MS" panose="030F0902030302020204" pitchFamily="66" charset="0"/>
              </a:rPr>
              <a:t>. </a:t>
            </a:r>
            <a:r>
              <a:rPr sz="900" dirty="0" err="1">
                <a:latin typeface="Comic Sans MS" panose="030F0902030302020204" pitchFamily="66" charset="0"/>
              </a:rPr>
              <a:t>Peut</a:t>
            </a:r>
            <a:r>
              <a:rPr sz="900" dirty="0">
                <a:latin typeface="Comic Sans MS" panose="030F0902030302020204" pitchFamily="66" charset="0"/>
              </a:rPr>
              <a:t> </a:t>
            </a:r>
            <a:r>
              <a:rPr sz="900" dirty="0" err="1">
                <a:latin typeface="Comic Sans MS" panose="030F0902030302020204" pitchFamily="66" charset="0"/>
              </a:rPr>
              <a:t>apparaître</a:t>
            </a:r>
            <a:r>
              <a:rPr sz="900" dirty="0">
                <a:latin typeface="Comic Sans MS" panose="030F0902030302020204" pitchFamily="66" charset="0"/>
              </a:rPr>
              <a:t> un </a:t>
            </a:r>
            <a:r>
              <a:rPr sz="900" dirty="0" err="1">
                <a:latin typeface="Comic Sans MS" panose="030F0902030302020204" pitchFamily="66" charset="0"/>
              </a:rPr>
              <a:t>refus</a:t>
            </a:r>
            <a:r>
              <a:rPr sz="900" dirty="0">
                <a:latin typeface="Comic Sans MS" panose="030F0902030302020204" pitchFamily="66" charset="0"/>
              </a:rPr>
              <a:t> de </a:t>
            </a:r>
            <a:r>
              <a:rPr sz="900" dirty="0" err="1">
                <a:latin typeface="Comic Sans MS" panose="030F0902030302020204" pitchFamily="66" charset="0"/>
              </a:rPr>
              <a:t>jeu</a:t>
            </a:r>
            <a:r>
              <a:rPr sz="900" dirty="0">
                <a:latin typeface="Comic Sans MS" panose="030F0902030302020204" pitchFamily="66" charset="0"/>
              </a:rPr>
              <a:t> (</a:t>
            </a:r>
            <a:r>
              <a:rPr sz="900" dirty="0" err="1">
                <a:latin typeface="Comic Sans MS" panose="030F0902030302020204" pitchFamily="66" charset="0"/>
              </a:rPr>
              <a:t>rejet</a:t>
            </a:r>
            <a:r>
              <a:rPr sz="900" dirty="0">
                <a:latin typeface="Comic Sans MS" panose="030F0902030302020204" pitchFamily="66" charset="0"/>
              </a:rPr>
              <a:t> </a:t>
            </a:r>
            <a:r>
              <a:rPr sz="900" dirty="0" err="1">
                <a:latin typeface="Comic Sans MS" panose="030F0902030302020204" pitchFamily="66" charset="0"/>
              </a:rPr>
              <a:t>ballon</a:t>
            </a:r>
            <a:r>
              <a:rPr sz="900" dirty="0">
                <a:latin typeface="Comic Sans MS" panose="030F0902030302020204" pitchFamily="66" charset="0"/>
              </a:rPr>
              <a:t>- </a:t>
            </a:r>
            <a:r>
              <a:rPr sz="900" dirty="0" err="1">
                <a:latin typeface="Comic Sans MS" panose="030F0902030302020204" pitchFamily="66" charset="0"/>
              </a:rPr>
              <a:t>mise</a:t>
            </a:r>
            <a:r>
              <a:rPr sz="900" dirty="0">
                <a:latin typeface="Comic Sans MS" panose="030F0902030302020204" pitchFamily="66" charset="0"/>
              </a:rPr>
              <a:t> de </a:t>
            </a:r>
            <a:r>
              <a:rPr sz="900" dirty="0" err="1">
                <a:latin typeface="Comic Sans MS" panose="030F0902030302020204" pitchFamily="66" charset="0"/>
              </a:rPr>
              <a:t>côté</a:t>
            </a:r>
            <a:r>
              <a:rPr sz="900" dirty="0">
                <a:latin typeface="Comic Sans MS" panose="030F0902030302020204" pitchFamily="66" charset="0"/>
              </a:rPr>
              <a:t>- </a:t>
            </a:r>
            <a:r>
              <a:rPr sz="900" dirty="0" err="1">
                <a:latin typeface="Comic Sans MS" panose="030F0902030302020204" pitchFamily="66" charset="0"/>
              </a:rPr>
              <a:t>renvoie</a:t>
            </a:r>
            <a:r>
              <a:rPr sz="900" dirty="0">
                <a:latin typeface="Comic Sans MS" panose="030F0902030302020204" pitchFamily="66" charset="0"/>
              </a:rPr>
              <a:t> du </a:t>
            </a:r>
            <a:r>
              <a:rPr sz="900" dirty="0" err="1">
                <a:latin typeface="Comic Sans MS" panose="030F0902030302020204" pitchFamily="66" charset="0"/>
              </a:rPr>
              <a:t>ballon</a:t>
            </a:r>
            <a:r>
              <a:rPr sz="900" dirty="0">
                <a:latin typeface="Comic Sans MS" panose="030F0902030302020204" pitchFamily="66" charset="0"/>
              </a:rPr>
              <a:t> </a:t>
            </a:r>
            <a:r>
              <a:rPr sz="900" dirty="0" err="1">
                <a:latin typeface="Comic Sans MS" panose="030F0902030302020204" pitchFamily="66" charset="0"/>
              </a:rPr>
              <a:t>en</a:t>
            </a:r>
            <a:r>
              <a:rPr sz="900" dirty="0">
                <a:latin typeface="Comic Sans MS" panose="030F0902030302020204" pitchFamily="66" charset="0"/>
              </a:rPr>
              <a:t> </a:t>
            </a:r>
            <a:r>
              <a:rPr sz="900" dirty="0" err="1">
                <a:latin typeface="Comic Sans MS" panose="030F0902030302020204" pitchFamily="66" charset="0"/>
              </a:rPr>
              <a:t>l’air</a:t>
            </a:r>
            <a:r>
              <a:rPr sz="900" dirty="0">
                <a:latin typeface="Comic Sans MS" panose="030F0902030302020204" pitchFamily="66" charset="0"/>
              </a:rPr>
              <a:t>…) </a:t>
            </a:r>
            <a:endParaRPr lang="fr-FR" sz="900" dirty="0">
              <a:latin typeface="Comic Sans MS" panose="030F0902030302020204" pitchFamily="66" charset="0"/>
            </a:endParaRPr>
          </a:p>
          <a:p>
            <a:pPr algn="just"/>
            <a:r>
              <a:rPr lang="fr-FR" sz="1500" dirty="0">
                <a:latin typeface="Comic Sans MS" panose="030F0902030302020204" pitchFamily="66" charset="0"/>
              </a:rPr>
              <a:t>Biomécanique</a:t>
            </a:r>
          </a:p>
          <a:p>
            <a:pPr marL="0" indent="0" algn="just">
              <a:buNone/>
            </a:pPr>
            <a:r>
              <a:rPr lang="fr-FR" sz="900" dirty="0">
                <a:latin typeface="Comic Sans MS" panose="030F0902030302020204" pitchFamily="66" charset="0"/>
              </a:rPr>
              <a:t>Les gestes passes dribbles tir sont exécutés avec </a:t>
            </a:r>
            <a:r>
              <a:rPr lang="fr-FR" sz="900" b="1" dirty="0">
                <a:latin typeface="Comic Sans MS" panose="030F0902030302020204" pitchFamily="66" charset="0"/>
              </a:rPr>
              <a:t>peu d’enchainement </a:t>
            </a:r>
            <a:r>
              <a:rPr lang="fr-FR" sz="900" dirty="0">
                <a:latin typeface="Comic Sans MS" panose="030F0902030302020204" pitchFamily="66" charset="0"/>
              </a:rPr>
              <a:t>et si c’est le cas peu de maîtrise. L’organisation pour le </a:t>
            </a:r>
            <a:r>
              <a:rPr lang="fr-FR" sz="900" b="1" dirty="0">
                <a:latin typeface="Comic Sans MS" panose="030F0902030302020204" pitchFamily="66" charset="0"/>
              </a:rPr>
              <a:t>tir</a:t>
            </a:r>
            <a:r>
              <a:rPr lang="fr-FR" sz="900" dirty="0">
                <a:latin typeface="Comic Sans MS" panose="030F0902030302020204" pitchFamily="66" charset="0"/>
              </a:rPr>
              <a:t> est sommaire, il s’agit surtout de s’organiser pour faire un geste de force vers une cible vue globalement et dans des espaces d’adresse non identifiés.</a:t>
            </a:r>
          </a:p>
        </p:txBody>
      </p:sp>
      <p:sp>
        <p:nvSpPr>
          <p:cNvPr id="5" name="Espace réservé du contenu 2">
            <a:extLst>
              <a:ext uri="{FF2B5EF4-FFF2-40B4-BE49-F238E27FC236}">
                <a16:creationId xmlns:a16="http://schemas.microsoft.com/office/drawing/2014/main" id="{78E58C37-8B22-B642-9A0C-34C63501224B}"/>
              </a:ext>
            </a:extLst>
          </p:cNvPr>
          <p:cNvSpPr txBox="1">
            <a:spLocks/>
          </p:cNvSpPr>
          <p:nvPr/>
        </p:nvSpPr>
        <p:spPr>
          <a:xfrm>
            <a:off x="2491768" y="1899581"/>
            <a:ext cx="2179340" cy="453349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FFC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fr-FR" sz="2600" b="1" dirty="0">
                <a:latin typeface="Comic Sans MS" panose="030F0902030302020204" pitchFamily="66" charset="0"/>
              </a:rPr>
              <a:t>Le solitaire tireur</a:t>
            </a:r>
          </a:p>
          <a:p>
            <a:pPr marL="0" indent="0" algn="ctr">
              <a:buNone/>
            </a:pPr>
            <a:r>
              <a:rPr lang="fr-FR" sz="2600" b="1" dirty="0">
                <a:latin typeface="Comic Sans MS" panose="030F0902030302020204" pitchFamily="66" charset="0"/>
              </a:rPr>
              <a:t>(</a:t>
            </a:r>
            <a:r>
              <a:rPr lang="fr-FR" sz="2400" b="1" dirty="0">
                <a:latin typeface="Comic Sans MS" panose="030F0902030302020204" pitchFamily="66" charset="0"/>
              </a:rPr>
              <a:t>Point fort: </a:t>
            </a:r>
            <a:r>
              <a:rPr lang="fr-FR" sz="2600" b="1" dirty="0">
                <a:latin typeface="Comic Sans MS" panose="030F0902030302020204" pitchFamily="66" charset="0"/>
              </a:rPr>
              <a:t>la cible)</a:t>
            </a:r>
          </a:p>
          <a:p>
            <a:pPr algn="just"/>
            <a:r>
              <a:rPr lang="fr-FR" sz="2000" dirty="0">
                <a:latin typeface="Comic Sans MS" panose="030F0902030302020204" pitchFamily="66" charset="0"/>
              </a:rPr>
              <a:t>Bio-Informationnel</a:t>
            </a:r>
          </a:p>
          <a:p>
            <a:pPr marL="0" indent="0" algn="just">
              <a:buNone/>
            </a:pPr>
            <a:r>
              <a:rPr lang="fr-FR" sz="1200" b="1" dirty="0">
                <a:latin typeface="Comic Sans MS" panose="030F0902030302020204" pitchFamily="66" charset="0"/>
              </a:rPr>
              <a:t>Surcharge informationnelle </a:t>
            </a:r>
            <a:r>
              <a:rPr lang="fr-FR" sz="1200" dirty="0">
                <a:latin typeface="Comic Sans MS" panose="030F0902030302020204" pitchFamily="66" charset="0"/>
              </a:rPr>
              <a:t>de la grappe et le risque de perdre la balle par une passe conduit à un </a:t>
            </a:r>
            <a:r>
              <a:rPr lang="fr-FR" sz="1200" b="1" dirty="0">
                <a:latin typeface="Comic Sans MS" panose="030F0902030302020204" pitchFamily="66" charset="0"/>
              </a:rPr>
              <a:t>jeu exclusif </a:t>
            </a:r>
            <a:r>
              <a:rPr lang="fr-FR" sz="1200" dirty="0">
                <a:latin typeface="Comic Sans MS" panose="030F0902030302020204" pitchFamily="66" charset="0"/>
              </a:rPr>
              <a:t>et </a:t>
            </a:r>
            <a:r>
              <a:rPr lang="fr-FR" sz="1200" b="1" dirty="0">
                <a:latin typeface="Comic Sans MS" panose="030F0902030302020204" pitchFamily="66" charset="0"/>
              </a:rPr>
              <a:t>orienter vers la cible</a:t>
            </a:r>
            <a:r>
              <a:rPr lang="fr-FR" sz="1200" dirty="0">
                <a:latin typeface="Comic Sans MS" panose="030F0902030302020204" pitchFamily="66" charset="0"/>
              </a:rPr>
              <a:t> (le tir à tout prix (Comment aller vite vers la cible comment éviter la meute (voler le ballon)? Ne pas laisser le ballon aux autres?...).Les </a:t>
            </a:r>
            <a:r>
              <a:rPr lang="fr-FR" sz="1200" b="1" dirty="0">
                <a:latin typeface="Comic Sans MS" panose="030F0902030302020204" pitchFamily="66" charset="0"/>
              </a:rPr>
              <a:t>espaces d’adresse non identifiés</a:t>
            </a:r>
            <a:r>
              <a:rPr lang="fr-FR" sz="1200" dirty="0">
                <a:latin typeface="Comic Sans MS" panose="030F0902030302020204" pitchFamily="66" charset="0"/>
              </a:rPr>
              <a:t>.</a:t>
            </a:r>
          </a:p>
          <a:p>
            <a:pPr algn="just"/>
            <a:r>
              <a:rPr lang="fr-FR" sz="2000" dirty="0">
                <a:latin typeface="Comic Sans MS" panose="030F0902030302020204" pitchFamily="66" charset="0"/>
              </a:rPr>
              <a:t>Affectif</a:t>
            </a:r>
          </a:p>
          <a:p>
            <a:pPr marL="0" lvl="0" indent="0" algn="just">
              <a:buNone/>
            </a:pPr>
            <a:r>
              <a:rPr lang="fr-FR" sz="1200" dirty="0">
                <a:latin typeface="Comic Sans MS" panose="030F0902030302020204" pitchFamily="66" charset="0"/>
              </a:rPr>
              <a:t>En conséquence souvent </a:t>
            </a:r>
            <a:r>
              <a:rPr lang="fr-FR" sz="1200" b="1" dirty="0">
                <a:latin typeface="Comic Sans MS" panose="030F0902030302020204" pitchFamily="66" charset="0"/>
              </a:rPr>
              <a:t>de l’organisation égocentrée </a:t>
            </a:r>
            <a:r>
              <a:rPr lang="fr-FR" sz="1200" dirty="0">
                <a:latin typeface="Comic Sans MS" panose="030F0902030302020204" pitchFamily="66" charset="0"/>
              </a:rPr>
              <a:t>de la première: le partenaire n’existe pas ou peu (camarade identifié comme intéressant), la </a:t>
            </a:r>
            <a:r>
              <a:rPr lang="fr-FR" sz="1200" b="1" dirty="0">
                <a:latin typeface="Comic Sans MS" panose="030F0902030302020204" pitchFamily="66" charset="0"/>
              </a:rPr>
              <a:t>vitesse prend le pas sur tout</a:t>
            </a:r>
            <a:r>
              <a:rPr lang="fr-FR" sz="1200" dirty="0">
                <a:latin typeface="Comic Sans MS" panose="030F0902030302020204" pitchFamily="66" charset="0"/>
              </a:rPr>
              <a:t>, </a:t>
            </a:r>
            <a:r>
              <a:rPr lang="fr-FR" sz="1200" b="1" dirty="0">
                <a:latin typeface="Comic Sans MS" panose="030F0902030302020204" pitchFamily="66" charset="0"/>
              </a:rPr>
              <a:t>l’agressivité défensive</a:t>
            </a:r>
            <a:r>
              <a:rPr lang="fr-FR" sz="1200" dirty="0">
                <a:latin typeface="Comic Sans MS" panose="030F0902030302020204" pitchFamily="66" charset="0"/>
              </a:rPr>
              <a:t> est très élevé et la </a:t>
            </a:r>
            <a:r>
              <a:rPr lang="fr-FR" sz="1200" b="1" dirty="0">
                <a:latin typeface="Comic Sans MS" panose="030F0902030302020204" pitchFamily="66" charset="0"/>
              </a:rPr>
              <a:t>pression psychologique </a:t>
            </a:r>
            <a:r>
              <a:rPr lang="fr-FR" sz="1200" dirty="0">
                <a:latin typeface="Comic Sans MS" panose="030F0902030302020204" pitchFamily="66" charset="0"/>
              </a:rPr>
              <a:t>mis sur les partenaires peut être </a:t>
            </a:r>
            <a:r>
              <a:rPr lang="fr-FR" sz="1200" b="1" dirty="0">
                <a:latin typeface="Comic Sans MS" panose="030F0902030302020204" pitchFamily="66" charset="0"/>
              </a:rPr>
              <a:t>forte et inhibant</a:t>
            </a:r>
            <a:r>
              <a:rPr lang="fr-FR" sz="1200" dirty="0">
                <a:latin typeface="Comic Sans MS" panose="030F0902030302020204" pitchFamily="66" charset="0"/>
              </a:rPr>
              <a:t>.  </a:t>
            </a:r>
            <a:endParaRPr lang="fr-FR" sz="2000" dirty="0">
              <a:latin typeface="Comic Sans MS" panose="030F0902030302020204" pitchFamily="66" charset="0"/>
            </a:endParaRPr>
          </a:p>
          <a:p>
            <a:pPr algn="just"/>
            <a:r>
              <a:rPr lang="fr-FR" sz="2000" dirty="0">
                <a:latin typeface="Comic Sans MS" panose="030F0902030302020204" pitchFamily="66" charset="0"/>
              </a:rPr>
              <a:t>Biomécanique</a:t>
            </a:r>
          </a:p>
          <a:p>
            <a:pPr marL="0" indent="0" algn="just">
              <a:buNone/>
            </a:pPr>
            <a:r>
              <a:rPr lang="fr-FR" sz="1200" dirty="0">
                <a:latin typeface="Comic Sans MS" panose="030F0902030302020204" pitchFamily="66" charset="0"/>
              </a:rPr>
              <a:t>Les gestes passes, tir sont exécutés avec peu de maîtrise. L’organisation pour le </a:t>
            </a:r>
            <a:r>
              <a:rPr lang="fr-FR" sz="1200" b="1" dirty="0">
                <a:latin typeface="Comic Sans MS" panose="030F0902030302020204" pitchFamily="66" charset="0"/>
              </a:rPr>
              <a:t>tir</a:t>
            </a:r>
            <a:r>
              <a:rPr lang="fr-FR" sz="1200" dirty="0">
                <a:latin typeface="Comic Sans MS" panose="030F0902030302020204" pitchFamily="66" charset="0"/>
              </a:rPr>
              <a:t> privilégie dans le couple </a:t>
            </a:r>
            <a:r>
              <a:rPr lang="fr-FR" sz="1200" b="1" dirty="0">
                <a:latin typeface="Comic Sans MS" panose="030F0902030302020204" pitchFamily="66" charset="0"/>
              </a:rPr>
              <a:t>vitesse/précision </a:t>
            </a:r>
            <a:r>
              <a:rPr lang="fr-FR" sz="1200" dirty="0">
                <a:latin typeface="Comic Sans MS" panose="030F0902030302020204" pitchFamily="66" charset="0"/>
              </a:rPr>
              <a:t>la vitesse d’exécution, une mécanique se dégage mais elle ne permet pas une bonne précision. Le </a:t>
            </a:r>
            <a:r>
              <a:rPr lang="fr-FR" sz="1200" b="1" dirty="0">
                <a:latin typeface="Comic Sans MS" panose="030F0902030302020204" pitchFamily="66" charset="0"/>
              </a:rPr>
              <a:t>dribble vers l’avant est maitrisé </a:t>
            </a:r>
            <a:r>
              <a:rPr lang="fr-FR" sz="1200" dirty="0">
                <a:latin typeface="Comic Sans MS" panose="030F0902030302020204" pitchFamily="66" charset="0"/>
              </a:rPr>
              <a:t>mais pas son ralentissement.</a:t>
            </a:r>
          </a:p>
          <a:p>
            <a:endParaRPr lang="fr-FR" sz="1800" dirty="0">
              <a:latin typeface="Comic Sans MS" panose="030F0902030302020204" pitchFamily="66" charset="0"/>
            </a:endParaRPr>
          </a:p>
        </p:txBody>
      </p:sp>
      <p:sp>
        <p:nvSpPr>
          <p:cNvPr id="7" name="Espace réservé du contenu 2">
            <a:extLst>
              <a:ext uri="{FF2B5EF4-FFF2-40B4-BE49-F238E27FC236}">
                <a16:creationId xmlns:a16="http://schemas.microsoft.com/office/drawing/2014/main" id="{65AA2B72-D5F1-C947-9692-851050308BC0}"/>
              </a:ext>
            </a:extLst>
          </p:cNvPr>
          <p:cNvSpPr txBox="1">
            <a:spLocks/>
          </p:cNvSpPr>
          <p:nvPr/>
        </p:nvSpPr>
        <p:spPr>
          <a:xfrm>
            <a:off x="4795698" y="1902954"/>
            <a:ext cx="2007704" cy="455492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rgbClr val="FFC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fr-FR" sz="4000" b="1" dirty="0">
                <a:latin typeface="Comic Sans MS" panose="030F0902030302020204" pitchFamily="66" charset="0"/>
              </a:rPr>
              <a:t>La petite Joueuse (le petit moteur)</a:t>
            </a:r>
          </a:p>
          <a:p>
            <a:pPr marL="0" indent="0" algn="ctr">
              <a:buNone/>
            </a:pPr>
            <a:r>
              <a:rPr lang="fr-FR" sz="4000" b="1" dirty="0">
                <a:latin typeface="Comic Sans MS" panose="030F0902030302020204" pitchFamily="66" charset="0"/>
              </a:rPr>
              <a:t>(</a:t>
            </a:r>
            <a:r>
              <a:rPr lang="fr-FR" sz="3600" b="1" dirty="0">
                <a:latin typeface="Comic Sans MS" panose="030F0902030302020204" pitchFamily="66" charset="0"/>
              </a:rPr>
              <a:t>Point fort: </a:t>
            </a:r>
            <a:r>
              <a:rPr lang="fr-FR" sz="4000" b="1" dirty="0">
                <a:latin typeface="Comic Sans MS" panose="030F0902030302020204" pitchFamily="66" charset="0"/>
              </a:rPr>
              <a:t>la cible)</a:t>
            </a:r>
          </a:p>
          <a:p>
            <a:pPr algn="just"/>
            <a:r>
              <a:rPr lang="fr-FR" sz="3200" dirty="0">
                <a:latin typeface="Comic Sans MS" panose="030F0902030302020204" pitchFamily="66" charset="0"/>
              </a:rPr>
              <a:t>Bio-Informationnel</a:t>
            </a:r>
          </a:p>
          <a:p>
            <a:pPr marL="0" indent="0" algn="just">
              <a:buNone/>
            </a:pPr>
            <a:r>
              <a:rPr lang="fr-FR" sz="1800" b="1" dirty="0">
                <a:latin typeface="Comic Sans MS" panose="030F0902030302020204" pitchFamily="66" charset="0"/>
              </a:rPr>
              <a:t>La simplification des choix à faire </a:t>
            </a:r>
            <a:r>
              <a:rPr lang="fr-FR" sz="1800" dirty="0">
                <a:latin typeface="Comic Sans MS" panose="030F0902030302020204" pitchFamily="66" charset="0"/>
              </a:rPr>
              <a:t>passe par des contraintes  fixés aux partenaires permettant à un embryon de </a:t>
            </a:r>
            <a:r>
              <a:rPr lang="fr-FR" sz="1800" b="1" dirty="0">
                <a:latin typeface="Comic Sans MS" panose="030F0902030302020204" pitchFamily="66" charset="0"/>
              </a:rPr>
              <a:t>jeu dont elle est le principal acteur. </a:t>
            </a:r>
            <a:r>
              <a:rPr lang="fr-FR" sz="1800" dirty="0">
                <a:latin typeface="Comic Sans MS" panose="030F0902030302020204" pitchFamily="66" charset="0"/>
              </a:rPr>
              <a:t>Ne fait la passe aux autres que dans des conditions qu’elle juge favorable  à cause d’une défense qui l’empêche de porter trop le ballon. Elle identifie des situations flagrantes de contre attaque. Les </a:t>
            </a:r>
            <a:r>
              <a:rPr lang="fr-FR" sz="1800" b="1" dirty="0">
                <a:latin typeface="Comic Sans MS" panose="030F0902030302020204" pitchFamily="66" charset="0"/>
              </a:rPr>
              <a:t>espaces d’adresse </a:t>
            </a:r>
            <a:r>
              <a:rPr lang="fr-FR" sz="1700" b="1" dirty="0">
                <a:latin typeface="Comic Sans MS" panose="030F0902030302020204" pitchFamily="66" charset="0"/>
              </a:rPr>
              <a:t>PROCHES</a:t>
            </a:r>
            <a:r>
              <a:rPr lang="fr-FR" sz="1800" b="1" dirty="0">
                <a:latin typeface="Comic Sans MS" panose="030F0902030302020204" pitchFamily="66" charset="0"/>
              </a:rPr>
              <a:t> sont identifiés et les zones à visées sont précises</a:t>
            </a:r>
            <a:r>
              <a:rPr lang="fr-FR" sz="1800" dirty="0">
                <a:latin typeface="Comic Sans MS" panose="030F0902030302020204" pitchFamily="66" charset="0"/>
              </a:rPr>
              <a:t>.</a:t>
            </a:r>
          </a:p>
          <a:p>
            <a:pPr algn="just"/>
            <a:r>
              <a:rPr lang="fr-FR" sz="3200" dirty="0">
                <a:latin typeface="Comic Sans MS" panose="030F0902030302020204" pitchFamily="66" charset="0"/>
              </a:rPr>
              <a:t>Affectif</a:t>
            </a:r>
          </a:p>
          <a:p>
            <a:pPr marL="0" lvl="0" indent="0" algn="just">
              <a:buNone/>
            </a:pPr>
            <a:r>
              <a:rPr lang="fr-FR" sz="1800" dirty="0">
                <a:latin typeface="Comic Sans MS" panose="030F0902030302020204" pitchFamily="66" charset="0"/>
              </a:rPr>
              <a:t>En conséquence </a:t>
            </a:r>
            <a:r>
              <a:rPr lang="fr-FR" sz="1800" b="1" dirty="0">
                <a:latin typeface="Comic Sans MS" panose="030F0902030302020204" pitchFamily="66" charset="0"/>
              </a:rPr>
              <a:t>de l’organisation « scénarisée » </a:t>
            </a:r>
            <a:r>
              <a:rPr lang="fr-FR" sz="1800" dirty="0">
                <a:latin typeface="Comic Sans MS" panose="030F0902030302020204" pitchFamily="66" charset="0"/>
              </a:rPr>
              <a:t>de la première: le partenaire existe pour accompagner. Elle se considère comme la </a:t>
            </a:r>
            <a:r>
              <a:rPr lang="fr-FR" sz="1800" b="1" dirty="0">
                <a:latin typeface="Comic Sans MS" panose="030F0902030302020204" pitchFamily="66" charset="0"/>
              </a:rPr>
              <a:t>seule garante du jeu efficace</a:t>
            </a:r>
            <a:r>
              <a:rPr lang="fr-FR" sz="1800" dirty="0">
                <a:latin typeface="Comic Sans MS" panose="030F0902030302020204" pitchFamily="66" charset="0"/>
              </a:rPr>
              <a:t>. La </a:t>
            </a:r>
            <a:r>
              <a:rPr lang="fr-FR" sz="1800" b="1" dirty="0">
                <a:latin typeface="Comic Sans MS" panose="030F0902030302020204" pitchFamily="66" charset="0"/>
              </a:rPr>
              <a:t>tolérance </a:t>
            </a:r>
            <a:r>
              <a:rPr lang="fr-FR" sz="1800" dirty="0">
                <a:latin typeface="Comic Sans MS" panose="030F0902030302020204" pitchFamily="66" charset="0"/>
              </a:rPr>
              <a:t>à l’échec du partenaire </a:t>
            </a:r>
            <a:r>
              <a:rPr lang="fr-FR" sz="1800" b="1" dirty="0">
                <a:latin typeface="Comic Sans MS" panose="030F0902030302020204" pitchFamily="66" charset="0"/>
              </a:rPr>
              <a:t>est présente mais limitée</a:t>
            </a:r>
            <a:r>
              <a:rPr lang="fr-FR" sz="1800" dirty="0">
                <a:latin typeface="Comic Sans MS" panose="030F0902030302020204" pitchFamily="66" charset="0"/>
              </a:rPr>
              <a:t>.  </a:t>
            </a:r>
            <a:endParaRPr lang="fr-FR" sz="3200" dirty="0">
              <a:latin typeface="Comic Sans MS" panose="030F0902030302020204" pitchFamily="66" charset="0"/>
            </a:endParaRPr>
          </a:p>
          <a:p>
            <a:pPr algn="just"/>
            <a:r>
              <a:rPr lang="fr-FR" sz="3200" dirty="0">
                <a:latin typeface="Comic Sans MS" panose="030F0902030302020204" pitchFamily="66" charset="0"/>
              </a:rPr>
              <a:t>Biomécanique</a:t>
            </a:r>
          </a:p>
          <a:p>
            <a:pPr marL="0" indent="0" algn="just">
              <a:buNone/>
            </a:pPr>
            <a:r>
              <a:rPr lang="fr-FR" sz="1800" dirty="0">
                <a:latin typeface="Comic Sans MS" panose="030F0902030302020204" pitchFamily="66" charset="0"/>
              </a:rPr>
              <a:t>Les </a:t>
            </a:r>
            <a:r>
              <a:rPr lang="fr-FR" sz="1800" b="1" dirty="0">
                <a:latin typeface="Comic Sans MS" panose="030F0902030302020204" pitchFamily="66" charset="0"/>
              </a:rPr>
              <a:t>passes</a:t>
            </a:r>
            <a:r>
              <a:rPr lang="fr-FR" sz="1800" dirty="0">
                <a:latin typeface="Comic Sans MS" panose="030F0902030302020204" pitchFamily="66" charset="0"/>
              </a:rPr>
              <a:t> sont exécutées à une main et adaptées à son partenaire. Le </a:t>
            </a:r>
            <a:r>
              <a:rPr lang="fr-FR" sz="1800" b="1" dirty="0">
                <a:latin typeface="Comic Sans MS" panose="030F0902030302020204" pitchFamily="66" charset="0"/>
              </a:rPr>
              <a:t>tir</a:t>
            </a:r>
            <a:r>
              <a:rPr lang="fr-FR" sz="1800" dirty="0">
                <a:latin typeface="Comic Sans MS" panose="030F0902030302020204" pitchFamily="66" charset="0"/>
              </a:rPr>
              <a:t> </a:t>
            </a:r>
            <a:r>
              <a:rPr lang="fr-FR" sz="1800" b="1" dirty="0">
                <a:latin typeface="Comic Sans MS" panose="030F0902030302020204" pitchFamily="66" charset="0"/>
              </a:rPr>
              <a:t>sans opposition </a:t>
            </a:r>
            <a:r>
              <a:rPr lang="fr-FR" sz="1800" dirty="0">
                <a:latin typeface="Comic Sans MS" panose="030F0902030302020204" pitchFamily="66" charset="0"/>
              </a:rPr>
              <a:t>est maitrisée. Une mécanique est présente à 2-3 m mais l’organisation motrice est peu stable et dépend de </a:t>
            </a:r>
            <a:r>
              <a:rPr lang="fr-FR" sz="1800" b="1" dirty="0">
                <a:latin typeface="Comic Sans MS" panose="030F0902030302020204" pitchFamily="66" charset="0"/>
              </a:rPr>
              <a:t>la distance avec l’adversaire</a:t>
            </a:r>
            <a:r>
              <a:rPr lang="fr-FR" sz="1800" dirty="0">
                <a:latin typeface="Comic Sans MS" panose="030F0902030302020204" pitchFamily="66" charset="0"/>
              </a:rPr>
              <a:t>. Le </a:t>
            </a:r>
            <a:r>
              <a:rPr lang="fr-FR" sz="1800" b="1" dirty="0">
                <a:latin typeface="Comic Sans MS" panose="030F0902030302020204" pitchFamily="66" charset="0"/>
              </a:rPr>
              <a:t>dribble vers l’avant est maitrisé avec ralentissement et il est efficace pour déborder</a:t>
            </a:r>
            <a:endParaRPr lang="fr-FR" sz="1800" dirty="0">
              <a:latin typeface="Comic Sans MS" panose="030F0902030302020204" pitchFamily="66" charset="0"/>
            </a:endParaRPr>
          </a:p>
        </p:txBody>
      </p:sp>
      <p:sp>
        <p:nvSpPr>
          <p:cNvPr id="8" name="Espace réservé du contenu 2">
            <a:extLst>
              <a:ext uri="{FF2B5EF4-FFF2-40B4-BE49-F238E27FC236}">
                <a16:creationId xmlns:a16="http://schemas.microsoft.com/office/drawing/2014/main" id="{C9E3F27E-11F7-2441-8DB0-7FB2E15BD829}"/>
              </a:ext>
            </a:extLst>
          </p:cNvPr>
          <p:cNvSpPr txBox="1">
            <a:spLocks/>
          </p:cNvSpPr>
          <p:nvPr/>
        </p:nvSpPr>
        <p:spPr>
          <a:xfrm>
            <a:off x="6927992" y="1902953"/>
            <a:ext cx="2151334" cy="455492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sz="6400" b="1" dirty="0">
                <a:latin typeface="Comic Sans MS" panose="030F0902030302020204" pitchFamily="66" charset="0"/>
              </a:rPr>
              <a:t>La </a:t>
            </a:r>
            <a:r>
              <a:rPr sz="6400" b="1" dirty="0" err="1">
                <a:latin typeface="Comic Sans MS" panose="030F0902030302020204" pitchFamily="66" charset="0"/>
              </a:rPr>
              <a:t>joueuse</a:t>
            </a:r>
            <a:r>
              <a:rPr sz="6400" b="1" dirty="0">
                <a:latin typeface="Comic Sans MS" panose="030F0902030302020204" pitchFamily="66" charset="0"/>
              </a:rPr>
              <a:t> </a:t>
            </a:r>
            <a:r>
              <a:rPr sz="6400" b="1" dirty="0" err="1">
                <a:latin typeface="Comic Sans MS" panose="030F0902030302020204" pitchFamily="66" charset="0"/>
              </a:rPr>
              <a:t>confirmée</a:t>
            </a:r>
            <a:r>
              <a:rPr sz="6400" b="1" dirty="0">
                <a:latin typeface="Comic Sans MS" panose="030F0902030302020204" pitchFamily="66" charset="0"/>
              </a:rPr>
              <a:t> (le </a:t>
            </a:r>
            <a:r>
              <a:rPr sz="6400" b="1" dirty="0" err="1">
                <a:latin typeface="Comic Sans MS" panose="030F0902030302020204" pitchFamily="66" charset="0"/>
              </a:rPr>
              <a:t>moteur</a:t>
            </a:r>
            <a:r>
              <a:rPr sz="6400" b="1" dirty="0">
                <a:latin typeface="Comic Sans MS" panose="030F0902030302020204" pitchFamily="66" charset="0"/>
              </a:rPr>
              <a:t>)</a:t>
            </a:r>
          </a:p>
          <a:p>
            <a:pPr marL="0" indent="0" algn="ctr">
              <a:buNone/>
            </a:pPr>
            <a:r>
              <a:rPr lang="fr-FR" sz="6400" b="1" dirty="0">
                <a:latin typeface="Comic Sans MS" panose="030F0902030302020204" pitchFamily="66" charset="0"/>
              </a:rPr>
              <a:t>(Point fort: la cible)</a:t>
            </a:r>
          </a:p>
          <a:p>
            <a:pPr algn="just"/>
            <a:r>
              <a:rPr lang="fr-FR" sz="4800" dirty="0">
                <a:latin typeface="Comic Sans MS" panose="030F0902030302020204" pitchFamily="66" charset="0"/>
              </a:rPr>
              <a:t>Bio-Informationnel</a:t>
            </a:r>
          </a:p>
          <a:p>
            <a:pPr marL="0" indent="0" algn="just">
              <a:buNone/>
            </a:pPr>
            <a:r>
              <a:rPr lang="fr-FR" sz="3200" b="1" dirty="0">
                <a:latin typeface="Comic Sans MS" panose="030F0902030302020204" pitchFamily="66" charset="0"/>
              </a:rPr>
              <a:t>La prise d’information pertinente lui </a:t>
            </a:r>
            <a:r>
              <a:rPr lang="fr-FR" sz="3200" dirty="0">
                <a:latin typeface="Comic Sans MS" panose="030F0902030302020204" pitchFamily="66" charset="0"/>
              </a:rPr>
              <a:t>permet de passer</a:t>
            </a:r>
            <a:r>
              <a:rPr lang="fr-FR" sz="3200" b="1" dirty="0">
                <a:latin typeface="Comic Sans MS" panose="030F0902030302020204" pitchFamily="66" charset="0"/>
              </a:rPr>
              <a:t> d’une alternative rapide à un jeu placé. </a:t>
            </a:r>
            <a:r>
              <a:rPr lang="fr-FR" sz="3200" dirty="0">
                <a:latin typeface="Comic Sans MS" panose="030F0902030302020204" pitchFamily="66" charset="0"/>
              </a:rPr>
              <a:t>Cependant</a:t>
            </a:r>
            <a:r>
              <a:rPr lang="fr-FR" sz="3200" b="1" dirty="0">
                <a:latin typeface="Comic Sans MS" panose="030F0902030302020204" pitchFamily="66" charset="0"/>
              </a:rPr>
              <a:t> </a:t>
            </a:r>
            <a:r>
              <a:rPr lang="fr-FR" sz="3200" dirty="0">
                <a:latin typeface="Comic Sans MS" panose="030F0902030302020204" pitchFamily="66" charset="0"/>
              </a:rPr>
              <a:t>les situations de jeu placé posent des difficultés dans l’organisation </a:t>
            </a:r>
            <a:r>
              <a:rPr lang="fr-FR" sz="3200" b="1" dirty="0">
                <a:latin typeface="Comic Sans MS" panose="030F0902030302020204" pitchFamily="66" charset="0"/>
              </a:rPr>
              <a:t>à cause de la nécessaire planification dynamique des actions collectives .</a:t>
            </a:r>
          </a:p>
          <a:p>
            <a:pPr algn="just"/>
            <a:r>
              <a:rPr lang="fr-FR" sz="4800" dirty="0">
                <a:latin typeface="Comic Sans MS" panose="030F0902030302020204" pitchFamily="66" charset="0"/>
              </a:rPr>
              <a:t>Affectif</a:t>
            </a:r>
          </a:p>
          <a:p>
            <a:pPr marL="0" lvl="0" indent="0" algn="just">
              <a:buNone/>
            </a:pPr>
            <a:r>
              <a:rPr lang="fr-FR" sz="3200" dirty="0">
                <a:latin typeface="Comic Sans MS" panose="030F0902030302020204" pitchFamily="66" charset="0"/>
              </a:rPr>
              <a:t>En conséquence on peut voir apparaître des alternances entre </a:t>
            </a:r>
            <a:r>
              <a:rPr lang="fr-FR" sz="3200" b="1" dirty="0">
                <a:latin typeface="Comic Sans MS" panose="030F0902030302020204" pitchFamily="66" charset="0"/>
              </a:rPr>
              <a:t>relations interpersonnelles calmes quand le jeu s’accélère avec une attitude marquée par la frustration </a:t>
            </a:r>
            <a:r>
              <a:rPr lang="fr-FR" sz="3200" dirty="0">
                <a:latin typeface="Comic Sans MS" panose="030F0902030302020204" pitchFamily="66" charset="0"/>
              </a:rPr>
              <a:t>face à une opposition qui coupe le jeu rapide et pousse à jouer placé.  </a:t>
            </a:r>
            <a:endParaRPr lang="fr-FR" sz="4800" dirty="0">
              <a:latin typeface="Comic Sans MS" panose="030F0902030302020204" pitchFamily="66" charset="0"/>
            </a:endParaRPr>
          </a:p>
          <a:p>
            <a:pPr algn="just"/>
            <a:r>
              <a:rPr lang="fr-FR" sz="4800" dirty="0">
                <a:latin typeface="Comic Sans MS" panose="030F0902030302020204" pitchFamily="66" charset="0"/>
              </a:rPr>
              <a:t>Biomécanique</a:t>
            </a:r>
          </a:p>
          <a:p>
            <a:pPr marL="0" indent="0" algn="just">
              <a:buNone/>
            </a:pPr>
            <a:r>
              <a:rPr lang="fr-FR" sz="3200" dirty="0">
                <a:latin typeface="Comic Sans MS" panose="030F0902030302020204" pitchFamily="66" charset="0"/>
              </a:rPr>
              <a:t>Le dribble les passes et le tir sont stabilisés. Il ‘agit maintenant </a:t>
            </a:r>
            <a:r>
              <a:rPr lang="fr-FR" sz="3200" b="1" dirty="0">
                <a:latin typeface="Comic Sans MS" panose="030F0902030302020204" pitchFamily="66" charset="0"/>
              </a:rPr>
              <a:t>d’enchainer des actions de protection ou de libération </a:t>
            </a:r>
            <a:r>
              <a:rPr lang="fr-FR" sz="3200" dirty="0">
                <a:latin typeface="Comic Sans MS" panose="030F0902030302020204" pitchFamily="66" charset="0"/>
              </a:rPr>
              <a:t>de la balle, </a:t>
            </a:r>
            <a:r>
              <a:rPr lang="fr-FR" sz="3200" b="1" dirty="0">
                <a:latin typeface="Comic Sans MS" panose="030F0902030302020204" pitchFamily="66" charset="0"/>
              </a:rPr>
              <a:t>de coupe </a:t>
            </a:r>
            <a:r>
              <a:rPr lang="fr-FR" sz="3200" dirty="0">
                <a:latin typeface="Comic Sans MS" panose="030F0902030302020204" pitchFamily="66" charset="0"/>
              </a:rPr>
              <a:t>vers le panier, de libération et d’attaque d’espace afin de créer des situations favorables à l’exécution de ses gestes. Ici le </a:t>
            </a:r>
            <a:r>
              <a:rPr lang="fr-FR" sz="3200" b="1" dirty="0">
                <a:latin typeface="Comic Sans MS" panose="030F0902030302020204" pitchFamily="66" charset="0"/>
              </a:rPr>
              <a:t>changement de rythme </a:t>
            </a:r>
            <a:r>
              <a:rPr lang="fr-FR" sz="3200" dirty="0">
                <a:latin typeface="Comic Sans MS" panose="030F0902030302020204" pitchFamily="66" charset="0"/>
              </a:rPr>
              <a:t>est la clé. </a:t>
            </a:r>
            <a:r>
              <a:rPr lang="fr-FR" sz="3200" b="1" dirty="0">
                <a:latin typeface="Comic Sans MS" panose="030F0902030302020204" pitchFamily="66" charset="0"/>
              </a:rPr>
              <a:t>Le tir à distance est à stabiliser</a:t>
            </a:r>
            <a:r>
              <a:rPr lang="fr-FR" sz="3200" dirty="0">
                <a:latin typeface="Comic Sans MS" panose="030F0902030302020204" pitchFamily="66" charset="0"/>
              </a:rPr>
              <a:t>.</a:t>
            </a:r>
          </a:p>
        </p:txBody>
      </p:sp>
      <p:sp>
        <p:nvSpPr>
          <p:cNvPr id="9" name="ZoneTexte 8">
            <a:extLst>
              <a:ext uri="{FF2B5EF4-FFF2-40B4-BE49-F238E27FC236}">
                <a16:creationId xmlns:a16="http://schemas.microsoft.com/office/drawing/2014/main" id="{301E3BA1-4974-7E43-818E-8E491F7A2831}"/>
              </a:ext>
            </a:extLst>
          </p:cNvPr>
          <p:cNvSpPr txBox="1"/>
          <p:nvPr/>
        </p:nvSpPr>
        <p:spPr>
          <a:xfrm>
            <a:off x="3482330" y="422910"/>
            <a:ext cx="1795684" cy="369332"/>
          </a:xfrm>
          <a:prstGeom prst="rect">
            <a:avLst/>
          </a:prstGeom>
          <a:solidFill>
            <a:schemeClr val="accent6">
              <a:lumMod val="20000"/>
              <a:lumOff val="80000"/>
            </a:schemeClr>
          </a:solidFill>
          <a:ln>
            <a:solidFill>
              <a:schemeClr val="tx2"/>
            </a:solidFill>
          </a:ln>
        </p:spPr>
        <p:txBody>
          <a:bodyPr vert="horz" lIns="91440" tIns="45720" rIns="91440" bIns="45720" rtlCol="0" anchor="ctr">
            <a:normAutofit fontScale="55000" lnSpcReduction="20000"/>
          </a:bodyPr>
          <a:lstStyle>
            <a:defPPr>
              <a:defRPr lang="en-US"/>
            </a:defPPr>
            <a:lvl1pPr algn="ctr" defTabSz="342900">
              <a:spcBef>
                <a:spcPct val="0"/>
              </a:spcBef>
              <a:buNone/>
              <a:defRPr sz="3300">
                <a:solidFill>
                  <a:schemeClr val="accent1">
                    <a:lumMod val="75000"/>
                  </a:schemeClr>
                </a:solidFill>
                <a:latin typeface="Comic Sans MS" panose="030F0902030302020204" pitchFamily="66" charset="0"/>
                <a:ea typeface="+mj-ea"/>
                <a:cs typeface="+mj-cs"/>
              </a:defRPr>
            </a:lvl1pPr>
          </a:lstStyle>
          <a:p>
            <a:r>
              <a:rPr lang="fr-FR" dirty="0"/>
              <a:t>DES PROFILS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1CC3A83C-061C-0746-9670-5ED9FEFDD8D7}"/>
              </a:ext>
            </a:extLst>
          </p:cNvPr>
          <p:cNvSpPr txBox="1">
            <a:spLocks/>
          </p:cNvSpPr>
          <p:nvPr/>
        </p:nvSpPr>
        <p:spPr>
          <a:xfrm>
            <a:off x="228600" y="2932044"/>
            <a:ext cx="2624667" cy="2905142"/>
          </a:xfrm>
          <a:prstGeom prst="rect">
            <a:avLst/>
          </a:prstGeom>
          <a:ln>
            <a:solidFill>
              <a:schemeClr val="tx1">
                <a:lumMod val="65000"/>
              </a:schemeClr>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fr-FR" sz="3200" dirty="0">
                <a:latin typeface="Comic Sans MS" panose="030F0902030302020204" pitchFamily="66" charset="0"/>
              </a:rPr>
              <a:t>Etape A</a:t>
            </a:r>
          </a:p>
          <a:p>
            <a:pPr marL="0" indent="0" algn="ctr">
              <a:buNone/>
            </a:pPr>
            <a:r>
              <a:rPr lang="fr-FR" sz="3200" dirty="0">
                <a:latin typeface="Comic Sans MS" panose="030F0902030302020204" pitchFamily="66" charset="0"/>
              </a:rPr>
              <a:t>La grappe</a:t>
            </a:r>
          </a:p>
          <a:p>
            <a:pPr>
              <a:buFont typeface=".Apple Color Emoji UI"/>
              <a:buChar char="🏀"/>
            </a:pPr>
            <a:r>
              <a:rPr lang="fr-FR" sz="1100" dirty="0">
                <a:latin typeface="Comic Sans MS" panose="030F0902030302020204" pitchFamily="66" charset="0"/>
              </a:rPr>
              <a:t>La </a:t>
            </a:r>
            <a:r>
              <a:rPr lang="fr-FR" sz="1100" b="1" dirty="0">
                <a:latin typeface="Comic Sans MS" panose="030F0902030302020204" pitchFamily="66" charset="0"/>
              </a:rPr>
              <a:t>relative rareté des situations favorables de tir dans les espaces clés</a:t>
            </a:r>
          </a:p>
          <a:p>
            <a:pPr algn="just">
              <a:buFont typeface=".Apple Color Emoji UI"/>
              <a:buChar char="🏀"/>
            </a:pPr>
            <a:r>
              <a:rPr lang="fr-FR" sz="1100" b="1" u="sng" dirty="0">
                <a:latin typeface="Comic Sans MS" panose="030F0902030302020204" pitchFamily="66" charset="0"/>
              </a:rPr>
              <a:t>La succession de perte de balle</a:t>
            </a:r>
            <a:r>
              <a:rPr lang="fr-FR" sz="1100" dirty="0">
                <a:latin typeface="Comic Sans MS" panose="030F0902030302020204" pitchFamily="66" charset="0"/>
              </a:rPr>
              <a:t>, liée à </a:t>
            </a:r>
            <a:r>
              <a:rPr lang="fr-FR" sz="1100" b="1" dirty="0">
                <a:latin typeface="Comic Sans MS" panose="030F0902030302020204" pitchFamily="66" charset="0"/>
              </a:rPr>
              <a:t>un refus de jouer </a:t>
            </a:r>
            <a:r>
              <a:rPr lang="fr-FR" sz="1100" dirty="0">
                <a:latin typeface="Comic Sans MS" panose="030F0902030302020204" pitchFamily="66" charset="0"/>
              </a:rPr>
              <a:t>et/ou </a:t>
            </a:r>
            <a:r>
              <a:rPr lang="fr-FR" sz="1100" b="1" dirty="0">
                <a:latin typeface="Comic Sans MS" panose="030F0902030302020204" pitchFamily="66" charset="0"/>
              </a:rPr>
              <a:t>à une impossibilité de libérer la balle de l’étreinte de défenseurs</a:t>
            </a:r>
            <a:r>
              <a:rPr lang="fr-FR" sz="1100" dirty="0">
                <a:latin typeface="Comic Sans MS" panose="030F0902030302020204" pitchFamily="66" charset="0"/>
              </a:rPr>
              <a:t> « agressifs » et/ou en très grand nombre sur le porteur de balle</a:t>
            </a:r>
          </a:p>
          <a:p>
            <a:pPr algn="just">
              <a:buFont typeface=".Apple Color Emoji UI"/>
              <a:buChar char="🏀"/>
            </a:pPr>
            <a:r>
              <a:rPr lang="fr-FR" sz="1100" b="1" dirty="0">
                <a:latin typeface="Comic Sans MS" panose="030F0902030302020204" pitchFamily="66" charset="0"/>
              </a:rPr>
              <a:t>le dribble solitaire est souvent la solution la plus efficace </a:t>
            </a:r>
            <a:r>
              <a:rPr lang="fr-FR" sz="1100" dirty="0">
                <a:latin typeface="Comic Sans MS" panose="030F0902030302020204" pitchFamily="66" charset="0"/>
              </a:rPr>
              <a:t>pour les élèves pour échapper </a:t>
            </a:r>
            <a:r>
              <a:rPr lang="fr-FR" sz="1100" b="1" dirty="0">
                <a:latin typeface="Comic Sans MS" panose="030F0902030302020204" pitchFamily="66" charset="0"/>
              </a:rPr>
              <a:t>à cette étreinte</a:t>
            </a:r>
            <a:r>
              <a:rPr lang="fr-FR" sz="1100" dirty="0">
                <a:latin typeface="Comic Sans MS" panose="030F0902030302020204" pitchFamily="66" charset="0"/>
              </a:rPr>
              <a:t>.</a:t>
            </a:r>
          </a:p>
          <a:p>
            <a:pPr algn="just">
              <a:buFont typeface=".Apple Color Emoji UI"/>
              <a:buChar char="🏀"/>
            </a:pPr>
            <a:r>
              <a:rPr lang="fr-FR" sz="1100" dirty="0">
                <a:latin typeface="Comic Sans MS" panose="030F0902030302020204" pitchFamily="66" charset="0"/>
              </a:rPr>
              <a:t>Le tir se fait à deux mains sans dissociation</a:t>
            </a:r>
          </a:p>
        </p:txBody>
      </p:sp>
      <p:sp>
        <p:nvSpPr>
          <p:cNvPr id="12" name="ZoneTexte 11">
            <a:extLst>
              <a:ext uri="{FF2B5EF4-FFF2-40B4-BE49-F238E27FC236}">
                <a16:creationId xmlns:a16="http://schemas.microsoft.com/office/drawing/2014/main" id="{1CE2B716-BFE4-7F43-A5FA-495E073D1B82}"/>
              </a:ext>
            </a:extLst>
          </p:cNvPr>
          <p:cNvSpPr txBox="1"/>
          <p:nvPr/>
        </p:nvSpPr>
        <p:spPr>
          <a:xfrm>
            <a:off x="4025348" y="1798983"/>
            <a:ext cx="184731" cy="369332"/>
          </a:xfrm>
          <a:prstGeom prst="rect">
            <a:avLst/>
          </a:prstGeom>
          <a:noFill/>
        </p:spPr>
        <p:txBody>
          <a:bodyPr wrap="none" rtlCol="0">
            <a:spAutoFit/>
          </a:bodyPr>
          <a:lstStyle/>
          <a:p>
            <a:endParaRPr lang="fr-FR" dirty="0">
              <a:latin typeface="Comic Sans MS" panose="030F0902030302020204" pitchFamily="66" charset="0"/>
            </a:endParaRPr>
          </a:p>
        </p:txBody>
      </p:sp>
      <p:sp>
        <p:nvSpPr>
          <p:cNvPr id="18" name="ZoneTexte 17">
            <a:extLst>
              <a:ext uri="{FF2B5EF4-FFF2-40B4-BE49-F238E27FC236}">
                <a16:creationId xmlns:a16="http://schemas.microsoft.com/office/drawing/2014/main" id="{8F461964-C110-C246-9B2F-8EFF1B3E3F0D}"/>
              </a:ext>
            </a:extLst>
          </p:cNvPr>
          <p:cNvSpPr txBox="1"/>
          <p:nvPr/>
        </p:nvSpPr>
        <p:spPr>
          <a:xfrm>
            <a:off x="1540933" y="981653"/>
            <a:ext cx="2409634" cy="369332"/>
          </a:xfrm>
          <a:prstGeom prst="rect">
            <a:avLst/>
          </a:prstGeom>
          <a:noFill/>
        </p:spPr>
        <p:txBody>
          <a:bodyPr wrap="none" rtlCol="0">
            <a:spAutoFit/>
          </a:bodyPr>
          <a:lstStyle/>
          <a:p>
            <a:r>
              <a:rPr lang="fr-F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902030302020204" pitchFamily="66" charset="0"/>
              </a:rPr>
              <a:t>Je joue vers l’avant</a:t>
            </a:r>
          </a:p>
        </p:txBody>
      </p:sp>
      <p:sp>
        <p:nvSpPr>
          <p:cNvPr id="19" name="ZoneTexte 18">
            <a:extLst>
              <a:ext uri="{FF2B5EF4-FFF2-40B4-BE49-F238E27FC236}">
                <a16:creationId xmlns:a16="http://schemas.microsoft.com/office/drawing/2014/main" id="{B42FB3D2-3513-B347-8992-ECEDD667E304}"/>
              </a:ext>
            </a:extLst>
          </p:cNvPr>
          <p:cNvSpPr txBox="1"/>
          <p:nvPr/>
        </p:nvSpPr>
        <p:spPr>
          <a:xfrm>
            <a:off x="4489194" y="5685295"/>
            <a:ext cx="3028393" cy="369332"/>
          </a:xfrm>
          <a:prstGeom prst="rect">
            <a:avLst/>
          </a:prstGeom>
          <a:noFill/>
        </p:spPr>
        <p:txBody>
          <a:bodyPr wrap="none" rtlCol="0">
            <a:spAutoFit/>
          </a:bodyPr>
          <a:lstStyle/>
          <a:p>
            <a:r>
              <a:rPr lang="fr-FR" b="1" dirty="0">
                <a:ln w="22225">
                  <a:solidFill>
                    <a:schemeClr val="accent6">
                      <a:lumMod val="75000"/>
                    </a:schemeClr>
                  </a:solidFill>
                  <a:prstDash val="solid"/>
                </a:ln>
                <a:solidFill>
                  <a:srgbClr val="FFC000"/>
                </a:solidFill>
                <a:latin typeface="Comic Sans MS" panose="030F0902030302020204" pitchFamily="66" charset="0"/>
              </a:rPr>
              <a:t>Nous conservons le ballon</a:t>
            </a:r>
          </a:p>
        </p:txBody>
      </p:sp>
      <p:sp>
        <p:nvSpPr>
          <p:cNvPr id="20" name="ZoneTexte 19">
            <a:extLst>
              <a:ext uri="{FF2B5EF4-FFF2-40B4-BE49-F238E27FC236}">
                <a16:creationId xmlns:a16="http://schemas.microsoft.com/office/drawing/2014/main" id="{37FD3268-F1F5-DA46-B238-F998B041AD27}"/>
              </a:ext>
            </a:extLst>
          </p:cNvPr>
          <p:cNvSpPr txBox="1"/>
          <p:nvPr/>
        </p:nvSpPr>
        <p:spPr>
          <a:xfrm>
            <a:off x="5961400" y="10959"/>
            <a:ext cx="3113353" cy="369332"/>
          </a:xfrm>
          <a:prstGeom prst="rect">
            <a:avLst/>
          </a:prstGeom>
          <a:noFill/>
        </p:spPr>
        <p:txBody>
          <a:bodyPr wrap="none" rtlCol="0">
            <a:spAutoFit/>
          </a:bodyPr>
          <a:lstStyle/>
          <a:p>
            <a:r>
              <a:rPr lang="fr-FR" b="1" dirty="0">
                <a:ln w="22225">
                  <a:solidFill>
                    <a:schemeClr val="accent2"/>
                  </a:solidFill>
                  <a:prstDash val="solid"/>
                </a:ln>
                <a:solidFill>
                  <a:schemeClr val="accent2">
                    <a:lumMod val="40000"/>
                    <a:lumOff val="60000"/>
                  </a:schemeClr>
                </a:solidFill>
                <a:latin typeface="Comic Sans MS" panose="030F0902030302020204" pitchFamily="66" charset="0"/>
              </a:rPr>
              <a:t>Nous bougeons sans ballon</a:t>
            </a:r>
          </a:p>
        </p:txBody>
      </p:sp>
      <p:sp>
        <p:nvSpPr>
          <p:cNvPr id="22" name="Espace réservé du contenu 2">
            <a:extLst>
              <a:ext uri="{FF2B5EF4-FFF2-40B4-BE49-F238E27FC236}">
                <a16:creationId xmlns:a16="http://schemas.microsoft.com/office/drawing/2014/main" id="{A3486F68-02D2-E040-B4BD-4D5C0F5F4E64}"/>
              </a:ext>
            </a:extLst>
          </p:cNvPr>
          <p:cNvSpPr txBox="1">
            <a:spLocks/>
          </p:cNvSpPr>
          <p:nvPr/>
        </p:nvSpPr>
        <p:spPr>
          <a:xfrm>
            <a:off x="3030301" y="1798983"/>
            <a:ext cx="2917786" cy="3230217"/>
          </a:xfrm>
          <a:prstGeom prst="rect">
            <a:avLst/>
          </a:prstGeom>
          <a:ln>
            <a:solidFill>
              <a:schemeClr val="tx1">
                <a:lumMod val="65000"/>
              </a:schemeClr>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fr-FR" sz="3200" dirty="0">
                <a:latin typeface="Comic Sans MS" panose="030F0902030302020204" pitchFamily="66" charset="0"/>
              </a:rPr>
              <a:t>Etape B</a:t>
            </a:r>
          </a:p>
          <a:p>
            <a:pPr marL="0" indent="0" algn="ctr">
              <a:buNone/>
            </a:pPr>
            <a:r>
              <a:rPr lang="fr-FR" sz="3200" dirty="0">
                <a:latin typeface="Comic Sans MS" panose="030F0902030302020204" pitchFamily="66" charset="0"/>
              </a:rPr>
              <a:t>Le jeu sans alternance</a:t>
            </a:r>
          </a:p>
          <a:p>
            <a:pPr marL="0" indent="0" algn="ctr">
              <a:buNone/>
            </a:pPr>
            <a:r>
              <a:rPr lang="fr-FR" sz="1100" dirty="0">
                <a:latin typeface="Comic Sans MS" panose="030F0902030302020204" pitchFamily="66" charset="0"/>
              </a:rPr>
              <a:t>Ils « jouent trop vite ». </a:t>
            </a:r>
          </a:p>
          <a:p>
            <a:pPr algn="ctr">
              <a:buFont typeface=".Apple Color Emoji UI"/>
              <a:buChar char="🏀"/>
            </a:pPr>
            <a:r>
              <a:rPr lang="fr-FR" sz="1100" dirty="0">
                <a:latin typeface="Comic Sans MS" panose="030F0902030302020204" pitchFamily="66" charset="0"/>
              </a:rPr>
              <a:t>Un jeu en Zig </a:t>
            </a:r>
            <a:r>
              <a:rPr lang="fr-FR" sz="1100" dirty="0" err="1">
                <a:latin typeface="Comic Sans MS" panose="030F0902030302020204" pitchFamily="66" charset="0"/>
              </a:rPr>
              <a:t>zag</a:t>
            </a:r>
            <a:r>
              <a:rPr lang="fr-FR" sz="1100" dirty="0">
                <a:latin typeface="Comic Sans MS" panose="030F0902030302020204" pitchFamily="66" charset="0"/>
              </a:rPr>
              <a:t> est en place mais il n’est pas encore maîtrisé.</a:t>
            </a:r>
          </a:p>
          <a:p>
            <a:pPr algn="just">
              <a:buFont typeface=".Apple Color Emoji UI"/>
              <a:buChar char="🏀"/>
            </a:pPr>
            <a:r>
              <a:rPr lang="fr-FR" sz="1100" dirty="0">
                <a:latin typeface="Comic Sans MS" panose="030F0902030302020204" pitchFamily="66" charset="0"/>
              </a:rPr>
              <a:t>Les PDB sont capables de produire passes vers l’avant à distance raisonnables (5m=&gt; (e) 1/4 et 1/3 de terrain). </a:t>
            </a:r>
          </a:p>
          <a:p>
            <a:pPr algn="just">
              <a:buFont typeface=".Apple Color Emoji UI"/>
              <a:buChar char="🏀"/>
            </a:pPr>
            <a:r>
              <a:rPr lang="fr-FR" sz="1100" dirty="0">
                <a:latin typeface="Comic Sans MS" panose="030F0902030302020204" pitchFamily="66" charset="0"/>
              </a:rPr>
              <a:t>Les passes au relais se font beaucoup en cloche vers l’avant (souvent par-dessus les défenseurs) Certains joueurs tentent le départ balle en main pour déborder l’adversaire.</a:t>
            </a:r>
          </a:p>
          <a:p>
            <a:pPr algn="just">
              <a:buFont typeface=".Apple Color Emoji UI"/>
              <a:buChar char="🏀"/>
            </a:pPr>
            <a:r>
              <a:rPr lang="fr-FR" sz="1100" dirty="0">
                <a:latin typeface="Comic Sans MS" panose="030F0902030302020204" pitchFamily="66" charset="0"/>
              </a:rPr>
              <a:t>Le tir est un tir encore explosif ou nécessitant du beaucoup trop de temps pour être exécuté. La dissociation des membre émerge mais reste frustre.</a:t>
            </a:r>
          </a:p>
        </p:txBody>
      </p:sp>
      <p:sp>
        <p:nvSpPr>
          <p:cNvPr id="23" name="Espace réservé du contenu 2">
            <a:extLst>
              <a:ext uri="{FF2B5EF4-FFF2-40B4-BE49-F238E27FC236}">
                <a16:creationId xmlns:a16="http://schemas.microsoft.com/office/drawing/2014/main" id="{62B132AA-D607-6D4E-8F31-D527B35EA1C4}"/>
              </a:ext>
            </a:extLst>
          </p:cNvPr>
          <p:cNvSpPr txBox="1">
            <a:spLocks/>
          </p:cNvSpPr>
          <p:nvPr/>
        </p:nvSpPr>
        <p:spPr>
          <a:xfrm>
            <a:off x="6214533" y="1066241"/>
            <a:ext cx="2743200" cy="3713185"/>
          </a:xfrm>
          <a:prstGeom prst="rect">
            <a:avLst/>
          </a:prstGeom>
          <a:ln>
            <a:solidFill>
              <a:schemeClr val="tx1">
                <a:lumMod val="65000"/>
              </a:schemeClr>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fr-FR" sz="3200" dirty="0">
                <a:latin typeface="Comic Sans MS" panose="030F0902030302020204" pitchFamily="66" charset="0"/>
              </a:rPr>
              <a:t>Etape C</a:t>
            </a:r>
          </a:p>
          <a:p>
            <a:pPr marL="0" indent="0" algn="ctr">
              <a:buNone/>
            </a:pPr>
            <a:r>
              <a:rPr lang="fr-FR" sz="3200" dirty="0">
                <a:latin typeface="Comic Sans MS" panose="030F0902030302020204" pitchFamily="66" charset="0"/>
              </a:rPr>
              <a:t>Le jeu sans mouvement</a:t>
            </a:r>
          </a:p>
          <a:p>
            <a:pPr algn="just">
              <a:buFont typeface=".Apple Color Emoji UI"/>
              <a:buChar char="🏀"/>
            </a:pPr>
            <a:r>
              <a:rPr lang="fr-FR" sz="1100" dirty="0">
                <a:latin typeface="Comic Sans MS" panose="030F0902030302020204" pitchFamily="66" charset="0"/>
              </a:rPr>
              <a:t> Le déclenchement des CA n’est plus systématique. Les contre-attaques sont liées à l’identification de facteurs favorables (NPB démarqué devant, défense qui n’est pas en place). La vitesse de jeu n’est plus la seule option possible.</a:t>
            </a:r>
          </a:p>
          <a:p>
            <a:pPr algn="just">
              <a:buFont typeface=".Apple Color Emoji UI"/>
              <a:buChar char="🏀"/>
            </a:pPr>
            <a:r>
              <a:rPr lang="fr-FR" sz="1100" dirty="0">
                <a:latin typeface="Comic Sans MS" panose="030F0902030302020204" pitchFamily="66" charset="0"/>
              </a:rPr>
              <a:t>En situation d’attaque de la défense repliée et d’autant plus que celle-ci s’organise en individuelle, les tirs sont forcés (1C1 sans avantage), la circulation de balle est interrompue sur les premières passes.</a:t>
            </a:r>
          </a:p>
          <a:p>
            <a:pPr algn="just">
              <a:buFont typeface=".Apple Color Emoji UI"/>
              <a:buChar char="🏀"/>
            </a:pPr>
            <a:r>
              <a:rPr lang="fr-FR" sz="1100" dirty="0">
                <a:latin typeface="Comic Sans MS" panose="030F0902030302020204" pitchFamily="66" charset="0"/>
              </a:rPr>
              <a:t>Le tir est ou apparait une régularité mécanique mais nécessitant encore trop de conditions pour être exécuté correctement. La zone d’efficacité (1/2 sans opposition) est donc restreinte (périmètre max raquette).</a:t>
            </a:r>
          </a:p>
          <a:p>
            <a:pPr marL="0" indent="0" algn="just">
              <a:buNone/>
            </a:pPr>
            <a:endParaRPr lang="fr-FR" sz="1100" dirty="0">
              <a:latin typeface="Comic Sans MS" panose="030F0902030302020204" pitchFamily="66" charset="0"/>
            </a:endParaRPr>
          </a:p>
        </p:txBody>
      </p:sp>
      <p:sp>
        <p:nvSpPr>
          <p:cNvPr id="24" name="Virage 23">
            <a:extLst>
              <a:ext uri="{FF2B5EF4-FFF2-40B4-BE49-F238E27FC236}">
                <a16:creationId xmlns:a16="http://schemas.microsoft.com/office/drawing/2014/main" id="{BF6E4145-848C-094E-9E50-2C06B85EAC9E}"/>
              </a:ext>
            </a:extLst>
          </p:cNvPr>
          <p:cNvSpPr/>
          <p:nvPr/>
        </p:nvSpPr>
        <p:spPr>
          <a:xfrm>
            <a:off x="8462075" y="380291"/>
            <a:ext cx="681925" cy="601362"/>
          </a:xfrm>
          <a:prstGeom prst="bentArrow">
            <a:avLst>
              <a:gd name="adj1" fmla="val 27577"/>
              <a:gd name="adj2" fmla="val 25000"/>
              <a:gd name="adj3" fmla="val 25000"/>
              <a:gd name="adj4" fmla="val 43750"/>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schemeClr val="tx1"/>
              </a:solidFill>
            </a:endParaRPr>
          </a:p>
        </p:txBody>
      </p:sp>
      <p:sp>
        <p:nvSpPr>
          <p:cNvPr id="25" name="Virage 24">
            <a:extLst>
              <a:ext uri="{FF2B5EF4-FFF2-40B4-BE49-F238E27FC236}">
                <a16:creationId xmlns:a16="http://schemas.microsoft.com/office/drawing/2014/main" id="{7CB97AA1-D84F-134D-BADA-A4DF9BC601C7}"/>
              </a:ext>
            </a:extLst>
          </p:cNvPr>
          <p:cNvSpPr/>
          <p:nvPr/>
        </p:nvSpPr>
        <p:spPr>
          <a:xfrm>
            <a:off x="1947562" y="1561917"/>
            <a:ext cx="949516" cy="84346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7" name="Virage 26">
            <a:extLst>
              <a:ext uri="{FF2B5EF4-FFF2-40B4-BE49-F238E27FC236}">
                <a16:creationId xmlns:a16="http://schemas.microsoft.com/office/drawing/2014/main" id="{2E262A68-7368-E341-8713-7A87E987D0E5}"/>
              </a:ext>
            </a:extLst>
          </p:cNvPr>
          <p:cNvSpPr/>
          <p:nvPr/>
        </p:nvSpPr>
        <p:spPr>
          <a:xfrm rot="17852420" flipV="1">
            <a:off x="5782424" y="4844612"/>
            <a:ext cx="864217" cy="80535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 name="ZoneTexte 12">
            <a:extLst>
              <a:ext uri="{FF2B5EF4-FFF2-40B4-BE49-F238E27FC236}">
                <a16:creationId xmlns:a16="http://schemas.microsoft.com/office/drawing/2014/main" id="{8162DFF3-2ED7-D24A-AFDA-37DCB0778AB6}"/>
              </a:ext>
            </a:extLst>
          </p:cNvPr>
          <p:cNvSpPr txBox="1"/>
          <p:nvPr/>
        </p:nvSpPr>
        <p:spPr>
          <a:xfrm>
            <a:off x="202932" y="135503"/>
            <a:ext cx="4438776" cy="582818"/>
          </a:xfrm>
          <a:prstGeom prst="rect">
            <a:avLst/>
          </a:prstGeom>
          <a:solidFill>
            <a:schemeClr val="accent6">
              <a:lumMod val="20000"/>
              <a:lumOff val="80000"/>
            </a:schemeClr>
          </a:solidFill>
          <a:ln>
            <a:solidFill>
              <a:schemeClr val="tx2"/>
            </a:solidFill>
          </a:ln>
        </p:spPr>
        <p:txBody>
          <a:bodyPr vert="horz" lIns="91440" tIns="45720" rIns="91440" bIns="45720" rtlCol="0" anchor="ctr">
            <a:normAutofit fontScale="55000" lnSpcReduction="20000"/>
          </a:bodyPr>
          <a:lstStyle>
            <a:lvl1pPr algn="ctr" defTabSz="342900">
              <a:spcBef>
                <a:spcPct val="0"/>
              </a:spcBef>
              <a:buNone/>
              <a:defRPr sz="3300">
                <a:solidFill>
                  <a:srgbClr val="FF0000"/>
                </a:solidFill>
                <a:latin typeface="Comic Sans MS" panose="030F0902030302020204" pitchFamily="66" charset="0"/>
                <a:ea typeface="+mj-ea"/>
                <a:cs typeface="+mj-cs"/>
              </a:defRPr>
            </a:lvl1pPr>
          </a:lstStyle>
          <a:p>
            <a:r>
              <a:rPr lang="fr-FR" dirty="0">
                <a:solidFill>
                  <a:schemeClr val="accent1">
                    <a:lumMod val="75000"/>
                  </a:schemeClr>
                </a:solidFill>
              </a:rPr>
              <a:t>Etapes de ce qu’on voit et axe central de progression entre deux étapes</a:t>
            </a:r>
          </a:p>
        </p:txBody>
      </p:sp>
    </p:spTree>
    <p:extLst>
      <p:ext uri="{BB962C8B-B14F-4D97-AF65-F5344CB8AC3E}">
        <p14:creationId xmlns:p14="http://schemas.microsoft.com/office/powerpoint/2010/main" val="398054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E8170-73D2-534A-871D-055EE5EC6FDB}"/>
              </a:ext>
            </a:extLst>
          </p:cNvPr>
          <p:cNvSpPr>
            <a:spLocks noGrp="1"/>
          </p:cNvSpPr>
          <p:nvPr>
            <p:ph type="title"/>
          </p:nvPr>
        </p:nvSpPr>
        <p:spPr>
          <a:xfrm>
            <a:off x="437103" y="1962912"/>
            <a:ext cx="8229600" cy="1816088"/>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DIAPO LECTURE MOTRICITÉ EN FICHIER SÉPARÉ CAR DROIT À L’IMAGE</a:t>
            </a:r>
          </a:p>
        </p:txBody>
      </p:sp>
    </p:spTree>
    <p:extLst>
      <p:ext uri="{BB962C8B-B14F-4D97-AF65-F5344CB8AC3E}">
        <p14:creationId xmlns:p14="http://schemas.microsoft.com/office/powerpoint/2010/main" val="74002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49889-12E4-C042-BD44-22463A901FE3}"/>
              </a:ext>
            </a:extLst>
          </p:cNvPr>
          <p:cNvSpPr>
            <a:spLocks noGrp="1"/>
          </p:cNvSpPr>
          <p:nvPr>
            <p:ph type="title"/>
          </p:nvPr>
        </p:nvSpPr>
        <p:spPr>
          <a:xfrm>
            <a:off x="457200" y="274638"/>
            <a:ext cx="8229600" cy="69355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fr-FR" dirty="0">
                <a:latin typeface="Comic Sans MS" panose="030F0902030302020204" pitchFamily="66" charset="0"/>
              </a:rPr>
              <a:t>Quels observables??</a:t>
            </a:r>
            <a:br>
              <a:rPr lang="fr-FR" dirty="0">
                <a:latin typeface="Comic Sans MS" panose="030F0902030302020204" pitchFamily="66" charset="0"/>
              </a:rPr>
            </a:br>
            <a:r>
              <a:rPr lang="fr-FR" sz="1300" b="1" dirty="0">
                <a:latin typeface="Comic Sans MS" panose="030F0902030302020204" pitchFamily="66" charset="0"/>
              </a:rPr>
              <a:t>=&gt; Qualitatif (Jugement de l’action) /Quantitatif (Dénombrement) un rapport nécessaire</a:t>
            </a:r>
            <a:endParaRPr lang="fr-FR" b="1" dirty="0">
              <a:latin typeface="Comic Sans MS" panose="030F0902030302020204" pitchFamily="66" charset="0"/>
            </a:endParaRPr>
          </a:p>
        </p:txBody>
      </p:sp>
      <p:sp>
        <p:nvSpPr>
          <p:cNvPr id="3" name="Espace réservé du contenu 2">
            <a:extLst>
              <a:ext uri="{FF2B5EF4-FFF2-40B4-BE49-F238E27FC236}">
                <a16:creationId xmlns:a16="http://schemas.microsoft.com/office/drawing/2014/main" id="{90915D47-0FCF-C14D-90CD-3C3D47D28E7D}"/>
              </a:ext>
            </a:extLst>
          </p:cNvPr>
          <p:cNvSpPr>
            <a:spLocks noGrp="1"/>
          </p:cNvSpPr>
          <p:nvPr>
            <p:ph idx="1"/>
          </p:nvPr>
        </p:nvSpPr>
        <p:spPr>
          <a:xfrm>
            <a:off x="457200" y="1226371"/>
            <a:ext cx="8229600" cy="5389581"/>
          </a:xfrm>
        </p:spPr>
        <p:style>
          <a:lnRef idx="2">
            <a:schemeClr val="accent2"/>
          </a:lnRef>
          <a:fillRef idx="1">
            <a:schemeClr val="lt1"/>
          </a:fillRef>
          <a:effectRef idx="0">
            <a:schemeClr val="accent2"/>
          </a:effectRef>
          <a:fontRef idx="minor">
            <a:schemeClr val="dk1"/>
          </a:fontRef>
        </p:style>
        <p:txBody>
          <a:bodyPr numCol="2">
            <a:normAutofit fontScale="77500" lnSpcReduction="20000"/>
          </a:bodyPr>
          <a:lstStyle/>
          <a:p>
            <a:pPr>
              <a:buFont typeface=".Apple Color Emoji UI"/>
              <a:buChar char="🏀"/>
            </a:pPr>
            <a:r>
              <a:rPr lang="fr-FR" b="1" dirty="0">
                <a:latin typeface="Comic Sans MS" panose="030F0902030302020204" pitchFamily="66" charset="0"/>
              </a:rPr>
              <a:t>La production motrice individuelle</a:t>
            </a:r>
          </a:p>
          <a:p>
            <a:pPr marL="0" indent="0">
              <a:buNone/>
            </a:pPr>
            <a:r>
              <a:rPr lang="fr-FR" dirty="0">
                <a:latin typeface="Comic Sans MS" panose="030F0902030302020204" pitchFamily="66" charset="0"/>
              </a:rPr>
              <a:t>PDB =&gt; Dribble passe tir (enchainement d’action)</a:t>
            </a:r>
          </a:p>
          <a:p>
            <a:pPr marL="0" indent="0">
              <a:buNone/>
            </a:pPr>
            <a:r>
              <a:rPr lang="fr-FR" dirty="0">
                <a:latin typeface="Comic Sans MS" panose="030F0902030302020204" pitchFamily="66" charset="0"/>
              </a:rPr>
              <a:t>NPDB=&gt; Démarquage-aides-les courses</a:t>
            </a:r>
          </a:p>
          <a:p>
            <a:pPr>
              <a:buFont typeface=".Apple Color Emoji UI"/>
              <a:buChar char="🏀"/>
            </a:pPr>
            <a:r>
              <a:rPr lang="fr-FR" b="1" dirty="0">
                <a:latin typeface="Comic Sans MS" panose="030F0902030302020204" pitchFamily="66" charset="0"/>
              </a:rPr>
              <a:t>Production collective</a:t>
            </a:r>
          </a:p>
          <a:p>
            <a:pPr marL="0" indent="0">
              <a:buNone/>
            </a:pPr>
            <a:r>
              <a:rPr lang="fr-FR" dirty="0">
                <a:latin typeface="Comic Sans MS" panose="030F0902030302020204" pitchFamily="66" charset="0"/>
              </a:rPr>
              <a:t>Tir </a:t>
            </a:r>
          </a:p>
          <a:p>
            <a:pPr marL="0" indent="0">
              <a:buNone/>
            </a:pPr>
            <a:r>
              <a:rPr lang="fr-FR" dirty="0">
                <a:latin typeface="Comic Sans MS" panose="030F0902030302020204" pitchFamily="66" charset="0"/>
              </a:rPr>
              <a:t>Passe décisives</a:t>
            </a:r>
          </a:p>
          <a:p>
            <a:pPr marL="0" indent="0">
              <a:buNone/>
            </a:pPr>
            <a:r>
              <a:rPr lang="fr-FR" dirty="0">
                <a:latin typeface="Comic Sans MS" panose="030F0902030302020204" pitchFamily="66" charset="0"/>
              </a:rPr>
              <a:t>Perte de balle</a:t>
            </a:r>
          </a:p>
          <a:p>
            <a:pPr marL="0" indent="0">
              <a:buNone/>
            </a:pPr>
            <a:r>
              <a:rPr lang="fr-FR" dirty="0">
                <a:latin typeface="Comic Sans MS" panose="030F0902030302020204" pitchFamily="66" charset="0"/>
              </a:rPr>
              <a:t>Fautes</a:t>
            </a:r>
          </a:p>
          <a:p>
            <a:pPr marL="0" indent="0">
              <a:buNone/>
            </a:pPr>
            <a:r>
              <a:rPr lang="fr-FR" dirty="0">
                <a:latin typeface="Comic Sans MS" panose="030F0902030302020204" pitchFamily="66" charset="0"/>
              </a:rPr>
              <a:t>Panier seul</a:t>
            </a:r>
          </a:p>
          <a:p>
            <a:pPr marL="0" indent="0">
              <a:buNone/>
            </a:pPr>
            <a:r>
              <a:rPr lang="fr-FR" dirty="0">
                <a:latin typeface="Comic Sans MS" panose="030F0902030302020204" pitchFamily="66" charset="0"/>
              </a:rPr>
              <a:t>Sous forme de pourcentage ou de nombre </a:t>
            </a:r>
          </a:p>
          <a:p>
            <a:pPr>
              <a:buFont typeface=".Apple Color Emoji UI"/>
              <a:buChar char="🏀"/>
            </a:pPr>
            <a:r>
              <a:rPr lang="fr-FR" b="1" dirty="0">
                <a:latin typeface="Comic Sans MS" panose="030F0902030302020204" pitchFamily="66" charset="0"/>
              </a:rPr>
              <a:t>Les intentions tactiques:</a:t>
            </a:r>
          </a:p>
          <a:p>
            <a:pPr marL="0" indent="0">
              <a:buNone/>
            </a:pPr>
            <a:r>
              <a:rPr lang="fr-FR" i="1" dirty="0">
                <a:latin typeface="Comic Sans MS" panose="030F0902030302020204" pitchFamily="66" charset="0"/>
              </a:rPr>
              <a:t>Attaque:</a:t>
            </a:r>
            <a:endParaRPr lang="fr-FR" dirty="0">
              <a:latin typeface="Comic Sans MS" panose="030F0902030302020204" pitchFamily="66" charset="0"/>
            </a:endParaRPr>
          </a:p>
          <a:p>
            <a:pPr marL="0" indent="0">
              <a:buNone/>
            </a:pPr>
            <a:r>
              <a:rPr lang="fr-FR" dirty="0">
                <a:latin typeface="Comic Sans MS" panose="030F0902030302020204" pitchFamily="66" charset="0"/>
              </a:rPr>
              <a:t>Créer de l’espace</a:t>
            </a:r>
          </a:p>
          <a:p>
            <a:pPr marL="0" indent="0">
              <a:buNone/>
            </a:pPr>
            <a:r>
              <a:rPr lang="fr-FR" dirty="0">
                <a:latin typeface="Comic Sans MS" panose="030F0902030302020204" pitchFamily="66" charset="0"/>
              </a:rPr>
              <a:t>Provoquer un décalage</a:t>
            </a:r>
          </a:p>
          <a:p>
            <a:pPr marL="0" indent="0">
              <a:buNone/>
            </a:pPr>
            <a:r>
              <a:rPr lang="fr-FR" dirty="0">
                <a:latin typeface="Comic Sans MS" panose="030F0902030302020204" pitchFamily="66" charset="0"/>
              </a:rPr>
              <a:t>Tire en situation favorable (1c0)</a:t>
            </a:r>
          </a:p>
          <a:p>
            <a:pPr marL="0" indent="0">
              <a:buNone/>
            </a:pPr>
            <a:r>
              <a:rPr lang="fr-FR" dirty="0">
                <a:latin typeface="Comic Sans MS" panose="030F0902030302020204" pitchFamily="66" charset="0"/>
              </a:rPr>
              <a:t>Conserve le ballon si pas de solution</a:t>
            </a:r>
          </a:p>
          <a:p>
            <a:pPr marL="0" indent="0">
              <a:buNone/>
            </a:pPr>
            <a:r>
              <a:rPr lang="fr-FR" i="1" dirty="0">
                <a:latin typeface="Comic Sans MS" panose="030F0902030302020204" pitchFamily="66" charset="0"/>
              </a:rPr>
              <a:t>En défense: </a:t>
            </a:r>
          </a:p>
          <a:p>
            <a:pPr marL="0" indent="0">
              <a:buNone/>
            </a:pPr>
            <a:r>
              <a:rPr lang="fr-FR" dirty="0">
                <a:latin typeface="Comic Sans MS" panose="030F0902030302020204" pitchFamily="66" charset="0"/>
              </a:rPr>
              <a:t>Sur son joueur</a:t>
            </a:r>
          </a:p>
          <a:p>
            <a:pPr marL="0" indent="0">
              <a:buNone/>
            </a:pPr>
            <a:r>
              <a:rPr lang="fr-FR" dirty="0">
                <a:latin typeface="Comic Sans MS" panose="030F0902030302020204" pitchFamily="66" charset="0"/>
              </a:rPr>
              <a:t>Aide…</a:t>
            </a:r>
          </a:p>
          <a:p>
            <a:pPr>
              <a:buFont typeface=".Apple Color Emoji UI"/>
              <a:buChar char="🏀"/>
            </a:pPr>
            <a:r>
              <a:rPr lang="fr-FR" b="1" dirty="0">
                <a:latin typeface="Comic Sans MS" panose="030F0902030302020204" pitchFamily="66" charset="0"/>
              </a:rPr>
              <a:t>Boucle décisionnelle</a:t>
            </a:r>
          </a:p>
          <a:p>
            <a:pPr marL="0" indent="0">
              <a:buNone/>
            </a:pPr>
            <a:r>
              <a:rPr lang="fr-FR" dirty="0">
                <a:latin typeface="Comic Sans MS" panose="030F0902030302020204" pitchFamily="66" charset="0"/>
              </a:rPr>
              <a:t>Perception (regard)</a:t>
            </a:r>
          </a:p>
          <a:p>
            <a:pPr marL="0" indent="0">
              <a:buNone/>
            </a:pPr>
            <a:r>
              <a:rPr lang="fr-FR" dirty="0">
                <a:latin typeface="Comic Sans MS" panose="030F0902030302020204" pitchFamily="66" charset="0"/>
              </a:rPr>
              <a:t>Décision (Bonne décision…)</a:t>
            </a:r>
          </a:p>
          <a:p>
            <a:pPr marL="0" indent="0">
              <a:buNone/>
            </a:pPr>
            <a:r>
              <a:rPr lang="fr-FR" dirty="0">
                <a:latin typeface="Comic Sans MS" panose="030F0902030302020204" pitchFamily="66" charset="0"/>
              </a:rPr>
              <a:t>Action (Bonne réalisation)</a:t>
            </a:r>
          </a:p>
          <a:p>
            <a:pPr>
              <a:buFont typeface=".Apple Color Emoji UI"/>
              <a:buChar char="🏀"/>
            </a:pPr>
            <a:r>
              <a:rPr lang="fr-FR" b="1" dirty="0">
                <a:latin typeface="Comic Sans MS" panose="030F0902030302020204" pitchFamily="66" charset="0"/>
              </a:rPr>
              <a:t>Zone du terrain</a:t>
            </a:r>
          </a:p>
          <a:p>
            <a:pPr marL="0" indent="0">
              <a:buNone/>
            </a:pPr>
            <a:r>
              <a:rPr lang="fr-FR" dirty="0">
                <a:latin typeface="Comic Sans MS" panose="030F0902030302020204" pitchFamily="66" charset="0"/>
              </a:rPr>
              <a:t>De perte de balle </a:t>
            </a:r>
          </a:p>
          <a:p>
            <a:pPr marL="0" indent="0">
              <a:buNone/>
            </a:pPr>
            <a:r>
              <a:rPr lang="fr-FR" dirty="0">
                <a:latin typeface="Comic Sans MS" panose="030F0902030302020204" pitchFamily="66" charset="0"/>
              </a:rPr>
              <a:t>De tir </a:t>
            </a:r>
          </a:p>
          <a:p>
            <a:pPr marL="0" indent="0">
              <a:buNone/>
            </a:pPr>
            <a:r>
              <a:rPr lang="fr-FR" dirty="0">
                <a:latin typeface="Comic Sans MS" panose="030F0902030302020204" pitchFamily="66" charset="0"/>
              </a:rPr>
              <a:t>De passe (axe-côté)</a:t>
            </a:r>
            <a:br>
              <a:rPr lang="fr-FR" dirty="0">
                <a:latin typeface="Comic Sans MS" panose="030F0902030302020204" pitchFamily="66" charset="0"/>
              </a:rPr>
            </a:br>
            <a:r>
              <a:rPr lang="fr-FR" dirty="0">
                <a:latin typeface="Comic Sans MS" panose="030F0902030302020204" pitchFamily="66" charset="0"/>
              </a:rPr>
              <a:t>…</a:t>
            </a:r>
          </a:p>
          <a:p>
            <a:pPr>
              <a:buFont typeface=".Apple Color Emoji UI"/>
              <a:buChar char="🏀"/>
            </a:pPr>
            <a:r>
              <a:rPr lang="fr-FR" b="1" dirty="0">
                <a:latin typeface="Comic Sans MS" panose="030F0902030302020204" pitchFamily="66" charset="0"/>
              </a:rPr>
              <a:t>Les rôles</a:t>
            </a:r>
          </a:p>
          <a:p>
            <a:pPr marL="0" indent="0">
              <a:buNone/>
            </a:pPr>
            <a:r>
              <a:rPr lang="fr-FR" dirty="0">
                <a:latin typeface="Comic Sans MS" panose="030F0902030302020204" pitchFamily="66" charset="0"/>
              </a:rPr>
              <a:t>PDB</a:t>
            </a:r>
            <a:br>
              <a:rPr lang="fr-FR" dirty="0">
                <a:latin typeface="Comic Sans MS" panose="030F0902030302020204" pitchFamily="66" charset="0"/>
              </a:rPr>
            </a:br>
            <a:r>
              <a:rPr lang="fr-FR" dirty="0">
                <a:latin typeface="Comic Sans MS" panose="030F0902030302020204" pitchFamily="66" charset="0"/>
              </a:rPr>
              <a:t>Relais</a:t>
            </a:r>
          </a:p>
          <a:p>
            <a:pPr marL="0" indent="0">
              <a:buNone/>
            </a:pPr>
            <a:r>
              <a:rPr lang="fr-FR" dirty="0">
                <a:latin typeface="Comic Sans MS" panose="030F0902030302020204" pitchFamily="66" charset="0"/>
              </a:rPr>
              <a:t>Appui</a:t>
            </a:r>
            <a:br>
              <a:rPr lang="fr-FR" dirty="0">
                <a:latin typeface="Comic Sans MS" panose="030F0902030302020204" pitchFamily="66" charset="0"/>
              </a:rPr>
            </a:br>
            <a:r>
              <a:rPr lang="fr-FR" dirty="0">
                <a:latin typeface="Comic Sans MS" panose="030F0902030302020204" pitchFamily="66" charset="0"/>
              </a:rPr>
              <a:t>Tireur </a:t>
            </a:r>
          </a:p>
          <a:p>
            <a:pPr>
              <a:buFont typeface=".Apple Color Emoji UI"/>
              <a:buChar char="🏀"/>
            </a:pPr>
            <a:r>
              <a:rPr lang="fr-FR" dirty="0">
                <a:latin typeface="Comic Sans MS" panose="030F0902030302020204" pitchFamily="66" charset="0"/>
              </a:rPr>
              <a:t>…</a:t>
            </a:r>
          </a:p>
        </p:txBody>
      </p:sp>
    </p:spTree>
    <p:extLst>
      <p:ext uri="{BB962C8B-B14F-4D97-AF65-F5344CB8AC3E}">
        <p14:creationId xmlns:p14="http://schemas.microsoft.com/office/powerpoint/2010/main" val="11506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3964F-3345-514E-B529-8125EBEC3940}"/>
              </a:ext>
            </a:extLst>
          </p:cNvPr>
          <p:cNvSpPr>
            <a:spLocks noGrp="1"/>
          </p:cNvSpPr>
          <p:nvPr>
            <p:ph type="title"/>
          </p:nvPr>
        </p:nvSpPr>
        <p:spPr>
          <a:xfrm>
            <a:off x="2727434" y="243107"/>
            <a:ext cx="3689131" cy="1143000"/>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MES OBSERVABLES</a:t>
            </a:r>
            <a:endParaRPr lang="fr-FR" dirty="0">
              <a:solidFill>
                <a:srgbClr val="00B050"/>
              </a:solidFill>
              <a:latin typeface="Comic Sans MS" panose="030F0902030302020204" pitchFamily="66" charset="0"/>
            </a:endParaRPr>
          </a:p>
        </p:txBody>
      </p:sp>
      <p:sp>
        <p:nvSpPr>
          <p:cNvPr id="3" name="Espace réservé du contenu 2">
            <a:extLst>
              <a:ext uri="{FF2B5EF4-FFF2-40B4-BE49-F238E27FC236}">
                <a16:creationId xmlns:a16="http://schemas.microsoft.com/office/drawing/2014/main" id="{83989959-46CA-0E42-A8A7-1CF681552600}"/>
              </a:ext>
            </a:extLst>
          </p:cNvPr>
          <p:cNvSpPr>
            <a:spLocks noGrp="1"/>
          </p:cNvSpPr>
          <p:nvPr>
            <p:ph idx="1"/>
          </p:nvPr>
        </p:nvSpPr>
        <p:spPr>
          <a:xfrm>
            <a:off x="457200" y="1600205"/>
            <a:ext cx="8229600" cy="4054362"/>
          </a:xfrm>
        </p:spPr>
        <p:txBody>
          <a:bodyPr/>
          <a:lstStyle/>
          <a:p>
            <a:pPr algn="ctr">
              <a:buFont typeface=".Apple Color Emoji UI"/>
              <a:buChar char="🏀"/>
            </a:pPr>
            <a:r>
              <a:rPr lang="fr-FR" dirty="0">
                <a:latin typeface="Comic Sans MS" panose="030F0902030302020204" pitchFamily="66" charset="0"/>
              </a:rPr>
              <a:t>DRIBBLES</a:t>
            </a:r>
          </a:p>
          <a:p>
            <a:pPr marL="0" indent="0" algn="ctr">
              <a:buNone/>
            </a:pPr>
            <a:r>
              <a:rPr lang="fr-FR" dirty="0">
                <a:latin typeface="Comic Sans MS" panose="030F0902030302020204" pitchFamily="66" charset="0"/>
              </a:rPr>
              <a:t>Direction</a:t>
            </a:r>
          </a:p>
          <a:p>
            <a:pPr marL="0" indent="0" algn="ctr">
              <a:buNone/>
            </a:pPr>
            <a:r>
              <a:rPr lang="fr-FR" dirty="0">
                <a:latin typeface="Comic Sans MS" panose="030F0902030302020204" pitchFamily="66" charset="0"/>
              </a:rPr>
              <a:t>Perte de balle</a:t>
            </a:r>
          </a:p>
          <a:p>
            <a:pPr algn="ctr">
              <a:buFont typeface=".Apple Color Emoji UI"/>
              <a:buChar char="🏀"/>
            </a:pPr>
            <a:r>
              <a:rPr lang="fr-FR" dirty="0">
                <a:latin typeface="Comic Sans MS" panose="030F0902030302020204" pitchFamily="66" charset="0"/>
              </a:rPr>
              <a:t>PASSES</a:t>
            </a:r>
          </a:p>
          <a:p>
            <a:pPr marL="0" indent="0" algn="ctr">
              <a:buNone/>
            </a:pPr>
            <a:r>
              <a:rPr lang="fr-FR" dirty="0">
                <a:latin typeface="Comic Sans MS" panose="030F0902030302020204" pitchFamily="66" charset="0"/>
              </a:rPr>
              <a:t> Direction</a:t>
            </a:r>
          </a:p>
          <a:p>
            <a:pPr marL="0" indent="0" algn="ctr">
              <a:buNone/>
            </a:pPr>
            <a:r>
              <a:rPr lang="fr-FR" dirty="0">
                <a:latin typeface="Comic Sans MS" panose="030F0902030302020204" pitchFamily="66" charset="0"/>
              </a:rPr>
              <a:t>Perte de balle</a:t>
            </a:r>
          </a:p>
          <a:p>
            <a:pPr algn="ctr">
              <a:buFont typeface=".Apple Color Emoji UI"/>
              <a:buChar char="🏀"/>
            </a:pPr>
            <a:r>
              <a:rPr lang="fr-FR" dirty="0">
                <a:latin typeface="Comic Sans MS" panose="030F0902030302020204" pitchFamily="66" charset="0"/>
              </a:rPr>
              <a:t>TIRS</a:t>
            </a:r>
          </a:p>
          <a:p>
            <a:pPr marL="0" indent="0" algn="ctr">
              <a:buNone/>
            </a:pPr>
            <a:r>
              <a:rPr lang="fr-FR" dirty="0">
                <a:latin typeface="Comic Sans MS" panose="030F0902030302020204" pitchFamily="66" charset="0"/>
              </a:rPr>
              <a:t>Zone</a:t>
            </a:r>
          </a:p>
          <a:p>
            <a:pPr marL="0" indent="0" algn="ctr">
              <a:buNone/>
            </a:pPr>
            <a:r>
              <a:rPr lang="fr-FR" dirty="0">
                <a:latin typeface="Comic Sans MS" panose="030F0902030302020204" pitchFamily="66" charset="0"/>
              </a:rPr>
              <a:t>Forme</a:t>
            </a:r>
          </a:p>
          <a:p>
            <a:pPr marL="0" indent="0" algn="ctr">
              <a:buNone/>
            </a:pPr>
            <a:endParaRPr lang="fr-FR" dirty="0">
              <a:latin typeface="Comic Sans MS" panose="030F0902030302020204" pitchFamily="66" charset="0"/>
            </a:endParaRPr>
          </a:p>
          <a:p>
            <a:pPr algn="ctr">
              <a:buFont typeface=".Apple Color Emoji UI"/>
              <a:buChar char="🏀"/>
            </a:pPr>
            <a:endParaRPr lang="fr-FR" dirty="0">
              <a:latin typeface="Comic Sans MS" panose="030F0902030302020204" pitchFamily="66" charset="0"/>
            </a:endParaRPr>
          </a:p>
          <a:p>
            <a:pPr algn="ctr">
              <a:buFont typeface=".Apple Color Emoji UI"/>
              <a:buChar char="🏀"/>
            </a:pPr>
            <a:endParaRPr lang="fr-FR" dirty="0">
              <a:latin typeface="Comic Sans MS" panose="030F0902030302020204" pitchFamily="66" charset="0"/>
            </a:endParaRPr>
          </a:p>
        </p:txBody>
      </p:sp>
    </p:spTree>
    <p:extLst>
      <p:ext uri="{BB962C8B-B14F-4D97-AF65-F5344CB8AC3E}">
        <p14:creationId xmlns:p14="http://schemas.microsoft.com/office/powerpoint/2010/main" val="383539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43964F-3345-514E-B529-8125EBEC3940}"/>
              </a:ext>
            </a:extLst>
          </p:cNvPr>
          <p:cNvSpPr>
            <a:spLocks noGrp="1"/>
          </p:cNvSpPr>
          <p:nvPr>
            <p:ph type="title"/>
          </p:nvPr>
        </p:nvSpPr>
        <p:spPr>
          <a:xfrm>
            <a:off x="2716924" y="2933755"/>
            <a:ext cx="3689131" cy="1143000"/>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LES FPS</a:t>
            </a:r>
            <a:endParaRPr lang="fr-FR" dirty="0">
              <a:solidFill>
                <a:srgbClr val="00B050"/>
              </a:solidFill>
              <a:latin typeface="Comic Sans MS" panose="030F0902030302020204" pitchFamily="66" charset="0"/>
            </a:endParaRPr>
          </a:p>
        </p:txBody>
      </p:sp>
    </p:spTree>
    <p:extLst>
      <p:ext uri="{BB962C8B-B14F-4D97-AF65-F5344CB8AC3E}">
        <p14:creationId xmlns:p14="http://schemas.microsoft.com/office/powerpoint/2010/main" val="21676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CONSTRUIRE UNE FPS</a:t>
            </a:r>
            <a:endParaRPr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a:xfrm>
            <a:off x="457200" y="1600204"/>
            <a:ext cx="8229600" cy="5041228"/>
          </a:xfrm>
        </p:spPr>
        <p:txBody>
          <a:bodyPr>
            <a:normAutofit/>
          </a:bodyPr>
          <a:lstStyle/>
          <a:p>
            <a:pPr marL="0" indent="0" algn="ctr">
              <a:buNone/>
            </a:pPr>
            <a:r>
              <a:rPr lang="fr-FR" dirty="0">
                <a:latin typeface="Comic Sans MS" panose="030F0902030302020204" pitchFamily="66" charset="0"/>
              </a:rPr>
              <a:t>Choisir des contraintes </a:t>
            </a:r>
          </a:p>
          <a:p>
            <a:pPr lvl="0">
              <a:buFont typeface=".Apple Color Emoji UI"/>
              <a:buChar char="🏀"/>
            </a:pPr>
            <a:r>
              <a:rPr lang="fr-FR" dirty="0">
                <a:latin typeface="Comic Sans MS" panose="030F0902030302020204" pitchFamily="66" charset="0"/>
              </a:rPr>
              <a:t>Intention centrale (</a:t>
            </a:r>
            <a:r>
              <a:rPr lang="fr-FR" sz="1100" u="sng" dirty="0">
                <a:solidFill>
                  <a:srgbClr val="FF0000"/>
                </a:solidFill>
                <a:latin typeface="Comic Sans MS" panose="030F0902030302020204" pitchFamily="66" charset="0"/>
              </a:rPr>
              <a:t>Projet de jeu à partager avec les acteurs</a:t>
            </a:r>
            <a:r>
              <a:rPr lang="fr-FR" dirty="0">
                <a:latin typeface="Comic Sans MS" panose="030F0902030302020204" pitchFamily="66" charset="0"/>
              </a:rPr>
              <a:t>)</a:t>
            </a:r>
            <a:endParaRPr lang="fr-FR" sz="1100" u="sng" dirty="0">
              <a:solidFill>
                <a:srgbClr val="FF0000"/>
              </a:solidFill>
              <a:latin typeface="Comic Sans MS" panose="030F0902030302020204" pitchFamily="66" charset="0"/>
            </a:endParaRPr>
          </a:p>
          <a:p>
            <a:pPr>
              <a:buFont typeface=".Apple Color Emoji UI"/>
              <a:buChar char="🏀"/>
            </a:pPr>
            <a:r>
              <a:rPr lang="fr-FR" dirty="0">
                <a:latin typeface="Comic Sans MS" panose="030F0902030302020204" pitchFamily="66" charset="0"/>
              </a:rPr>
              <a:t>Effectif(</a:t>
            </a:r>
            <a:r>
              <a:rPr lang="fr-FR" sz="1100" u="sng" dirty="0">
                <a:solidFill>
                  <a:srgbClr val="FF0000"/>
                </a:solidFill>
                <a:latin typeface="Comic Sans MS" panose="030F0902030302020204" pitchFamily="66" charset="0"/>
              </a:rPr>
              <a:t>OPTION FORTE </a:t>
            </a:r>
            <a:r>
              <a:rPr lang="fr-FR" sz="1100" b="1" u="sng" dirty="0">
                <a:solidFill>
                  <a:srgbClr val="FF0000"/>
                </a:solidFill>
                <a:latin typeface="Comic Sans MS" panose="030F0902030302020204" pitchFamily="66" charset="0"/>
              </a:rPr>
              <a:t>3vs3 max sur cursus *=&gt; voir </a:t>
            </a:r>
            <a:r>
              <a:rPr lang="fr-FR" sz="1100" b="1" u="sng" dirty="0" err="1">
                <a:solidFill>
                  <a:srgbClr val="FF0000"/>
                </a:solidFill>
                <a:latin typeface="Comic Sans MS" panose="030F0902030302020204" pitchFamily="66" charset="0"/>
              </a:rPr>
              <a:t>Tvx</a:t>
            </a:r>
            <a:r>
              <a:rPr lang="fr-FR" sz="1100" b="1" u="sng" dirty="0">
                <a:solidFill>
                  <a:srgbClr val="FF0000"/>
                </a:solidFill>
                <a:latin typeface="Comic Sans MS" panose="030F0902030302020204" pitchFamily="66" charset="0"/>
              </a:rPr>
              <a:t> </a:t>
            </a:r>
            <a:r>
              <a:rPr lang="fr-FR" sz="1100" b="1" u="sng" dirty="0" err="1">
                <a:solidFill>
                  <a:srgbClr val="FF0000"/>
                </a:solidFill>
                <a:latin typeface="Comic Sans MS" panose="030F0902030302020204" pitchFamily="66" charset="0"/>
              </a:rPr>
              <a:t>Bourbousson</a:t>
            </a:r>
            <a:r>
              <a:rPr lang="fr-FR" sz="1100" b="1" u="sng" dirty="0">
                <a:solidFill>
                  <a:srgbClr val="FF0000"/>
                </a:solidFill>
                <a:latin typeface="Comic Sans MS" panose="030F0902030302020204" pitchFamily="66" charset="0"/>
              </a:rPr>
              <a:t> dynamique collective 2010</a:t>
            </a:r>
            <a:r>
              <a:rPr lang="fr-FR" dirty="0">
                <a:latin typeface="Comic Sans MS" panose="030F0902030302020204" pitchFamily="66" charset="0"/>
              </a:rPr>
              <a:t>)</a:t>
            </a:r>
          </a:p>
          <a:p>
            <a:pPr>
              <a:buFont typeface=".Apple Color Emoji UI"/>
              <a:buChar char="🏀"/>
            </a:pPr>
            <a:r>
              <a:rPr lang="fr-FR" dirty="0">
                <a:latin typeface="Comic Sans MS" panose="030F0902030302020204" pitchFamily="66" charset="0"/>
              </a:rPr>
              <a:t>Formule (</a:t>
            </a:r>
            <a:r>
              <a:rPr lang="fr-FR" sz="1100" u="sng" dirty="0">
                <a:solidFill>
                  <a:srgbClr val="FF0000"/>
                </a:solidFill>
                <a:latin typeface="Comic Sans MS" panose="030F0902030302020204" pitchFamily="66" charset="0"/>
              </a:rPr>
              <a:t>Des histoires à </a:t>
            </a:r>
            <a:r>
              <a:rPr lang="fr-FR" sz="1100" u="sng" dirty="0" err="1">
                <a:solidFill>
                  <a:srgbClr val="FF0000"/>
                </a:solidFill>
                <a:latin typeface="Comic Sans MS" panose="030F0902030302020204" pitchFamily="66" charset="0"/>
              </a:rPr>
              <a:t>construires</a:t>
            </a:r>
            <a:r>
              <a:rPr lang="fr-FR" sz="1100" u="sng" dirty="0">
                <a:solidFill>
                  <a:srgbClr val="FF0000"/>
                </a:solidFill>
                <a:latin typeface="Comic Sans MS" panose="030F0902030302020204" pitchFamily="66" charset="0"/>
              </a:rPr>
              <a:t> dans le temps pour que CMS favorise moteur</a:t>
            </a:r>
            <a:r>
              <a:rPr lang="fr-FR" dirty="0">
                <a:latin typeface="Comic Sans MS" panose="030F0902030302020204" pitchFamily="66" charset="0"/>
              </a:rPr>
              <a:t>)</a:t>
            </a:r>
          </a:p>
          <a:p>
            <a:pPr>
              <a:buFont typeface=".Apple Color Emoji UI"/>
              <a:buChar char="🏀"/>
            </a:pPr>
            <a:r>
              <a:rPr lang="fr-FR" dirty="0">
                <a:latin typeface="Comic Sans MS" panose="030F0902030302020204" pitchFamily="66" charset="0"/>
              </a:rPr>
              <a:t>Espace (</a:t>
            </a:r>
            <a:r>
              <a:rPr lang="fr-FR" sz="1100" u="sng" dirty="0">
                <a:solidFill>
                  <a:srgbClr val="FF0000"/>
                </a:solidFill>
                <a:latin typeface="Comic Sans MS" panose="030F0902030302020204" pitchFamily="66" charset="0"/>
              </a:rPr>
              <a:t>« Pendant » aménagement milieu guide bien apprentissage moteur Thon et Co 2016</a:t>
            </a:r>
            <a:r>
              <a:rPr lang="fr-FR" dirty="0">
                <a:latin typeface="Comic Sans MS" panose="030F0902030302020204" pitchFamily="66" charset="0"/>
              </a:rPr>
              <a:t>)</a:t>
            </a:r>
          </a:p>
          <a:p>
            <a:pPr>
              <a:buFont typeface=".Apple Color Emoji UI"/>
              <a:buChar char="🏀"/>
            </a:pPr>
            <a:r>
              <a:rPr lang="fr-FR" dirty="0">
                <a:latin typeface="Comic Sans MS" panose="030F0902030302020204" pitchFamily="66" charset="0"/>
              </a:rPr>
              <a:t>Le score(</a:t>
            </a:r>
            <a:r>
              <a:rPr lang="fr-FR" sz="1100" u="sng" dirty="0">
                <a:solidFill>
                  <a:srgbClr val="FF0000"/>
                </a:solidFill>
                <a:latin typeface="Comic Sans MS" panose="030F0902030302020204" pitchFamily="66" charset="0"/>
              </a:rPr>
              <a:t>OPEN BAR… </a:t>
            </a:r>
            <a:r>
              <a:rPr lang="fr-FR" dirty="0">
                <a:latin typeface="Comic Sans MS" panose="030F0902030302020204" pitchFamily="66" charset="0"/>
              </a:rPr>
              <a:t>)</a:t>
            </a:r>
          </a:p>
          <a:p>
            <a:pPr>
              <a:buFont typeface=".Apple Color Emoji UI"/>
              <a:buChar char="🏀"/>
            </a:pPr>
            <a:r>
              <a:rPr lang="fr-FR" dirty="0">
                <a:latin typeface="Comic Sans MS" panose="030F0902030302020204" pitchFamily="66" charset="0"/>
              </a:rPr>
              <a:t>Temporalité. (</a:t>
            </a:r>
            <a:r>
              <a:rPr lang="fr-FR" sz="1100" u="sng" dirty="0">
                <a:solidFill>
                  <a:srgbClr val="FF0000"/>
                </a:solidFill>
                <a:latin typeface="Comic Sans MS" panose="030F0902030302020204" pitchFamily="66" charset="0"/>
              </a:rPr>
              <a:t>durée; séquençage=&gt; Donner des espaces et du temps pour </a:t>
            </a:r>
            <a:r>
              <a:rPr lang="fr-FR" sz="1100" u="sng" dirty="0" err="1">
                <a:solidFill>
                  <a:srgbClr val="FF0000"/>
                </a:solidFill>
                <a:latin typeface="Comic Sans MS" panose="030F0902030302020204" pitchFamily="66" charset="0"/>
              </a:rPr>
              <a:t>Mthd</a:t>
            </a:r>
            <a:r>
              <a:rPr lang="fr-FR" sz="1100" u="sng" dirty="0">
                <a:solidFill>
                  <a:srgbClr val="FF0000"/>
                </a:solidFill>
                <a:latin typeface="Comic Sans MS" panose="030F0902030302020204" pitchFamily="66" charset="0"/>
              </a:rPr>
              <a:t> et Social</a:t>
            </a:r>
            <a:r>
              <a:rPr lang="fr-FR" dirty="0">
                <a:latin typeface="Comic Sans MS" panose="030F0902030302020204" pitchFamily="66" charset="0"/>
              </a:rPr>
              <a:t>)</a:t>
            </a:r>
          </a:p>
          <a:p>
            <a:pPr>
              <a:buFont typeface=".Apple Color Emoji UI"/>
              <a:buChar char="🏀"/>
            </a:pPr>
            <a:r>
              <a:rPr lang="fr-FR" dirty="0">
                <a:latin typeface="Comic Sans MS" panose="030F0902030302020204" pitchFamily="66" charset="0"/>
              </a:rPr>
              <a:t>Règles choisis (</a:t>
            </a:r>
            <a:r>
              <a:rPr lang="fr-FR" sz="1100" u="sng" dirty="0">
                <a:solidFill>
                  <a:srgbClr val="FF0000"/>
                </a:solidFill>
                <a:latin typeface="Comic Sans MS" panose="030F0902030302020204" pitchFamily="66" charset="0"/>
              </a:rPr>
              <a:t>Minimaliste=&gt; Fonctionnel car intégrable rapidement</a:t>
            </a:r>
            <a:r>
              <a:rPr lang="fr-FR" dirty="0">
                <a:latin typeface="Comic Sans MS" panose="030F0902030302020204" pitchFamily="66" charset="0"/>
              </a:rPr>
              <a:t>)</a:t>
            </a:r>
          </a:p>
          <a:p>
            <a:pPr>
              <a:buFont typeface=".Apple Color Emoji UI"/>
              <a:buChar char="🏀"/>
            </a:pPr>
            <a:r>
              <a:rPr lang="fr-FR" dirty="0">
                <a:latin typeface="Comic Sans MS" panose="030F0902030302020204" pitchFamily="66" charset="0"/>
              </a:rPr>
              <a:t>Rôles sociaux (</a:t>
            </a:r>
            <a:r>
              <a:rPr lang="fr-FR" sz="1100" u="sng" dirty="0">
                <a:solidFill>
                  <a:srgbClr val="FF0000"/>
                </a:solidFill>
                <a:latin typeface="Comic Sans MS" panose="030F0902030302020204" pitchFamily="66" charset="0"/>
              </a:rPr>
              <a:t>Du temps, des vrais contenus et évaluations détaillées</a:t>
            </a:r>
            <a:r>
              <a:rPr lang="fr-FR" dirty="0">
                <a:latin typeface="Comic Sans MS" panose="030F0902030302020204" pitchFamily="66" charset="0"/>
              </a:rPr>
              <a:t>)</a:t>
            </a:r>
          </a:p>
          <a:p>
            <a:pPr>
              <a:buFont typeface=".Apple Color Emoji UI"/>
              <a:buChar char="🏀"/>
            </a:pPr>
            <a:r>
              <a:rPr lang="fr-FR" dirty="0">
                <a:latin typeface="Comic Sans MS" panose="030F0902030302020204" pitchFamily="66" charset="0"/>
              </a:rPr>
              <a:t>Fiches d’évaluation formative(</a:t>
            </a:r>
            <a:r>
              <a:rPr lang="fr-FR" sz="1100" u="sng" dirty="0">
                <a:solidFill>
                  <a:srgbClr val="FF0000"/>
                </a:solidFill>
                <a:latin typeface="Comic Sans MS" panose="030F0902030302020204" pitchFamily="66" charset="0"/>
              </a:rPr>
              <a:t>Stratégie d’action et </a:t>
            </a:r>
            <a:r>
              <a:rPr lang="fr-FR" sz="1100" u="sng" dirty="0" err="1">
                <a:solidFill>
                  <a:srgbClr val="FF0000"/>
                </a:solidFill>
                <a:latin typeface="Comic Sans MS" panose="030F0902030302020204" pitchFamily="66" charset="0"/>
              </a:rPr>
              <a:t>Feed</a:t>
            </a:r>
            <a:r>
              <a:rPr lang="fr-FR" sz="1100" u="sng" dirty="0">
                <a:solidFill>
                  <a:srgbClr val="FF0000"/>
                </a:solidFill>
                <a:latin typeface="Comic Sans MS" panose="030F0902030302020204" pitchFamily="66" charset="0"/>
              </a:rPr>
              <a:t> back  </a:t>
            </a:r>
            <a:r>
              <a:rPr lang="fr-FR" sz="1100" u="sng" dirty="0" err="1">
                <a:solidFill>
                  <a:srgbClr val="FF0000"/>
                </a:solidFill>
                <a:latin typeface="Comic Sans MS" panose="030F0902030302020204" pitchFamily="66" charset="0"/>
              </a:rPr>
              <a:t>propicent</a:t>
            </a:r>
            <a:r>
              <a:rPr lang="fr-FR" sz="1100" u="sng" dirty="0">
                <a:solidFill>
                  <a:srgbClr val="FF0000"/>
                </a:solidFill>
                <a:latin typeface="Comic Sans MS" panose="030F0902030302020204" pitchFamily="66" charset="0"/>
              </a:rPr>
              <a:t> aux AGE</a:t>
            </a:r>
            <a:r>
              <a:rPr lang="fr-FR" dirty="0">
                <a:latin typeface="Comic Sans MS" panose="030F0902030302020204" pitchFamily="66" charset="0"/>
              </a:rPr>
              <a:t>)</a:t>
            </a:r>
          </a:p>
          <a:p>
            <a:pPr>
              <a:buFont typeface=".Apple Color Emoji UI"/>
              <a:buChar char="🏀"/>
            </a:pPr>
            <a:endParaRPr lang="fr-FR" dirty="0">
              <a:latin typeface="Comic Sans MS" panose="030F0902030302020204" pitchFamily="66" charset="0"/>
            </a:endParaRPr>
          </a:p>
          <a:p>
            <a:pPr>
              <a:buFont typeface=".Apple Color Emoji UI"/>
              <a:buChar char="🏀"/>
            </a:pPr>
            <a:endParaRPr lang="fr-FR" dirty="0">
              <a:latin typeface="Comic Sans MS" panose="030F0902030302020204" pitchFamily="66" charset="0"/>
            </a:endParaRPr>
          </a:p>
          <a:p>
            <a:pPr>
              <a:buFont typeface=".Apple Color Emoji UI"/>
              <a:buChar char="🏀"/>
            </a:pPr>
            <a:endParaRPr lang="fr-FR" dirty="0">
              <a:latin typeface="Comic Sans MS" panose="030F09020303020202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3EB31-E05B-164D-86C6-791712976D87}"/>
              </a:ext>
            </a:extLst>
          </p:cNvPr>
          <p:cNvSpPr>
            <a:spLocks noGrp="1"/>
          </p:cNvSpPr>
          <p:nvPr>
            <p:ph type="title"/>
          </p:nvPr>
        </p:nvSpPr>
        <p:spPr>
          <a:xfrm>
            <a:off x="529390" y="1864894"/>
            <a:ext cx="8229600" cy="2765175"/>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ETAPE 1</a:t>
            </a:r>
            <a:br>
              <a:rPr lang="fr-FR" dirty="0">
                <a:solidFill>
                  <a:schemeClr val="accent1">
                    <a:lumMod val="75000"/>
                  </a:schemeClr>
                </a:solidFill>
                <a:latin typeface="Comic Sans MS" panose="030F0902030302020204" pitchFamily="66" charset="0"/>
              </a:rPr>
            </a:br>
            <a:r>
              <a:rPr lang="fr-FR" dirty="0">
                <a:solidFill>
                  <a:schemeClr val="accent1">
                    <a:lumMod val="75000"/>
                  </a:schemeClr>
                </a:solidFill>
                <a:latin typeface="Comic Sans MS" panose="030F0902030302020204" pitchFamily="66" charset="0"/>
              </a:rPr>
              <a:t>Jouer vite vers la cible pour marquer</a:t>
            </a:r>
          </a:p>
        </p:txBody>
      </p:sp>
    </p:spTree>
    <p:extLst>
      <p:ext uri="{BB962C8B-B14F-4D97-AF65-F5344CB8AC3E}">
        <p14:creationId xmlns:p14="http://schemas.microsoft.com/office/powerpoint/2010/main" val="283214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78F93-A243-5740-A4FA-BA42C26CAF2A}"/>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Jouer vite vers la cible pour marquer</a:t>
            </a:r>
          </a:p>
        </p:txBody>
      </p:sp>
      <p:graphicFrame>
        <p:nvGraphicFramePr>
          <p:cNvPr id="4" name="Espace réservé du contenu 3">
            <a:extLst>
              <a:ext uri="{FF2B5EF4-FFF2-40B4-BE49-F238E27FC236}">
                <a16:creationId xmlns:a16="http://schemas.microsoft.com/office/drawing/2014/main" id="{64B5BEC8-00BD-3541-82CF-66ABC8FDF01F}"/>
              </a:ext>
            </a:extLst>
          </p:cNvPr>
          <p:cNvGraphicFramePr>
            <a:graphicFrameLocks noGrp="1"/>
          </p:cNvGraphicFramePr>
          <p:nvPr>
            <p:ph idx="1"/>
            <p:extLst>
              <p:ext uri="{D42A27DB-BD31-4B8C-83A1-F6EECF244321}">
                <p14:modId xmlns:p14="http://schemas.microsoft.com/office/powerpoint/2010/main" val="263109239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0BE36567-373E-DA41-8ADD-DC7FE05F211F}"/>
              </a:ext>
            </a:extLst>
          </p:cNvPr>
          <p:cNvSpPr txBox="1"/>
          <p:nvPr/>
        </p:nvSpPr>
        <p:spPr>
          <a:xfrm>
            <a:off x="2997724" y="2262432"/>
            <a:ext cx="3695306" cy="461665"/>
          </a:xfrm>
          <a:prstGeom prst="rect">
            <a:avLst/>
          </a:prstGeom>
          <a:noFill/>
        </p:spPr>
        <p:txBody>
          <a:bodyPr wrap="square" rtlCol="0">
            <a:spAutoFit/>
          </a:bodyPr>
          <a:lstStyle/>
          <a:p>
            <a:r>
              <a:rPr lang="fr-FR"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mic Sans MS" panose="030F0902030302020204" pitchFamily="66" charset="0"/>
              </a:rPr>
              <a:t>Je joue vers l’avant</a:t>
            </a:r>
          </a:p>
        </p:txBody>
      </p:sp>
      <p:sp>
        <p:nvSpPr>
          <p:cNvPr id="6" name="Signalisation droite 5">
            <a:extLst>
              <a:ext uri="{FF2B5EF4-FFF2-40B4-BE49-F238E27FC236}">
                <a16:creationId xmlns:a16="http://schemas.microsoft.com/office/drawing/2014/main" id="{942421CB-0AF5-8E44-8F4A-370CDDD0FDA1}"/>
              </a:ext>
            </a:extLst>
          </p:cNvPr>
          <p:cNvSpPr/>
          <p:nvPr/>
        </p:nvSpPr>
        <p:spPr>
          <a:xfrm>
            <a:off x="1659117" y="5155202"/>
            <a:ext cx="5788057" cy="970961"/>
          </a:xfrm>
          <a:prstGeom prst="homePlate">
            <a:avLst/>
          </a:prstGeom>
          <a:gradFill flip="none" rotWithShape="1">
            <a:gsLst>
              <a:gs pos="0">
                <a:srgbClr val="FFD579">
                  <a:tint val="66000"/>
                  <a:satMod val="160000"/>
                </a:srgbClr>
              </a:gs>
              <a:gs pos="50000">
                <a:srgbClr val="FFD579">
                  <a:tint val="44500"/>
                  <a:satMod val="160000"/>
                </a:srgbClr>
              </a:gs>
              <a:gs pos="100000">
                <a:srgbClr val="FFD579">
                  <a:tint val="23500"/>
                  <a:satMod val="160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00B050"/>
                </a:solidFill>
                <a:latin typeface="Comic Sans MS" panose="030F0902030302020204" pitchFamily="66" charset="0"/>
              </a:rPr>
              <a:t>Compétences: E C D’actions de jeu rapides vers l’avant pour accéder à la zone de tir et marquer, en orientant les déplacements de la balle et des joueurs vers la cible. Etre un arbitre et un coach en OR </a:t>
            </a:r>
          </a:p>
        </p:txBody>
      </p:sp>
    </p:spTree>
    <p:extLst>
      <p:ext uri="{BB962C8B-B14F-4D97-AF65-F5344CB8AC3E}">
        <p14:creationId xmlns:p14="http://schemas.microsoft.com/office/powerpoint/2010/main" val="4083009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439"/>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1600" dirty="0">
                <a:solidFill>
                  <a:schemeClr val="tx1"/>
                </a:solidFill>
                <a:latin typeface="Comic Sans MS" panose="030F0902030302020204" pitchFamily="66" charset="0"/>
                <a:ea typeface="+mj-ea"/>
                <a:cs typeface="+mj-cs"/>
              </a:rPr>
              <a:t>FPS</a:t>
            </a:r>
            <a:br>
              <a:rPr lang="fr-FR" sz="1600" dirty="0">
                <a:solidFill>
                  <a:schemeClr val="tx1"/>
                </a:solidFill>
                <a:latin typeface="Comic Sans MS" panose="030F0902030302020204" pitchFamily="66" charset="0"/>
                <a:ea typeface="+mj-ea"/>
                <a:cs typeface="+mj-cs"/>
              </a:rPr>
            </a:br>
            <a:r>
              <a:rPr lang="fr-FR" sz="1600" dirty="0">
                <a:solidFill>
                  <a:schemeClr val="tx1"/>
                </a:solidFill>
                <a:latin typeface="Comic Sans MS" panose="030F0902030302020204" pitchFamily="66" charset="0"/>
                <a:ea typeface="+mj-ea"/>
                <a:cs typeface="+mj-cs"/>
              </a:rPr>
              <a:t>« </a:t>
            </a:r>
            <a:r>
              <a:rPr lang="fr-FR" sz="1600" dirty="0">
                <a:latin typeface="Comic Sans MS" panose="030F0902030302020204" pitchFamily="66" charset="0"/>
              </a:rPr>
              <a:t> Rocket Basket  »</a:t>
            </a:r>
            <a:endParaRPr sz="1600" dirty="0">
              <a:solidFill>
                <a:schemeClr val="tx1"/>
              </a:solidFill>
              <a:latin typeface="Comic Sans MS" panose="030F0902030302020204" pitchFamily="66" charset="0"/>
              <a:ea typeface="+mj-ea"/>
              <a:cs typeface="+mj-cs"/>
            </a:endParaRPr>
          </a:p>
        </p:txBody>
      </p:sp>
      <p:sp>
        <p:nvSpPr>
          <p:cNvPr id="3" name="Content Placeholder 2"/>
          <p:cNvSpPr>
            <a:spLocks noGrp="1"/>
          </p:cNvSpPr>
          <p:nvPr>
            <p:ph idx="1"/>
          </p:nvPr>
        </p:nvSpPr>
        <p:spPr>
          <a:xfrm>
            <a:off x="457200" y="961787"/>
            <a:ext cx="1988288" cy="1147695"/>
          </a:xfrm>
          <a:prstGeom prst="roundRect">
            <a:avLst/>
          </a:prstGeom>
          <a:pattFill prst="pct10">
            <a:fgClr>
              <a:schemeClr val="accent5">
                <a:lumMod val="40000"/>
                <a:lumOff val="6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fr-FR" sz="1400" dirty="0">
                <a:latin typeface="Comic Sans MS" panose="030F0902030302020204" pitchFamily="66" charset="0"/>
              </a:rPr>
              <a:t>🎯 Objectif : </a:t>
            </a:r>
          </a:p>
          <a:p>
            <a:pPr marL="0" indent="0" algn="ctr">
              <a:buNone/>
            </a:pPr>
            <a:r>
              <a:rPr lang="fr-FR" sz="1400" dirty="0">
                <a:latin typeface="Comic Sans MS" panose="030F0902030302020204" pitchFamily="66" charset="0"/>
              </a:rPr>
              <a:t>Tirer seul en situation de contre-attaque (CA)</a:t>
            </a:r>
          </a:p>
        </p:txBody>
      </p:sp>
      <p:sp>
        <p:nvSpPr>
          <p:cNvPr id="4" name="Content Placeholder 2">
            <a:extLst>
              <a:ext uri="{FF2B5EF4-FFF2-40B4-BE49-F238E27FC236}">
                <a16:creationId xmlns:a16="http://schemas.microsoft.com/office/drawing/2014/main" id="{71BC376E-6741-2241-BB05-CEA8581BF0E6}"/>
              </a:ext>
            </a:extLst>
          </p:cNvPr>
          <p:cNvSpPr txBox="1">
            <a:spLocks/>
          </p:cNvSpPr>
          <p:nvPr/>
        </p:nvSpPr>
        <p:spPr>
          <a:xfrm>
            <a:off x="4712211" y="935935"/>
            <a:ext cx="4001409" cy="1173547"/>
          </a:xfrm>
          <a:prstGeom prst="roundRect">
            <a:avLst/>
          </a:prstGeom>
          <a:pattFill prst="pct20">
            <a:fgClr>
              <a:schemeClr val="bg2">
                <a:lumMod val="9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200" dirty="0">
                <a:latin typeface="Comic Sans MS" panose="030F0902030302020204" pitchFamily="66" charset="0"/>
              </a:rPr>
              <a:t>📋 Organisation :</a:t>
            </a:r>
          </a:p>
          <a:p>
            <a:pPr marL="0" indent="0" algn="ctr">
              <a:buNone/>
            </a:pPr>
            <a:r>
              <a:rPr lang="fr-FR" sz="1200" dirty="0">
                <a:latin typeface="Comic Sans MS" panose="030F0902030302020204" pitchFamily="66" charset="0"/>
              </a:rPr>
              <a:t>- 4 clubs (A à D) avec 2 équipes (3c3) sur tout terrain</a:t>
            </a:r>
          </a:p>
          <a:p>
            <a:pPr marL="0" indent="0" algn="ctr">
              <a:buNone/>
            </a:pPr>
            <a:r>
              <a:rPr lang="fr-FR" sz="1200" dirty="0">
                <a:latin typeface="Comic Sans MS" panose="030F0902030302020204" pitchFamily="66" charset="0"/>
              </a:rPr>
              <a:t>- Clubs homogènes / Constitution des équipes libre</a:t>
            </a:r>
          </a:p>
          <a:p>
            <a:pPr marL="0" indent="0" algn="ctr">
              <a:buNone/>
            </a:pPr>
            <a:r>
              <a:rPr lang="fr-FR" sz="1200" dirty="0">
                <a:latin typeface="Comic Sans MS" panose="030F0902030302020204" pitchFamily="66" charset="0"/>
              </a:rPr>
              <a:t>- Matchs interclubs : 2 x 3 min (2 fois), mi-temps 1 min</a:t>
            </a:r>
          </a:p>
        </p:txBody>
      </p:sp>
      <p:sp>
        <p:nvSpPr>
          <p:cNvPr id="5" name="Content Placeholder 2">
            <a:extLst>
              <a:ext uri="{FF2B5EF4-FFF2-40B4-BE49-F238E27FC236}">
                <a16:creationId xmlns:a16="http://schemas.microsoft.com/office/drawing/2014/main" id="{74CFCD5C-D46E-3B46-ADCE-AFCB35272BB8}"/>
              </a:ext>
            </a:extLst>
          </p:cNvPr>
          <p:cNvSpPr txBox="1">
            <a:spLocks/>
          </p:cNvSpPr>
          <p:nvPr/>
        </p:nvSpPr>
        <p:spPr>
          <a:xfrm>
            <a:off x="457200" y="2253554"/>
            <a:ext cx="8456382" cy="2363691"/>
          </a:xfrm>
          <a:prstGeom prst="roundRect">
            <a:avLst/>
          </a:prstGeom>
          <a:pattFill prst="pct20">
            <a:fgClr>
              <a:srgbClr val="FFFF00"/>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600" dirty="0">
                <a:latin typeface="Comic Sans MS" panose="030F0902030302020204" pitchFamily="66" charset="0"/>
              </a:rPr>
              <a:t>🔁 Déroulement :</a:t>
            </a:r>
          </a:p>
          <a:p>
            <a:pPr marL="0" indent="0" algn="ctr">
              <a:buNone/>
            </a:pPr>
            <a:r>
              <a:rPr lang="fr-FR" sz="1600" dirty="0">
                <a:latin typeface="Comic Sans MS" panose="030F0902030302020204" pitchFamily="66" charset="0"/>
              </a:rPr>
              <a:t>- Retard défensif déclenché à chaque perte de balle</a:t>
            </a:r>
          </a:p>
          <a:p>
            <a:pPr marL="0" indent="0" algn="ctr">
              <a:buNone/>
            </a:pPr>
            <a:r>
              <a:rPr lang="fr-FR" sz="1600" dirty="0">
                <a:latin typeface="Comic Sans MS" panose="030F0902030302020204" pitchFamily="66" charset="0"/>
              </a:rPr>
              <a:t>- 1 joueur touche un plot au moment de la remise en jeu</a:t>
            </a:r>
          </a:p>
          <a:p>
            <a:pPr marL="0" indent="0" algn="ctr">
              <a:buNone/>
            </a:pPr>
            <a:r>
              <a:rPr lang="fr-FR" sz="1600" dirty="0">
                <a:latin typeface="Comic Sans MS" panose="030F0902030302020204" pitchFamily="66" charset="0"/>
              </a:rPr>
              <a:t>- Il attend la passe de remise avant d'aller toucher l’un des 4 plots</a:t>
            </a:r>
          </a:p>
        </p:txBody>
      </p:sp>
      <p:sp>
        <p:nvSpPr>
          <p:cNvPr id="9" name="Content Placeholder 2">
            <a:extLst>
              <a:ext uri="{FF2B5EF4-FFF2-40B4-BE49-F238E27FC236}">
                <a16:creationId xmlns:a16="http://schemas.microsoft.com/office/drawing/2014/main" id="{1EFAF073-0874-4444-8D77-E2C5631802FC}"/>
              </a:ext>
            </a:extLst>
          </p:cNvPr>
          <p:cNvSpPr txBox="1">
            <a:spLocks/>
          </p:cNvSpPr>
          <p:nvPr/>
        </p:nvSpPr>
        <p:spPr>
          <a:xfrm>
            <a:off x="457200" y="4870959"/>
            <a:ext cx="4227628" cy="1750798"/>
          </a:xfrm>
          <a:prstGeom prst="roundRect">
            <a:avLst/>
          </a:prstGeom>
          <a:pattFill prst="pct20">
            <a:fgClr>
              <a:srgbClr val="FFC000"/>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4000" dirty="0"/>
              <a:t>🎯 Score :</a:t>
            </a:r>
          </a:p>
          <a:p>
            <a:r>
              <a:rPr lang="fr-FR" sz="4000" dirty="0"/>
              <a:t>- Panier normal = 2 points</a:t>
            </a:r>
          </a:p>
          <a:p>
            <a:r>
              <a:rPr lang="fr-FR" sz="4000" dirty="0"/>
              <a:t>- Panier seul = 100 points</a:t>
            </a:r>
          </a:p>
        </p:txBody>
      </p:sp>
      <p:sp>
        <p:nvSpPr>
          <p:cNvPr id="10" name="Content Placeholder 2">
            <a:extLst>
              <a:ext uri="{FF2B5EF4-FFF2-40B4-BE49-F238E27FC236}">
                <a16:creationId xmlns:a16="http://schemas.microsoft.com/office/drawing/2014/main" id="{B533BEE7-FA6A-A345-93F8-211577BFA5DC}"/>
              </a:ext>
            </a:extLst>
          </p:cNvPr>
          <p:cNvSpPr txBox="1">
            <a:spLocks/>
          </p:cNvSpPr>
          <p:nvPr/>
        </p:nvSpPr>
        <p:spPr>
          <a:xfrm>
            <a:off x="4892634" y="4905387"/>
            <a:ext cx="4020948" cy="1750797"/>
          </a:xfrm>
          <a:prstGeom prst="roundRect">
            <a:avLst/>
          </a:prstGeom>
          <a:pattFill prst="pct30">
            <a:fgClr>
              <a:schemeClr val="accent3">
                <a:lumMod val="60000"/>
                <a:lumOff val="4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400" dirty="0">
                <a:latin typeface="Comic Sans MS" panose="030F0902030302020204" pitchFamily="66" charset="0"/>
              </a:rPr>
              <a:t>👥 Rôles :</a:t>
            </a:r>
          </a:p>
          <a:p>
            <a:pPr marL="0" indent="0" algn="ctr">
              <a:buNone/>
            </a:pPr>
            <a:r>
              <a:rPr lang="fr-FR" sz="1400" dirty="0">
                <a:latin typeface="Comic Sans MS" panose="030F0902030302020204" pitchFamily="66" charset="0"/>
              </a:rPr>
              <a:t>- 3 arbitres RMC (club C) + 1 spécial plot (club D)</a:t>
            </a:r>
          </a:p>
          <a:p>
            <a:pPr marL="0" indent="0" algn="ctr">
              <a:buNone/>
            </a:pPr>
            <a:r>
              <a:rPr lang="fr-FR" sz="1400" dirty="0">
                <a:latin typeface="Comic Sans MS" panose="030F0902030302020204" pitchFamily="66" charset="0"/>
              </a:rPr>
              <a:t>- Table de marque (club D) : plots + chrono</a:t>
            </a:r>
          </a:p>
          <a:p>
            <a:pPr marL="0" indent="0" algn="ctr">
              <a:buNone/>
            </a:pPr>
            <a:r>
              <a:rPr lang="fr-FR" sz="1400" dirty="0">
                <a:latin typeface="Comic Sans MS" panose="030F0902030302020204" pitchFamily="66" charset="0"/>
              </a:rPr>
              <a:t>- 1 coach par joueur (remplit le 'bonhomme en or')</a:t>
            </a:r>
          </a:p>
          <a:p>
            <a:pPr marL="0" indent="0" algn="ctr">
              <a:buNone/>
            </a:pPr>
            <a:r>
              <a:rPr lang="fr-FR" sz="1400" dirty="0">
                <a:latin typeface="Comic Sans MS" panose="030F0902030302020204" pitchFamily="66" charset="0"/>
              </a:rPr>
              <a:t>- 1 coach par arbitre (club C)</a:t>
            </a:r>
          </a:p>
        </p:txBody>
      </p:sp>
      <p:sp>
        <p:nvSpPr>
          <p:cNvPr id="11" name="Ellipse 10">
            <a:extLst>
              <a:ext uri="{FF2B5EF4-FFF2-40B4-BE49-F238E27FC236}">
                <a16:creationId xmlns:a16="http://schemas.microsoft.com/office/drawing/2014/main" id="{17CA63E1-8D6C-584E-A03B-20B19D9931F6}"/>
              </a:ext>
            </a:extLst>
          </p:cNvPr>
          <p:cNvSpPr/>
          <p:nvPr/>
        </p:nvSpPr>
        <p:spPr>
          <a:xfrm>
            <a:off x="4419584" y="5425643"/>
            <a:ext cx="137160" cy="17145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663C4C32-0248-3241-B1A7-5DB39584956D}"/>
              </a:ext>
            </a:extLst>
          </p:cNvPr>
          <p:cNvSpPr/>
          <p:nvPr/>
        </p:nvSpPr>
        <p:spPr>
          <a:xfrm>
            <a:off x="4419584" y="5780136"/>
            <a:ext cx="137160" cy="171450"/>
          </a:xfrm>
          <a:prstGeom prst="ellipse">
            <a:avLst/>
          </a:prstGeom>
          <a:solidFill>
            <a:srgbClr val="00B0F0"/>
          </a:solidFill>
          <a:ln>
            <a:solidFill>
              <a:schemeClr val="accent3">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918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5CC755-BF7C-3F4A-A152-3FB6612F226D}"/>
              </a:ext>
            </a:extLst>
          </p:cNvPr>
          <p:cNvSpPr>
            <a:spLocks noGrp="1"/>
          </p:cNvSpPr>
          <p:nvPr>
            <p:ph type="title"/>
          </p:nvPr>
        </p:nvSpPr>
        <p:spPr>
          <a:xfrm>
            <a:off x="420624" y="2670366"/>
            <a:ext cx="8229600" cy="1143000"/>
          </a:xfrm>
          <a:solidFill>
            <a:schemeClr val="accent6">
              <a:lumMod val="20000"/>
              <a:lumOff val="80000"/>
            </a:schemeClr>
          </a:solidFill>
          <a:ln>
            <a:solidFill>
              <a:schemeClr val="tx2"/>
            </a:solidFill>
          </a:ln>
        </p:spPr>
        <p:txBody>
          <a:bodyPr vert="horz" lIns="91440" tIns="45720" rIns="91440" bIns="45720" rtlCol="0" anchor="ctr">
            <a:normAutofit fontScale="92500"/>
          </a:bodyPr>
          <a:lstStyle/>
          <a:p>
            <a:r>
              <a:rPr lang="fr-FR" dirty="0">
                <a:solidFill>
                  <a:schemeClr val="accent1">
                    <a:lumMod val="75000"/>
                  </a:schemeClr>
                </a:solidFill>
                <a:latin typeface="Comic Sans MS" panose="030F0902030302020204" pitchFamily="66" charset="0"/>
              </a:rPr>
              <a:t>LE MOT DE L’IA IPR</a:t>
            </a:r>
          </a:p>
        </p:txBody>
      </p:sp>
    </p:spTree>
    <p:extLst>
      <p:ext uri="{BB962C8B-B14F-4D97-AF65-F5344CB8AC3E}">
        <p14:creationId xmlns:p14="http://schemas.microsoft.com/office/powerpoint/2010/main" val="189064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4B6A033-6E00-0749-966F-5E422C517AE3}"/>
              </a:ext>
            </a:extLst>
          </p:cNvPr>
          <p:cNvPicPr>
            <a:picLocks noChangeAspect="1"/>
          </p:cNvPicPr>
          <p:nvPr/>
        </p:nvPicPr>
        <p:blipFill>
          <a:blip r:embed="rId2"/>
          <a:stretch>
            <a:fillRect/>
          </a:stretch>
        </p:blipFill>
        <p:spPr>
          <a:xfrm>
            <a:off x="1149824" y="0"/>
            <a:ext cx="6844352" cy="6858000"/>
          </a:xfrm>
          <a:prstGeom prst="rect">
            <a:avLst/>
          </a:prstGeom>
        </p:spPr>
      </p:pic>
    </p:spTree>
    <p:extLst>
      <p:ext uri="{BB962C8B-B14F-4D97-AF65-F5344CB8AC3E}">
        <p14:creationId xmlns:p14="http://schemas.microsoft.com/office/powerpoint/2010/main" val="2340844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71">
            <a:extLst>
              <a:ext uri="{FF2B5EF4-FFF2-40B4-BE49-F238E27FC236}">
                <a16:creationId xmlns:a16="http://schemas.microsoft.com/office/drawing/2014/main" id="{0B680080-088C-E54D-8C01-46F48F14A38B}"/>
              </a:ext>
            </a:extLst>
          </p:cNvPr>
          <p:cNvGrpSpPr>
            <a:grpSpLocks/>
          </p:cNvGrpSpPr>
          <p:nvPr/>
        </p:nvGrpSpPr>
        <p:grpSpPr bwMode="auto">
          <a:xfrm>
            <a:off x="66666" y="520861"/>
            <a:ext cx="8811116" cy="6146157"/>
            <a:chOff x="-191" y="275"/>
            <a:chExt cx="14280" cy="10611"/>
          </a:xfrm>
        </p:grpSpPr>
        <p:grpSp>
          <p:nvGrpSpPr>
            <p:cNvPr id="5" name="Group 1772">
              <a:extLst>
                <a:ext uri="{FF2B5EF4-FFF2-40B4-BE49-F238E27FC236}">
                  <a16:creationId xmlns:a16="http://schemas.microsoft.com/office/drawing/2014/main" id="{A61DA043-BD98-EC4B-9370-B593119A122E}"/>
                </a:ext>
              </a:extLst>
            </p:cNvPr>
            <p:cNvGrpSpPr>
              <a:grpSpLocks/>
            </p:cNvGrpSpPr>
            <p:nvPr/>
          </p:nvGrpSpPr>
          <p:grpSpPr bwMode="auto">
            <a:xfrm>
              <a:off x="-191" y="275"/>
              <a:ext cx="8912" cy="10611"/>
              <a:chOff x="-191" y="275"/>
              <a:chExt cx="8912" cy="10611"/>
            </a:xfrm>
          </p:grpSpPr>
          <p:grpSp>
            <p:nvGrpSpPr>
              <p:cNvPr id="29" name="Group 1773">
                <a:extLst>
                  <a:ext uri="{FF2B5EF4-FFF2-40B4-BE49-F238E27FC236}">
                    <a16:creationId xmlns:a16="http://schemas.microsoft.com/office/drawing/2014/main" id="{F792B0A3-6915-754C-9DC4-DE9998966E39}"/>
                  </a:ext>
                </a:extLst>
              </p:cNvPr>
              <p:cNvGrpSpPr>
                <a:grpSpLocks/>
              </p:cNvGrpSpPr>
              <p:nvPr/>
            </p:nvGrpSpPr>
            <p:grpSpPr bwMode="auto">
              <a:xfrm>
                <a:off x="-107" y="1370"/>
                <a:ext cx="8828" cy="9516"/>
                <a:chOff x="-107" y="1370"/>
                <a:chExt cx="8828" cy="9516"/>
              </a:xfrm>
            </p:grpSpPr>
            <p:sp>
              <p:nvSpPr>
                <p:cNvPr id="31" name="AutoShape 1774">
                  <a:extLst>
                    <a:ext uri="{FF2B5EF4-FFF2-40B4-BE49-F238E27FC236}">
                      <a16:creationId xmlns:a16="http://schemas.microsoft.com/office/drawing/2014/main" id="{EA9A22D9-8615-6749-9A94-AF50B1D606B0}"/>
                    </a:ext>
                  </a:extLst>
                </p:cNvPr>
                <p:cNvSpPr>
                  <a:spLocks noChangeArrowheads="1"/>
                </p:cNvSpPr>
                <p:nvPr/>
              </p:nvSpPr>
              <p:spPr bwMode="auto">
                <a:xfrm>
                  <a:off x="6305" y="9850"/>
                  <a:ext cx="2416" cy="1036"/>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1100" dirty="0">
                      <a:effectLst/>
                      <a:latin typeface="Calibri" charset="0"/>
                      <a:ea typeface="Calibri" charset="0"/>
                      <a:cs typeface="Times New Roman" charset="0"/>
                    </a:rPr>
                    <a:t>Mes fautes</a:t>
                  </a:r>
                </a:p>
                <a:p>
                  <a:pPr marL="71755" marR="71755" algn="ctr">
                    <a:lnSpc>
                      <a:spcPct val="150000"/>
                    </a:lnSpc>
                    <a:spcAft>
                      <a:spcPts val="0"/>
                    </a:spcAft>
                  </a:pPr>
                  <a:r>
                    <a:rPr lang="fr-FR" sz="1400" b="1" dirty="0">
                      <a:latin typeface="Calibri" charset="0"/>
                      <a:ea typeface="Calibri" charset="0"/>
                      <a:cs typeface="Times New Roman" charset="0"/>
                    </a:rPr>
                    <a:t>5 - </a:t>
                  </a:r>
                  <a:r>
                    <a:rPr lang="fr-FR" sz="1100" dirty="0">
                      <a:latin typeface="Calibri" charset="0"/>
                      <a:ea typeface="Calibri" charset="0"/>
                      <a:cs typeface="Times New Roman" charset="0"/>
                    </a:rPr>
                    <a:t>……..=</a:t>
                  </a:r>
                  <a:endParaRPr lang="fr-FR" sz="1100" dirty="0">
                    <a:effectLst/>
                    <a:latin typeface="Calibri" charset="0"/>
                    <a:ea typeface="Calibri" charset="0"/>
                    <a:cs typeface="Times New Roman" charset="0"/>
                  </a:endParaRPr>
                </a:p>
              </p:txBody>
            </p:sp>
            <p:grpSp>
              <p:nvGrpSpPr>
                <p:cNvPr id="32" name="Group 1775">
                  <a:extLst>
                    <a:ext uri="{FF2B5EF4-FFF2-40B4-BE49-F238E27FC236}">
                      <a16:creationId xmlns:a16="http://schemas.microsoft.com/office/drawing/2014/main" id="{B8765227-4733-CF49-B084-AD6B88E31792}"/>
                    </a:ext>
                  </a:extLst>
                </p:cNvPr>
                <p:cNvGrpSpPr>
                  <a:grpSpLocks/>
                </p:cNvGrpSpPr>
                <p:nvPr/>
              </p:nvGrpSpPr>
              <p:grpSpPr bwMode="auto">
                <a:xfrm>
                  <a:off x="-107" y="1370"/>
                  <a:ext cx="7932" cy="8482"/>
                  <a:chOff x="-107" y="1370"/>
                  <a:chExt cx="7932" cy="8482"/>
                </a:xfrm>
              </p:grpSpPr>
              <p:grpSp>
                <p:nvGrpSpPr>
                  <p:cNvPr id="33" name="Group 1776">
                    <a:extLst>
                      <a:ext uri="{FF2B5EF4-FFF2-40B4-BE49-F238E27FC236}">
                        <a16:creationId xmlns:a16="http://schemas.microsoft.com/office/drawing/2014/main" id="{D0FB66E3-08D0-E941-95E6-A6FA710EA10C}"/>
                      </a:ext>
                    </a:extLst>
                  </p:cNvPr>
                  <p:cNvGrpSpPr>
                    <a:grpSpLocks/>
                  </p:cNvGrpSpPr>
                  <p:nvPr/>
                </p:nvGrpSpPr>
                <p:grpSpPr bwMode="auto">
                  <a:xfrm>
                    <a:off x="-107" y="2004"/>
                    <a:ext cx="7932" cy="7848"/>
                    <a:chOff x="-107" y="2004"/>
                    <a:chExt cx="7932" cy="7848"/>
                  </a:xfrm>
                </p:grpSpPr>
                <p:grpSp>
                  <p:nvGrpSpPr>
                    <p:cNvPr id="35" name="Group 1777">
                      <a:extLst>
                        <a:ext uri="{FF2B5EF4-FFF2-40B4-BE49-F238E27FC236}">
                          <a16:creationId xmlns:a16="http://schemas.microsoft.com/office/drawing/2014/main" id="{9571785C-FD7A-9B41-A899-41E5A8D6BC98}"/>
                        </a:ext>
                      </a:extLst>
                    </p:cNvPr>
                    <p:cNvGrpSpPr>
                      <a:grpSpLocks/>
                    </p:cNvGrpSpPr>
                    <p:nvPr/>
                  </p:nvGrpSpPr>
                  <p:grpSpPr bwMode="auto">
                    <a:xfrm>
                      <a:off x="481" y="2397"/>
                      <a:ext cx="6335" cy="7455"/>
                      <a:chOff x="481" y="2405"/>
                      <a:chExt cx="5876" cy="7389"/>
                    </a:xfrm>
                  </p:grpSpPr>
                  <p:grpSp>
                    <p:nvGrpSpPr>
                      <p:cNvPr id="41" name="Group 1778">
                        <a:extLst>
                          <a:ext uri="{FF2B5EF4-FFF2-40B4-BE49-F238E27FC236}">
                            <a16:creationId xmlns:a16="http://schemas.microsoft.com/office/drawing/2014/main" id="{66DB6FFC-E086-E142-9B18-0415F42316A8}"/>
                          </a:ext>
                        </a:extLst>
                      </p:cNvPr>
                      <p:cNvGrpSpPr>
                        <a:grpSpLocks/>
                      </p:cNvGrpSpPr>
                      <p:nvPr/>
                    </p:nvGrpSpPr>
                    <p:grpSpPr bwMode="auto">
                      <a:xfrm>
                        <a:off x="481" y="2405"/>
                        <a:ext cx="5876" cy="7389"/>
                        <a:chOff x="495" y="2405"/>
                        <a:chExt cx="5876" cy="7389"/>
                      </a:xfrm>
                    </p:grpSpPr>
                    <p:grpSp>
                      <p:nvGrpSpPr>
                        <p:cNvPr id="68" name="Group 1779">
                          <a:extLst>
                            <a:ext uri="{FF2B5EF4-FFF2-40B4-BE49-F238E27FC236}">
                              <a16:creationId xmlns:a16="http://schemas.microsoft.com/office/drawing/2014/main" id="{ED4BCF70-C141-DE4F-BC87-1F3334E9F181}"/>
                            </a:ext>
                          </a:extLst>
                        </p:cNvPr>
                        <p:cNvGrpSpPr>
                          <a:grpSpLocks/>
                        </p:cNvGrpSpPr>
                        <p:nvPr/>
                      </p:nvGrpSpPr>
                      <p:grpSpPr bwMode="auto">
                        <a:xfrm>
                          <a:off x="1446" y="2405"/>
                          <a:ext cx="4321" cy="6512"/>
                          <a:chOff x="1446" y="2405"/>
                          <a:chExt cx="4321" cy="6512"/>
                        </a:xfrm>
                      </p:grpSpPr>
                      <p:cxnSp>
                        <p:nvCxnSpPr>
                          <p:cNvPr id="123" name="AutoShape 1780">
                            <a:extLst>
                              <a:ext uri="{FF2B5EF4-FFF2-40B4-BE49-F238E27FC236}">
                                <a16:creationId xmlns:a16="http://schemas.microsoft.com/office/drawing/2014/main" id="{178227DD-349B-0748-B7EF-C07B5417A926}"/>
                              </a:ext>
                            </a:extLst>
                          </p:cNvPr>
                          <p:cNvCxnSpPr>
                            <a:cxnSpLocks noChangeShapeType="1"/>
                          </p:cNvCxnSpPr>
                          <p:nvPr/>
                        </p:nvCxnSpPr>
                        <p:spPr bwMode="auto">
                          <a:xfrm>
                            <a:off x="2227" y="2405"/>
                            <a:ext cx="1069" cy="689"/>
                          </a:xfrm>
                          <a:prstGeom prst="straightConnector1">
                            <a:avLst/>
                          </a:prstGeom>
                          <a:noFill/>
                          <a:ln w="19050">
                            <a:solidFill>
                              <a:srgbClr val="00206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24" name="AutoShape 1781">
                            <a:extLst>
                              <a:ext uri="{FF2B5EF4-FFF2-40B4-BE49-F238E27FC236}">
                                <a16:creationId xmlns:a16="http://schemas.microsoft.com/office/drawing/2014/main" id="{BF4A0C5D-8FC2-A340-A6B4-C5DA949A5DAB}"/>
                              </a:ext>
                            </a:extLst>
                          </p:cNvPr>
                          <p:cNvCxnSpPr>
                            <a:cxnSpLocks noChangeShapeType="1"/>
                          </p:cNvCxnSpPr>
                          <p:nvPr/>
                        </p:nvCxnSpPr>
                        <p:spPr bwMode="auto">
                          <a:xfrm>
                            <a:off x="1446" y="4879"/>
                            <a:ext cx="539" cy="654"/>
                          </a:xfrm>
                          <a:prstGeom prst="straightConnector1">
                            <a:avLst/>
                          </a:prstGeom>
                          <a:noFill/>
                          <a:ln w="19050">
                            <a:solidFill>
                              <a:srgbClr val="00206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25" name="AutoShape 1782">
                            <a:extLst>
                              <a:ext uri="{FF2B5EF4-FFF2-40B4-BE49-F238E27FC236}">
                                <a16:creationId xmlns:a16="http://schemas.microsoft.com/office/drawing/2014/main" id="{25F97511-7E4B-F04C-8BBA-E65734EFFDDC}"/>
                              </a:ext>
                            </a:extLst>
                          </p:cNvPr>
                          <p:cNvCxnSpPr>
                            <a:cxnSpLocks noChangeShapeType="1"/>
                          </p:cNvCxnSpPr>
                          <p:nvPr/>
                        </p:nvCxnSpPr>
                        <p:spPr bwMode="auto">
                          <a:xfrm flipH="1">
                            <a:off x="5183" y="4413"/>
                            <a:ext cx="328" cy="758"/>
                          </a:xfrm>
                          <a:prstGeom prst="straightConnector1">
                            <a:avLst/>
                          </a:prstGeom>
                          <a:noFill/>
                          <a:ln w="19050">
                            <a:solidFill>
                              <a:srgbClr val="00206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26" name="AutoShape 1783">
                            <a:extLst>
                              <a:ext uri="{FF2B5EF4-FFF2-40B4-BE49-F238E27FC236}">
                                <a16:creationId xmlns:a16="http://schemas.microsoft.com/office/drawing/2014/main" id="{28F36B13-4ADA-6243-A8A4-8F552C68964B}"/>
                              </a:ext>
                            </a:extLst>
                          </p:cNvPr>
                          <p:cNvCxnSpPr>
                            <a:cxnSpLocks noChangeShapeType="1"/>
                          </p:cNvCxnSpPr>
                          <p:nvPr/>
                        </p:nvCxnSpPr>
                        <p:spPr bwMode="auto">
                          <a:xfrm>
                            <a:off x="1729" y="8846"/>
                            <a:ext cx="1273" cy="71"/>
                          </a:xfrm>
                          <a:prstGeom prst="straightConnector1">
                            <a:avLst/>
                          </a:prstGeom>
                          <a:noFill/>
                          <a:ln w="19050">
                            <a:solidFill>
                              <a:srgbClr val="00206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27" name="AutoShape 1784">
                            <a:extLst>
                              <a:ext uri="{FF2B5EF4-FFF2-40B4-BE49-F238E27FC236}">
                                <a16:creationId xmlns:a16="http://schemas.microsoft.com/office/drawing/2014/main" id="{6168CD57-18EF-FC47-90EB-E98A5DDCDB5D}"/>
                              </a:ext>
                            </a:extLst>
                          </p:cNvPr>
                          <p:cNvCxnSpPr>
                            <a:cxnSpLocks noChangeShapeType="1"/>
                          </p:cNvCxnSpPr>
                          <p:nvPr/>
                        </p:nvCxnSpPr>
                        <p:spPr bwMode="auto">
                          <a:xfrm flipH="1" flipV="1">
                            <a:off x="4433" y="8053"/>
                            <a:ext cx="1334" cy="864"/>
                          </a:xfrm>
                          <a:prstGeom prst="straightConnector1">
                            <a:avLst/>
                          </a:prstGeom>
                          <a:noFill/>
                          <a:ln w="19050">
                            <a:solidFill>
                              <a:srgbClr val="00206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69" name="Group 1785">
                          <a:extLst>
                            <a:ext uri="{FF2B5EF4-FFF2-40B4-BE49-F238E27FC236}">
                              <a16:creationId xmlns:a16="http://schemas.microsoft.com/office/drawing/2014/main" id="{13E05B2A-CFFB-E14E-B117-1E30DC5682BD}"/>
                            </a:ext>
                          </a:extLst>
                        </p:cNvPr>
                        <p:cNvGrpSpPr>
                          <a:grpSpLocks/>
                        </p:cNvGrpSpPr>
                        <p:nvPr/>
                      </p:nvGrpSpPr>
                      <p:grpSpPr bwMode="auto">
                        <a:xfrm>
                          <a:off x="495" y="2952"/>
                          <a:ext cx="5876" cy="6842"/>
                          <a:chOff x="495" y="2952"/>
                          <a:chExt cx="5876" cy="6842"/>
                        </a:xfrm>
                      </p:grpSpPr>
                      <p:grpSp>
                        <p:nvGrpSpPr>
                          <p:cNvPr id="70" name="Group 1786">
                            <a:extLst>
                              <a:ext uri="{FF2B5EF4-FFF2-40B4-BE49-F238E27FC236}">
                                <a16:creationId xmlns:a16="http://schemas.microsoft.com/office/drawing/2014/main" id="{CA9535E4-C49D-4746-A21E-342535A5E9E6}"/>
                              </a:ext>
                            </a:extLst>
                          </p:cNvPr>
                          <p:cNvGrpSpPr>
                            <a:grpSpLocks/>
                          </p:cNvGrpSpPr>
                          <p:nvPr/>
                        </p:nvGrpSpPr>
                        <p:grpSpPr bwMode="auto">
                          <a:xfrm>
                            <a:off x="906" y="2952"/>
                            <a:ext cx="5465" cy="6842"/>
                            <a:chOff x="906" y="2952"/>
                            <a:chExt cx="5465" cy="6842"/>
                          </a:xfrm>
                        </p:grpSpPr>
                        <p:grpSp>
                          <p:nvGrpSpPr>
                            <p:cNvPr id="76" name="Group 1787">
                              <a:extLst>
                                <a:ext uri="{FF2B5EF4-FFF2-40B4-BE49-F238E27FC236}">
                                  <a16:creationId xmlns:a16="http://schemas.microsoft.com/office/drawing/2014/main" id="{621FEA0E-22AB-354C-8080-CEB3500EA15D}"/>
                                </a:ext>
                              </a:extLst>
                            </p:cNvPr>
                            <p:cNvGrpSpPr>
                              <a:grpSpLocks/>
                            </p:cNvGrpSpPr>
                            <p:nvPr/>
                          </p:nvGrpSpPr>
                          <p:grpSpPr bwMode="auto">
                            <a:xfrm>
                              <a:off x="906" y="2952"/>
                              <a:ext cx="5465" cy="6842"/>
                              <a:chOff x="1432" y="1578"/>
                              <a:chExt cx="8454" cy="10944"/>
                            </a:xfrm>
                          </p:grpSpPr>
                          <p:grpSp>
                            <p:nvGrpSpPr>
                              <p:cNvPr id="88" name="Group 1788">
                                <a:extLst>
                                  <a:ext uri="{FF2B5EF4-FFF2-40B4-BE49-F238E27FC236}">
                                    <a16:creationId xmlns:a16="http://schemas.microsoft.com/office/drawing/2014/main" id="{1BB6B440-3438-7348-8438-AD59B23EDEC0}"/>
                                  </a:ext>
                                </a:extLst>
                              </p:cNvPr>
                              <p:cNvGrpSpPr>
                                <a:grpSpLocks/>
                              </p:cNvGrpSpPr>
                              <p:nvPr/>
                            </p:nvGrpSpPr>
                            <p:grpSpPr bwMode="auto">
                              <a:xfrm>
                                <a:off x="4573" y="1578"/>
                                <a:ext cx="2592" cy="2489"/>
                                <a:chOff x="4573" y="1578"/>
                                <a:chExt cx="2592" cy="2489"/>
                              </a:xfrm>
                            </p:grpSpPr>
                            <p:sp>
                              <p:nvSpPr>
                                <p:cNvPr id="118" name="AutoShape 1789">
                                  <a:extLst>
                                    <a:ext uri="{FF2B5EF4-FFF2-40B4-BE49-F238E27FC236}">
                                      <a16:creationId xmlns:a16="http://schemas.microsoft.com/office/drawing/2014/main" id="{3DE65A5C-B3A8-FD48-9B4A-22EB683803A8}"/>
                                    </a:ext>
                                  </a:extLst>
                                </p:cNvPr>
                                <p:cNvSpPr>
                                  <a:spLocks noChangeArrowheads="1"/>
                                </p:cNvSpPr>
                                <p:nvPr/>
                              </p:nvSpPr>
                              <p:spPr bwMode="auto">
                                <a:xfrm>
                                  <a:off x="4573" y="1578"/>
                                  <a:ext cx="2592" cy="2489"/>
                                </a:xfrm>
                                <a:prstGeom prst="smileyFace">
                                  <a:avLst>
                                    <a:gd name="adj" fmla="val 4653"/>
                                  </a:avLst>
                                </a:prstGeom>
                                <a:solidFill>
                                  <a:schemeClr val="lt1">
                                    <a:lumMod val="100000"/>
                                    <a:lumOff val="0"/>
                                  </a:schemeClr>
                                </a:solidFill>
                                <a:ln w="19050">
                                  <a:solidFill>
                                    <a:srgbClr val="002060"/>
                                  </a:solidFill>
                                  <a:round/>
                                  <a:headEnd/>
                                  <a:tailEnd/>
                                </a:ln>
                                <a:effectLst/>
                                <a:extLst>
                                  <a:ext uri="{AF507438-7753-43e0-B8FC-AC1667EBCBE1}">
                                    <a14:hiddenEffects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effectLst>
                                        <a:outerShdw blurRad="63500" dist="38099" dir="2700000" algn="ctr" rotWithShape="0">
                                          <a:srgbClr val="868686">
                                            <a:alpha val="74998"/>
                                          </a:srgbClr>
                                        </a:outerShdw>
                                      </a:effectLst>
                                    </a14:hiddenEffects>
                                  </a:ext>
                                </a:extLst>
                              </p:spPr>
                              <p:txBody>
                                <a:bodyPr rot="0" vert="horz" wrap="square" lIns="91440" tIns="45720" rIns="91440" bIns="45720" anchor="t" anchorCtr="0" upright="1">
                                  <a:noAutofit/>
                                </a:bodyPr>
                                <a:lstStyle/>
                                <a:p>
                                  <a:endParaRPr lang="fr-FR"/>
                                </a:p>
                              </p:txBody>
                            </p:sp>
                            <p:cxnSp>
                              <p:nvCxnSpPr>
                                <p:cNvPr id="119" name="AutoShape 1790">
                                  <a:extLst>
                                    <a:ext uri="{FF2B5EF4-FFF2-40B4-BE49-F238E27FC236}">
                                      <a16:creationId xmlns:a16="http://schemas.microsoft.com/office/drawing/2014/main" id="{C743E8CC-177E-1046-B2D1-8B5EF9F2514C}"/>
                                    </a:ext>
                                  </a:extLst>
                                </p:cNvPr>
                                <p:cNvCxnSpPr>
                                  <a:cxnSpLocks noChangeShapeType="1"/>
                                </p:cNvCxnSpPr>
                                <p:nvPr/>
                              </p:nvCxnSpPr>
                              <p:spPr bwMode="auto">
                                <a:xfrm>
                                  <a:off x="4827" y="2108"/>
                                  <a:ext cx="2085"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20" name="AutoShape 1791">
                                  <a:extLst>
                                    <a:ext uri="{FF2B5EF4-FFF2-40B4-BE49-F238E27FC236}">
                                      <a16:creationId xmlns:a16="http://schemas.microsoft.com/office/drawing/2014/main" id="{A9193E14-149F-7B44-BBA5-A42EE2EC28A1}"/>
                                    </a:ext>
                                  </a:extLst>
                                </p:cNvPr>
                                <p:cNvCxnSpPr>
                                  <a:cxnSpLocks noChangeShapeType="1"/>
                                </p:cNvCxnSpPr>
                                <p:nvPr/>
                              </p:nvCxnSpPr>
                              <p:spPr bwMode="auto">
                                <a:xfrm>
                                  <a:off x="4573" y="2707"/>
                                  <a:ext cx="2592"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21" name="AutoShape 1792">
                                  <a:extLst>
                                    <a:ext uri="{FF2B5EF4-FFF2-40B4-BE49-F238E27FC236}">
                                      <a16:creationId xmlns:a16="http://schemas.microsoft.com/office/drawing/2014/main" id="{DB2DBC1F-4482-7740-9973-D1B84DE2E10A}"/>
                                    </a:ext>
                                  </a:extLst>
                                </p:cNvPr>
                                <p:cNvCxnSpPr>
                                  <a:cxnSpLocks noChangeShapeType="1"/>
                                </p:cNvCxnSpPr>
                                <p:nvPr/>
                              </p:nvCxnSpPr>
                              <p:spPr bwMode="auto">
                                <a:xfrm>
                                  <a:off x="4631" y="3168"/>
                                  <a:ext cx="2465"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22" name="AutoShape 1793">
                                  <a:extLst>
                                    <a:ext uri="{FF2B5EF4-FFF2-40B4-BE49-F238E27FC236}">
                                      <a16:creationId xmlns:a16="http://schemas.microsoft.com/office/drawing/2014/main" id="{C3900B66-B04F-884B-973D-1AA62FA491EA}"/>
                                    </a:ext>
                                  </a:extLst>
                                </p:cNvPr>
                                <p:cNvCxnSpPr>
                                  <a:cxnSpLocks noChangeShapeType="1"/>
                                </p:cNvCxnSpPr>
                                <p:nvPr/>
                              </p:nvCxnSpPr>
                              <p:spPr bwMode="auto">
                                <a:xfrm>
                                  <a:off x="4896" y="3663"/>
                                  <a:ext cx="1947"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sp>
                            <p:nvSpPr>
                              <p:cNvPr id="89" name="Rectangle 88">
                                <a:extLst>
                                  <a:ext uri="{FF2B5EF4-FFF2-40B4-BE49-F238E27FC236}">
                                    <a16:creationId xmlns:a16="http://schemas.microsoft.com/office/drawing/2014/main" id="{3B07C49C-4B21-C646-9454-30D2FC6E4A0B}"/>
                                  </a:ext>
                                </a:extLst>
                              </p:cNvPr>
                              <p:cNvSpPr>
                                <a:spLocks noChangeArrowheads="1"/>
                              </p:cNvSpPr>
                              <p:nvPr/>
                            </p:nvSpPr>
                            <p:spPr bwMode="auto">
                              <a:xfrm>
                                <a:off x="5587" y="4067"/>
                                <a:ext cx="657" cy="334"/>
                              </a:xfrm>
                              <a:prstGeom prst="rect">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grpSp>
                            <p:nvGrpSpPr>
                              <p:cNvPr id="90" name="Group 1795">
                                <a:extLst>
                                  <a:ext uri="{FF2B5EF4-FFF2-40B4-BE49-F238E27FC236}">
                                    <a16:creationId xmlns:a16="http://schemas.microsoft.com/office/drawing/2014/main" id="{7EE70E7C-40DA-304E-801D-02EAC2964FD5}"/>
                                  </a:ext>
                                </a:extLst>
                              </p:cNvPr>
                              <p:cNvGrpSpPr>
                                <a:grpSpLocks/>
                              </p:cNvGrpSpPr>
                              <p:nvPr/>
                            </p:nvGrpSpPr>
                            <p:grpSpPr bwMode="auto">
                              <a:xfrm>
                                <a:off x="1432" y="4401"/>
                                <a:ext cx="8454" cy="8121"/>
                                <a:chOff x="1432" y="4401"/>
                                <a:chExt cx="8454" cy="8121"/>
                              </a:xfrm>
                            </p:grpSpPr>
                            <p:grpSp>
                              <p:nvGrpSpPr>
                                <p:cNvPr id="91" name="Group 1796">
                                  <a:extLst>
                                    <a:ext uri="{FF2B5EF4-FFF2-40B4-BE49-F238E27FC236}">
                                      <a16:creationId xmlns:a16="http://schemas.microsoft.com/office/drawing/2014/main" id="{36652A98-0092-2B42-A1C2-535F882958BF}"/>
                                    </a:ext>
                                  </a:extLst>
                                </p:cNvPr>
                                <p:cNvGrpSpPr>
                                  <a:grpSpLocks/>
                                </p:cNvGrpSpPr>
                                <p:nvPr/>
                              </p:nvGrpSpPr>
                              <p:grpSpPr bwMode="auto">
                                <a:xfrm flipH="1">
                                  <a:off x="6240" y="11370"/>
                                  <a:ext cx="1337" cy="1152"/>
                                  <a:chOff x="4020" y="11370"/>
                                  <a:chExt cx="1383" cy="1152"/>
                                </a:xfrm>
                              </p:grpSpPr>
                              <p:sp>
                                <p:nvSpPr>
                                  <p:cNvPr id="116" name="Rectangle 115">
                                    <a:extLst>
                                      <a:ext uri="{FF2B5EF4-FFF2-40B4-BE49-F238E27FC236}">
                                        <a16:creationId xmlns:a16="http://schemas.microsoft.com/office/drawing/2014/main" id="{3FA45DDB-E8E4-894D-8D57-6DE83DA84693}"/>
                                      </a:ext>
                                    </a:extLst>
                                  </p:cNvPr>
                                  <p:cNvSpPr>
                                    <a:spLocks noChangeArrowheads="1"/>
                                  </p:cNvSpPr>
                                  <p:nvPr/>
                                </p:nvSpPr>
                                <p:spPr bwMode="auto">
                                  <a:xfrm>
                                    <a:off x="4896" y="11370"/>
                                    <a:ext cx="449" cy="495"/>
                                  </a:xfrm>
                                  <a:prstGeom prst="rect">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117" name="AutoShape 1798">
                                    <a:extLst>
                                      <a:ext uri="{FF2B5EF4-FFF2-40B4-BE49-F238E27FC236}">
                                        <a16:creationId xmlns:a16="http://schemas.microsoft.com/office/drawing/2014/main" id="{D1E03BC1-F863-4E42-9F79-81CA3AF080B6}"/>
                                      </a:ext>
                                    </a:extLst>
                                  </p:cNvPr>
                                  <p:cNvSpPr>
                                    <a:spLocks noChangeArrowheads="1"/>
                                  </p:cNvSpPr>
                                  <p:nvPr/>
                                </p:nvSpPr>
                                <p:spPr bwMode="auto">
                                  <a:xfrm>
                                    <a:off x="4020" y="11865"/>
                                    <a:ext cx="1383" cy="657"/>
                                  </a:xfrm>
                                  <a:prstGeom prst="roundRect">
                                    <a:avLst>
                                      <a:gd name="adj" fmla="val 16667"/>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grpSp>
                            <p:grpSp>
                              <p:nvGrpSpPr>
                                <p:cNvPr id="92" name="Group 1799">
                                  <a:extLst>
                                    <a:ext uri="{FF2B5EF4-FFF2-40B4-BE49-F238E27FC236}">
                                      <a16:creationId xmlns:a16="http://schemas.microsoft.com/office/drawing/2014/main" id="{914F8C59-414E-1F4C-900D-7544D127A4A7}"/>
                                    </a:ext>
                                  </a:extLst>
                                </p:cNvPr>
                                <p:cNvGrpSpPr>
                                  <a:grpSpLocks/>
                                </p:cNvGrpSpPr>
                                <p:nvPr/>
                              </p:nvGrpSpPr>
                              <p:grpSpPr bwMode="auto">
                                <a:xfrm>
                                  <a:off x="4020" y="11370"/>
                                  <a:ext cx="1383" cy="1152"/>
                                  <a:chOff x="4020" y="11370"/>
                                  <a:chExt cx="1383" cy="1152"/>
                                </a:xfrm>
                              </p:grpSpPr>
                              <p:sp>
                                <p:nvSpPr>
                                  <p:cNvPr id="114" name="Rectangle 113">
                                    <a:extLst>
                                      <a:ext uri="{FF2B5EF4-FFF2-40B4-BE49-F238E27FC236}">
                                        <a16:creationId xmlns:a16="http://schemas.microsoft.com/office/drawing/2014/main" id="{EB03C048-0EE0-C643-8177-1606AA526A63}"/>
                                      </a:ext>
                                    </a:extLst>
                                  </p:cNvPr>
                                  <p:cNvSpPr>
                                    <a:spLocks noChangeArrowheads="1"/>
                                  </p:cNvSpPr>
                                  <p:nvPr/>
                                </p:nvSpPr>
                                <p:spPr bwMode="auto">
                                  <a:xfrm>
                                    <a:off x="4896" y="11370"/>
                                    <a:ext cx="449" cy="495"/>
                                  </a:xfrm>
                                  <a:prstGeom prst="rect">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115" name="AutoShape 1801">
                                    <a:extLst>
                                      <a:ext uri="{FF2B5EF4-FFF2-40B4-BE49-F238E27FC236}">
                                        <a16:creationId xmlns:a16="http://schemas.microsoft.com/office/drawing/2014/main" id="{E8EC7B65-CC2F-3543-93F9-B6F8F2BA848D}"/>
                                      </a:ext>
                                    </a:extLst>
                                  </p:cNvPr>
                                  <p:cNvSpPr>
                                    <a:spLocks noChangeArrowheads="1"/>
                                  </p:cNvSpPr>
                                  <p:nvPr/>
                                </p:nvSpPr>
                                <p:spPr bwMode="auto">
                                  <a:xfrm>
                                    <a:off x="4020" y="11865"/>
                                    <a:ext cx="1383" cy="657"/>
                                  </a:xfrm>
                                  <a:prstGeom prst="roundRect">
                                    <a:avLst>
                                      <a:gd name="adj" fmla="val 16667"/>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grpSp>
                            <p:grpSp>
                              <p:nvGrpSpPr>
                                <p:cNvPr id="93" name="Group 1802">
                                  <a:extLst>
                                    <a:ext uri="{FF2B5EF4-FFF2-40B4-BE49-F238E27FC236}">
                                      <a16:creationId xmlns:a16="http://schemas.microsoft.com/office/drawing/2014/main" id="{5181FA1F-F15F-9842-9465-72FD6183FA63}"/>
                                    </a:ext>
                                  </a:extLst>
                                </p:cNvPr>
                                <p:cNvGrpSpPr>
                                  <a:grpSpLocks/>
                                </p:cNvGrpSpPr>
                                <p:nvPr/>
                              </p:nvGrpSpPr>
                              <p:grpSpPr bwMode="auto">
                                <a:xfrm>
                                  <a:off x="1432" y="6621"/>
                                  <a:ext cx="1479" cy="1245"/>
                                  <a:chOff x="1432" y="6621"/>
                                  <a:chExt cx="1479" cy="1245"/>
                                </a:xfrm>
                              </p:grpSpPr>
                              <p:sp>
                                <p:nvSpPr>
                                  <p:cNvPr id="107" name="Rectangle 106">
                                    <a:extLst>
                                      <a:ext uri="{FF2B5EF4-FFF2-40B4-BE49-F238E27FC236}">
                                        <a16:creationId xmlns:a16="http://schemas.microsoft.com/office/drawing/2014/main" id="{9E15DBBC-0C9E-0349-BF37-BCD790770993}"/>
                                      </a:ext>
                                    </a:extLst>
                                  </p:cNvPr>
                                  <p:cNvSpPr>
                                    <a:spLocks noChangeArrowheads="1"/>
                                  </p:cNvSpPr>
                                  <p:nvPr/>
                                </p:nvSpPr>
                                <p:spPr bwMode="auto">
                                  <a:xfrm rot="2319588">
                                    <a:off x="2574" y="6621"/>
                                    <a:ext cx="337" cy="369"/>
                                  </a:xfrm>
                                  <a:prstGeom prst="rect">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108" name="AutoShape 1804">
                                    <a:extLst>
                                      <a:ext uri="{FF2B5EF4-FFF2-40B4-BE49-F238E27FC236}">
                                        <a16:creationId xmlns:a16="http://schemas.microsoft.com/office/drawing/2014/main" id="{D9051904-4B9D-0F4C-B0D6-3DD1FAE4CA1E}"/>
                                      </a:ext>
                                    </a:extLst>
                                  </p:cNvPr>
                                  <p:cNvSpPr>
                                    <a:spLocks noChangeArrowheads="1"/>
                                  </p:cNvSpPr>
                                  <p:nvPr/>
                                </p:nvSpPr>
                                <p:spPr bwMode="auto">
                                  <a:xfrm rot="13517019">
                                    <a:off x="2010" y="6824"/>
                                    <a:ext cx="852" cy="53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109" name="AutoShape 1805">
                                    <a:extLst>
                                      <a:ext uri="{FF2B5EF4-FFF2-40B4-BE49-F238E27FC236}">
                                        <a16:creationId xmlns:a16="http://schemas.microsoft.com/office/drawing/2014/main" id="{CF633DC8-BB53-034B-AAD1-D58F5ED5954B}"/>
                                      </a:ext>
                                    </a:extLst>
                                  </p:cNvPr>
                                  <p:cNvSpPr>
                                    <a:spLocks noChangeArrowheads="1"/>
                                  </p:cNvSpPr>
                                  <p:nvPr/>
                                </p:nvSpPr>
                                <p:spPr bwMode="auto">
                                  <a:xfrm rot="-6946642">
                                    <a:off x="1648" y="6848"/>
                                    <a:ext cx="219" cy="651"/>
                                  </a:xfrm>
                                  <a:prstGeom prst="can">
                                    <a:avLst>
                                      <a:gd name="adj" fmla="val 74315"/>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sp>
                                <p:nvSpPr>
                                  <p:cNvPr id="110" name="AutoShape 1806">
                                    <a:extLst>
                                      <a:ext uri="{FF2B5EF4-FFF2-40B4-BE49-F238E27FC236}">
                                        <a16:creationId xmlns:a16="http://schemas.microsoft.com/office/drawing/2014/main" id="{FFAEE1F3-95FF-2B44-8753-C2051BFD538D}"/>
                                      </a:ext>
                                    </a:extLst>
                                  </p:cNvPr>
                                  <p:cNvSpPr>
                                    <a:spLocks noChangeArrowheads="1"/>
                                  </p:cNvSpPr>
                                  <p:nvPr/>
                                </p:nvSpPr>
                                <p:spPr bwMode="auto">
                                  <a:xfrm rot="-8257982">
                                    <a:off x="1863" y="7070"/>
                                    <a:ext cx="198" cy="741"/>
                                  </a:xfrm>
                                  <a:prstGeom prst="can">
                                    <a:avLst>
                                      <a:gd name="adj" fmla="val 93561"/>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sp>
                                <p:nvSpPr>
                                  <p:cNvPr id="111" name="AutoShape 1807">
                                    <a:extLst>
                                      <a:ext uri="{FF2B5EF4-FFF2-40B4-BE49-F238E27FC236}">
                                        <a16:creationId xmlns:a16="http://schemas.microsoft.com/office/drawing/2014/main" id="{908D48BA-94C2-3546-95D4-BFD6D9985773}"/>
                                      </a:ext>
                                    </a:extLst>
                                  </p:cNvPr>
                                  <p:cNvSpPr>
                                    <a:spLocks noChangeArrowheads="1"/>
                                  </p:cNvSpPr>
                                  <p:nvPr/>
                                </p:nvSpPr>
                                <p:spPr bwMode="auto">
                                  <a:xfrm rot="-8418714">
                                    <a:off x="2061" y="7245"/>
                                    <a:ext cx="165" cy="621"/>
                                  </a:xfrm>
                                  <a:prstGeom prst="can">
                                    <a:avLst>
                                      <a:gd name="adj" fmla="val 94091"/>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sp>
                                <p:nvSpPr>
                                  <p:cNvPr id="112" name="AutoShape 1808">
                                    <a:extLst>
                                      <a:ext uri="{FF2B5EF4-FFF2-40B4-BE49-F238E27FC236}">
                                        <a16:creationId xmlns:a16="http://schemas.microsoft.com/office/drawing/2014/main" id="{C633308B-C6B0-4543-AEE2-17694B97444D}"/>
                                      </a:ext>
                                    </a:extLst>
                                  </p:cNvPr>
                                  <p:cNvSpPr>
                                    <a:spLocks noChangeArrowheads="1"/>
                                  </p:cNvSpPr>
                                  <p:nvPr/>
                                </p:nvSpPr>
                                <p:spPr bwMode="auto">
                                  <a:xfrm rot="12799010">
                                    <a:off x="2296" y="7422"/>
                                    <a:ext cx="166" cy="444"/>
                                  </a:xfrm>
                                  <a:prstGeom prst="can">
                                    <a:avLst>
                                      <a:gd name="adj" fmla="val 66867"/>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sp>
                                <p:nvSpPr>
                                  <p:cNvPr id="113" name="AutoShape 1809">
                                    <a:extLst>
                                      <a:ext uri="{FF2B5EF4-FFF2-40B4-BE49-F238E27FC236}">
                                        <a16:creationId xmlns:a16="http://schemas.microsoft.com/office/drawing/2014/main" id="{800CF2ED-78DA-7148-A46A-B60F336660AA}"/>
                                      </a:ext>
                                    </a:extLst>
                                  </p:cNvPr>
                                  <p:cNvSpPr>
                                    <a:spLocks noChangeArrowheads="1"/>
                                  </p:cNvSpPr>
                                  <p:nvPr/>
                                </p:nvSpPr>
                                <p:spPr bwMode="auto">
                                  <a:xfrm rot="-4165280">
                                    <a:off x="1906" y="6480"/>
                                    <a:ext cx="276" cy="672"/>
                                  </a:xfrm>
                                  <a:prstGeom prst="can">
                                    <a:avLst>
                                      <a:gd name="adj" fmla="val 60870"/>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grpSp>
                            <p:grpSp>
                              <p:nvGrpSpPr>
                                <p:cNvPr id="94" name="Group 1810">
                                  <a:extLst>
                                    <a:ext uri="{FF2B5EF4-FFF2-40B4-BE49-F238E27FC236}">
                                      <a16:creationId xmlns:a16="http://schemas.microsoft.com/office/drawing/2014/main" id="{041CEE0C-C3FE-CB4F-BF14-89AB6EBC2EB1}"/>
                                    </a:ext>
                                  </a:extLst>
                                </p:cNvPr>
                                <p:cNvGrpSpPr>
                                  <a:grpSpLocks/>
                                </p:cNvGrpSpPr>
                                <p:nvPr/>
                              </p:nvGrpSpPr>
                              <p:grpSpPr bwMode="auto">
                                <a:xfrm flipH="1">
                                  <a:off x="8509" y="6678"/>
                                  <a:ext cx="1377" cy="1245"/>
                                  <a:chOff x="1432" y="6621"/>
                                  <a:chExt cx="1479" cy="1245"/>
                                </a:xfrm>
                              </p:grpSpPr>
                              <p:sp>
                                <p:nvSpPr>
                                  <p:cNvPr id="100" name="Rectangle 99">
                                    <a:extLst>
                                      <a:ext uri="{FF2B5EF4-FFF2-40B4-BE49-F238E27FC236}">
                                        <a16:creationId xmlns:a16="http://schemas.microsoft.com/office/drawing/2014/main" id="{92FB6A77-6CB7-6746-8F54-2C555703BE22}"/>
                                      </a:ext>
                                    </a:extLst>
                                  </p:cNvPr>
                                  <p:cNvSpPr>
                                    <a:spLocks noChangeArrowheads="1"/>
                                  </p:cNvSpPr>
                                  <p:nvPr/>
                                </p:nvSpPr>
                                <p:spPr bwMode="auto">
                                  <a:xfrm rot="2319588">
                                    <a:off x="2574" y="6621"/>
                                    <a:ext cx="337" cy="369"/>
                                  </a:xfrm>
                                  <a:prstGeom prst="rect">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101" name="AutoShape 1812">
                                    <a:extLst>
                                      <a:ext uri="{FF2B5EF4-FFF2-40B4-BE49-F238E27FC236}">
                                        <a16:creationId xmlns:a16="http://schemas.microsoft.com/office/drawing/2014/main" id="{EC8BE3FB-13A6-404F-9C18-A5802A927327}"/>
                                      </a:ext>
                                    </a:extLst>
                                  </p:cNvPr>
                                  <p:cNvSpPr>
                                    <a:spLocks noChangeArrowheads="1"/>
                                  </p:cNvSpPr>
                                  <p:nvPr/>
                                </p:nvSpPr>
                                <p:spPr bwMode="auto">
                                  <a:xfrm rot="13517019">
                                    <a:off x="2010" y="6824"/>
                                    <a:ext cx="852" cy="53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102" name="AutoShape 1813">
                                    <a:extLst>
                                      <a:ext uri="{FF2B5EF4-FFF2-40B4-BE49-F238E27FC236}">
                                        <a16:creationId xmlns:a16="http://schemas.microsoft.com/office/drawing/2014/main" id="{6080734B-7E9C-E64D-A3DF-F38DF1E43F04}"/>
                                      </a:ext>
                                    </a:extLst>
                                  </p:cNvPr>
                                  <p:cNvSpPr>
                                    <a:spLocks noChangeArrowheads="1"/>
                                  </p:cNvSpPr>
                                  <p:nvPr/>
                                </p:nvSpPr>
                                <p:spPr bwMode="auto">
                                  <a:xfrm rot="-6946642">
                                    <a:off x="1648" y="6848"/>
                                    <a:ext cx="219" cy="651"/>
                                  </a:xfrm>
                                  <a:prstGeom prst="can">
                                    <a:avLst>
                                      <a:gd name="adj" fmla="val 74315"/>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sp>
                                <p:nvSpPr>
                                  <p:cNvPr id="103" name="AutoShape 1814">
                                    <a:extLst>
                                      <a:ext uri="{FF2B5EF4-FFF2-40B4-BE49-F238E27FC236}">
                                        <a16:creationId xmlns:a16="http://schemas.microsoft.com/office/drawing/2014/main" id="{70925ABA-2C8D-784E-B34C-D4A0E3A178F4}"/>
                                      </a:ext>
                                    </a:extLst>
                                  </p:cNvPr>
                                  <p:cNvSpPr>
                                    <a:spLocks noChangeArrowheads="1"/>
                                  </p:cNvSpPr>
                                  <p:nvPr/>
                                </p:nvSpPr>
                                <p:spPr bwMode="auto">
                                  <a:xfrm rot="-8257982">
                                    <a:off x="1863" y="7070"/>
                                    <a:ext cx="198" cy="741"/>
                                  </a:xfrm>
                                  <a:prstGeom prst="can">
                                    <a:avLst>
                                      <a:gd name="adj" fmla="val 93561"/>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sp>
                                <p:nvSpPr>
                                  <p:cNvPr id="104" name="AutoShape 1815">
                                    <a:extLst>
                                      <a:ext uri="{FF2B5EF4-FFF2-40B4-BE49-F238E27FC236}">
                                        <a16:creationId xmlns:a16="http://schemas.microsoft.com/office/drawing/2014/main" id="{C7358EB6-3697-134F-8DDC-C52746A0FBB7}"/>
                                      </a:ext>
                                    </a:extLst>
                                  </p:cNvPr>
                                  <p:cNvSpPr>
                                    <a:spLocks noChangeArrowheads="1"/>
                                  </p:cNvSpPr>
                                  <p:nvPr/>
                                </p:nvSpPr>
                                <p:spPr bwMode="auto">
                                  <a:xfrm rot="-8418714">
                                    <a:off x="2061" y="7245"/>
                                    <a:ext cx="165" cy="621"/>
                                  </a:xfrm>
                                  <a:prstGeom prst="can">
                                    <a:avLst>
                                      <a:gd name="adj" fmla="val 94091"/>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sp>
                                <p:nvSpPr>
                                  <p:cNvPr id="105" name="AutoShape 1816">
                                    <a:extLst>
                                      <a:ext uri="{FF2B5EF4-FFF2-40B4-BE49-F238E27FC236}">
                                        <a16:creationId xmlns:a16="http://schemas.microsoft.com/office/drawing/2014/main" id="{D09EA8F4-05EC-3348-B9F0-C86482293CFB}"/>
                                      </a:ext>
                                    </a:extLst>
                                  </p:cNvPr>
                                  <p:cNvSpPr>
                                    <a:spLocks noChangeArrowheads="1"/>
                                  </p:cNvSpPr>
                                  <p:nvPr/>
                                </p:nvSpPr>
                                <p:spPr bwMode="auto">
                                  <a:xfrm rot="12799010">
                                    <a:off x="2296" y="7422"/>
                                    <a:ext cx="166" cy="444"/>
                                  </a:xfrm>
                                  <a:prstGeom prst="can">
                                    <a:avLst>
                                      <a:gd name="adj" fmla="val 66867"/>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sp>
                                <p:nvSpPr>
                                  <p:cNvPr id="106" name="AutoShape 1817">
                                    <a:extLst>
                                      <a:ext uri="{FF2B5EF4-FFF2-40B4-BE49-F238E27FC236}">
                                        <a16:creationId xmlns:a16="http://schemas.microsoft.com/office/drawing/2014/main" id="{9F1016E9-D12D-FA4D-9685-D9F837B89973}"/>
                                      </a:ext>
                                    </a:extLst>
                                  </p:cNvPr>
                                  <p:cNvSpPr>
                                    <a:spLocks noChangeArrowheads="1"/>
                                  </p:cNvSpPr>
                                  <p:nvPr/>
                                </p:nvSpPr>
                                <p:spPr bwMode="auto">
                                  <a:xfrm rot="-4165280">
                                    <a:off x="1906" y="6480"/>
                                    <a:ext cx="276" cy="672"/>
                                  </a:xfrm>
                                  <a:prstGeom prst="can">
                                    <a:avLst>
                                      <a:gd name="adj" fmla="val 60870"/>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endParaRPr lang="fr-FR"/>
                                  </a:p>
                                </p:txBody>
                              </p:sp>
                            </p:grpSp>
                            <p:sp>
                              <p:nvSpPr>
                                <p:cNvPr id="95" name="Rectangle 94">
                                  <a:extLst>
                                    <a:ext uri="{FF2B5EF4-FFF2-40B4-BE49-F238E27FC236}">
                                      <a16:creationId xmlns:a16="http://schemas.microsoft.com/office/drawing/2014/main" id="{BFAEEB1F-02C8-D645-B0B1-A0121C504443}"/>
                                    </a:ext>
                                  </a:extLst>
                                </p:cNvPr>
                                <p:cNvSpPr>
                                  <a:spLocks noChangeArrowheads="1"/>
                                </p:cNvSpPr>
                                <p:nvPr/>
                              </p:nvSpPr>
                              <p:spPr bwMode="auto">
                                <a:xfrm rot="7442186">
                                  <a:off x="2359" y="5290"/>
                                  <a:ext cx="2549" cy="772"/>
                                </a:xfrm>
                                <a:prstGeom prst="rect">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a:effectLst/>
                                      <a:latin typeface="Calibri" charset="0"/>
                                      <a:ea typeface="Calibri" charset="0"/>
                                      <a:cs typeface="Times New Roman" charset="0"/>
                                    </a:rPr>
                                    <a:t> </a:t>
                                  </a:r>
                                </a:p>
                              </p:txBody>
                            </p:sp>
                            <p:sp>
                              <p:nvSpPr>
                                <p:cNvPr id="96" name="Rectangle 95">
                                  <a:extLst>
                                    <a:ext uri="{FF2B5EF4-FFF2-40B4-BE49-F238E27FC236}">
                                      <a16:creationId xmlns:a16="http://schemas.microsoft.com/office/drawing/2014/main" id="{3D700C05-19DA-3A4E-9140-1D2D6708E2CC}"/>
                                    </a:ext>
                                  </a:extLst>
                                </p:cNvPr>
                                <p:cNvSpPr>
                                  <a:spLocks noChangeArrowheads="1"/>
                                </p:cNvSpPr>
                                <p:nvPr/>
                              </p:nvSpPr>
                              <p:spPr bwMode="auto">
                                <a:xfrm rot="36018278">
                                  <a:off x="6638" y="5330"/>
                                  <a:ext cx="2549" cy="772"/>
                                </a:xfrm>
                                <a:prstGeom prst="rect">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97" name="AutoShape 1820">
                                  <a:extLst>
                                    <a:ext uri="{FF2B5EF4-FFF2-40B4-BE49-F238E27FC236}">
                                      <a16:creationId xmlns:a16="http://schemas.microsoft.com/office/drawing/2014/main" id="{9776E78B-5033-DF46-AF32-289296620DF1}"/>
                                    </a:ext>
                                  </a:extLst>
                                </p:cNvPr>
                                <p:cNvSpPr>
                                  <a:spLocks noChangeArrowheads="1"/>
                                </p:cNvSpPr>
                                <p:nvPr/>
                              </p:nvSpPr>
                              <p:spPr bwMode="auto">
                                <a:xfrm>
                                  <a:off x="4631" y="7788"/>
                                  <a:ext cx="1210" cy="3651"/>
                                </a:xfrm>
                                <a:prstGeom prst="parallelogram">
                                  <a:avLst>
                                    <a:gd name="adj" fmla="val 25000"/>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98" name="AutoShape 1821">
                                  <a:extLst>
                                    <a:ext uri="{FF2B5EF4-FFF2-40B4-BE49-F238E27FC236}">
                                      <a16:creationId xmlns:a16="http://schemas.microsoft.com/office/drawing/2014/main" id="{CF34E9AC-E653-FE4F-B2CD-C2ED8385278A}"/>
                                    </a:ext>
                                  </a:extLst>
                                </p:cNvPr>
                                <p:cNvSpPr>
                                  <a:spLocks noChangeArrowheads="1"/>
                                </p:cNvSpPr>
                                <p:nvPr/>
                              </p:nvSpPr>
                              <p:spPr bwMode="auto">
                                <a:xfrm flipH="1">
                                  <a:off x="5841" y="7788"/>
                                  <a:ext cx="1160" cy="3651"/>
                                </a:xfrm>
                                <a:prstGeom prst="parallelogram">
                                  <a:avLst>
                                    <a:gd name="adj" fmla="val 25000"/>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endParaRPr lang="fr-FR"/>
                                </a:p>
                              </p:txBody>
                            </p:sp>
                            <p:sp>
                              <p:nvSpPr>
                                <p:cNvPr id="99" name="AutoShape 1822">
                                  <a:extLst>
                                    <a:ext uri="{FF2B5EF4-FFF2-40B4-BE49-F238E27FC236}">
                                      <a16:creationId xmlns:a16="http://schemas.microsoft.com/office/drawing/2014/main" id="{857991D0-9540-3643-ACEF-FCB9758AA50A}"/>
                                    </a:ext>
                                  </a:extLst>
                                </p:cNvPr>
                                <p:cNvSpPr>
                                  <a:spLocks noChangeArrowheads="1"/>
                                </p:cNvSpPr>
                                <p:nvPr/>
                              </p:nvSpPr>
                              <p:spPr bwMode="auto">
                                <a:xfrm>
                                  <a:off x="4030" y="4401"/>
                                  <a:ext cx="3595" cy="353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lumMod val="100000"/>
                                    <a:lumOff val="0"/>
                                  </a:schemeClr>
                                </a:solidFill>
                                <a:ln w="38100">
                                  <a:solidFill>
                                    <a:schemeClr val="lt1">
                                      <a:lumMod val="95000"/>
                                      <a:lumOff val="0"/>
                                    </a:schemeClr>
                                  </a:solidFill>
                                  <a:miter lim="800000"/>
                                  <a:headEnd/>
                                  <a:tailEnd/>
                                </a:ln>
                                <a:effectLst>
                                  <a:outerShdw blurRad="63500" dist="29783" dir="3885598" algn="ctr" rotWithShape="0">
                                    <a:schemeClr val="accent1">
                                      <a:lumMod val="50000"/>
                                      <a:lumOff val="0"/>
                                      <a:alpha val="50000"/>
                                    </a:schemeClr>
                                  </a:outerShdw>
                                </a:effectLst>
                              </p:spPr>
                              <p:txBody>
                                <a:bodyPr rot="0" vert="horz" wrap="square" lIns="91440" tIns="45720" rIns="91440" bIns="45720" anchor="ctr" anchorCtr="0" upright="1">
                                  <a:noAutofit/>
                                </a:bodyPr>
                                <a:lstStyle/>
                                <a:p>
                                  <a:pPr marL="71755" marR="71755" algn="ctr">
                                    <a:lnSpc>
                                      <a:spcPct val="150000"/>
                                    </a:lnSpc>
                                    <a:spcAft>
                                      <a:spcPts val="0"/>
                                    </a:spcAft>
                                  </a:pPr>
                                  <a:r>
                                    <a:rPr lang="fr-FR" sz="3600" b="1" dirty="0">
                                      <a:solidFill>
                                        <a:srgbClr val="FFC000"/>
                                      </a:solidFill>
                                      <a:effectLst/>
                                      <a:latin typeface="Calibri" charset="0"/>
                                      <a:ea typeface="Calibri" charset="0"/>
                                      <a:cs typeface="Times New Roman" charset="0"/>
                                    </a:rPr>
                                    <a:t>23</a:t>
                                  </a:r>
                                  <a:endParaRPr lang="fr-FR" sz="1100" dirty="0">
                                    <a:solidFill>
                                      <a:srgbClr val="FFC000"/>
                                    </a:solidFill>
                                    <a:effectLst/>
                                    <a:latin typeface="Calibri" charset="0"/>
                                    <a:ea typeface="Calibri" charset="0"/>
                                    <a:cs typeface="Times New Roman" charset="0"/>
                                  </a:endParaRPr>
                                </a:p>
                                <a:p>
                                  <a:pPr marL="71755" marR="71755" algn="ctr">
                                    <a:lnSpc>
                                      <a:spcPct val="150000"/>
                                    </a:lnSpc>
                                    <a:spcAft>
                                      <a:spcPts val="0"/>
                                    </a:spcAft>
                                  </a:pPr>
                                  <a:r>
                                    <a:rPr lang="fr-FR" sz="800" b="1" dirty="0">
                                      <a:solidFill>
                                        <a:srgbClr val="FFC000"/>
                                      </a:solidFill>
                                      <a:effectLst/>
                                      <a:latin typeface="Calibri" charset="0"/>
                                      <a:ea typeface="Calibri" charset="0"/>
                                      <a:cs typeface="Times New Roman" charset="0"/>
                                    </a:rPr>
                                    <a:t>LAKERS</a:t>
                                  </a:r>
                                  <a:endParaRPr lang="fr-FR" sz="1100" dirty="0">
                                    <a:solidFill>
                                      <a:srgbClr val="FFC000"/>
                                    </a:solidFill>
                                    <a:effectLst/>
                                    <a:latin typeface="Calibri" charset="0"/>
                                    <a:ea typeface="Calibri" charset="0"/>
                                    <a:cs typeface="Times New Roman" charset="0"/>
                                  </a:endParaRPr>
                                </a:p>
                              </p:txBody>
                            </p:sp>
                          </p:grpSp>
                        </p:grpSp>
                        <p:grpSp>
                          <p:nvGrpSpPr>
                            <p:cNvPr id="77" name="Group 1823">
                              <a:extLst>
                                <a:ext uri="{FF2B5EF4-FFF2-40B4-BE49-F238E27FC236}">
                                  <a16:creationId xmlns:a16="http://schemas.microsoft.com/office/drawing/2014/main" id="{29F49C40-EEBB-6342-AFEE-EF35AC18BBBA}"/>
                                </a:ext>
                              </a:extLst>
                            </p:cNvPr>
                            <p:cNvGrpSpPr>
                              <a:grpSpLocks/>
                            </p:cNvGrpSpPr>
                            <p:nvPr/>
                          </p:nvGrpSpPr>
                          <p:grpSpPr bwMode="auto">
                            <a:xfrm>
                              <a:off x="1959" y="5265"/>
                              <a:ext cx="3525" cy="3652"/>
                              <a:chOff x="1959" y="5265"/>
                              <a:chExt cx="3525" cy="3652"/>
                            </a:xfrm>
                          </p:grpSpPr>
                          <p:cxnSp>
                            <p:nvCxnSpPr>
                              <p:cNvPr id="78" name="AutoShape 1824">
                                <a:extLst>
                                  <a:ext uri="{FF2B5EF4-FFF2-40B4-BE49-F238E27FC236}">
                                    <a16:creationId xmlns:a16="http://schemas.microsoft.com/office/drawing/2014/main" id="{70F08FE8-C72F-DC49-BE96-764C98E69329}"/>
                                  </a:ext>
                                </a:extLst>
                              </p:cNvPr>
                              <p:cNvCxnSpPr>
                                <a:cxnSpLocks noChangeShapeType="1"/>
                              </p:cNvCxnSpPr>
                              <p:nvPr/>
                            </p:nvCxnSpPr>
                            <p:spPr bwMode="auto">
                              <a:xfrm>
                                <a:off x="1959" y="5614"/>
                                <a:ext cx="407" cy="267"/>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79" name="AutoShape 1825">
                                <a:extLst>
                                  <a:ext uri="{FF2B5EF4-FFF2-40B4-BE49-F238E27FC236}">
                                    <a16:creationId xmlns:a16="http://schemas.microsoft.com/office/drawing/2014/main" id="{44E9AA87-3C12-8540-83EF-B9432C6915D1}"/>
                                  </a:ext>
                                </a:extLst>
                              </p:cNvPr>
                              <p:cNvCxnSpPr>
                                <a:cxnSpLocks noChangeShapeType="1"/>
                              </p:cNvCxnSpPr>
                              <p:nvPr/>
                            </p:nvCxnSpPr>
                            <p:spPr bwMode="auto">
                              <a:xfrm>
                                <a:off x="2201" y="5265"/>
                                <a:ext cx="407" cy="268"/>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80" name="AutoShape 1826">
                                <a:extLst>
                                  <a:ext uri="{FF2B5EF4-FFF2-40B4-BE49-F238E27FC236}">
                                    <a16:creationId xmlns:a16="http://schemas.microsoft.com/office/drawing/2014/main" id="{05751295-7B76-4349-90C8-A90815D88033}"/>
                                  </a:ext>
                                </a:extLst>
                              </p:cNvPr>
                              <p:cNvCxnSpPr>
                                <a:cxnSpLocks noChangeShapeType="1"/>
                              </p:cNvCxnSpPr>
                              <p:nvPr/>
                            </p:nvCxnSpPr>
                            <p:spPr bwMode="auto">
                              <a:xfrm flipV="1">
                                <a:off x="5077" y="5682"/>
                                <a:ext cx="407" cy="259"/>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81" name="AutoShape 1827">
                                <a:extLst>
                                  <a:ext uri="{FF2B5EF4-FFF2-40B4-BE49-F238E27FC236}">
                                    <a16:creationId xmlns:a16="http://schemas.microsoft.com/office/drawing/2014/main" id="{891DB688-9322-6046-A801-365E84060690}"/>
                                  </a:ext>
                                </a:extLst>
                              </p:cNvPr>
                              <p:cNvCxnSpPr>
                                <a:cxnSpLocks noChangeShapeType="1"/>
                              </p:cNvCxnSpPr>
                              <p:nvPr/>
                            </p:nvCxnSpPr>
                            <p:spPr bwMode="auto">
                              <a:xfrm flipV="1">
                                <a:off x="4849" y="5322"/>
                                <a:ext cx="434" cy="292"/>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82" name="AutoShape 1828">
                                <a:extLst>
                                  <a:ext uri="{FF2B5EF4-FFF2-40B4-BE49-F238E27FC236}">
                                    <a16:creationId xmlns:a16="http://schemas.microsoft.com/office/drawing/2014/main" id="{348628C6-1605-684B-8F52-788C82994F85}"/>
                                  </a:ext>
                                </a:extLst>
                              </p:cNvPr>
                              <p:cNvCxnSpPr>
                                <a:cxnSpLocks noChangeShapeType="1"/>
                              </p:cNvCxnSpPr>
                              <p:nvPr/>
                            </p:nvCxnSpPr>
                            <p:spPr bwMode="auto">
                              <a:xfrm>
                                <a:off x="3093" y="7797"/>
                                <a:ext cx="575"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83" name="AutoShape 1829">
                                <a:extLst>
                                  <a:ext uri="{FF2B5EF4-FFF2-40B4-BE49-F238E27FC236}">
                                    <a16:creationId xmlns:a16="http://schemas.microsoft.com/office/drawing/2014/main" id="{C1F91142-3851-5B42-B2FE-5F3DE2156B5F}"/>
                                  </a:ext>
                                </a:extLst>
                              </p:cNvPr>
                              <p:cNvCxnSpPr>
                                <a:cxnSpLocks noChangeShapeType="1"/>
                              </p:cNvCxnSpPr>
                              <p:nvPr/>
                            </p:nvCxnSpPr>
                            <p:spPr bwMode="auto">
                              <a:xfrm>
                                <a:off x="3075" y="8282"/>
                                <a:ext cx="593" cy="1"/>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84" name="AutoShape 1830">
                                <a:extLst>
                                  <a:ext uri="{FF2B5EF4-FFF2-40B4-BE49-F238E27FC236}">
                                    <a16:creationId xmlns:a16="http://schemas.microsoft.com/office/drawing/2014/main" id="{BBA6D9FC-63FE-BB4C-BE91-4B6C85DB28FD}"/>
                                  </a:ext>
                                </a:extLst>
                              </p:cNvPr>
                              <p:cNvCxnSpPr>
                                <a:cxnSpLocks noChangeShapeType="1"/>
                              </p:cNvCxnSpPr>
                              <p:nvPr/>
                            </p:nvCxnSpPr>
                            <p:spPr bwMode="auto">
                              <a:xfrm>
                                <a:off x="3002" y="8917"/>
                                <a:ext cx="575"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85" name="AutoShape 1831">
                                <a:extLst>
                                  <a:ext uri="{FF2B5EF4-FFF2-40B4-BE49-F238E27FC236}">
                                    <a16:creationId xmlns:a16="http://schemas.microsoft.com/office/drawing/2014/main" id="{E53BF613-048A-2141-8379-E93523D21C2A}"/>
                                  </a:ext>
                                </a:extLst>
                              </p:cNvPr>
                              <p:cNvCxnSpPr>
                                <a:cxnSpLocks noChangeShapeType="1"/>
                              </p:cNvCxnSpPr>
                              <p:nvPr/>
                            </p:nvCxnSpPr>
                            <p:spPr bwMode="auto">
                              <a:xfrm>
                                <a:off x="3832" y="7797"/>
                                <a:ext cx="575"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86" name="AutoShape 1832">
                                <a:extLst>
                                  <a:ext uri="{FF2B5EF4-FFF2-40B4-BE49-F238E27FC236}">
                                    <a16:creationId xmlns:a16="http://schemas.microsoft.com/office/drawing/2014/main" id="{067363A7-EE93-364B-960E-1AA517743AF5}"/>
                                  </a:ext>
                                </a:extLst>
                              </p:cNvPr>
                              <p:cNvCxnSpPr>
                                <a:cxnSpLocks noChangeShapeType="1"/>
                              </p:cNvCxnSpPr>
                              <p:nvPr/>
                            </p:nvCxnSpPr>
                            <p:spPr bwMode="auto">
                              <a:xfrm>
                                <a:off x="3934" y="8917"/>
                                <a:ext cx="575"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87" name="AutoShape 1833">
                                <a:extLst>
                                  <a:ext uri="{FF2B5EF4-FFF2-40B4-BE49-F238E27FC236}">
                                    <a16:creationId xmlns:a16="http://schemas.microsoft.com/office/drawing/2014/main" id="{AC831D7B-6C81-FA44-BF31-E2D6F7250D0C}"/>
                                  </a:ext>
                                </a:extLst>
                              </p:cNvPr>
                              <p:cNvCxnSpPr>
                                <a:cxnSpLocks noChangeShapeType="1"/>
                              </p:cNvCxnSpPr>
                              <p:nvPr/>
                            </p:nvCxnSpPr>
                            <p:spPr bwMode="auto">
                              <a:xfrm>
                                <a:off x="3876" y="8282"/>
                                <a:ext cx="575" cy="0"/>
                              </a:xfrm>
                              <a:prstGeom prst="straightConnector1">
                                <a:avLst/>
                              </a:prstGeom>
                              <a:noFill/>
                              <a:ln w="19050">
                                <a:solidFill>
                                  <a:srgbClr val="00206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grpSp>
                        <p:nvGrpSpPr>
                          <p:cNvPr id="71" name="Group 1834">
                            <a:extLst>
                              <a:ext uri="{FF2B5EF4-FFF2-40B4-BE49-F238E27FC236}">
                                <a16:creationId xmlns:a16="http://schemas.microsoft.com/office/drawing/2014/main" id="{8240CB1B-A86C-1540-8BEF-81BA7203BC6C}"/>
                              </a:ext>
                            </a:extLst>
                          </p:cNvPr>
                          <p:cNvGrpSpPr>
                            <a:grpSpLocks/>
                          </p:cNvGrpSpPr>
                          <p:nvPr/>
                        </p:nvGrpSpPr>
                        <p:grpSpPr bwMode="auto">
                          <a:xfrm>
                            <a:off x="495" y="6416"/>
                            <a:ext cx="1726" cy="1548"/>
                            <a:chOff x="8041" y="8183"/>
                            <a:chExt cx="1981" cy="1878"/>
                          </a:xfrm>
                        </p:grpSpPr>
                        <p:sp>
                          <p:nvSpPr>
                            <p:cNvPr id="72" name="Oval 1835">
                              <a:extLst>
                                <a:ext uri="{FF2B5EF4-FFF2-40B4-BE49-F238E27FC236}">
                                  <a16:creationId xmlns:a16="http://schemas.microsoft.com/office/drawing/2014/main" id="{24604050-C363-A94A-96EF-6CC2C9F51DA2}"/>
                                </a:ext>
                              </a:extLst>
                            </p:cNvPr>
                            <p:cNvSpPr>
                              <a:spLocks noChangeArrowheads="1"/>
                            </p:cNvSpPr>
                            <p:nvPr/>
                          </p:nvSpPr>
                          <p:spPr bwMode="auto">
                            <a:xfrm>
                              <a:off x="8041" y="8183"/>
                              <a:ext cx="1981" cy="1878"/>
                            </a:xfrm>
                            <a:prstGeom prst="ellipse">
                              <a:avLst/>
                            </a:prstGeom>
                            <a:solidFill>
                              <a:srgbClr val="FFFFFF"/>
                            </a:solidFill>
                            <a:ln w="19050">
                              <a:solidFill>
                                <a:srgbClr val="002060"/>
                              </a:solidFill>
                              <a:round/>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500" b="1">
                                  <a:effectLst/>
                                  <a:latin typeface="Calibri" charset="0"/>
                                  <a:ea typeface="Calibri" charset="0"/>
                                  <a:cs typeface="Times New Roman" charset="0"/>
                                </a:rPr>
                                <a:t> </a:t>
                              </a:r>
                              <a:endParaRPr lang="fr-FR" sz="1100">
                                <a:effectLst/>
                                <a:latin typeface="Calibri" charset="0"/>
                                <a:ea typeface="Calibri" charset="0"/>
                                <a:cs typeface="Times New Roman" charset="0"/>
                              </a:endParaRPr>
                            </a:p>
                            <a:p>
                              <a:pPr marL="71755" marR="71755" algn="ctr">
                                <a:lnSpc>
                                  <a:spcPct val="150000"/>
                                </a:lnSpc>
                                <a:spcAft>
                                  <a:spcPts val="0"/>
                                </a:spcAft>
                              </a:pPr>
                              <a:r>
                                <a:rPr lang="fr-FR" sz="500" b="1">
                                  <a:effectLst/>
                                  <a:latin typeface="Calibri" charset="0"/>
                                  <a:ea typeface="Calibri" charset="0"/>
                                  <a:cs typeface="Times New Roman" charset="0"/>
                                </a:rPr>
                                <a:t> </a:t>
                              </a:r>
                              <a:endParaRPr lang="fr-FR" sz="1100">
                                <a:effectLst/>
                                <a:latin typeface="Calibri" charset="0"/>
                                <a:ea typeface="Calibri" charset="0"/>
                                <a:cs typeface="Times New Roman" charset="0"/>
                              </a:endParaRPr>
                            </a:p>
                            <a:p>
                              <a:pPr marL="71755" marR="71755" algn="ctr">
                                <a:lnSpc>
                                  <a:spcPct val="150000"/>
                                </a:lnSpc>
                                <a:spcAft>
                                  <a:spcPts val="0"/>
                                </a:spcAft>
                              </a:pPr>
                              <a:r>
                                <a:rPr lang="fr-FR" sz="500" b="1" cap="all" spc="210">
                                  <a:effectLst>
                                    <a:outerShdw blurRad="50800" dist="38100" dir="2700000" algn="tl">
                                      <a:srgbClr val="000000">
                                        <a:alpha val="40000"/>
                                      </a:srgbClr>
                                    </a:outerShdw>
                                  </a:effectLst>
                                  <a:latin typeface="Calibri" charset="0"/>
                                  <a:ea typeface="Calibri" charset="0"/>
                                  <a:cs typeface="Times New Roman" charset="0"/>
                                </a:rPr>
                                <a:t> </a:t>
                              </a:r>
                              <a:endParaRPr lang="fr-FR" sz="1100">
                                <a:effectLst/>
                                <a:latin typeface="Calibri" charset="0"/>
                                <a:ea typeface="Calibri" charset="0"/>
                                <a:cs typeface="Times New Roman" charset="0"/>
                              </a:endParaRPr>
                            </a:p>
                            <a:p>
                              <a:pPr marL="71755" marR="71755" algn="just">
                                <a:lnSpc>
                                  <a:spcPct val="150000"/>
                                </a:lnSpc>
                                <a:spcAft>
                                  <a:spcPts val="0"/>
                                </a:spcAft>
                              </a:pPr>
                              <a:r>
                                <a:rPr lang="fr-FR" sz="1100">
                                  <a:effectLst/>
                                  <a:latin typeface="Calibri" charset="0"/>
                                  <a:ea typeface="Calibri" charset="0"/>
                                  <a:cs typeface="Times New Roman" charset="0"/>
                                </a:rPr>
                                <a:t> </a:t>
                              </a:r>
                            </a:p>
                          </p:txBody>
                        </p:sp>
                        <p:sp>
                          <p:nvSpPr>
                            <p:cNvPr id="73" name="Text Box 1836">
                              <a:extLst>
                                <a:ext uri="{FF2B5EF4-FFF2-40B4-BE49-F238E27FC236}">
                                  <a16:creationId xmlns:a16="http://schemas.microsoft.com/office/drawing/2014/main" id="{284A2464-D35F-A74D-A311-2146E82B5E5F}"/>
                                </a:ext>
                              </a:extLst>
                            </p:cNvPr>
                            <p:cNvSpPr txBox="1">
                              <a:spLocks noChangeArrowheads="1"/>
                            </p:cNvSpPr>
                            <p:nvPr/>
                          </p:nvSpPr>
                          <p:spPr bwMode="auto">
                            <a:xfrm>
                              <a:off x="8583" y="9381"/>
                              <a:ext cx="907" cy="450"/>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spcAft>
                                  <a:spcPts val="0"/>
                                </a:spcAft>
                              </a:pPr>
                              <a:r>
                                <a:rPr lang="fr-FR" sz="800">
                                  <a:ln w="9525" cap="flat" cmpd="sng" algn="ctr">
                                    <a:solidFill>
                                      <a:srgbClr val="000000"/>
                                    </a:solidFill>
                                    <a:prstDash val="solid"/>
                                    <a:round/>
                                  </a:ln>
                                  <a:solidFill>
                                    <a:srgbClr val="FAC090"/>
                                  </a:solidFill>
                                  <a:effectLst/>
                                  <a:latin typeface="Arial Black" charset="0"/>
                                  <a:ea typeface="Arial Black" charset="0"/>
                                  <a:cs typeface="Arial Black" charset="0"/>
                                </a:rPr>
                                <a:t>NBA</a:t>
                              </a:r>
                              <a:endParaRPr lang="fr-FR" sz="1200">
                                <a:effectLst/>
                                <a:latin typeface="Times New Roman" charset="0"/>
                                <a:ea typeface="ＭＳ 明朝" charset="-128"/>
                              </a:endParaRPr>
                            </a:p>
                            <a:p>
                              <a:pPr marL="71755" marR="71755" algn="ctr">
                                <a:lnSpc>
                                  <a:spcPct val="150000"/>
                                </a:lnSpc>
                                <a:spcAft>
                                  <a:spcPts val="0"/>
                                </a:spcAft>
                              </a:pPr>
                              <a:r>
                                <a:rPr lang="fr-FR" sz="1100">
                                  <a:effectLst/>
                                  <a:latin typeface="Calibri" charset="0"/>
                                  <a:ea typeface="Calibri" charset="0"/>
                                  <a:cs typeface="Times New Roman" charset="0"/>
                                </a:rPr>
                                <a:t> </a:t>
                              </a:r>
                            </a:p>
                          </p:txBody>
                        </p:sp>
                        <p:sp>
                          <p:nvSpPr>
                            <p:cNvPr id="74" name="Text Box 1837">
                              <a:extLst>
                                <a:ext uri="{FF2B5EF4-FFF2-40B4-BE49-F238E27FC236}">
                                  <a16:creationId xmlns:a16="http://schemas.microsoft.com/office/drawing/2014/main" id="{BC277F5D-0165-0E4F-AC68-0A95925BE7D7}"/>
                                </a:ext>
                              </a:extLst>
                            </p:cNvPr>
                            <p:cNvSpPr txBox="1">
                              <a:spLocks noChangeArrowheads="1"/>
                            </p:cNvSpPr>
                            <p:nvPr/>
                          </p:nvSpPr>
                          <p:spPr bwMode="auto">
                            <a:xfrm>
                              <a:off x="8247" y="8917"/>
                              <a:ext cx="1620" cy="582"/>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spcAft>
                                  <a:spcPts val="0"/>
                                </a:spcAft>
                              </a:pPr>
                              <a:r>
                                <a:rPr lang="fr-FR" sz="800" dirty="0">
                                  <a:ln w="9525" cap="flat" cmpd="sng" algn="ctr">
                                    <a:solidFill>
                                      <a:srgbClr val="000000"/>
                                    </a:solidFill>
                                    <a:prstDash val="solid"/>
                                    <a:round/>
                                  </a:ln>
                                  <a:solidFill>
                                    <a:srgbClr val="FAC090"/>
                                  </a:solidFill>
                                  <a:latin typeface="Arial Black" charset="0"/>
                                  <a:ea typeface="ＭＳ 明朝" charset="-128"/>
                                  <a:cs typeface="Arial Black" charset="0"/>
                                </a:rPr>
                                <a:t>STAGE GWADA</a:t>
                              </a:r>
                              <a:endParaRPr lang="fr-FR" sz="1200" dirty="0">
                                <a:effectLst/>
                                <a:latin typeface="Times New Roman" charset="0"/>
                                <a:ea typeface="ＭＳ 明朝" charset="-128"/>
                              </a:endParaRPr>
                            </a:p>
                          </p:txBody>
                        </p:sp>
                        <p:sp>
                          <p:nvSpPr>
                            <p:cNvPr id="75" name="Text Box 1838">
                              <a:extLst>
                                <a:ext uri="{FF2B5EF4-FFF2-40B4-BE49-F238E27FC236}">
                                  <a16:creationId xmlns:a16="http://schemas.microsoft.com/office/drawing/2014/main" id="{46C81C52-8168-FE40-9491-2D5464128EF9}"/>
                                </a:ext>
                              </a:extLst>
                            </p:cNvPr>
                            <p:cNvSpPr txBox="1">
                              <a:spLocks noChangeArrowheads="1"/>
                            </p:cNvSpPr>
                            <p:nvPr/>
                          </p:nvSpPr>
                          <p:spPr bwMode="auto">
                            <a:xfrm>
                              <a:off x="8244" y="8410"/>
                              <a:ext cx="1588" cy="599"/>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spcAft>
                                  <a:spcPts val="0"/>
                                </a:spcAft>
                              </a:pPr>
                              <a:r>
                                <a:rPr lang="fr-FR" sz="800" dirty="0">
                                  <a:ln w="9525" cap="flat" cmpd="sng" algn="ctr">
                                    <a:solidFill>
                                      <a:srgbClr val="000000"/>
                                    </a:solidFill>
                                    <a:prstDash val="solid"/>
                                    <a:round/>
                                  </a:ln>
                                  <a:solidFill>
                                    <a:srgbClr val="FAC090"/>
                                  </a:solidFill>
                                  <a:effectLst/>
                                  <a:latin typeface="Arial Black" charset="0"/>
                                  <a:ea typeface="Arial Black" charset="0"/>
                                  <a:cs typeface="Arial Black" charset="0"/>
                                </a:rPr>
                                <a:t>SPALDING</a:t>
                              </a:r>
                              <a:endParaRPr lang="fr-FR" sz="1200" dirty="0">
                                <a:effectLst/>
                                <a:latin typeface="Times New Roman" charset="0"/>
                                <a:ea typeface="ＭＳ 明朝" charset="-128"/>
                              </a:endParaRPr>
                            </a:p>
                            <a:p>
                              <a:pPr marL="71755" marR="71755" algn="ctr">
                                <a:lnSpc>
                                  <a:spcPct val="150000"/>
                                </a:lnSpc>
                                <a:spcAft>
                                  <a:spcPts val="0"/>
                                </a:spcAft>
                              </a:pPr>
                              <a:r>
                                <a:rPr lang="fr-FR" sz="1100" dirty="0">
                                  <a:effectLst/>
                                  <a:latin typeface="Calibri" charset="0"/>
                                  <a:ea typeface="Calibri" charset="0"/>
                                  <a:cs typeface="Times New Roman" charset="0"/>
                                </a:rPr>
                                <a:t> </a:t>
                              </a:r>
                            </a:p>
                          </p:txBody>
                        </p:sp>
                      </p:grpSp>
                    </p:grpSp>
                  </p:grpSp>
                  <p:grpSp>
                    <p:nvGrpSpPr>
                      <p:cNvPr id="42" name="Group 1839">
                        <a:extLst>
                          <a:ext uri="{FF2B5EF4-FFF2-40B4-BE49-F238E27FC236}">
                            <a16:creationId xmlns:a16="http://schemas.microsoft.com/office/drawing/2014/main" id="{98C0F225-360E-0349-90C0-C473AB9C2E3C}"/>
                          </a:ext>
                        </a:extLst>
                      </p:cNvPr>
                      <p:cNvGrpSpPr>
                        <a:grpSpLocks/>
                      </p:cNvGrpSpPr>
                      <p:nvPr/>
                    </p:nvGrpSpPr>
                    <p:grpSpPr bwMode="auto">
                      <a:xfrm>
                        <a:off x="616" y="2952"/>
                        <a:ext cx="5704" cy="6840"/>
                        <a:chOff x="616" y="2952"/>
                        <a:chExt cx="5704" cy="6840"/>
                      </a:xfrm>
                    </p:grpSpPr>
                    <p:sp>
                      <p:nvSpPr>
                        <p:cNvPr id="43" name="Text Box 1840">
                          <a:extLst>
                            <a:ext uri="{FF2B5EF4-FFF2-40B4-BE49-F238E27FC236}">
                              <a16:creationId xmlns:a16="http://schemas.microsoft.com/office/drawing/2014/main" id="{75674033-4755-2C49-A82F-E8F5477ECEBF}"/>
                            </a:ext>
                          </a:extLst>
                        </p:cNvPr>
                        <p:cNvSpPr txBox="1">
                          <a:spLocks noChangeArrowheads="1"/>
                        </p:cNvSpPr>
                        <p:nvPr/>
                      </p:nvSpPr>
                      <p:spPr bwMode="auto">
                        <a:xfrm>
                          <a:off x="1864" y="5835"/>
                          <a:ext cx="218" cy="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3</a:t>
                          </a:r>
                          <a:endParaRPr lang="fr-FR" sz="1100">
                            <a:effectLst/>
                            <a:latin typeface="Calibri" charset="0"/>
                            <a:ea typeface="Calibri" charset="0"/>
                            <a:cs typeface="Times New Roman" charset="0"/>
                          </a:endParaRPr>
                        </a:p>
                      </p:txBody>
                    </p:sp>
                    <p:sp>
                      <p:nvSpPr>
                        <p:cNvPr id="44" name="Text Box 1841">
                          <a:extLst>
                            <a:ext uri="{FF2B5EF4-FFF2-40B4-BE49-F238E27FC236}">
                              <a16:creationId xmlns:a16="http://schemas.microsoft.com/office/drawing/2014/main" id="{7B498691-EE25-4941-8AD7-FAF5ABD8FBE4}"/>
                            </a:ext>
                          </a:extLst>
                        </p:cNvPr>
                        <p:cNvSpPr txBox="1">
                          <a:spLocks noChangeArrowheads="1"/>
                        </p:cNvSpPr>
                        <p:nvPr/>
                      </p:nvSpPr>
                      <p:spPr bwMode="auto">
                        <a:xfrm>
                          <a:off x="616" y="6848"/>
                          <a:ext cx="337" cy="2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5</a:t>
                          </a:r>
                          <a:endParaRPr lang="fr-FR" sz="1100">
                            <a:effectLst/>
                            <a:latin typeface="Calibri" charset="0"/>
                            <a:ea typeface="Calibri" charset="0"/>
                            <a:cs typeface="Times New Roman" charset="0"/>
                          </a:endParaRPr>
                        </a:p>
                      </p:txBody>
                    </p:sp>
                    <p:sp>
                      <p:nvSpPr>
                        <p:cNvPr id="45" name="Text Box 1842">
                          <a:extLst>
                            <a:ext uri="{FF2B5EF4-FFF2-40B4-BE49-F238E27FC236}">
                              <a16:creationId xmlns:a16="http://schemas.microsoft.com/office/drawing/2014/main" id="{19405915-644A-A444-ACBE-2BD6DB7FD2A4}"/>
                            </a:ext>
                          </a:extLst>
                        </p:cNvPr>
                        <p:cNvSpPr txBox="1">
                          <a:spLocks noChangeArrowheads="1"/>
                        </p:cNvSpPr>
                        <p:nvPr/>
                      </p:nvSpPr>
                      <p:spPr bwMode="auto">
                        <a:xfrm>
                          <a:off x="2367" y="4988"/>
                          <a:ext cx="314" cy="3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1</a:t>
                          </a:r>
                          <a:endParaRPr lang="fr-FR" sz="1100">
                            <a:effectLst/>
                            <a:latin typeface="Calibri" charset="0"/>
                            <a:ea typeface="Calibri" charset="0"/>
                            <a:cs typeface="Times New Roman" charset="0"/>
                          </a:endParaRPr>
                        </a:p>
                      </p:txBody>
                    </p:sp>
                    <p:sp>
                      <p:nvSpPr>
                        <p:cNvPr id="46" name="Text Box 1843">
                          <a:extLst>
                            <a:ext uri="{FF2B5EF4-FFF2-40B4-BE49-F238E27FC236}">
                              <a16:creationId xmlns:a16="http://schemas.microsoft.com/office/drawing/2014/main" id="{0FBEFF6C-B5E1-5A40-9BBC-DADFDDD8975F}"/>
                            </a:ext>
                          </a:extLst>
                        </p:cNvPr>
                        <p:cNvSpPr txBox="1">
                          <a:spLocks noChangeArrowheads="1"/>
                        </p:cNvSpPr>
                        <p:nvPr/>
                      </p:nvSpPr>
                      <p:spPr bwMode="auto">
                        <a:xfrm>
                          <a:off x="2143" y="5383"/>
                          <a:ext cx="276" cy="2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2</a:t>
                          </a:r>
                          <a:endParaRPr lang="fr-FR" sz="1100">
                            <a:effectLst/>
                            <a:latin typeface="Calibri" charset="0"/>
                            <a:ea typeface="Calibri" charset="0"/>
                            <a:cs typeface="Times New Roman" charset="0"/>
                          </a:endParaRPr>
                        </a:p>
                      </p:txBody>
                    </p:sp>
                    <p:sp>
                      <p:nvSpPr>
                        <p:cNvPr id="47" name="Text Box 1844">
                          <a:extLst>
                            <a:ext uri="{FF2B5EF4-FFF2-40B4-BE49-F238E27FC236}">
                              <a16:creationId xmlns:a16="http://schemas.microsoft.com/office/drawing/2014/main" id="{52E4EB34-DAAC-7448-B5E7-C3E96001CD0C}"/>
                            </a:ext>
                          </a:extLst>
                        </p:cNvPr>
                        <p:cNvSpPr txBox="1">
                          <a:spLocks noChangeArrowheads="1"/>
                        </p:cNvSpPr>
                        <p:nvPr/>
                      </p:nvSpPr>
                      <p:spPr bwMode="auto">
                        <a:xfrm>
                          <a:off x="1520" y="6166"/>
                          <a:ext cx="209" cy="352"/>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4</a:t>
                          </a:r>
                          <a:endParaRPr lang="fr-FR" sz="1100">
                            <a:effectLst/>
                            <a:latin typeface="Calibri" charset="0"/>
                            <a:ea typeface="Calibri" charset="0"/>
                            <a:cs typeface="Times New Roman" charset="0"/>
                          </a:endParaRPr>
                        </a:p>
                      </p:txBody>
                    </p:sp>
                    <p:sp>
                      <p:nvSpPr>
                        <p:cNvPr id="48" name="Text Box 1845">
                          <a:extLst>
                            <a:ext uri="{FF2B5EF4-FFF2-40B4-BE49-F238E27FC236}">
                              <a16:creationId xmlns:a16="http://schemas.microsoft.com/office/drawing/2014/main" id="{B66D8A11-FDDB-454B-8560-E4849EF2996F}"/>
                            </a:ext>
                          </a:extLst>
                        </p:cNvPr>
                        <p:cNvSpPr txBox="1">
                          <a:spLocks noChangeArrowheads="1"/>
                        </p:cNvSpPr>
                        <p:nvPr/>
                      </p:nvSpPr>
                      <p:spPr bwMode="auto">
                        <a:xfrm>
                          <a:off x="3668" y="3658"/>
                          <a:ext cx="337" cy="2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3</a:t>
                          </a:r>
                          <a:endParaRPr lang="fr-FR" sz="1100">
                            <a:effectLst/>
                            <a:latin typeface="Calibri" charset="0"/>
                            <a:ea typeface="Calibri" charset="0"/>
                            <a:cs typeface="Times New Roman" charset="0"/>
                          </a:endParaRPr>
                        </a:p>
                      </p:txBody>
                    </p:sp>
                    <p:sp>
                      <p:nvSpPr>
                        <p:cNvPr id="49" name="Text Box 1846">
                          <a:extLst>
                            <a:ext uri="{FF2B5EF4-FFF2-40B4-BE49-F238E27FC236}">
                              <a16:creationId xmlns:a16="http://schemas.microsoft.com/office/drawing/2014/main" id="{83091AE3-33B3-1A4A-9782-328D89D7A2AC}"/>
                            </a:ext>
                          </a:extLst>
                        </p:cNvPr>
                        <p:cNvSpPr txBox="1">
                          <a:spLocks noChangeArrowheads="1"/>
                        </p:cNvSpPr>
                        <p:nvPr/>
                      </p:nvSpPr>
                      <p:spPr bwMode="auto">
                        <a:xfrm>
                          <a:off x="3668" y="4255"/>
                          <a:ext cx="266" cy="3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1</a:t>
                          </a:r>
                          <a:endParaRPr lang="fr-FR" sz="1100">
                            <a:effectLst/>
                            <a:latin typeface="Calibri" charset="0"/>
                            <a:ea typeface="Calibri" charset="0"/>
                            <a:cs typeface="Times New Roman" charset="0"/>
                          </a:endParaRPr>
                        </a:p>
                      </p:txBody>
                    </p:sp>
                    <p:sp>
                      <p:nvSpPr>
                        <p:cNvPr id="50" name="Text Box 1847">
                          <a:extLst>
                            <a:ext uri="{FF2B5EF4-FFF2-40B4-BE49-F238E27FC236}">
                              <a16:creationId xmlns:a16="http://schemas.microsoft.com/office/drawing/2014/main" id="{388759B9-BBF4-7D43-93AD-3B55E7D57FEC}"/>
                            </a:ext>
                          </a:extLst>
                        </p:cNvPr>
                        <p:cNvSpPr txBox="1">
                          <a:spLocks noChangeArrowheads="1"/>
                        </p:cNvSpPr>
                        <p:nvPr/>
                      </p:nvSpPr>
                      <p:spPr bwMode="auto">
                        <a:xfrm>
                          <a:off x="3705" y="2952"/>
                          <a:ext cx="171" cy="3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5</a:t>
                          </a:r>
                          <a:endParaRPr lang="fr-FR" sz="1100">
                            <a:effectLst/>
                            <a:latin typeface="Calibri" charset="0"/>
                            <a:ea typeface="Calibri" charset="0"/>
                            <a:cs typeface="Times New Roman" charset="0"/>
                          </a:endParaRPr>
                        </a:p>
                      </p:txBody>
                    </p:sp>
                    <p:sp>
                      <p:nvSpPr>
                        <p:cNvPr id="51" name="Text Box 1848">
                          <a:extLst>
                            <a:ext uri="{FF2B5EF4-FFF2-40B4-BE49-F238E27FC236}">
                              <a16:creationId xmlns:a16="http://schemas.microsoft.com/office/drawing/2014/main" id="{50124C61-3155-4544-A798-4A6C38A8A77C}"/>
                            </a:ext>
                          </a:extLst>
                        </p:cNvPr>
                        <p:cNvSpPr txBox="1">
                          <a:spLocks noChangeArrowheads="1"/>
                        </p:cNvSpPr>
                        <p:nvPr/>
                      </p:nvSpPr>
                      <p:spPr bwMode="auto">
                        <a:xfrm>
                          <a:off x="3240" y="3309"/>
                          <a:ext cx="337" cy="3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4</a:t>
                          </a:r>
                          <a:endParaRPr lang="fr-FR" sz="1100">
                            <a:effectLst/>
                            <a:latin typeface="Calibri" charset="0"/>
                            <a:ea typeface="Calibri" charset="0"/>
                            <a:cs typeface="Times New Roman" charset="0"/>
                          </a:endParaRPr>
                        </a:p>
                      </p:txBody>
                    </p:sp>
                    <p:sp>
                      <p:nvSpPr>
                        <p:cNvPr id="52" name="Text Box 1849">
                          <a:extLst>
                            <a:ext uri="{FF2B5EF4-FFF2-40B4-BE49-F238E27FC236}">
                              <a16:creationId xmlns:a16="http://schemas.microsoft.com/office/drawing/2014/main" id="{D4E9CCC2-FD43-C64F-95D5-1CA5A4661741}"/>
                            </a:ext>
                          </a:extLst>
                        </p:cNvPr>
                        <p:cNvSpPr txBox="1">
                          <a:spLocks noChangeArrowheads="1"/>
                        </p:cNvSpPr>
                        <p:nvPr/>
                      </p:nvSpPr>
                      <p:spPr bwMode="auto">
                        <a:xfrm>
                          <a:off x="4147" y="3946"/>
                          <a:ext cx="245" cy="3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2</a:t>
                          </a:r>
                          <a:endParaRPr lang="fr-FR" sz="1100">
                            <a:effectLst/>
                            <a:latin typeface="Calibri" charset="0"/>
                            <a:ea typeface="Calibri" charset="0"/>
                            <a:cs typeface="Times New Roman" charset="0"/>
                          </a:endParaRPr>
                        </a:p>
                      </p:txBody>
                    </p:sp>
                    <p:sp>
                      <p:nvSpPr>
                        <p:cNvPr id="53" name="Text Box 1850">
                          <a:extLst>
                            <a:ext uri="{FF2B5EF4-FFF2-40B4-BE49-F238E27FC236}">
                              <a16:creationId xmlns:a16="http://schemas.microsoft.com/office/drawing/2014/main" id="{E4B164B8-DEE9-504F-8C83-166A759548D7}"/>
                            </a:ext>
                          </a:extLst>
                        </p:cNvPr>
                        <p:cNvSpPr txBox="1">
                          <a:spLocks noChangeArrowheads="1"/>
                        </p:cNvSpPr>
                        <p:nvPr/>
                      </p:nvSpPr>
                      <p:spPr bwMode="auto">
                        <a:xfrm>
                          <a:off x="4118" y="8528"/>
                          <a:ext cx="218" cy="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3</a:t>
                          </a:r>
                          <a:endParaRPr lang="fr-FR" sz="1100">
                            <a:effectLst/>
                            <a:latin typeface="Calibri" charset="0"/>
                            <a:ea typeface="Calibri" charset="0"/>
                            <a:cs typeface="Times New Roman" charset="0"/>
                          </a:endParaRPr>
                        </a:p>
                      </p:txBody>
                    </p:sp>
                    <p:sp>
                      <p:nvSpPr>
                        <p:cNvPr id="54" name="Text Box 1851">
                          <a:extLst>
                            <a:ext uri="{FF2B5EF4-FFF2-40B4-BE49-F238E27FC236}">
                              <a16:creationId xmlns:a16="http://schemas.microsoft.com/office/drawing/2014/main" id="{6DF270BE-D380-6248-B4A4-A1104964BA54}"/>
                            </a:ext>
                          </a:extLst>
                        </p:cNvPr>
                        <p:cNvSpPr txBox="1">
                          <a:spLocks noChangeArrowheads="1"/>
                        </p:cNvSpPr>
                        <p:nvPr/>
                      </p:nvSpPr>
                      <p:spPr bwMode="auto">
                        <a:xfrm>
                          <a:off x="4233" y="9499"/>
                          <a:ext cx="337" cy="2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5</a:t>
                          </a:r>
                          <a:endParaRPr lang="fr-FR" sz="1100">
                            <a:effectLst/>
                            <a:latin typeface="Calibri" charset="0"/>
                            <a:ea typeface="Calibri" charset="0"/>
                            <a:cs typeface="Times New Roman" charset="0"/>
                          </a:endParaRPr>
                        </a:p>
                      </p:txBody>
                    </p:sp>
                    <p:sp>
                      <p:nvSpPr>
                        <p:cNvPr id="55" name="Text Box 1852">
                          <a:extLst>
                            <a:ext uri="{FF2B5EF4-FFF2-40B4-BE49-F238E27FC236}">
                              <a16:creationId xmlns:a16="http://schemas.microsoft.com/office/drawing/2014/main" id="{8477E4C5-A69D-A447-AC77-0C5B6B797547}"/>
                            </a:ext>
                          </a:extLst>
                        </p:cNvPr>
                        <p:cNvSpPr txBox="1">
                          <a:spLocks noChangeArrowheads="1"/>
                        </p:cNvSpPr>
                        <p:nvPr/>
                      </p:nvSpPr>
                      <p:spPr bwMode="auto">
                        <a:xfrm>
                          <a:off x="4005" y="7176"/>
                          <a:ext cx="314" cy="3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1</a:t>
                          </a:r>
                          <a:endParaRPr lang="fr-FR" sz="1100">
                            <a:effectLst/>
                            <a:latin typeface="Calibri" charset="0"/>
                            <a:ea typeface="Calibri" charset="0"/>
                            <a:cs typeface="Times New Roman" charset="0"/>
                          </a:endParaRPr>
                        </a:p>
                      </p:txBody>
                    </p:sp>
                    <p:sp>
                      <p:nvSpPr>
                        <p:cNvPr id="56" name="Text Box 1853">
                          <a:extLst>
                            <a:ext uri="{FF2B5EF4-FFF2-40B4-BE49-F238E27FC236}">
                              <a16:creationId xmlns:a16="http://schemas.microsoft.com/office/drawing/2014/main" id="{10AFC352-61BA-2D49-A25B-547F604AFD49}"/>
                            </a:ext>
                          </a:extLst>
                        </p:cNvPr>
                        <p:cNvSpPr txBox="1">
                          <a:spLocks noChangeArrowheads="1"/>
                        </p:cNvSpPr>
                        <p:nvPr/>
                      </p:nvSpPr>
                      <p:spPr bwMode="auto">
                        <a:xfrm>
                          <a:off x="4019" y="7913"/>
                          <a:ext cx="276" cy="2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2</a:t>
                          </a:r>
                          <a:endParaRPr lang="fr-FR" sz="1100">
                            <a:effectLst/>
                            <a:latin typeface="Calibri" charset="0"/>
                            <a:ea typeface="Calibri" charset="0"/>
                            <a:cs typeface="Times New Roman" charset="0"/>
                          </a:endParaRPr>
                        </a:p>
                      </p:txBody>
                    </p:sp>
                    <p:sp>
                      <p:nvSpPr>
                        <p:cNvPr id="57" name="Text Box 1854">
                          <a:extLst>
                            <a:ext uri="{FF2B5EF4-FFF2-40B4-BE49-F238E27FC236}">
                              <a16:creationId xmlns:a16="http://schemas.microsoft.com/office/drawing/2014/main" id="{23FDF24C-3602-D543-BE20-44252FF9226A}"/>
                            </a:ext>
                          </a:extLst>
                        </p:cNvPr>
                        <p:cNvSpPr txBox="1">
                          <a:spLocks noChangeArrowheads="1"/>
                        </p:cNvSpPr>
                        <p:nvPr/>
                      </p:nvSpPr>
                      <p:spPr bwMode="auto">
                        <a:xfrm>
                          <a:off x="4055" y="8917"/>
                          <a:ext cx="209" cy="3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4</a:t>
                          </a:r>
                          <a:endParaRPr lang="fr-FR" sz="1100">
                            <a:effectLst/>
                            <a:latin typeface="Calibri" charset="0"/>
                            <a:ea typeface="Calibri" charset="0"/>
                            <a:cs typeface="Times New Roman" charset="0"/>
                          </a:endParaRPr>
                        </a:p>
                      </p:txBody>
                    </p:sp>
                    <p:sp>
                      <p:nvSpPr>
                        <p:cNvPr id="58" name="Text Box 1855">
                          <a:extLst>
                            <a:ext uri="{FF2B5EF4-FFF2-40B4-BE49-F238E27FC236}">
                              <a16:creationId xmlns:a16="http://schemas.microsoft.com/office/drawing/2014/main" id="{002E5120-9E0E-764D-9EE2-482F5004FEC6}"/>
                            </a:ext>
                          </a:extLst>
                        </p:cNvPr>
                        <p:cNvSpPr txBox="1">
                          <a:spLocks noChangeArrowheads="1"/>
                        </p:cNvSpPr>
                        <p:nvPr/>
                      </p:nvSpPr>
                      <p:spPr bwMode="auto">
                        <a:xfrm>
                          <a:off x="5348" y="5881"/>
                          <a:ext cx="218" cy="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3</a:t>
                          </a:r>
                          <a:endParaRPr lang="fr-FR" sz="1100">
                            <a:effectLst/>
                            <a:latin typeface="Calibri" charset="0"/>
                            <a:ea typeface="Calibri" charset="0"/>
                            <a:cs typeface="Times New Roman" charset="0"/>
                          </a:endParaRPr>
                        </a:p>
                      </p:txBody>
                    </p:sp>
                    <p:sp>
                      <p:nvSpPr>
                        <p:cNvPr id="59" name="Text Box 1856">
                          <a:extLst>
                            <a:ext uri="{FF2B5EF4-FFF2-40B4-BE49-F238E27FC236}">
                              <a16:creationId xmlns:a16="http://schemas.microsoft.com/office/drawing/2014/main" id="{374D46A9-4A2C-924E-96F5-452001531EDB}"/>
                            </a:ext>
                          </a:extLst>
                        </p:cNvPr>
                        <p:cNvSpPr txBox="1">
                          <a:spLocks noChangeArrowheads="1"/>
                        </p:cNvSpPr>
                        <p:nvPr/>
                      </p:nvSpPr>
                      <p:spPr bwMode="auto">
                        <a:xfrm>
                          <a:off x="5983" y="6589"/>
                          <a:ext cx="337" cy="2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5</a:t>
                          </a:r>
                          <a:endParaRPr lang="fr-FR" sz="1100">
                            <a:effectLst/>
                            <a:latin typeface="Calibri" charset="0"/>
                            <a:ea typeface="Calibri" charset="0"/>
                            <a:cs typeface="Times New Roman" charset="0"/>
                          </a:endParaRPr>
                        </a:p>
                      </p:txBody>
                    </p:sp>
                    <p:sp>
                      <p:nvSpPr>
                        <p:cNvPr id="60" name="Text Box 1857">
                          <a:extLst>
                            <a:ext uri="{FF2B5EF4-FFF2-40B4-BE49-F238E27FC236}">
                              <a16:creationId xmlns:a16="http://schemas.microsoft.com/office/drawing/2014/main" id="{C0BA9D91-AC56-8344-82F9-86F706F32810}"/>
                            </a:ext>
                          </a:extLst>
                        </p:cNvPr>
                        <p:cNvSpPr txBox="1">
                          <a:spLocks noChangeArrowheads="1"/>
                        </p:cNvSpPr>
                        <p:nvPr/>
                      </p:nvSpPr>
                      <p:spPr bwMode="auto">
                        <a:xfrm>
                          <a:off x="4849" y="5068"/>
                          <a:ext cx="314" cy="3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1</a:t>
                          </a:r>
                          <a:endParaRPr lang="fr-FR" sz="1100">
                            <a:effectLst/>
                            <a:latin typeface="Calibri" charset="0"/>
                            <a:ea typeface="Calibri" charset="0"/>
                            <a:cs typeface="Times New Roman" charset="0"/>
                          </a:endParaRPr>
                        </a:p>
                      </p:txBody>
                    </p:sp>
                    <p:sp>
                      <p:nvSpPr>
                        <p:cNvPr id="61" name="Text Box 1858">
                          <a:extLst>
                            <a:ext uri="{FF2B5EF4-FFF2-40B4-BE49-F238E27FC236}">
                              <a16:creationId xmlns:a16="http://schemas.microsoft.com/office/drawing/2014/main" id="{292E0337-AC78-4846-B6CA-7A9CF8F57548}"/>
                            </a:ext>
                          </a:extLst>
                        </p:cNvPr>
                        <p:cNvSpPr txBox="1">
                          <a:spLocks noChangeArrowheads="1"/>
                        </p:cNvSpPr>
                        <p:nvPr/>
                      </p:nvSpPr>
                      <p:spPr bwMode="auto">
                        <a:xfrm>
                          <a:off x="5007" y="5533"/>
                          <a:ext cx="276" cy="2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2</a:t>
                          </a:r>
                          <a:endParaRPr lang="fr-FR" sz="1100">
                            <a:effectLst/>
                            <a:latin typeface="Calibri" charset="0"/>
                            <a:ea typeface="Calibri" charset="0"/>
                            <a:cs typeface="Times New Roman" charset="0"/>
                          </a:endParaRPr>
                        </a:p>
                      </p:txBody>
                    </p:sp>
                    <p:sp>
                      <p:nvSpPr>
                        <p:cNvPr id="62" name="Text Box 1859">
                          <a:extLst>
                            <a:ext uri="{FF2B5EF4-FFF2-40B4-BE49-F238E27FC236}">
                              <a16:creationId xmlns:a16="http://schemas.microsoft.com/office/drawing/2014/main" id="{AF56ABDB-CCF9-E74A-BDE9-8E78F0E7D8E9}"/>
                            </a:ext>
                          </a:extLst>
                        </p:cNvPr>
                        <p:cNvSpPr txBox="1">
                          <a:spLocks noChangeArrowheads="1"/>
                        </p:cNvSpPr>
                        <p:nvPr/>
                      </p:nvSpPr>
                      <p:spPr bwMode="auto">
                        <a:xfrm>
                          <a:off x="5545" y="6201"/>
                          <a:ext cx="209" cy="3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4</a:t>
                          </a:r>
                          <a:endParaRPr lang="fr-FR" sz="1100">
                            <a:effectLst/>
                            <a:latin typeface="Calibri" charset="0"/>
                            <a:ea typeface="Calibri" charset="0"/>
                            <a:cs typeface="Times New Roman" charset="0"/>
                          </a:endParaRPr>
                        </a:p>
                      </p:txBody>
                    </p:sp>
                    <p:sp>
                      <p:nvSpPr>
                        <p:cNvPr id="63" name="Text Box 1860">
                          <a:extLst>
                            <a:ext uri="{FF2B5EF4-FFF2-40B4-BE49-F238E27FC236}">
                              <a16:creationId xmlns:a16="http://schemas.microsoft.com/office/drawing/2014/main" id="{8BD8BA51-A025-AF48-8653-6CEEE4C0E1AC}"/>
                            </a:ext>
                          </a:extLst>
                        </p:cNvPr>
                        <p:cNvSpPr txBox="1">
                          <a:spLocks noChangeArrowheads="1"/>
                        </p:cNvSpPr>
                        <p:nvPr/>
                      </p:nvSpPr>
                      <p:spPr bwMode="auto">
                        <a:xfrm>
                          <a:off x="3336" y="8528"/>
                          <a:ext cx="218" cy="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3</a:t>
                          </a:r>
                          <a:endParaRPr lang="fr-FR" sz="1100">
                            <a:effectLst/>
                            <a:latin typeface="Calibri" charset="0"/>
                            <a:ea typeface="Calibri" charset="0"/>
                            <a:cs typeface="Times New Roman" charset="0"/>
                          </a:endParaRPr>
                        </a:p>
                      </p:txBody>
                    </p:sp>
                    <p:sp>
                      <p:nvSpPr>
                        <p:cNvPr id="64" name="Text Box 1861">
                          <a:extLst>
                            <a:ext uri="{FF2B5EF4-FFF2-40B4-BE49-F238E27FC236}">
                              <a16:creationId xmlns:a16="http://schemas.microsoft.com/office/drawing/2014/main" id="{7C208246-D520-4D43-BC14-82B23DD73C1D}"/>
                            </a:ext>
                          </a:extLst>
                        </p:cNvPr>
                        <p:cNvSpPr txBox="1">
                          <a:spLocks noChangeArrowheads="1"/>
                        </p:cNvSpPr>
                        <p:nvPr/>
                      </p:nvSpPr>
                      <p:spPr bwMode="auto">
                        <a:xfrm>
                          <a:off x="3002" y="9382"/>
                          <a:ext cx="337" cy="2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5</a:t>
                          </a:r>
                          <a:endParaRPr lang="fr-FR" sz="1100">
                            <a:effectLst/>
                            <a:latin typeface="Calibri" charset="0"/>
                            <a:ea typeface="Calibri" charset="0"/>
                            <a:cs typeface="Times New Roman" charset="0"/>
                          </a:endParaRPr>
                        </a:p>
                      </p:txBody>
                    </p:sp>
                    <p:sp>
                      <p:nvSpPr>
                        <p:cNvPr id="65" name="Text Box 1862">
                          <a:extLst>
                            <a:ext uri="{FF2B5EF4-FFF2-40B4-BE49-F238E27FC236}">
                              <a16:creationId xmlns:a16="http://schemas.microsoft.com/office/drawing/2014/main" id="{41160D7D-CE5A-7745-B5FD-64CDC5C79930}"/>
                            </a:ext>
                          </a:extLst>
                        </p:cNvPr>
                        <p:cNvSpPr txBox="1">
                          <a:spLocks noChangeArrowheads="1"/>
                        </p:cNvSpPr>
                        <p:nvPr/>
                      </p:nvSpPr>
                      <p:spPr bwMode="auto">
                        <a:xfrm>
                          <a:off x="3240" y="6998"/>
                          <a:ext cx="314" cy="3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1</a:t>
                          </a:r>
                          <a:endParaRPr lang="fr-FR" sz="1100">
                            <a:effectLst/>
                            <a:latin typeface="Calibri" charset="0"/>
                            <a:ea typeface="Calibri" charset="0"/>
                            <a:cs typeface="Times New Roman" charset="0"/>
                          </a:endParaRPr>
                        </a:p>
                      </p:txBody>
                    </p:sp>
                    <p:sp>
                      <p:nvSpPr>
                        <p:cNvPr id="66" name="Text Box 1863">
                          <a:extLst>
                            <a:ext uri="{FF2B5EF4-FFF2-40B4-BE49-F238E27FC236}">
                              <a16:creationId xmlns:a16="http://schemas.microsoft.com/office/drawing/2014/main" id="{1F3A7BDE-91CF-DE46-819B-FE92A0ED47D0}"/>
                            </a:ext>
                          </a:extLst>
                        </p:cNvPr>
                        <p:cNvSpPr txBox="1">
                          <a:spLocks noChangeArrowheads="1"/>
                        </p:cNvSpPr>
                        <p:nvPr/>
                      </p:nvSpPr>
                      <p:spPr bwMode="auto">
                        <a:xfrm>
                          <a:off x="3278" y="7983"/>
                          <a:ext cx="276" cy="2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dirty="0">
                              <a:effectLst/>
                              <a:latin typeface="Calibri" charset="0"/>
                              <a:ea typeface="Calibri" charset="0"/>
                              <a:cs typeface="Times New Roman" charset="0"/>
                            </a:rPr>
                            <a:t>2</a:t>
                          </a:r>
                          <a:endParaRPr lang="fr-FR" sz="1100" dirty="0">
                            <a:effectLst/>
                            <a:latin typeface="Calibri" charset="0"/>
                            <a:ea typeface="Calibri" charset="0"/>
                            <a:cs typeface="Times New Roman" charset="0"/>
                          </a:endParaRPr>
                        </a:p>
                      </p:txBody>
                    </p:sp>
                    <p:sp>
                      <p:nvSpPr>
                        <p:cNvPr id="67" name="Text Box 1864">
                          <a:extLst>
                            <a:ext uri="{FF2B5EF4-FFF2-40B4-BE49-F238E27FC236}">
                              <a16:creationId xmlns:a16="http://schemas.microsoft.com/office/drawing/2014/main" id="{E130F13C-0E27-794A-A75B-9C51EF581A63}"/>
                            </a:ext>
                          </a:extLst>
                        </p:cNvPr>
                        <p:cNvSpPr txBox="1">
                          <a:spLocks noChangeArrowheads="1"/>
                        </p:cNvSpPr>
                        <p:nvPr/>
                      </p:nvSpPr>
                      <p:spPr bwMode="auto">
                        <a:xfrm>
                          <a:off x="3240" y="8917"/>
                          <a:ext cx="209" cy="3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4</a:t>
                          </a:r>
                          <a:endParaRPr lang="fr-FR" sz="1100">
                            <a:effectLst/>
                            <a:latin typeface="Calibri" charset="0"/>
                            <a:ea typeface="Calibri" charset="0"/>
                            <a:cs typeface="Times New Roman" charset="0"/>
                          </a:endParaRPr>
                        </a:p>
                      </p:txBody>
                    </p:sp>
                  </p:grpSp>
                </p:grpSp>
                <p:sp>
                  <p:nvSpPr>
                    <p:cNvPr id="36" name="AutoShape 1865">
                      <a:extLst>
                        <a:ext uri="{FF2B5EF4-FFF2-40B4-BE49-F238E27FC236}">
                          <a16:creationId xmlns:a16="http://schemas.microsoft.com/office/drawing/2014/main" id="{8FDD29D2-CB09-F04B-B518-308268BAD729}"/>
                        </a:ext>
                      </a:extLst>
                    </p:cNvPr>
                    <p:cNvSpPr>
                      <a:spLocks noChangeArrowheads="1"/>
                    </p:cNvSpPr>
                    <p:nvPr/>
                  </p:nvSpPr>
                  <p:spPr bwMode="auto">
                    <a:xfrm>
                      <a:off x="607" y="2004"/>
                      <a:ext cx="1963" cy="803"/>
                    </a:xfrm>
                    <a:prstGeom prst="cube">
                      <a:avLst>
                        <a:gd name="adj" fmla="val 25000"/>
                      </a:avLst>
                    </a:prstGeom>
                    <a:solidFill>
                      <a:srgbClr val="FFFFFF"/>
                    </a:solidFill>
                    <a:ln w="19050">
                      <a:solidFill>
                        <a:srgbClr val="002060"/>
                      </a:solidFill>
                      <a:miter lim="800000"/>
                      <a:headEnd/>
                      <a:tailEnd/>
                    </a:ln>
                  </p:spPr>
                  <p:txBody>
                    <a:bodyPr rot="0" vert="horz" wrap="square" lIns="0" tIns="0" rIns="0" bIns="0" anchor="t" anchorCtr="0" upright="1">
                      <a:spAutoFit/>
                    </a:bodyPr>
                    <a:lstStyle/>
                    <a:p>
                      <a:pPr marL="71755" marR="71755" algn="ctr">
                        <a:lnSpc>
                          <a:spcPct val="150000"/>
                        </a:lnSpc>
                        <a:spcAft>
                          <a:spcPts val="0"/>
                        </a:spcAft>
                      </a:pPr>
                      <a:r>
                        <a:rPr lang="fr-FR" sz="800" dirty="0">
                          <a:effectLst/>
                          <a:latin typeface="Calibri" charset="0"/>
                          <a:ea typeface="Calibri" charset="0"/>
                          <a:cs typeface="Times New Roman" charset="0"/>
                        </a:rPr>
                        <a:t>Je passe vers l’avant sans perdre le ballon</a:t>
                      </a:r>
                      <a:endParaRPr lang="fr-FR" sz="1400" dirty="0">
                        <a:effectLst/>
                        <a:latin typeface="Calibri" charset="0"/>
                        <a:ea typeface="Calibri" charset="0"/>
                        <a:cs typeface="Times New Roman" charset="0"/>
                      </a:endParaRPr>
                    </a:p>
                  </p:txBody>
                </p:sp>
                <p:sp>
                  <p:nvSpPr>
                    <p:cNvPr id="37" name="AutoShape 1866">
                      <a:extLst>
                        <a:ext uri="{FF2B5EF4-FFF2-40B4-BE49-F238E27FC236}">
                          <a16:creationId xmlns:a16="http://schemas.microsoft.com/office/drawing/2014/main" id="{D00C101C-926A-4246-B51F-FDD17828E99B}"/>
                        </a:ext>
                      </a:extLst>
                    </p:cNvPr>
                    <p:cNvSpPr>
                      <a:spLocks noChangeArrowheads="1"/>
                    </p:cNvSpPr>
                    <p:nvPr/>
                  </p:nvSpPr>
                  <p:spPr bwMode="auto">
                    <a:xfrm>
                      <a:off x="5348" y="3946"/>
                      <a:ext cx="1758" cy="866"/>
                    </a:xfrm>
                    <a:prstGeom prst="cube">
                      <a:avLst>
                        <a:gd name="adj" fmla="val 25000"/>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Je tire en </a:t>
                      </a:r>
                      <a:r>
                        <a:rPr lang="fr-FR" sz="700" b="1">
                          <a:effectLst/>
                          <a:latin typeface="Calibri" charset="0"/>
                          <a:ea typeface="Calibri" charset="0"/>
                          <a:cs typeface="Times New Roman" charset="0"/>
                        </a:rPr>
                        <a:t>T</a:t>
                      </a:r>
                      <a:r>
                        <a:rPr lang="fr-FR" sz="700">
                          <a:effectLst/>
                          <a:latin typeface="Calibri" charset="0"/>
                          <a:ea typeface="Calibri" charset="0"/>
                          <a:cs typeface="Times New Roman" charset="0"/>
                        </a:rPr>
                        <a:t> de tir et je marque</a:t>
                      </a:r>
                      <a:endParaRPr lang="fr-FR" sz="1100">
                        <a:effectLst/>
                        <a:latin typeface="Calibri" charset="0"/>
                        <a:ea typeface="Calibri" charset="0"/>
                        <a:cs typeface="Times New Roman" charset="0"/>
                      </a:endParaRPr>
                    </a:p>
                  </p:txBody>
                </p:sp>
                <p:sp>
                  <p:nvSpPr>
                    <p:cNvPr id="38" name="AutoShape 1867">
                      <a:extLst>
                        <a:ext uri="{FF2B5EF4-FFF2-40B4-BE49-F238E27FC236}">
                          <a16:creationId xmlns:a16="http://schemas.microsoft.com/office/drawing/2014/main" id="{42DA5BD5-D473-B148-BD34-0A02CEFE7A4E}"/>
                        </a:ext>
                      </a:extLst>
                    </p:cNvPr>
                    <p:cNvSpPr>
                      <a:spLocks noChangeArrowheads="1"/>
                    </p:cNvSpPr>
                    <p:nvPr/>
                  </p:nvSpPr>
                  <p:spPr bwMode="auto">
                    <a:xfrm>
                      <a:off x="84" y="4255"/>
                      <a:ext cx="2129" cy="803"/>
                    </a:xfrm>
                    <a:prstGeom prst="cube">
                      <a:avLst>
                        <a:gd name="adj" fmla="val 25000"/>
                      </a:avLst>
                    </a:prstGeom>
                    <a:solidFill>
                      <a:srgbClr val="FFFFFF"/>
                    </a:solidFill>
                    <a:ln w="19050">
                      <a:solidFill>
                        <a:srgbClr val="002060"/>
                      </a:solidFill>
                      <a:miter lim="800000"/>
                      <a:headEnd/>
                      <a:tailEnd/>
                    </a:ln>
                  </p:spPr>
                  <p:txBody>
                    <a:bodyPr rot="0" vert="horz" wrap="square" lIns="0" tIns="0" rIns="0" bIns="0" anchor="t" anchorCtr="0" upright="1">
                      <a:spAutoFit/>
                    </a:bodyPr>
                    <a:lstStyle/>
                    <a:p>
                      <a:pPr marL="71755" marR="71755" algn="ctr">
                        <a:lnSpc>
                          <a:spcPct val="150000"/>
                        </a:lnSpc>
                      </a:pPr>
                      <a:r>
                        <a:rPr lang="fr-FR" sz="800" dirty="0">
                          <a:latin typeface="Calibri" charset="0"/>
                          <a:cs typeface="Times New Roman" charset="0"/>
                        </a:rPr>
                        <a:t>Je dribble vers l’avant sans perdre le ballon </a:t>
                      </a:r>
                    </a:p>
                  </p:txBody>
                </p:sp>
                <p:sp>
                  <p:nvSpPr>
                    <p:cNvPr id="39" name="AutoShape 1868">
                      <a:extLst>
                        <a:ext uri="{FF2B5EF4-FFF2-40B4-BE49-F238E27FC236}">
                          <a16:creationId xmlns:a16="http://schemas.microsoft.com/office/drawing/2014/main" id="{FC3E1935-CEB3-AD44-867C-84230A6DA706}"/>
                        </a:ext>
                      </a:extLst>
                    </p:cNvPr>
                    <p:cNvSpPr>
                      <a:spLocks noChangeArrowheads="1"/>
                    </p:cNvSpPr>
                    <p:nvPr/>
                  </p:nvSpPr>
                  <p:spPr bwMode="auto">
                    <a:xfrm>
                      <a:off x="5484" y="8567"/>
                      <a:ext cx="2341" cy="815"/>
                    </a:xfrm>
                    <a:prstGeom prst="cube">
                      <a:avLst>
                        <a:gd name="adj" fmla="val 25000"/>
                      </a:avLst>
                    </a:prstGeom>
                    <a:solidFill>
                      <a:srgbClr val="FFFFFF"/>
                    </a:solidFill>
                    <a:ln w="19050">
                      <a:solidFill>
                        <a:srgbClr val="00206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dirty="0">
                          <a:effectLst/>
                          <a:latin typeface="Calibri" charset="0"/>
                          <a:ea typeface="Calibri" charset="0"/>
                          <a:cs typeface="Times New Roman" charset="0"/>
                        </a:rPr>
                        <a:t>Je défends sans faire de fautes  (le </a:t>
                      </a:r>
                      <a:r>
                        <a:rPr lang="fr-FR" sz="700" b="1" dirty="0">
                          <a:effectLst/>
                          <a:latin typeface="Calibri" charset="0"/>
                          <a:ea typeface="Calibri" charset="0"/>
                          <a:cs typeface="Times New Roman" charset="0"/>
                        </a:rPr>
                        <a:t>C</a:t>
                      </a:r>
                      <a:r>
                        <a:rPr lang="fr-FR" sz="700" dirty="0">
                          <a:effectLst/>
                          <a:latin typeface="Calibri" charset="0"/>
                          <a:ea typeface="Calibri" charset="0"/>
                          <a:cs typeface="Times New Roman" charset="0"/>
                        </a:rPr>
                        <a:t> de RMC)</a:t>
                      </a:r>
                      <a:endParaRPr lang="fr-FR" sz="1100" dirty="0">
                        <a:effectLst/>
                        <a:latin typeface="Calibri" charset="0"/>
                        <a:ea typeface="Calibri" charset="0"/>
                        <a:cs typeface="Times New Roman" charset="0"/>
                      </a:endParaRPr>
                    </a:p>
                  </p:txBody>
                </p:sp>
                <p:sp>
                  <p:nvSpPr>
                    <p:cNvPr id="40" name="AutoShape 1869">
                      <a:extLst>
                        <a:ext uri="{FF2B5EF4-FFF2-40B4-BE49-F238E27FC236}">
                          <a16:creationId xmlns:a16="http://schemas.microsoft.com/office/drawing/2014/main" id="{F68FA7B5-5332-2743-9A3A-6DE97932FB38}"/>
                        </a:ext>
                      </a:extLst>
                    </p:cNvPr>
                    <p:cNvSpPr>
                      <a:spLocks noChangeArrowheads="1"/>
                    </p:cNvSpPr>
                    <p:nvPr/>
                  </p:nvSpPr>
                  <p:spPr bwMode="auto">
                    <a:xfrm>
                      <a:off x="-107" y="8567"/>
                      <a:ext cx="2364" cy="803"/>
                    </a:xfrm>
                    <a:prstGeom prst="cube">
                      <a:avLst>
                        <a:gd name="adj" fmla="val 25000"/>
                      </a:avLst>
                    </a:prstGeom>
                    <a:solidFill>
                      <a:srgbClr val="FFFFFF"/>
                    </a:solidFill>
                    <a:ln w="19050">
                      <a:solidFill>
                        <a:srgbClr val="002060"/>
                      </a:solidFill>
                      <a:miter lim="800000"/>
                      <a:headEnd/>
                      <a:tailEnd/>
                    </a:ln>
                  </p:spPr>
                  <p:txBody>
                    <a:bodyPr rot="0" vert="horz" wrap="square" lIns="0" tIns="0" rIns="0" bIns="0" anchor="t" anchorCtr="0" upright="1">
                      <a:spAutoFit/>
                    </a:bodyPr>
                    <a:lstStyle/>
                    <a:p>
                      <a:pPr marL="71755" marR="71755" algn="ctr">
                        <a:lnSpc>
                          <a:spcPct val="150000"/>
                        </a:lnSpc>
                      </a:pPr>
                      <a:r>
                        <a:rPr lang="fr-FR" sz="800" dirty="0">
                          <a:latin typeface="Calibri" charset="0"/>
                          <a:cs typeface="Times New Roman" charset="0"/>
                        </a:rPr>
                        <a:t>Je défends sur toute la séquence</a:t>
                      </a:r>
                    </a:p>
                  </p:txBody>
                </p:sp>
              </p:grpSp>
              <p:sp>
                <p:nvSpPr>
                  <p:cNvPr id="34" name="AutoShape 1870">
                    <a:extLst>
                      <a:ext uri="{FF2B5EF4-FFF2-40B4-BE49-F238E27FC236}">
                        <a16:creationId xmlns:a16="http://schemas.microsoft.com/office/drawing/2014/main" id="{BDB8E41B-5185-CB46-B7F4-2EF1F1A3E9A2}"/>
                      </a:ext>
                    </a:extLst>
                  </p:cNvPr>
                  <p:cNvSpPr>
                    <a:spLocks noChangeArrowheads="1"/>
                  </p:cNvSpPr>
                  <p:nvPr/>
                </p:nvSpPr>
                <p:spPr bwMode="auto">
                  <a:xfrm>
                    <a:off x="2596" y="1370"/>
                    <a:ext cx="4763" cy="772"/>
                  </a:xfrm>
                  <a:prstGeom prst="cube">
                    <a:avLst>
                      <a:gd name="adj" fmla="val 569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fr-FR" sz="1400" spc="280" dirty="0">
                        <a:gradFill>
                          <a:gsLst>
                            <a:gs pos="0">
                              <a:srgbClr val="FFFF00"/>
                            </a:gs>
                            <a:gs pos="100000">
                              <a:srgbClr val="FF9933"/>
                            </a:gs>
                          </a:gsLst>
                          <a:path path="rect">
                            <a:fillToRect l="50000" t="50000" r="50000" b="50000"/>
                          </a:path>
                        </a:gradFill>
                        <a:effectLst>
                          <a:outerShdw blurRad="63500" dist="38100" dir="2700000" algn="ctr" rotWithShape="0">
                            <a:srgbClr val="C0C0C0">
                              <a:alpha val="80000"/>
                            </a:srgbClr>
                          </a:outerShdw>
                        </a:effectLst>
                        <a:latin typeface="Impact" charset="0"/>
                        <a:ea typeface="Impact" charset="0"/>
                        <a:cs typeface="Impact" charset="0"/>
                      </a:rPr>
                      <a:t>Bonhomme en or</a:t>
                    </a:r>
                    <a:endParaRPr lang="fr-FR" sz="1200" dirty="0">
                      <a:effectLst/>
                      <a:latin typeface="Times New Roman" charset="0"/>
                      <a:ea typeface="ＭＳ 明朝" charset="-128"/>
                    </a:endParaRPr>
                  </a:p>
                  <a:p>
                    <a:pPr marL="71755" marR="71755" algn="just">
                      <a:lnSpc>
                        <a:spcPct val="150000"/>
                      </a:lnSpc>
                      <a:spcAft>
                        <a:spcPts val="0"/>
                      </a:spcAft>
                    </a:pPr>
                    <a:r>
                      <a:rPr lang="fr-FR" sz="1100" dirty="0">
                        <a:effectLst/>
                        <a:latin typeface="Calibri" charset="0"/>
                        <a:ea typeface="Calibri" charset="0"/>
                        <a:cs typeface="Times New Roman" charset="0"/>
                      </a:rPr>
                      <a:t> </a:t>
                    </a:r>
                  </a:p>
                </p:txBody>
              </p:sp>
            </p:grpSp>
          </p:grpSp>
          <p:sp>
            <p:nvSpPr>
              <p:cNvPr id="30" name="AutoShape 1871">
                <a:extLst>
                  <a:ext uri="{FF2B5EF4-FFF2-40B4-BE49-F238E27FC236}">
                    <a16:creationId xmlns:a16="http://schemas.microsoft.com/office/drawing/2014/main" id="{DA793ADC-7B3A-C942-B544-3D47300A7D48}"/>
                  </a:ext>
                </a:extLst>
              </p:cNvPr>
              <p:cNvSpPr>
                <a:spLocks noChangeArrowheads="1"/>
              </p:cNvSpPr>
              <p:nvPr/>
            </p:nvSpPr>
            <p:spPr bwMode="auto">
              <a:xfrm>
                <a:off x="-191" y="275"/>
                <a:ext cx="8731" cy="1015"/>
              </a:xfrm>
              <a:prstGeom prst="cube">
                <a:avLst>
                  <a:gd name="adj" fmla="val 2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800" b="1" dirty="0">
                    <a:effectLst/>
                    <a:latin typeface="Calibri" charset="0"/>
                    <a:ea typeface="Calibri" charset="0"/>
                    <a:cs typeface="Times New Roman" charset="0"/>
                  </a:rPr>
                  <a:t>Nom du joueur/arbitre observé</a:t>
                </a:r>
                <a:r>
                  <a:rPr lang="fr-FR" sz="800" dirty="0">
                    <a:effectLst/>
                    <a:latin typeface="Calibri" charset="0"/>
                    <a:ea typeface="Calibri" charset="0"/>
                    <a:cs typeface="Times New Roman" charset="0"/>
                  </a:rPr>
                  <a:t> :…………………………………………………………………………………………………………………..</a:t>
                </a:r>
                <a:endParaRPr lang="fr-FR" sz="1100" dirty="0">
                  <a:effectLst/>
                  <a:latin typeface="Calibri" charset="0"/>
                  <a:ea typeface="Calibri" charset="0"/>
                  <a:cs typeface="Times New Roman" charset="0"/>
                </a:endParaRPr>
              </a:p>
              <a:p>
                <a:pPr marL="71755" marR="71755" algn="just">
                  <a:lnSpc>
                    <a:spcPct val="150000"/>
                  </a:lnSpc>
                  <a:spcAft>
                    <a:spcPts val="0"/>
                  </a:spcAft>
                </a:pPr>
                <a:r>
                  <a:rPr lang="fr-FR" sz="800" b="1" dirty="0">
                    <a:effectLst/>
                    <a:latin typeface="Calibri" charset="0"/>
                    <a:ea typeface="Calibri" charset="0"/>
                    <a:cs typeface="Times New Roman" charset="0"/>
                  </a:rPr>
                  <a:t>Nom de l’observateur/coach</a:t>
                </a:r>
                <a:r>
                  <a:rPr lang="fr-FR" sz="800" dirty="0">
                    <a:effectLst/>
                    <a:latin typeface="Calibri" charset="0"/>
                    <a:ea typeface="Calibri" charset="0"/>
                    <a:cs typeface="Times New Roman" charset="0"/>
                  </a:rPr>
                  <a:t> :………………………………………………………………………………………………………………………..</a:t>
                </a:r>
                <a:endParaRPr lang="fr-FR" sz="1100" dirty="0">
                  <a:effectLst/>
                  <a:latin typeface="Calibri" charset="0"/>
                  <a:ea typeface="Calibri" charset="0"/>
                  <a:cs typeface="Times New Roman" charset="0"/>
                </a:endParaRPr>
              </a:p>
            </p:txBody>
          </p:sp>
        </p:grpSp>
        <p:grpSp>
          <p:nvGrpSpPr>
            <p:cNvPr id="6" name="Group 1872">
              <a:extLst>
                <a:ext uri="{FF2B5EF4-FFF2-40B4-BE49-F238E27FC236}">
                  <a16:creationId xmlns:a16="http://schemas.microsoft.com/office/drawing/2014/main" id="{6A715A16-6815-6742-80E3-6519BD3674D8}"/>
                </a:ext>
              </a:extLst>
            </p:cNvPr>
            <p:cNvGrpSpPr>
              <a:grpSpLocks/>
            </p:cNvGrpSpPr>
            <p:nvPr/>
          </p:nvGrpSpPr>
          <p:grpSpPr bwMode="auto">
            <a:xfrm>
              <a:off x="10606" y="2234"/>
              <a:ext cx="3483" cy="6243"/>
              <a:chOff x="10606" y="2234"/>
              <a:chExt cx="3483" cy="6243"/>
            </a:xfrm>
          </p:grpSpPr>
          <p:sp>
            <p:nvSpPr>
              <p:cNvPr id="7" name="AutoShape 1873">
                <a:extLst>
                  <a:ext uri="{FF2B5EF4-FFF2-40B4-BE49-F238E27FC236}">
                    <a16:creationId xmlns:a16="http://schemas.microsoft.com/office/drawing/2014/main" id="{48654D6C-096B-F349-86F7-F6AA0F7C1BF2}"/>
                  </a:ext>
                </a:extLst>
              </p:cNvPr>
              <p:cNvSpPr>
                <a:spLocks noChangeArrowheads="1"/>
              </p:cNvSpPr>
              <p:nvPr/>
            </p:nvSpPr>
            <p:spPr bwMode="auto">
              <a:xfrm>
                <a:off x="10694" y="2234"/>
                <a:ext cx="2945" cy="1016"/>
              </a:xfrm>
              <a:prstGeom prst="cube">
                <a:avLst>
                  <a:gd name="adj" fmla="val 4815"/>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spcAft>
                    <a:spcPts val="0"/>
                  </a:spcAft>
                </a:pPr>
                <a:r>
                  <a:rPr lang="fr-FR" sz="1400">
                    <a:gradFill>
                      <a:gsLst>
                        <a:gs pos="0">
                          <a:srgbClr val="FFFF00"/>
                        </a:gs>
                        <a:gs pos="100000">
                          <a:srgbClr val="FF9933"/>
                        </a:gs>
                      </a:gsLst>
                      <a:path path="rect">
                        <a:fillToRect l="50000" t="50000" r="50000" b="50000"/>
                      </a:path>
                    </a:gradFill>
                    <a:effectLst>
                      <a:outerShdw blurRad="63500" dist="38100" dir="2700000" algn="ctr" rotWithShape="0">
                        <a:srgbClr val="C0C0C0">
                          <a:alpha val="80000"/>
                        </a:srgbClr>
                      </a:outerShdw>
                    </a:effectLst>
                    <a:latin typeface="Impact" charset="0"/>
                    <a:ea typeface="Impact" charset="0"/>
                    <a:cs typeface="Impact" charset="0"/>
                  </a:rPr>
                  <a:t>Arbitre en or</a:t>
                </a:r>
                <a:endParaRPr lang="fr-FR" sz="1200">
                  <a:effectLst/>
                  <a:latin typeface="Times New Roman" charset="0"/>
                  <a:ea typeface="ＭＳ 明朝" charset="-128"/>
                </a:endParaRPr>
              </a:p>
              <a:p>
                <a:pPr marL="71755" marR="71755" algn="just">
                  <a:lnSpc>
                    <a:spcPct val="150000"/>
                  </a:lnSpc>
                  <a:spcAft>
                    <a:spcPts val="0"/>
                  </a:spcAft>
                </a:pPr>
                <a:r>
                  <a:rPr lang="fr-FR" sz="1100">
                    <a:effectLst/>
                    <a:latin typeface="Calibri" charset="0"/>
                    <a:ea typeface="Calibri" charset="0"/>
                    <a:cs typeface="Times New Roman" charset="0"/>
                  </a:rPr>
                  <a:t> </a:t>
                </a:r>
              </a:p>
            </p:txBody>
          </p:sp>
          <p:grpSp>
            <p:nvGrpSpPr>
              <p:cNvPr id="8" name="Group 1874">
                <a:extLst>
                  <a:ext uri="{FF2B5EF4-FFF2-40B4-BE49-F238E27FC236}">
                    <a16:creationId xmlns:a16="http://schemas.microsoft.com/office/drawing/2014/main" id="{69484E4C-1202-0E41-83A4-A1A97677181C}"/>
                  </a:ext>
                </a:extLst>
              </p:cNvPr>
              <p:cNvGrpSpPr>
                <a:grpSpLocks/>
              </p:cNvGrpSpPr>
              <p:nvPr/>
            </p:nvGrpSpPr>
            <p:grpSpPr bwMode="auto">
              <a:xfrm>
                <a:off x="10606" y="4058"/>
                <a:ext cx="3483" cy="4419"/>
                <a:chOff x="10606" y="4058"/>
                <a:chExt cx="3483" cy="4419"/>
              </a:xfrm>
            </p:grpSpPr>
            <p:grpSp>
              <p:nvGrpSpPr>
                <p:cNvPr id="9" name="Group 1875">
                  <a:extLst>
                    <a:ext uri="{FF2B5EF4-FFF2-40B4-BE49-F238E27FC236}">
                      <a16:creationId xmlns:a16="http://schemas.microsoft.com/office/drawing/2014/main" id="{D5837D93-79F3-1140-BBBA-D8FC14E831E1}"/>
                    </a:ext>
                  </a:extLst>
                </p:cNvPr>
                <p:cNvGrpSpPr>
                  <a:grpSpLocks/>
                </p:cNvGrpSpPr>
                <p:nvPr/>
              </p:nvGrpSpPr>
              <p:grpSpPr bwMode="auto">
                <a:xfrm>
                  <a:off x="10606" y="4058"/>
                  <a:ext cx="3168" cy="4419"/>
                  <a:chOff x="10606" y="4058"/>
                  <a:chExt cx="3168" cy="4419"/>
                </a:xfrm>
              </p:grpSpPr>
              <p:grpSp>
                <p:nvGrpSpPr>
                  <p:cNvPr id="21" name="Group 1876">
                    <a:extLst>
                      <a:ext uri="{FF2B5EF4-FFF2-40B4-BE49-F238E27FC236}">
                        <a16:creationId xmlns:a16="http://schemas.microsoft.com/office/drawing/2014/main" id="{617225DC-BE6F-4842-A572-B4CEEC5FD68A}"/>
                      </a:ext>
                    </a:extLst>
                  </p:cNvPr>
                  <p:cNvGrpSpPr>
                    <a:grpSpLocks/>
                  </p:cNvGrpSpPr>
                  <p:nvPr/>
                </p:nvGrpSpPr>
                <p:grpSpPr bwMode="auto">
                  <a:xfrm>
                    <a:off x="10606" y="4058"/>
                    <a:ext cx="3168" cy="4419"/>
                    <a:chOff x="10739" y="7332"/>
                    <a:chExt cx="2509" cy="3739"/>
                  </a:xfrm>
                </p:grpSpPr>
                <p:sp>
                  <p:nvSpPr>
                    <p:cNvPr id="26" name="Oval 1877">
                      <a:extLst>
                        <a:ext uri="{FF2B5EF4-FFF2-40B4-BE49-F238E27FC236}">
                          <a16:creationId xmlns:a16="http://schemas.microsoft.com/office/drawing/2014/main" id="{A75D3254-7E0A-8749-A029-1C354D659FB5}"/>
                        </a:ext>
                      </a:extLst>
                    </p:cNvPr>
                    <p:cNvSpPr>
                      <a:spLocks noChangeArrowheads="1"/>
                    </p:cNvSpPr>
                    <p:nvPr/>
                  </p:nvSpPr>
                  <p:spPr bwMode="auto">
                    <a:xfrm>
                      <a:off x="10739" y="8212"/>
                      <a:ext cx="2509" cy="2859"/>
                    </a:xfrm>
                    <a:prstGeom prst="ellipse">
                      <a:avLst/>
                    </a:prstGeom>
                    <a:solidFill>
                      <a:schemeClr val="bg1">
                        <a:lumMod val="100000"/>
                        <a:lumOff val="0"/>
                      </a:schemeClr>
                    </a:solidFill>
                    <a:ln w="19050">
                      <a:solidFill>
                        <a:schemeClr val="tx1">
                          <a:lumMod val="100000"/>
                          <a:lumOff val="0"/>
                        </a:schemeClr>
                      </a:solidFill>
                      <a:round/>
                      <a:headEnd/>
                      <a:tailEnd/>
                    </a:ln>
                  </p:spPr>
                  <p:txBody>
                    <a:bodyPr rot="0" vert="horz" wrap="square" lIns="91440" tIns="45720" rIns="91440" bIns="45720" anchor="t" anchorCtr="0" upright="1">
                      <a:noAutofit/>
                    </a:bodyPr>
                    <a:lstStyle/>
                    <a:p>
                      <a:endParaRPr lang="fr-FR"/>
                    </a:p>
                  </p:txBody>
                </p:sp>
                <p:sp>
                  <p:nvSpPr>
                    <p:cNvPr id="27" name="AutoShape 1878">
                      <a:extLst>
                        <a:ext uri="{FF2B5EF4-FFF2-40B4-BE49-F238E27FC236}">
                          <a16:creationId xmlns:a16="http://schemas.microsoft.com/office/drawing/2014/main" id="{CAD20D85-D87A-B145-B304-5402C0724F5C}"/>
                        </a:ext>
                      </a:extLst>
                    </p:cNvPr>
                    <p:cNvSpPr>
                      <a:spLocks noChangeArrowheads="1"/>
                    </p:cNvSpPr>
                    <p:nvPr/>
                  </p:nvSpPr>
                  <p:spPr bwMode="auto">
                    <a:xfrm>
                      <a:off x="11647" y="7332"/>
                      <a:ext cx="760" cy="1078"/>
                    </a:xfrm>
                    <a:prstGeom prst="can">
                      <a:avLst>
                        <a:gd name="adj" fmla="val 35461"/>
                      </a:avLst>
                    </a:prstGeom>
                    <a:solidFill>
                      <a:schemeClr val="bg1">
                        <a:lumMod val="100000"/>
                        <a:lumOff val="0"/>
                      </a:schemeClr>
                    </a:solidFill>
                    <a:ln w="19050">
                      <a:solidFill>
                        <a:schemeClr val="tx1">
                          <a:lumMod val="100000"/>
                          <a:lumOff val="0"/>
                        </a:schemeClr>
                      </a:solidFill>
                      <a:round/>
                      <a:headEnd/>
                      <a:tailEnd/>
                    </a:ln>
                  </p:spPr>
                  <p:txBody>
                    <a:bodyPr rot="0" vert="horz" wrap="square" lIns="91440" tIns="45720" rIns="91440" bIns="45720" anchor="t" anchorCtr="0" upright="1">
                      <a:noAutofit/>
                    </a:bodyPr>
                    <a:lstStyle/>
                    <a:p>
                      <a:endParaRPr lang="fr-FR"/>
                    </a:p>
                  </p:txBody>
                </p:sp>
                <p:sp>
                  <p:nvSpPr>
                    <p:cNvPr id="28" name="Rectangle 27">
                      <a:extLst>
                        <a:ext uri="{FF2B5EF4-FFF2-40B4-BE49-F238E27FC236}">
                          <a16:creationId xmlns:a16="http://schemas.microsoft.com/office/drawing/2014/main" id="{C1FD0EB7-9885-FE49-9E29-4309189271B7}"/>
                        </a:ext>
                      </a:extLst>
                    </p:cNvPr>
                    <p:cNvSpPr>
                      <a:spLocks noChangeArrowheads="1"/>
                    </p:cNvSpPr>
                    <p:nvPr/>
                  </p:nvSpPr>
                  <p:spPr bwMode="auto">
                    <a:xfrm>
                      <a:off x="11854" y="7797"/>
                      <a:ext cx="392" cy="186"/>
                    </a:xfrm>
                    <a:prstGeom prst="rect">
                      <a:avLst/>
                    </a:prstGeom>
                    <a:solidFill>
                      <a:schemeClr val="dk1">
                        <a:lumMod val="100000"/>
                        <a:lumOff val="0"/>
                      </a:schemeClr>
                    </a:solidFill>
                    <a:ln w="38100">
                      <a:solidFill>
                        <a:schemeClr val="lt1">
                          <a:lumMod val="95000"/>
                          <a:lumOff val="0"/>
                        </a:schemeClr>
                      </a:solidFill>
                      <a:miter lim="800000"/>
                      <a:headEnd/>
                      <a:tailEnd/>
                    </a:ln>
                    <a:effectLst>
                      <a:outerShdw blurRad="63500" dist="29783" dir="3885598" algn="ctr" rotWithShape="0">
                        <a:schemeClr val="lt1">
                          <a:lumMod val="50000"/>
                          <a:lumOff val="0"/>
                          <a:alpha val="50000"/>
                        </a:schemeClr>
                      </a:outerShdw>
                    </a:effectLst>
                  </p:spPr>
                  <p:txBody>
                    <a:bodyPr rot="0" vert="horz" wrap="square" lIns="91440" tIns="45720" rIns="91440" bIns="45720" anchor="t" anchorCtr="0" upright="1">
                      <a:noAutofit/>
                    </a:bodyPr>
                    <a:lstStyle/>
                    <a:p>
                      <a:endParaRPr lang="fr-FR"/>
                    </a:p>
                  </p:txBody>
                </p:sp>
              </p:grpSp>
              <p:cxnSp>
                <p:nvCxnSpPr>
                  <p:cNvPr id="22" name="AutoShape 1880">
                    <a:extLst>
                      <a:ext uri="{FF2B5EF4-FFF2-40B4-BE49-F238E27FC236}">
                        <a16:creationId xmlns:a16="http://schemas.microsoft.com/office/drawing/2014/main" id="{58E357D0-E9B2-7844-BD92-6F23B9D648B8}"/>
                      </a:ext>
                    </a:extLst>
                  </p:cNvPr>
                  <p:cNvCxnSpPr>
                    <a:cxnSpLocks noChangeShapeType="1"/>
                  </p:cNvCxnSpPr>
                  <p:nvPr/>
                </p:nvCxnSpPr>
                <p:spPr bwMode="auto">
                  <a:xfrm>
                    <a:off x="10806" y="7613"/>
                    <a:ext cx="2743"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3" name="AutoShape 1881">
                    <a:extLst>
                      <a:ext uri="{FF2B5EF4-FFF2-40B4-BE49-F238E27FC236}">
                        <a16:creationId xmlns:a16="http://schemas.microsoft.com/office/drawing/2014/main" id="{45A745A6-00C7-2E46-B8B3-EEA6FBCDADE7}"/>
                      </a:ext>
                    </a:extLst>
                  </p:cNvPr>
                  <p:cNvCxnSpPr>
                    <a:cxnSpLocks noChangeShapeType="1"/>
                  </p:cNvCxnSpPr>
                  <p:nvPr/>
                </p:nvCxnSpPr>
                <p:spPr bwMode="auto">
                  <a:xfrm>
                    <a:off x="10606" y="6914"/>
                    <a:ext cx="3168" cy="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4" name="AutoShape 1882">
                    <a:extLst>
                      <a:ext uri="{FF2B5EF4-FFF2-40B4-BE49-F238E27FC236}">
                        <a16:creationId xmlns:a16="http://schemas.microsoft.com/office/drawing/2014/main" id="{26E07C10-0F28-4844-A4BD-11E7598FB1C5}"/>
                      </a:ext>
                    </a:extLst>
                  </p:cNvPr>
                  <p:cNvCxnSpPr>
                    <a:cxnSpLocks noChangeShapeType="1"/>
                  </p:cNvCxnSpPr>
                  <p:nvPr/>
                </p:nvCxnSpPr>
                <p:spPr bwMode="auto">
                  <a:xfrm>
                    <a:off x="10694" y="6227"/>
                    <a:ext cx="3007"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5" name="AutoShape 1883">
                    <a:extLst>
                      <a:ext uri="{FF2B5EF4-FFF2-40B4-BE49-F238E27FC236}">
                        <a16:creationId xmlns:a16="http://schemas.microsoft.com/office/drawing/2014/main" id="{BDB32E7E-A592-0048-9D21-B6A78E50D0BE}"/>
                      </a:ext>
                    </a:extLst>
                  </p:cNvPr>
                  <p:cNvCxnSpPr>
                    <a:cxnSpLocks noChangeShapeType="1"/>
                  </p:cNvCxnSpPr>
                  <p:nvPr/>
                </p:nvCxnSpPr>
                <p:spPr bwMode="auto">
                  <a:xfrm>
                    <a:off x="11119" y="5553"/>
                    <a:ext cx="2142"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sp>
              <p:nvSpPr>
                <p:cNvPr id="10" name="Text Box 1884">
                  <a:extLst>
                    <a:ext uri="{FF2B5EF4-FFF2-40B4-BE49-F238E27FC236}">
                      <a16:creationId xmlns:a16="http://schemas.microsoft.com/office/drawing/2014/main" id="{F1F9BBC7-4AF2-0E41-8386-0E072823E777}"/>
                    </a:ext>
                  </a:extLst>
                </p:cNvPr>
                <p:cNvSpPr txBox="1">
                  <a:spLocks noChangeArrowheads="1"/>
                </p:cNvSpPr>
                <p:nvPr/>
              </p:nvSpPr>
              <p:spPr bwMode="auto">
                <a:xfrm>
                  <a:off x="10880" y="6395"/>
                  <a:ext cx="330" cy="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3</a:t>
                  </a:r>
                  <a:endParaRPr lang="fr-FR" sz="1100">
                    <a:effectLst/>
                    <a:latin typeface="Calibri" charset="0"/>
                    <a:ea typeface="Calibri" charset="0"/>
                    <a:cs typeface="Times New Roman" charset="0"/>
                  </a:endParaRPr>
                </a:p>
              </p:txBody>
            </p:sp>
            <p:sp>
              <p:nvSpPr>
                <p:cNvPr id="11" name="Text Box 1885">
                  <a:extLst>
                    <a:ext uri="{FF2B5EF4-FFF2-40B4-BE49-F238E27FC236}">
                      <a16:creationId xmlns:a16="http://schemas.microsoft.com/office/drawing/2014/main" id="{7F0FF955-B05D-6F48-B67D-7BE6D016B720}"/>
                    </a:ext>
                  </a:extLst>
                </p:cNvPr>
                <p:cNvSpPr txBox="1">
                  <a:spLocks noChangeArrowheads="1"/>
                </p:cNvSpPr>
                <p:nvPr/>
              </p:nvSpPr>
              <p:spPr bwMode="auto">
                <a:xfrm>
                  <a:off x="11210" y="7655"/>
                  <a:ext cx="330" cy="3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1</a:t>
                  </a:r>
                  <a:endParaRPr lang="fr-FR" sz="1100">
                    <a:effectLst/>
                    <a:latin typeface="Calibri" charset="0"/>
                    <a:ea typeface="Calibri" charset="0"/>
                    <a:cs typeface="Times New Roman" charset="0"/>
                  </a:endParaRPr>
                </a:p>
              </p:txBody>
            </p:sp>
            <p:sp>
              <p:nvSpPr>
                <p:cNvPr id="12" name="Text Box 1886">
                  <a:extLst>
                    <a:ext uri="{FF2B5EF4-FFF2-40B4-BE49-F238E27FC236}">
                      <a16:creationId xmlns:a16="http://schemas.microsoft.com/office/drawing/2014/main" id="{C9E7BEBF-B1A2-3742-B909-43230DECA30E}"/>
                    </a:ext>
                  </a:extLst>
                </p:cNvPr>
                <p:cNvSpPr txBox="1">
                  <a:spLocks noChangeArrowheads="1"/>
                </p:cNvSpPr>
                <p:nvPr/>
              </p:nvSpPr>
              <p:spPr bwMode="auto">
                <a:xfrm>
                  <a:off x="11921" y="5188"/>
                  <a:ext cx="255" cy="3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5</a:t>
                  </a:r>
                  <a:endParaRPr lang="fr-FR" sz="1100">
                    <a:effectLst/>
                    <a:latin typeface="Calibri" charset="0"/>
                    <a:ea typeface="Calibri" charset="0"/>
                    <a:cs typeface="Times New Roman" charset="0"/>
                  </a:endParaRPr>
                </a:p>
              </p:txBody>
            </p:sp>
            <p:sp>
              <p:nvSpPr>
                <p:cNvPr id="13" name="Text Box 1887">
                  <a:extLst>
                    <a:ext uri="{FF2B5EF4-FFF2-40B4-BE49-F238E27FC236}">
                      <a16:creationId xmlns:a16="http://schemas.microsoft.com/office/drawing/2014/main" id="{060917E9-0658-2F42-86AE-8DB89E19D7DD}"/>
                    </a:ext>
                  </a:extLst>
                </p:cNvPr>
                <p:cNvSpPr txBox="1">
                  <a:spLocks noChangeArrowheads="1"/>
                </p:cNvSpPr>
                <p:nvPr/>
              </p:nvSpPr>
              <p:spPr bwMode="auto">
                <a:xfrm>
                  <a:off x="10978" y="5855"/>
                  <a:ext cx="342" cy="27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4</a:t>
                  </a:r>
                  <a:endParaRPr lang="fr-FR" sz="1100">
                    <a:effectLst/>
                    <a:latin typeface="Calibri" charset="0"/>
                    <a:ea typeface="Calibri" charset="0"/>
                    <a:cs typeface="Times New Roman" charset="0"/>
                  </a:endParaRPr>
                </a:p>
              </p:txBody>
            </p:sp>
            <p:sp>
              <p:nvSpPr>
                <p:cNvPr id="14" name="Text Box 1888">
                  <a:extLst>
                    <a:ext uri="{FF2B5EF4-FFF2-40B4-BE49-F238E27FC236}">
                      <a16:creationId xmlns:a16="http://schemas.microsoft.com/office/drawing/2014/main" id="{49FC4F16-870E-AC4C-A3E7-E1A254498090}"/>
                    </a:ext>
                  </a:extLst>
                </p:cNvPr>
                <p:cNvSpPr txBox="1">
                  <a:spLocks noChangeArrowheads="1"/>
                </p:cNvSpPr>
                <p:nvPr/>
              </p:nvSpPr>
              <p:spPr bwMode="auto">
                <a:xfrm>
                  <a:off x="10978" y="7115"/>
                  <a:ext cx="342" cy="3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2</a:t>
                  </a:r>
                  <a:endParaRPr lang="fr-FR" sz="1100">
                    <a:effectLst/>
                    <a:latin typeface="Calibri" charset="0"/>
                    <a:ea typeface="Calibri" charset="0"/>
                    <a:cs typeface="Times New Roman" charset="0"/>
                  </a:endParaRPr>
                </a:p>
              </p:txBody>
            </p:sp>
            <p:sp>
              <p:nvSpPr>
                <p:cNvPr id="15" name="Text Box 1889">
                  <a:extLst>
                    <a:ext uri="{FF2B5EF4-FFF2-40B4-BE49-F238E27FC236}">
                      <a16:creationId xmlns:a16="http://schemas.microsoft.com/office/drawing/2014/main" id="{889BF441-2FF4-F14C-9B46-70D3F85F01B2}"/>
                    </a:ext>
                  </a:extLst>
                </p:cNvPr>
                <p:cNvSpPr txBox="1">
                  <a:spLocks noChangeArrowheads="1"/>
                </p:cNvSpPr>
                <p:nvPr/>
              </p:nvSpPr>
              <p:spPr bwMode="auto">
                <a:xfrm>
                  <a:off x="11332" y="6362"/>
                  <a:ext cx="1797" cy="39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600" b="1">
                      <a:effectLst/>
                      <a:latin typeface="Calibri" charset="0"/>
                      <a:ea typeface="Calibri" charset="0"/>
                      <a:cs typeface="Times New Roman" charset="0"/>
                    </a:rPr>
                    <a:t>Je prends la balle</a:t>
                  </a:r>
                  <a:endParaRPr lang="fr-FR" sz="1100">
                    <a:effectLst/>
                    <a:latin typeface="Calibri" charset="0"/>
                    <a:ea typeface="Calibri" charset="0"/>
                    <a:cs typeface="Times New Roman" charset="0"/>
                  </a:endParaRPr>
                </a:p>
              </p:txBody>
            </p:sp>
            <p:sp>
              <p:nvSpPr>
                <p:cNvPr id="16" name="Text Box 1890">
                  <a:extLst>
                    <a:ext uri="{FF2B5EF4-FFF2-40B4-BE49-F238E27FC236}">
                      <a16:creationId xmlns:a16="http://schemas.microsoft.com/office/drawing/2014/main" id="{0684AA36-9213-1043-A77B-1300C1B40E0B}"/>
                    </a:ext>
                  </a:extLst>
                </p:cNvPr>
                <p:cNvSpPr txBox="1">
                  <a:spLocks noChangeArrowheads="1"/>
                </p:cNvSpPr>
                <p:nvPr/>
              </p:nvSpPr>
              <p:spPr bwMode="auto">
                <a:xfrm>
                  <a:off x="11401" y="7015"/>
                  <a:ext cx="1659" cy="490"/>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600" b="1">
                      <a:effectLst/>
                      <a:latin typeface="Calibri" charset="0"/>
                      <a:ea typeface="Calibri" charset="0"/>
                      <a:cs typeface="Times New Roman" charset="0"/>
                    </a:rPr>
                    <a:t>Je dis ce que j’ai sifflé</a:t>
                  </a:r>
                  <a:endParaRPr lang="fr-FR" sz="1100">
                    <a:effectLst/>
                    <a:latin typeface="Calibri" charset="0"/>
                    <a:ea typeface="Calibri" charset="0"/>
                    <a:cs typeface="Times New Roman" charset="0"/>
                  </a:endParaRPr>
                </a:p>
              </p:txBody>
            </p:sp>
            <p:sp>
              <p:nvSpPr>
                <p:cNvPr id="17" name="Text Box 1891">
                  <a:extLst>
                    <a:ext uri="{FF2B5EF4-FFF2-40B4-BE49-F238E27FC236}">
                      <a16:creationId xmlns:a16="http://schemas.microsoft.com/office/drawing/2014/main" id="{5EC589C2-ED13-FF4E-86B0-5F3B08860207}"/>
                    </a:ext>
                  </a:extLst>
                </p:cNvPr>
                <p:cNvSpPr txBox="1">
                  <a:spLocks noChangeArrowheads="1"/>
                </p:cNvSpPr>
                <p:nvPr/>
              </p:nvSpPr>
              <p:spPr bwMode="auto">
                <a:xfrm>
                  <a:off x="11332" y="5824"/>
                  <a:ext cx="2096" cy="341"/>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600" b="1" dirty="0">
                      <a:effectLst/>
                      <a:latin typeface="Calibri" charset="0"/>
                      <a:ea typeface="Calibri" charset="0"/>
                      <a:cs typeface="Times New Roman" charset="0"/>
                    </a:rPr>
                    <a:t>Je n’ai pas peur de siffler</a:t>
                  </a:r>
                  <a:endParaRPr lang="fr-FR" sz="1100" dirty="0">
                    <a:effectLst/>
                    <a:latin typeface="Calibri" charset="0"/>
                    <a:ea typeface="Calibri" charset="0"/>
                    <a:cs typeface="Times New Roman" charset="0"/>
                  </a:endParaRPr>
                </a:p>
                <a:p>
                  <a:pPr marL="71755" marR="71755" algn="just">
                    <a:lnSpc>
                      <a:spcPct val="150000"/>
                    </a:lnSpc>
                    <a:spcAft>
                      <a:spcPts val="0"/>
                    </a:spcAft>
                  </a:pPr>
                  <a:r>
                    <a:rPr lang="fr-FR" sz="1100" dirty="0">
                      <a:effectLst/>
                      <a:latin typeface="Calibri" charset="0"/>
                      <a:ea typeface="Calibri" charset="0"/>
                      <a:cs typeface="Times New Roman" charset="0"/>
                    </a:rPr>
                    <a:t> </a:t>
                  </a:r>
                </a:p>
              </p:txBody>
            </p:sp>
            <p:sp>
              <p:nvSpPr>
                <p:cNvPr id="18" name="Text Box 1892">
                  <a:extLst>
                    <a:ext uri="{FF2B5EF4-FFF2-40B4-BE49-F238E27FC236}">
                      <a16:creationId xmlns:a16="http://schemas.microsoft.com/office/drawing/2014/main" id="{457D864D-199A-7342-8825-3E8C9627A867}"/>
                    </a:ext>
                  </a:extLst>
                </p:cNvPr>
                <p:cNvSpPr txBox="1">
                  <a:spLocks noChangeArrowheads="1"/>
                </p:cNvSpPr>
                <p:nvPr/>
              </p:nvSpPr>
              <p:spPr bwMode="auto">
                <a:xfrm>
                  <a:off x="11577" y="7652"/>
                  <a:ext cx="1308" cy="37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600" b="1">
                      <a:effectLst/>
                      <a:latin typeface="Calibri" charset="0"/>
                      <a:ea typeface="Calibri" charset="0"/>
                      <a:cs typeface="Times New Roman" charset="0"/>
                    </a:rPr>
                    <a:t>Je siffle fort </a:t>
                  </a:r>
                  <a:endParaRPr lang="fr-FR" sz="1100">
                    <a:effectLst/>
                    <a:latin typeface="Calibri" charset="0"/>
                    <a:ea typeface="Calibri" charset="0"/>
                    <a:cs typeface="Times New Roman" charset="0"/>
                  </a:endParaRPr>
                </a:p>
              </p:txBody>
            </p:sp>
            <p:cxnSp>
              <p:nvCxnSpPr>
                <p:cNvPr id="19" name="AutoShape 1893">
                  <a:extLst>
                    <a:ext uri="{FF2B5EF4-FFF2-40B4-BE49-F238E27FC236}">
                      <a16:creationId xmlns:a16="http://schemas.microsoft.com/office/drawing/2014/main" id="{D480E458-E0AB-1F41-BB34-0284B8374DD6}"/>
                    </a:ext>
                  </a:extLst>
                </p:cNvPr>
                <p:cNvCxnSpPr>
                  <a:cxnSpLocks noChangeShapeType="1"/>
                </p:cNvCxnSpPr>
                <p:nvPr/>
              </p:nvCxnSpPr>
              <p:spPr bwMode="auto">
                <a:xfrm flipH="1">
                  <a:off x="12712" y="5003"/>
                  <a:ext cx="549" cy="399"/>
                </a:xfrm>
                <a:prstGeom prst="straightConnector1">
                  <a:avLst/>
                </a:prstGeom>
                <a:noFill/>
                <a:ln w="9525">
                  <a:solidFill>
                    <a:srgbClr val="00000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20" name="Rectangle 19">
                  <a:extLst>
                    <a:ext uri="{FF2B5EF4-FFF2-40B4-BE49-F238E27FC236}">
                      <a16:creationId xmlns:a16="http://schemas.microsoft.com/office/drawing/2014/main" id="{75C192A3-9D66-354D-8042-7AB71263EE06}"/>
                    </a:ext>
                  </a:extLst>
                </p:cNvPr>
                <p:cNvSpPr>
                  <a:spLocks noChangeArrowheads="1"/>
                </p:cNvSpPr>
                <p:nvPr/>
              </p:nvSpPr>
              <p:spPr bwMode="auto">
                <a:xfrm>
                  <a:off x="13129" y="4637"/>
                  <a:ext cx="960" cy="447"/>
                </a:xfrm>
                <a:prstGeom prst="rect">
                  <a:avLst/>
                </a:prstGeom>
                <a:solidFill>
                  <a:srgbClr val="FFFFFF"/>
                </a:solidFill>
                <a:ln w="9525">
                  <a:solidFill>
                    <a:schemeClr val="tx1">
                      <a:lumMod val="100000"/>
                      <a:lumOff val="0"/>
                    </a:schemeClr>
                  </a:solidFill>
                  <a:miter lim="800000"/>
                  <a:headEnd/>
                  <a:tailEnd/>
                </a:ln>
              </p:spPr>
              <p:txBody>
                <a:bodyPr rot="0" vert="horz" wrap="square" lIns="36000" tIns="0" rIns="36000" bIns="0" anchor="ctr" anchorCtr="0" upright="1">
                  <a:normAutofit fontScale="92500" lnSpcReduction="10000"/>
                </a:bodyPr>
                <a:lstStyle/>
                <a:p>
                  <a:pPr marL="71755" marR="71755" algn="ctr">
                    <a:lnSpc>
                      <a:spcPct val="150000"/>
                    </a:lnSpc>
                    <a:spcAft>
                      <a:spcPts val="0"/>
                    </a:spcAft>
                  </a:pPr>
                  <a:r>
                    <a:rPr lang="fr-FR" sz="600" b="1" dirty="0">
                      <a:effectLst/>
                      <a:latin typeface="Calibri" charset="0"/>
                      <a:ea typeface="Calibri" charset="0"/>
                      <a:cs typeface="Times New Roman" charset="0"/>
                    </a:rPr>
                    <a:t>Je connais les fautes </a:t>
                  </a:r>
                  <a:endParaRPr lang="fr-FR" sz="1100" dirty="0">
                    <a:effectLst/>
                    <a:latin typeface="Calibri" charset="0"/>
                    <a:ea typeface="Calibri" charset="0"/>
                    <a:cs typeface="Times New Roman" charset="0"/>
                  </a:endParaRPr>
                </a:p>
              </p:txBody>
            </p:sp>
          </p:grpSp>
        </p:grpSp>
      </p:grpSp>
      <p:sp>
        <p:nvSpPr>
          <p:cNvPr id="128" name="Content Placeholder 2">
            <a:extLst>
              <a:ext uri="{FF2B5EF4-FFF2-40B4-BE49-F238E27FC236}">
                <a16:creationId xmlns:a16="http://schemas.microsoft.com/office/drawing/2014/main" id="{EE2C8021-8F09-B547-821A-C72B13138B91}"/>
              </a:ext>
            </a:extLst>
          </p:cNvPr>
          <p:cNvSpPr>
            <a:spLocks noGrp="1"/>
          </p:cNvSpPr>
          <p:nvPr>
            <p:ph idx="1"/>
          </p:nvPr>
        </p:nvSpPr>
        <p:spPr>
          <a:xfrm>
            <a:off x="5587528" y="5514089"/>
            <a:ext cx="3480573" cy="1228708"/>
          </a:xfrm>
          <a:gradFill>
            <a:gsLst>
              <a:gs pos="0">
                <a:schemeClr val="tx2">
                  <a:lumMod val="20000"/>
                  <a:lumOff val="8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endParaRPr dirty="0">
              <a:latin typeface="Comic Sans MS" panose="030F0902030302020204" pitchFamily="66" charset="0"/>
            </a:endParaRPr>
          </a:p>
          <a:p>
            <a:pPr marL="0" indent="0" algn="ctr">
              <a:buNone/>
            </a:pPr>
            <a:r>
              <a:rPr lang="fr-FR" dirty="0">
                <a:latin typeface="Comic Sans MS" panose="030F0902030302020204" pitchFamily="66" charset="0"/>
              </a:rPr>
              <a:t>MON AIDE AU COACHING</a:t>
            </a:r>
          </a:p>
          <a:p>
            <a:pP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j’ai la balle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que personne n’ai devant moi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je dribble vers l’avant</a:t>
            </a:r>
          </a:p>
          <a:p>
            <a:pP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j’ai la balle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que j’ai adversaire devant moi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je passe vers l’avant </a:t>
            </a:r>
          </a:p>
          <a:p>
            <a:pP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j’ai la balle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que je suis dans la zone </a:t>
            </a:r>
            <a:r>
              <a:rPr lang="fr-FR" b="1" dirty="0">
                <a:solidFill>
                  <a:schemeClr val="accent2">
                    <a:lumMod val="75000"/>
                  </a:schemeClr>
                </a:solidFill>
                <a:latin typeface="Comic Sans MS" panose="030F0902030302020204" pitchFamily="66" charset="0"/>
              </a:rPr>
              <a:t>TIR</a:t>
            </a:r>
            <a:r>
              <a:rPr lang="fr-FR" dirty="0">
                <a:solidFill>
                  <a:schemeClr val="accent2">
                    <a:lumMod val="75000"/>
                  </a:schemeClr>
                </a:solidFill>
                <a:latin typeface="Comic Sans MS" panose="030F0902030302020204" pitchFamily="66" charset="0"/>
              </a:rPr>
              <a:t> ALORS je tire et je marque</a:t>
            </a:r>
          </a:p>
          <a:p>
            <a:pPr>
              <a:buFont typeface=".Apple Color Emoji UI"/>
              <a:buChar char="🧐"/>
            </a:pPr>
            <a:r>
              <a:rPr lang="fr-FR" b="1" dirty="0">
                <a:solidFill>
                  <a:schemeClr val="tx2">
                    <a:lumMod val="75000"/>
                  </a:schemeClr>
                </a:solidFill>
                <a:latin typeface="Comic Sans MS" panose="030F0902030302020204" pitchFamily="66" charset="0"/>
              </a:rPr>
              <a:t>SI</a:t>
            </a:r>
            <a:r>
              <a:rPr lang="fr-FR" dirty="0">
                <a:solidFill>
                  <a:schemeClr val="tx2">
                    <a:lumMod val="75000"/>
                  </a:schemeClr>
                </a:solidFill>
                <a:latin typeface="Comic Sans MS" panose="030F0902030302020204" pitchFamily="66" charset="0"/>
              </a:rPr>
              <a:t> je n’ai pas la balle </a:t>
            </a:r>
            <a:r>
              <a:rPr lang="fr-FR" b="1" dirty="0">
                <a:solidFill>
                  <a:schemeClr val="tx2">
                    <a:lumMod val="75000"/>
                  </a:schemeClr>
                </a:solidFill>
                <a:latin typeface="Comic Sans MS" panose="030F0902030302020204" pitchFamily="66" charset="0"/>
              </a:rPr>
              <a:t>ALORS</a:t>
            </a:r>
            <a:r>
              <a:rPr lang="fr-FR" dirty="0">
                <a:solidFill>
                  <a:schemeClr val="tx2">
                    <a:lumMod val="75000"/>
                  </a:schemeClr>
                </a:solidFill>
                <a:latin typeface="Comic Sans MS" panose="030F0902030302020204" pitchFamily="66" charset="0"/>
              </a:rPr>
              <a:t> je cours pour me mettre à 5m vers l’avant de la balle</a:t>
            </a:r>
          </a:p>
        </p:txBody>
      </p:sp>
    </p:spTree>
    <p:extLst>
      <p:ext uri="{BB962C8B-B14F-4D97-AF65-F5344CB8AC3E}">
        <p14:creationId xmlns:p14="http://schemas.microsoft.com/office/powerpoint/2010/main" val="378295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C9D41-C7B9-1449-BCEE-464C97D9170D}"/>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Feuille de marque Club A et B </a:t>
            </a:r>
          </a:p>
        </p:txBody>
      </p:sp>
      <p:graphicFrame>
        <p:nvGraphicFramePr>
          <p:cNvPr id="4" name="Espace réservé du contenu 3">
            <a:extLst>
              <a:ext uri="{FF2B5EF4-FFF2-40B4-BE49-F238E27FC236}">
                <a16:creationId xmlns:a16="http://schemas.microsoft.com/office/drawing/2014/main" id="{031DE00C-AE16-6142-8ABC-C5EA3D59D2ED}"/>
              </a:ext>
            </a:extLst>
          </p:cNvPr>
          <p:cNvGraphicFramePr>
            <a:graphicFrameLocks noGrp="1"/>
          </p:cNvGraphicFramePr>
          <p:nvPr>
            <p:ph idx="1"/>
            <p:extLst>
              <p:ext uri="{D42A27DB-BD31-4B8C-83A1-F6EECF244321}">
                <p14:modId xmlns:p14="http://schemas.microsoft.com/office/powerpoint/2010/main" val="3234735279"/>
              </p:ext>
            </p:extLst>
          </p:nvPr>
        </p:nvGraphicFramePr>
        <p:xfrm>
          <a:off x="103908" y="1521248"/>
          <a:ext cx="4156365" cy="5243234"/>
        </p:xfrm>
        <a:graphic>
          <a:graphicData uri="http://schemas.openxmlformats.org/drawingml/2006/table">
            <a:tbl>
              <a:tblPr firstRow="1" bandRow="1">
                <a:tableStyleId>{00A15C55-8517-42AA-B614-E9B94910E393}</a:tableStyleId>
              </a:tblPr>
              <a:tblGrid>
                <a:gridCol w="831273">
                  <a:extLst>
                    <a:ext uri="{9D8B030D-6E8A-4147-A177-3AD203B41FA5}">
                      <a16:colId xmlns:a16="http://schemas.microsoft.com/office/drawing/2014/main" val="283881058"/>
                    </a:ext>
                  </a:extLst>
                </a:gridCol>
                <a:gridCol w="831273">
                  <a:extLst>
                    <a:ext uri="{9D8B030D-6E8A-4147-A177-3AD203B41FA5}">
                      <a16:colId xmlns:a16="http://schemas.microsoft.com/office/drawing/2014/main" val="3066635821"/>
                    </a:ext>
                  </a:extLst>
                </a:gridCol>
                <a:gridCol w="831273">
                  <a:extLst>
                    <a:ext uri="{9D8B030D-6E8A-4147-A177-3AD203B41FA5}">
                      <a16:colId xmlns:a16="http://schemas.microsoft.com/office/drawing/2014/main" val="698295784"/>
                    </a:ext>
                  </a:extLst>
                </a:gridCol>
                <a:gridCol w="831273">
                  <a:extLst>
                    <a:ext uri="{9D8B030D-6E8A-4147-A177-3AD203B41FA5}">
                      <a16:colId xmlns:a16="http://schemas.microsoft.com/office/drawing/2014/main" val="1839374709"/>
                    </a:ext>
                  </a:extLst>
                </a:gridCol>
                <a:gridCol w="831273">
                  <a:extLst>
                    <a:ext uri="{9D8B030D-6E8A-4147-A177-3AD203B41FA5}">
                      <a16:colId xmlns:a16="http://schemas.microsoft.com/office/drawing/2014/main" val="4142994388"/>
                    </a:ext>
                  </a:extLst>
                </a:gridCol>
              </a:tblGrid>
              <a:tr h="609212">
                <a:tc>
                  <a:txBody>
                    <a:bodyPr/>
                    <a:lstStyle/>
                    <a:p>
                      <a:pPr algn="ctr"/>
                      <a:r>
                        <a:rPr lang="fr-FR" sz="1200" dirty="0"/>
                        <a:t>Matchs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2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100pts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Arbitres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760252"/>
                  </a:ext>
                </a:extLst>
              </a:tr>
              <a:tr h="851147">
                <a:tc>
                  <a:txBody>
                    <a:bodyPr/>
                    <a:lstStyle/>
                    <a:p>
                      <a:pPr algn="ctr"/>
                      <a:r>
                        <a:rPr lang="fr-FR" sz="2000" dirty="0"/>
                        <a:t>A1-B1</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904641"/>
                  </a:ext>
                </a:extLst>
              </a:tr>
              <a:tr h="85114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dirty="0"/>
                        <a:t>A1-B1</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675674"/>
                  </a:ext>
                </a:extLst>
              </a:tr>
              <a:tr h="85114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dirty="0"/>
                        <a:t>A2-B2</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06331"/>
                  </a:ext>
                </a:extLst>
              </a:tr>
              <a:tr h="85114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dirty="0"/>
                        <a:t>A2-B2</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325316"/>
                  </a:ext>
                </a:extLst>
              </a:tr>
              <a:tr h="1229434">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dirty="0"/>
                        <a:t>Score final</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dirty="0"/>
                    </a:p>
                  </a:txBody>
                  <a:tcPr/>
                </a:tc>
                <a:tc gridSpan="2">
                  <a:txBody>
                    <a:bodyPr/>
                    <a:lstStyle/>
                    <a:p>
                      <a:pPr algn="ctr"/>
                      <a:r>
                        <a:rPr lang="fr-FR" sz="1200" dirty="0"/>
                        <a:t>Gagnant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dirty="0"/>
                    </a:p>
                  </a:txBody>
                  <a:tcPr/>
                </a:tc>
                <a:extLst>
                  <a:ext uri="{0D108BD9-81ED-4DB2-BD59-A6C34878D82A}">
                    <a16:rowId xmlns:a16="http://schemas.microsoft.com/office/drawing/2014/main" val="3510943401"/>
                  </a:ext>
                </a:extLst>
              </a:tr>
            </a:tbl>
          </a:graphicData>
        </a:graphic>
      </p:graphicFrame>
      <p:graphicFrame>
        <p:nvGraphicFramePr>
          <p:cNvPr id="6" name="Espace réservé du contenu 3">
            <a:extLst>
              <a:ext uri="{FF2B5EF4-FFF2-40B4-BE49-F238E27FC236}">
                <a16:creationId xmlns:a16="http://schemas.microsoft.com/office/drawing/2014/main" id="{A398B576-653F-D942-9077-9760B175786A}"/>
              </a:ext>
            </a:extLst>
          </p:cNvPr>
          <p:cNvGraphicFramePr>
            <a:graphicFrameLocks/>
          </p:cNvGraphicFramePr>
          <p:nvPr>
            <p:extLst>
              <p:ext uri="{D42A27DB-BD31-4B8C-83A1-F6EECF244321}">
                <p14:modId xmlns:p14="http://schemas.microsoft.com/office/powerpoint/2010/main" val="2847291429"/>
              </p:ext>
            </p:extLst>
          </p:nvPr>
        </p:nvGraphicFramePr>
        <p:xfrm>
          <a:off x="4821382" y="1535814"/>
          <a:ext cx="4156365" cy="5243234"/>
        </p:xfrm>
        <a:graphic>
          <a:graphicData uri="http://schemas.openxmlformats.org/drawingml/2006/table">
            <a:tbl>
              <a:tblPr firstRow="1" bandRow="1">
                <a:tableStyleId>{00A15C55-8517-42AA-B614-E9B94910E393}</a:tableStyleId>
              </a:tblPr>
              <a:tblGrid>
                <a:gridCol w="831273">
                  <a:extLst>
                    <a:ext uri="{9D8B030D-6E8A-4147-A177-3AD203B41FA5}">
                      <a16:colId xmlns:a16="http://schemas.microsoft.com/office/drawing/2014/main" val="283881058"/>
                    </a:ext>
                  </a:extLst>
                </a:gridCol>
                <a:gridCol w="831273">
                  <a:extLst>
                    <a:ext uri="{9D8B030D-6E8A-4147-A177-3AD203B41FA5}">
                      <a16:colId xmlns:a16="http://schemas.microsoft.com/office/drawing/2014/main" val="3066635821"/>
                    </a:ext>
                  </a:extLst>
                </a:gridCol>
                <a:gridCol w="831273">
                  <a:extLst>
                    <a:ext uri="{9D8B030D-6E8A-4147-A177-3AD203B41FA5}">
                      <a16:colId xmlns:a16="http://schemas.microsoft.com/office/drawing/2014/main" val="698295784"/>
                    </a:ext>
                  </a:extLst>
                </a:gridCol>
                <a:gridCol w="831273">
                  <a:extLst>
                    <a:ext uri="{9D8B030D-6E8A-4147-A177-3AD203B41FA5}">
                      <a16:colId xmlns:a16="http://schemas.microsoft.com/office/drawing/2014/main" val="1839374709"/>
                    </a:ext>
                  </a:extLst>
                </a:gridCol>
                <a:gridCol w="831273">
                  <a:extLst>
                    <a:ext uri="{9D8B030D-6E8A-4147-A177-3AD203B41FA5}">
                      <a16:colId xmlns:a16="http://schemas.microsoft.com/office/drawing/2014/main" val="4142994388"/>
                    </a:ext>
                  </a:extLst>
                </a:gridCol>
              </a:tblGrid>
              <a:tr h="609212">
                <a:tc>
                  <a:txBody>
                    <a:bodyPr/>
                    <a:lstStyle/>
                    <a:p>
                      <a:pPr algn="ctr"/>
                      <a:r>
                        <a:rPr lang="fr-FR" sz="1200" dirty="0"/>
                        <a:t>Matchs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2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100pts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Arbitres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760252"/>
                  </a:ext>
                </a:extLst>
              </a:tr>
              <a:tr h="851147">
                <a:tc>
                  <a:txBody>
                    <a:bodyPr/>
                    <a:lstStyle/>
                    <a:p>
                      <a:pPr algn="ctr"/>
                      <a:r>
                        <a:rPr lang="fr-FR" sz="2000" dirty="0"/>
                        <a:t>B1-A1</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904641"/>
                  </a:ext>
                </a:extLst>
              </a:tr>
              <a:tr h="85114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dirty="0"/>
                        <a:t>B1-A1</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675674"/>
                  </a:ext>
                </a:extLst>
              </a:tr>
              <a:tr h="85114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dirty="0"/>
                        <a:t>B2-A2</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06331"/>
                  </a:ext>
                </a:extLst>
              </a:tr>
              <a:tr h="851147">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dirty="0"/>
                        <a:t>B2-A2</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325316"/>
                  </a:ext>
                </a:extLst>
              </a:tr>
              <a:tr h="1229434">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dirty="0"/>
                        <a:t>Score final</a:t>
                      </a:r>
                      <a:endParaRPr lang="fr-F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dirty="0"/>
                    </a:p>
                  </a:txBody>
                  <a:tcPr/>
                </a:tc>
                <a:tc gridSpan="2">
                  <a:txBody>
                    <a:bodyPr/>
                    <a:lstStyle/>
                    <a:p>
                      <a:pPr algn="ctr"/>
                      <a:r>
                        <a:rPr lang="fr-FR" sz="1200" dirty="0"/>
                        <a:t>Gagnant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dirty="0"/>
                    </a:p>
                  </a:txBody>
                  <a:tcPr/>
                </a:tc>
                <a:extLst>
                  <a:ext uri="{0D108BD9-81ED-4DB2-BD59-A6C34878D82A}">
                    <a16:rowId xmlns:a16="http://schemas.microsoft.com/office/drawing/2014/main" val="3510943401"/>
                  </a:ext>
                </a:extLst>
              </a:tr>
            </a:tbl>
          </a:graphicData>
        </a:graphic>
      </p:graphicFrame>
    </p:spTree>
    <p:extLst>
      <p:ext uri="{BB962C8B-B14F-4D97-AF65-F5344CB8AC3E}">
        <p14:creationId xmlns:p14="http://schemas.microsoft.com/office/powerpoint/2010/main" val="3934800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27" y="103909"/>
            <a:ext cx="8988137" cy="1313729"/>
          </a:xfrm>
          <a:solidFill>
            <a:schemeClr val="accent6">
              <a:lumMod val="20000"/>
              <a:lumOff val="80000"/>
            </a:schemeClr>
          </a:solidFill>
          <a:ln>
            <a:solidFill>
              <a:schemeClr val="tx2"/>
            </a:solidFill>
          </a:ln>
        </p:spPr>
        <p:txBody>
          <a:bodyPr vert="horz" lIns="91440" tIns="45720" rIns="91440" bIns="45720" rtlCol="0" anchor="ctr">
            <a:noAutofit/>
          </a:bodyPr>
          <a:lstStyle/>
          <a:p>
            <a:r>
              <a:t>Le discours du coach </a:t>
            </a:r>
            <a:br/>
            <a:r>
              <a:t>Focus sur la fusion dimensions motrices Méth et sociales</a:t>
            </a:r>
            <a:endParaRPr sz="3200"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a:xfrm>
            <a:off x="83127" y="1600204"/>
            <a:ext cx="8988137" cy="4525963"/>
          </a:xfrm>
          <a:noFill/>
        </p:spPr>
        <p:txBody>
          <a:bodyPr>
            <a:normAutofit/>
          </a:bodyPr>
          <a:lstStyle/>
          <a:p>
            <a:pPr marL="0" indent="0" algn="ctr">
              <a:buNone/>
            </a:pPr>
            <a:r>
              <a:rPr lang="fr-FR" sz="2800" b="1" dirty="0">
                <a:latin typeface="Comic Sans MS" panose="030F0902030302020204" pitchFamily="66" charset="0"/>
              </a:rPr>
              <a:t>Algorithmes décisionnels </a:t>
            </a:r>
          </a:p>
          <a:p>
            <a:pPr marL="0" indent="0" algn="ctr">
              <a:buNone/>
            </a:pPr>
            <a:r>
              <a:rPr lang="fr-FR" sz="1400" b="1" dirty="0">
                <a:latin typeface="Comic Sans MS" panose="030F0902030302020204" pitchFamily="66" charset="0"/>
              </a:rPr>
              <a:t>(ID: référentiels communs et coordinations interpersonnelles </a:t>
            </a:r>
            <a:r>
              <a:rPr lang="fr-FR" sz="1400" b="1" dirty="0" err="1">
                <a:latin typeface="Comic Sans MS" panose="030F0902030302020204" pitchFamily="66" charset="0"/>
              </a:rPr>
              <a:t>Bourbousson</a:t>
            </a:r>
            <a:r>
              <a:rPr lang="fr-FR" sz="1400" b="1" dirty="0">
                <a:latin typeface="Comic Sans MS" panose="030F0902030302020204" pitchFamily="66" charset="0"/>
              </a:rPr>
              <a:t> et Sève 2010)</a:t>
            </a:r>
            <a:endParaRPr lang="fr-FR" sz="1400" dirty="0">
              <a:latin typeface="Comic Sans MS" panose="030F0902030302020204" pitchFamily="66" charset="0"/>
            </a:endParaRPr>
          </a:p>
          <a:p>
            <a:pP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j’ai la balle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que personne n’ai devant moi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je dribble vers l’avant</a:t>
            </a:r>
          </a:p>
          <a:p>
            <a:pP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j’ai la balle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que j’ai adversaire devant moi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je passe vers l’avant </a:t>
            </a:r>
          </a:p>
          <a:p>
            <a:pP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j’ai la balle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que je suis dans la zone </a:t>
            </a:r>
            <a:r>
              <a:rPr lang="fr-FR" b="1" dirty="0">
                <a:solidFill>
                  <a:schemeClr val="accent2">
                    <a:lumMod val="75000"/>
                  </a:schemeClr>
                </a:solidFill>
                <a:latin typeface="Comic Sans MS" panose="030F0902030302020204" pitchFamily="66" charset="0"/>
              </a:rPr>
              <a:t>TIR</a:t>
            </a:r>
            <a:r>
              <a:rPr lang="fr-FR" dirty="0">
                <a:solidFill>
                  <a:schemeClr val="accent2">
                    <a:lumMod val="75000"/>
                  </a:schemeClr>
                </a:solidFill>
                <a:latin typeface="Comic Sans MS" panose="030F0902030302020204" pitchFamily="66" charset="0"/>
              </a:rPr>
              <a:t> ALORS je tire et je marque</a:t>
            </a:r>
          </a:p>
          <a:p>
            <a:pPr>
              <a:buFont typeface=".Apple Color Emoji UI"/>
              <a:buChar char="🧐"/>
            </a:pPr>
            <a:r>
              <a:rPr lang="fr-FR" b="1" dirty="0">
                <a:solidFill>
                  <a:schemeClr val="tx2">
                    <a:lumMod val="75000"/>
                  </a:schemeClr>
                </a:solidFill>
                <a:latin typeface="Comic Sans MS" panose="030F0902030302020204" pitchFamily="66" charset="0"/>
              </a:rPr>
              <a:t>SI</a:t>
            </a:r>
            <a:r>
              <a:rPr lang="fr-FR" dirty="0">
                <a:solidFill>
                  <a:schemeClr val="tx2">
                    <a:lumMod val="75000"/>
                  </a:schemeClr>
                </a:solidFill>
                <a:latin typeface="Comic Sans MS" panose="030F0902030302020204" pitchFamily="66" charset="0"/>
              </a:rPr>
              <a:t> je n’ai pas la balle </a:t>
            </a:r>
            <a:r>
              <a:rPr lang="fr-FR" b="1" dirty="0">
                <a:solidFill>
                  <a:schemeClr val="tx2">
                    <a:lumMod val="75000"/>
                  </a:schemeClr>
                </a:solidFill>
                <a:latin typeface="Comic Sans MS" panose="030F0902030302020204" pitchFamily="66" charset="0"/>
              </a:rPr>
              <a:t>ALORS</a:t>
            </a:r>
            <a:r>
              <a:rPr lang="fr-FR" dirty="0">
                <a:solidFill>
                  <a:schemeClr val="tx2">
                    <a:lumMod val="75000"/>
                  </a:schemeClr>
                </a:solidFill>
                <a:latin typeface="Comic Sans MS" panose="030F0902030302020204" pitchFamily="66" charset="0"/>
              </a:rPr>
              <a:t> je cours pour me mettre à 5m vers l’avant de la balle</a:t>
            </a:r>
          </a:p>
          <a:p>
            <a:pPr>
              <a:buFont typeface=".Apple Color Emoji UI"/>
              <a:buChar char="🎯"/>
            </a:pPr>
            <a:endParaRPr lang="fr-FR" dirty="0">
              <a:latin typeface="Comic Sans MS" panose="030F0902030302020204" pitchFamily="66" charset="0"/>
            </a:endParaRPr>
          </a:p>
          <a:p>
            <a:endParaRPr dirty="0">
              <a:latin typeface="Comic Sans MS" panose="030F0902030302020204" pitchFamily="66"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15F1B-2E05-794F-8F5A-9B555BCEE7B6}"/>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Focus sur le coach</a:t>
            </a:r>
          </a:p>
        </p:txBody>
      </p:sp>
      <p:graphicFrame>
        <p:nvGraphicFramePr>
          <p:cNvPr id="4" name="Espace réservé du contenu 3">
            <a:extLst>
              <a:ext uri="{FF2B5EF4-FFF2-40B4-BE49-F238E27FC236}">
                <a16:creationId xmlns:a16="http://schemas.microsoft.com/office/drawing/2014/main" id="{1920BD7F-FC51-E64B-B8FA-F0868013AECE}"/>
              </a:ext>
            </a:extLst>
          </p:cNvPr>
          <p:cNvGraphicFramePr>
            <a:graphicFrameLocks noGrp="1"/>
          </p:cNvGraphicFramePr>
          <p:nvPr>
            <p:ph idx="1"/>
            <p:extLst>
              <p:ext uri="{D42A27DB-BD31-4B8C-83A1-F6EECF244321}">
                <p14:modId xmlns:p14="http://schemas.microsoft.com/office/powerpoint/2010/main" val="1998180308"/>
              </p:ext>
            </p:extLst>
          </p:nvPr>
        </p:nvGraphicFramePr>
        <p:xfrm>
          <a:off x="2479729" y="1543930"/>
          <a:ext cx="4556502" cy="4825874"/>
        </p:xfrm>
        <a:graphic>
          <a:graphicData uri="http://schemas.openxmlformats.org/drawingml/2006/table">
            <a:tbl>
              <a:tblPr firstRow="1" firstCol="1" bandRow="1"/>
              <a:tblGrid>
                <a:gridCol w="4556502">
                  <a:extLst>
                    <a:ext uri="{9D8B030D-6E8A-4147-A177-3AD203B41FA5}">
                      <a16:colId xmlns:a16="http://schemas.microsoft.com/office/drawing/2014/main" val="1187937784"/>
                    </a:ext>
                  </a:extLst>
                </a:gridCol>
              </a:tblGrid>
              <a:tr h="1760060">
                <a:tc>
                  <a:txBody>
                    <a:bodyPr/>
                    <a:lstStyle/>
                    <a:p>
                      <a:pPr marL="71755" marR="71755" algn="ctr">
                        <a:lnSpc>
                          <a:spcPct val="150000"/>
                        </a:lnSpc>
                        <a:spcAft>
                          <a:spcPts val="0"/>
                        </a:spcAft>
                      </a:pPr>
                      <a:r>
                        <a:rPr lang="fr-FR" sz="1050" b="1" u="sng" dirty="0">
                          <a:effectLst/>
                          <a:latin typeface="Comic Sans MS" panose="030F0902030302020204" pitchFamily="66" charset="0"/>
                          <a:ea typeface="Calibri" charset="0"/>
                          <a:cs typeface="Times New Roman" charset="0"/>
                        </a:rPr>
                        <a:t>Coach EXPERT: </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J’observe et je donne des </a:t>
                      </a:r>
                      <a:r>
                        <a:rPr lang="fr-FR" sz="900" b="1" dirty="0">
                          <a:solidFill>
                            <a:srgbClr val="FF0000"/>
                          </a:solidFill>
                          <a:effectLst/>
                          <a:latin typeface="Comic Sans MS" panose="030F0902030302020204" pitchFamily="66" charset="0"/>
                          <a:ea typeface="Calibri" charset="0"/>
                          <a:cs typeface="Times New Roman" charset="0"/>
                        </a:rPr>
                        <a:t>indications</a:t>
                      </a:r>
                      <a:r>
                        <a:rPr lang="fr-FR" sz="900" dirty="0">
                          <a:effectLst/>
                          <a:latin typeface="Comic Sans MS" panose="030F0902030302020204" pitchFamily="66" charset="0"/>
                          <a:ea typeface="Calibri" charset="0"/>
                          <a:cs typeface="Times New Roman" charset="0"/>
                        </a:rPr>
                        <a:t> </a:t>
                      </a:r>
                      <a:r>
                        <a:rPr lang="fr-FR" sz="900" dirty="0">
                          <a:solidFill>
                            <a:srgbClr val="FF0000"/>
                          </a:solidFill>
                          <a:effectLst/>
                          <a:latin typeface="Comic Sans MS" panose="030F0902030302020204" pitchFamily="66" charset="0"/>
                          <a:ea typeface="Calibri" charset="0"/>
                          <a:cs typeface="Times New Roman" charset="0"/>
                        </a:rPr>
                        <a:t>dès que c’est possible</a:t>
                      </a:r>
                      <a:r>
                        <a:rPr lang="fr-FR" sz="900" dirty="0">
                          <a:effectLst/>
                          <a:latin typeface="Comic Sans MS" panose="030F0902030302020204" pitchFamily="66" charset="0"/>
                          <a:ea typeface="Calibri" charset="0"/>
                          <a:cs typeface="Times New Roman" charset="0"/>
                        </a:rPr>
                        <a:t> (dans le jeu et dans le temps mort)</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Je l’</a:t>
                      </a:r>
                      <a:r>
                        <a:rPr lang="fr-FR" sz="900" b="1" dirty="0">
                          <a:solidFill>
                            <a:srgbClr val="FF0000"/>
                          </a:solidFill>
                          <a:effectLst/>
                          <a:latin typeface="Comic Sans MS" panose="030F0902030302020204" pitchFamily="66" charset="0"/>
                          <a:ea typeface="Calibri" charset="0"/>
                          <a:cs typeface="Times New Roman" charset="0"/>
                        </a:rPr>
                        <a:t>encourage </a:t>
                      </a:r>
                      <a:r>
                        <a:rPr lang="fr-FR" sz="900" dirty="0">
                          <a:effectLst/>
                          <a:latin typeface="Comic Sans MS" panose="030F0902030302020204" pitchFamily="66" charset="0"/>
                          <a:ea typeface="Calibri" charset="0"/>
                          <a:cs typeface="Times New Roman" charset="0"/>
                        </a:rPr>
                        <a:t>pour qu’il progresse.</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456010299"/>
                  </a:ext>
                </a:extLst>
              </a:tr>
              <a:tr h="1095750">
                <a:tc>
                  <a:txBody>
                    <a:bodyPr/>
                    <a:lstStyle/>
                    <a:p>
                      <a:pPr marL="71755" marR="71755" algn="ctr">
                        <a:lnSpc>
                          <a:spcPct val="150000"/>
                        </a:lnSpc>
                        <a:spcAft>
                          <a:spcPts val="0"/>
                        </a:spcAft>
                      </a:pPr>
                      <a:r>
                        <a:rPr lang="fr-FR" sz="1050" b="1" u="sng" kern="1200" dirty="0">
                          <a:solidFill>
                            <a:schemeClr val="tx1"/>
                          </a:solidFill>
                          <a:effectLst/>
                          <a:latin typeface="Comic Sans MS" panose="030F0902030302020204" pitchFamily="66" charset="0"/>
                          <a:ea typeface="Calibri" charset="0"/>
                          <a:cs typeface="Times New Roman" charset="0"/>
                        </a:rPr>
                        <a:t>Coach en OR: </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J’</a:t>
                      </a:r>
                      <a:r>
                        <a:rPr lang="fr-FR" sz="900" b="1" dirty="0">
                          <a:solidFill>
                            <a:srgbClr val="FF0000"/>
                          </a:solidFill>
                          <a:effectLst/>
                          <a:latin typeface="Comic Sans MS" panose="030F0902030302020204" pitchFamily="66" charset="0"/>
                          <a:ea typeface="Calibri" charset="0"/>
                          <a:cs typeface="Times New Roman" charset="0"/>
                        </a:rPr>
                        <a:t>observe</a:t>
                      </a:r>
                      <a:r>
                        <a:rPr lang="fr-FR" sz="900" dirty="0">
                          <a:effectLst/>
                          <a:latin typeface="Comic Sans MS" panose="030F0902030302020204" pitchFamily="66" charset="0"/>
                          <a:ea typeface="Calibri" charset="0"/>
                          <a:cs typeface="Times New Roman" charset="0"/>
                        </a:rPr>
                        <a:t> mon joueur et lui </a:t>
                      </a:r>
                      <a:r>
                        <a:rPr lang="fr-FR" sz="900" b="1" dirty="0">
                          <a:solidFill>
                            <a:srgbClr val="FF0000"/>
                          </a:solidFill>
                          <a:effectLst/>
                          <a:latin typeface="Comic Sans MS" panose="030F0902030302020204" pitchFamily="66" charset="0"/>
                          <a:ea typeface="Calibri" charset="0"/>
                          <a:cs typeface="Times New Roman" charset="0"/>
                        </a:rPr>
                        <a:t>donne</a:t>
                      </a:r>
                      <a:r>
                        <a:rPr lang="fr-FR" sz="900" dirty="0">
                          <a:effectLst/>
                          <a:latin typeface="Comic Sans MS" panose="030F0902030302020204" pitchFamily="66" charset="0"/>
                          <a:ea typeface="Calibri" charset="0"/>
                          <a:cs typeface="Times New Roman" charset="0"/>
                        </a:rPr>
                        <a:t> des consignes dans les </a:t>
                      </a:r>
                      <a:r>
                        <a:rPr lang="fr-FR" sz="900" b="1" dirty="0">
                          <a:solidFill>
                            <a:srgbClr val="FF0000"/>
                          </a:solidFill>
                          <a:effectLst/>
                          <a:latin typeface="Comic Sans MS" panose="030F0902030302020204" pitchFamily="66" charset="0"/>
                          <a:ea typeface="Calibri" charset="0"/>
                          <a:cs typeface="Times New Roman" charset="0"/>
                        </a:rPr>
                        <a:t>temps morts</a:t>
                      </a:r>
                      <a:endParaRPr lang="fr-FR" sz="900" dirty="0">
                        <a:effectLst/>
                        <a:latin typeface="Comic Sans MS" panose="030F0902030302020204" pitchFamily="66"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extLst>
                  <a:ext uri="{0D108BD9-81ED-4DB2-BD59-A6C34878D82A}">
                    <a16:rowId xmlns:a16="http://schemas.microsoft.com/office/drawing/2014/main" val="377467672"/>
                  </a:ext>
                </a:extLst>
              </a:tr>
              <a:tr h="1095750">
                <a:tc>
                  <a:txBody>
                    <a:bodyPr/>
                    <a:lstStyle/>
                    <a:p>
                      <a:pPr marL="71755" marR="71755" algn="ctr">
                        <a:lnSpc>
                          <a:spcPct val="150000"/>
                        </a:lnSpc>
                        <a:spcAft>
                          <a:spcPts val="0"/>
                        </a:spcAft>
                      </a:pPr>
                      <a:r>
                        <a:rPr lang="fr-FR" sz="1050" b="1" u="sng" kern="1200" dirty="0">
                          <a:solidFill>
                            <a:schemeClr val="tx1"/>
                          </a:solidFill>
                          <a:effectLst/>
                          <a:latin typeface="Comic Sans MS" panose="030F0902030302020204" pitchFamily="66" charset="0"/>
                          <a:ea typeface="Calibri" charset="0"/>
                          <a:cs typeface="Times New Roman" charset="0"/>
                        </a:rPr>
                        <a:t>Coach en ARGENT:  </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J’ </a:t>
                      </a:r>
                      <a:r>
                        <a:rPr lang="fr-FR" sz="900" b="1" dirty="0">
                          <a:solidFill>
                            <a:srgbClr val="FF0000"/>
                          </a:solidFill>
                          <a:effectLst/>
                          <a:latin typeface="Comic Sans MS" panose="030F0902030302020204" pitchFamily="66" charset="0"/>
                          <a:ea typeface="Calibri" charset="0"/>
                          <a:cs typeface="Times New Roman" charset="0"/>
                        </a:rPr>
                        <a:t>observe</a:t>
                      </a:r>
                      <a:r>
                        <a:rPr lang="fr-FR" sz="900" dirty="0">
                          <a:effectLst/>
                          <a:latin typeface="Comic Sans MS" panose="030F0902030302020204" pitchFamily="66" charset="0"/>
                          <a:ea typeface="Calibri" charset="0"/>
                          <a:cs typeface="Times New Roman" charset="0"/>
                        </a:rPr>
                        <a:t> de </a:t>
                      </a:r>
                      <a:r>
                        <a:rPr lang="fr-FR" sz="900" b="1" dirty="0">
                          <a:solidFill>
                            <a:srgbClr val="FF0000"/>
                          </a:solidFill>
                          <a:effectLst/>
                          <a:latin typeface="Comic Sans MS" panose="030F0902030302020204" pitchFamily="66" charset="0"/>
                          <a:ea typeface="Calibri" charset="0"/>
                          <a:cs typeface="Times New Roman" charset="0"/>
                        </a:rPr>
                        <a:t>temps en temps</a:t>
                      </a:r>
                      <a:r>
                        <a:rPr lang="fr-FR" sz="900" dirty="0">
                          <a:effectLst/>
                          <a:latin typeface="Comic Sans MS" panose="030F0902030302020204" pitchFamily="66" charset="0"/>
                          <a:ea typeface="Calibri" charset="0"/>
                          <a:cs typeface="Times New Roman" charset="0"/>
                        </a:rPr>
                        <a:t> et je remplis la </a:t>
                      </a:r>
                      <a:r>
                        <a:rPr lang="fr-FR" sz="900" b="1" dirty="0">
                          <a:solidFill>
                            <a:srgbClr val="FF0000"/>
                          </a:solidFill>
                          <a:effectLst/>
                          <a:latin typeface="Comic Sans MS" panose="030F0902030302020204" pitchFamily="66" charset="0"/>
                          <a:ea typeface="Calibri" charset="0"/>
                          <a:cs typeface="Times New Roman" charset="0"/>
                        </a:rPr>
                        <a:t>fiche partiellement</a:t>
                      </a:r>
                      <a:r>
                        <a:rPr lang="fr-FR" sz="900" dirty="0">
                          <a:solidFill>
                            <a:srgbClr val="FF0000"/>
                          </a:solidFill>
                          <a:effectLst/>
                          <a:latin typeface="Comic Sans MS" panose="030F0902030302020204" pitchFamily="66" charset="0"/>
                          <a:ea typeface="Calibri" charset="0"/>
                          <a:cs typeface="Times New Roman" charset="0"/>
                        </a:rPr>
                        <a:t> </a:t>
                      </a:r>
                      <a:endParaRPr lang="fr-FR" sz="900" dirty="0">
                        <a:effectLst/>
                        <a:latin typeface="Comic Sans MS" panose="030F0902030302020204" pitchFamily="66"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87635620"/>
                  </a:ext>
                </a:extLst>
              </a:tr>
              <a:tr h="874314">
                <a:tc>
                  <a:txBody>
                    <a:bodyPr/>
                    <a:lstStyle/>
                    <a:p>
                      <a:pPr marL="71755" marR="71755" indent="0" algn="ctr" defTabSz="342900" rtl="0" eaLnBrk="1" fontAlgn="auto" latinLnBrk="0" hangingPunct="1">
                        <a:lnSpc>
                          <a:spcPct val="150000"/>
                        </a:lnSpc>
                        <a:spcBef>
                          <a:spcPts val="0"/>
                        </a:spcBef>
                        <a:spcAft>
                          <a:spcPts val="0"/>
                        </a:spcAft>
                        <a:buClrTx/>
                        <a:buSzTx/>
                        <a:buFontTx/>
                        <a:buNone/>
                        <a:tabLst/>
                        <a:defRPr/>
                      </a:pPr>
                      <a:r>
                        <a:rPr lang="fr-FR" sz="1050" b="1" u="sng" kern="1200" dirty="0">
                          <a:solidFill>
                            <a:schemeClr val="tx1"/>
                          </a:solidFill>
                          <a:effectLst/>
                          <a:latin typeface="Comic Sans MS" panose="030F0902030302020204" pitchFamily="66" charset="0"/>
                          <a:ea typeface="Calibri" charset="0"/>
                          <a:cs typeface="Times New Roman" charset="0"/>
                        </a:rPr>
                        <a:t>Coach en BRONZE: </a:t>
                      </a:r>
                    </a:p>
                    <a:p>
                      <a:pPr marL="71755" marR="71755" indent="0" algn="ctr" defTabSz="342900" rtl="0" eaLnBrk="1" fontAlgn="auto" latinLnBrk="0" hangingPunct="1">
                        <a:lnSpc>
                          <a:spcPct val="150000"/>
                        </a:lnSpc>
                        <a:spcBef>
                          <a:spcPts val="0"/>
                        </a:spcBef>
                        <a:spcAft>
                          <a:spcPts val="0"/>
                        </a:spcAft>
                        <a:buClrTx/>
                        <a:buSzTx/>
                        <a:buFontTx/>
                        <a:buNone/>
                        <a:tabLst/>
                        <a:defRPr/>
                      </a:pPr>
                      <a:r>
                        <a:rPr lang="fr-FR" sz="900" b="1" dirty="0">
                          <a:solidFill>
                            <a:srgbClr val="C0504D"/>
                          </a:solidFill>
                          <a:effectLst/>
                          <a:latin typeface="Comic Sans MS" panose="030F0902030302020204" pitchFamily="66" charset="0"/>
                          <a:ea typeface="Calibri" charset="0"/>
                          <a:cs typeface="Times New Roman" charset="0"/>
                        </a:rPr>
                        <a:t>Je ne m’occupe pas de mon ou ma joueuse ni de la fiche de coach</a:t>
                      </a:r>
                      <a:endParaRPr lang="fr-FR" sz="900" b="1" dirty="0">
                        <a:effectLst/>
                        <a:latin typeface="Comic Sans MS" panose="030F0902030302020204" pitchFamily="66"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532355119"/>
                  </a:ext>
                </a:extLst>
              </a:tr>
            </a:tbl>
          </a:graphicData>
        </a:graphic>
      </p:graphicFrame>
    </p:spTree>
    <p:extLst>
      <p:ext uri="{BB962C8B-B14F-4D97-AF65-F5344CB8AC3E}">
        <p14:creationId xmlns:p14="http://schemas.microsoft.com/office/powerpoint/2010/main" val="76032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0658"/>
            <a:ext cx="8229600" cy="1143000"/>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Critères de réalisation sur le tir</a:t>
            </a:r>
            <a:br>
              <a:rPr lang="fr-FR" sz="3200" dirty="0">
                <a:solidFill>
                  <a:schemeClr val="accent1">
                    <a:lumMod val="75000"/>
                  </a:schemeClr>
                </a:solidFill>
                <a:latin typeface="Comic Sans MS" panose="030F0902030302020204" pitchFamily="66" charset="0"/>
              </a:rPr>
            </a:br>
            <a:r>
              <a:rPr lang="fr-FR" sz="1000" b="1" dirty="0">
                <a:solidFill>
                  <a:schemeClr val="accent1">
                    <a:lumMod val="75000"/>
                  </a:schemeClr>
                </a:solidFill>
                <a:latin typeface="Comic Sans MS" panose="030F0902030302020204" pitchFamily="66" charset="0"/>
              </a:rPr>
              <a:t>(ATTENTION: </a:t>
            </a:r>
            <a:br>
              <a:rPr lang="fr-FR" sz="1000" b="1" dirty="0">
                <a:solidFill>
                  <a:schemeClr val="accent1">
                    <a:lumMod val="75000"/>
                  </a:schemeClr>
                </a:solidFill>
                <a:latin typeface="Comic Sans MS" panose="030F0902030302020204" pitchFamily="66" charset="0"/>
              </a:rPr>
            </a:br>
            <a:r>
              <a:rPr lang="fr-FR" sz="1000" b="1" dirty="0">
                <a:solidFill>
                  <a:schemeClr val="accent1">
                    <a:lumMod val="75000"/>
                  </a:schemeClr>
                </a:solidFill>
                <a:latin typeface="Comic Sans MS" panose="030F0902030302020204" pitchFamily="66" charset="0"/>
              </a:rPr>
              <a:t>RAPPORT </a:t>
            </a:r>
            <a:r>
              <a:rPr lang="fr-FR" sz="1000" b="1" dirty="0">
                <a:solidFill>
                  <a:srgbClr val="FF0000"/>
                </a:solidFill>
                <a:latin typeface="Comic Sans MS" panose="030F0902030302020204" pitchFamily="66" charset="0"/>
              </a:rPr>
              <a:t>VITESSE PRECISION </a:t>
            </a:r>
            <a:r>
              <a:rPr lang="fr-FR" sz="1000" b="1" dirty="0">
                <a:solidFill>
                  <a:schemeClr val="accent1">
                    <a:lumMod val="75000"/>
                  </a:schemeClr>
                </a:solidFill>
                <a:latin typeface="Comic Sans MS" panose="030F0902030302020204" pitchFamily="66" charset="0"/>
              </a:rPr>
              <a:t>FONDAMENTAL DANS L’ACCES À L’EXPERIENCE DU BASKETTEUR</a:t>
            </a:r>
            <a:br>
              <a:rPr lang="fr-FR" sz="1000" b="1" dirty="0">
                <a:solidFill>
                  <a:schemeClr val="accent1">
                    <a:lumMod val="75000"/>
                  </a:schemeClr>
                </a:solidFill>
                <a:latin typeface="Comic Sans MS" panose="030F0902030302020204" pitchFamily="66" charset="0"/>
              </a:rPr>
            </a:br>
            <a:r>
              <a:rPr lang="fr-FR" sz="1000" b="1" dirty="0">
                <a:solidFill>
                  <a:schemeClr val="accent1">
                    <a:lumMod val="75000"/>
                  </a:schemeClr>
                </a:solidFill>
                <a:latin typeface="Comic Sans MS" panose="030F0902030302020204" pitchFamily="66" charset="0"/>
              </a:rPr>
              <a:t>=&gt; S’inspirer du Netball si besoin)</a:t>
            </a:r>
            <a:endParaRPr sz="3200" b="1"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p:txBody>
          <a:bodyPr/>
          <a:lstStyle/>
          <a:p>
            <a:pPr marL="0" indent="0" algn="ctr">
              <a:buNone/>
            </a:pPr>
            <a:r>
              <a:rPr lang="fr-FR" sz="4400" dirty="0">
                <a:latin typeface="Comic Sans MS" panose="030F0902030302020204" pitchFamily="66" charset="0"/>
              </a:rPr>
              <a:t>Z.O.O.M.</a:t>
            </a:r>
            <a:endParaRPr sz="4400" dirty="0">
              <a:latin typeface="Comic Sans MS" panose="030F0902030302020204" pitchFamily="66" charset="0"/>
            </a:endParaRPr>
          </a:p>
          <a:p>
            <a:pPr>
              <a:buFont typeface=".Apple Color Emoji UI"/>
              <a:buChar char="🏀"/>
            </a:pPr>
            <a:r>
              <a:rPr lang="fr-FR" dirty="0">
                <a:latin typeface="Comic Sans MS" panose="030F0902030302020204" pitchFamily="66" charset="0"/>
              </a:rPr>
              <a:t>Zone </a:t>
            </a:r>
            <a:r>
              <a:rPr lang="fr-FR" sz="3600" dirty="0">
                <a:latin typeface="Comic Sans MS" panose="030F0902030302020204" pitchFamily="66" charset="0"/>
              </a:rPr>
              <a:t>🎯</a:t>
            </a:r>
            <a:endParaRPr lang="fr-FR" dirty="0">
              <a:latin typeface="Comic Sans MS" panose="030F0902030302020204" pitchFamily="66" charset="0"/>
            </a:endParaRPr>
          </a:p>
          <a:p>
            <a:pPr>
              <a:buFont typeface=".Apple Color Emoji UI"/>
              <a:buChar char="🏀"/>
            </a:pPr>
            <a:endParaRPr dirty="0">
              <a:latin typeface="Comic Sans MS" panose="030F0902030302020204" pitchFamily="66" charset="0"/>
            </a:endParaRPr>
          </a:p>
          <a:p>
            <a:pPr>
              <a:buFont typeface=".Apple Color Emoji UI"/>
              <a:buChar char="🏀"/>
            </a:pPr>
            <a:r>
              <a:rPr lang="fr-FR" dirty="0">
                <a:latin typeface="Comic Sans MS" panose="030F0902030302020204" pitchFamily="66" charset="0"/>
              </a:rPr>
              <a:t>Œil (viser )  </a:t>
            </a:r>
            <a:r>
              <a:rPr lang="fr-FR" sz="3600" dirty="0">
                <a:latin typeface="Comic Sans MS" panose="030F0902030302020204" pitchFamily="66" charset="0"/>
              </a:rPr>
              <a:t>👁</a:t>
            </a:r>
            <a:endParaRPr lang="fr-FR" sz="3200" dirty="0">
              <a:latin typeface="Comic Sans MS" panose="030F0902030302020204" pitchFamily="66" charset="0"/>
            </a:endParaRPr>
          </a:p>
          <a:p>
            <a:pPr>
              <a:buFont typeface=".Apple Color Emoji UI"/>
              <a:buChar char="🏀"/>
            </a:pPr>
            <a:endParaRPr dirty="0">
              <a:latin typeface="Comic Sans MS" panose="030F0902030302020204" pitchFamily="66" charset="0"/>
            </a:endParaRPr>
          </a:p>
          <a:p>
            <a:pPr>
              <a:buFont typeface=".Apple Color Emoji UI"/>
              <a:buChar char="🏀"/>
            </a:pPr>
            <a:r>
              <a:rPr lang="fr-FR" dirty="0">
                <a:latin typeface="Comic Sans MS" panose="030F0902030302020204" pitchFamily="66" charset="0"/>
              </a:rPr>
              <a:t>O (Organisation bras)</a:t>
            </a:r>
          </a:p>
          <a:p>
            <a:pPr>
              <a:buFont typeface=".Apple Color Emoji UI"/>
              <a:buChar char="🏀"/>
            </a:pPr>
            <a:endParaRPr dirty="0">
              <a:latin typeface="Comic Sans MS" panose="030F0902030302020204" pitchFamily="66" charset="0"/>
            </a:endParaRPr>
          </a:p>
          <a:p>
            <a:pPr>
              <a:buFont typeface=".Apple Color Emoji UI"/>
              <a:buChar char="🏀"/>
            </a:pPr>
            <a:r>
              <a:rPr lang="fr-FR" dirty="0">
                <a:latin typeface="Comic Sans MS" panose="030F0902030302020204" pitchFamily="66" charset="0"/>
              </a:rPr>
              <a:t>Main (Finir main vers la cible)</a:t>
            </a:r>
            <a:r>
              <a:rPr dirty="0">
                <a:latin typeface="Comic Sans MS" panose="030F0902030302020204" pitchFamily="66" charset="0"/>
              </a:rPr>
              <a:t>.</a:t>
            </a:r>
            <a:r>
              <a:rPr lang="fr-FR" sz="3600" dirty="0">
                <a:latin typeface="Comic Sans MS" panose="030F0902030302020204" pitchFamily="66" charset="0"/>
              </a:rPr>
              <a:t>🤚🏽</a:t>
            </a:r>
            <a:endParaRPr dirty="0">
              <a:latin typeface="Comic Sans MS" panose="030F0902030302020204" pitchFamily="66" charset="0"/>
            </a:endParaRPr>
          </a:p>
        </p:txBody>
      </p:sp>
      <p:pic>
        <p:nvPicPr>
          <p:cNvPr id="27" name="Image 26">
            <a:extLst>
              <a:ext uri="{FF2B5EF4-FFF2-40B4-BE49-F238E27FC236}">
                <a16:creationId xmlns:a16="http://schemas.microsoft.com/office/drawing/2014/main" id="{4E85472A-C9F5-634C-BB2D-139C5BC9BA21}"/>
              </a:ext>
            </a:extLst>
          </p:cNvPr>
          <p:cNvPicPr>
            <a:picLocks noChangeAspect="1"/>
          </p:cNvPicPr>
          <p:nvPr/>
        </p:nvPicPr>
        <p:blipFill>
          <a:blip r:embed="rId2"/>
          <a:stretch>
            <a:fillRect/>
          </a:stretch>
        </p:blipFill>
        <p:spPr>
          <a:xfrm flipH="1">
            <a:off x="4375120" y="4293539"/>
            <a:ext cx="1218219" cy="1117600"/>
          </a:xfrm>
          <a:prstGeom prst="rect">
            <a:avLst/>
          </a:prstGeom>
        </p:spPr>
      </p:pic>
      <p:pic>
        <p:nvPicPr>
          <p:cNvPr id="28" name="Image 27">
            <a:extLst>
              <a:ext uri="{FF2B5EF4-FFF2-40B4-BE49-F238E27FC236}">
                <a16:creationId xmlns:a16="http://schemas.microsoft.com/office/drawing/2014/main" id="{F04DEE1F-530C-E642-B7D2-A6D570A5453E}"/>
              </a:ext>
            </a:extLst>
          </p:cNvPr>
          <p:cNvPicPr>
            <a:picLocks noChangeAspect="1"/>
          </p:cNvPicPr>
          <p:nvPr/>
        </p:nvPicPr>
        <p:blipFill>
          <a:blip r:embed="rId2"/>
          <a:stretch>
            <a:fillRect/>
          </a:stretch>
        </p:blipFill>
        <p:spPr>
          <a:xfrm>
            <a:off x="5852329" y="4293539"/>
            <a:ext cx="1287740" cy="1117600"/>
          </a:xfrm>
          <a:prstGeom prst="rect">
            <a:avLst/>
          </a:prstGeom>
        </p:spPr>
      </p:pic>
      <p:grpSp>
        <p:nvGrpSpPr>
          <p:cNvPr id="35" name="Groupe 34">
            <a:extLst>
              <a:ext uri="{FF2B5EF4-FFF2-40B4-BE49-F238E27FC236}">
                <a16:creationId xmlns:a16="http://schemas.microsoft.com/office/drawing/2014/main" id="{540CE73E-C03E-D340-BA92-7C9C0E25CA4B}"/>
              </a:ext>
            </a:extLst>
          </p:cNvPr>
          <p:cNvGrpSpPr/>
          <p:nvPr/>
        </p:nvGrpSpPr>
        <p:grpSpPr>
          <a:xfrm>
            <a:off x="3489434" y="3216166"/>
            <a:ext cx="1618594" cy="894807"/>
            <a:chOff x="3489434" y="3216166"/>
            <a:chExt cx="1618594" cy="894807"/>
          </a:xfrm>
        </p:grpSpPr>
        <p:sp>
          <p:nvSpPr>
            <p:cNvPr id="30" name="Rectangle 29">
              <a:extLst>
                <a:ext uri="{FF2B5EF4-FFF2-40B4-BE49-F238E27FC236}">
                  <a16:creationId xmlns:a16="http://schemas.microsoft.com/office/drawing/2014/main" id="{5331F8D1-A999-B547-BEF5-56994B343919}"/>
                </a:ext>
              </a:extLst>
            </p:cNvPr>
            <p:cNvSpPr/>
            <p:nvPr/>
          </p:nvSpPr>
          <p:spPr>
            <a:xfrm>
              <a:off x="3489434" y="3216166"/>
              <a:ext cx="1618594" cy="8948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9" name="Rectangle 28">
              <a:extLst>
                <a:ext uri="{FF2B5EF4-FFF2-40B4-BE49-F238E27FC236}">
                  <a16:creationId xmlns:a16="http://schemas.microsoft.com/office/drawing/2014/main" id="{DD9676A9-965F-3741-943C-681BB9FFE40C}"/>
                </a:ext>
              </a:extLst>
            </p:cNvPr>
            <p:cNvSpPr/>
            <p:nvPr/>
          </p:nvSpPr>
          <p:spPr>
            <a:xfrm>
              <a:off x="4039406" y="3578511"/>
              <a:ext cx="518650" cy="44175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Étoile à 5 branches 32">
              <a:extLst>
                <a:ext uri="{FF2B5EF4-FFF2-40B4-BE49-F238E27FC236}">
                  <a16:creationId xmlns:a16="http://schemas.microsoft.com/office/drawing/2014/main" id="{31B3EC9A-783B-E340-91DB-098BD49288A0}"/>
                </a:ext>
              </a:extLst>
            </p:cNvPr>
            <p:cNvSpPr/>
            <p:nvPr/>
          </p:nvSpPr>
          <p:spPr>
            <a:xfrm>
              <a:off x="4499443" y="3762963"/>
              <a:ext cx="117226" cy="104645"/>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4" name="Étoile à 5 branches 33">
              <a:extLst>
                <a:ext uri="{FF2B5EF4-FFF2-40B4-BE49-F238E27FC236}">
                  <a16:creationId xmlns:a16="http://schemas.microsoft.com/office/drawing/2014/main" id="{AF726BF5-9729-854C-ABD6-A8060CDF418A}"/>
                </a:ext>
              </a:extLst>
            </p:cNvPr>
            <p:cNvSpPr/>
            <p:nvPr/>
          </p:nvSpPr>
          <p:spPr>
            <a:xfrm>
              <a:off x="3980793" y="3762963"/>
              <a:ext cx="117226" cy="104645"/>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sp>
        <p:nvSpPr>
          <p:cNvPr id="36" name="Ellipse 35">
            <a:extLst>
              <a:ext uri="{FF2B5EF4-FFF2-40B4-BE49-F238E27FC236}">
                <a16:creationId xmlns:a16="http://schemas.microsoft.com/office/drawing/2014/main" id="{D437C5C2-0B61-FA4C-9633-77585DAE2A87}"/>
              </a:ext>
            </a:extLst>
          </p:cNvPr>
          <p:cNvSpPr/>
          <p:nvPr/>
        </p:nvSpPr>
        <p:spPr>
          <a:xfrm>
            <a:off x="3068240" y="2603897"/>
            <a:ext cx="214313" cy="22145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38" name="Connecteur droit 37">
            <a:extLst>
              <a:ext uri="{FF2B5EF4-FFF2-40B4-BE49-F238E27FC236}">
                <a16:creationId xmlns:a16="http://schemas.microsoft.com/office/drawing/2014/main" id="{C43CBE5D-212B-D34C-A8DF-64F78C6E8FBD}"/>
              </a:ext>
            </a:extLst>
          </p:cNvPr>
          <p:cNvCxnSpPr/>
          <p:nvPr/>
        </p:nvCxnSpPr>
        <p:spPr>
          <a:xfrm>
            <a:off x="2800350" y="2600325"/>
            <a:ext cx="750094" cy="0"/>
          </a:xfrm>
          <a:prstGeom prst="line">
            <a:avLst/>
          </a:prstGeom>
          <a:ln w="38100"/>
        </p:spPr>
        <p:style>
          <a:lnRef idx="1">
            <a:schemeClr val="dk1"/>
          </a:lnRef>
          <a:fillRef idx="3">
            <a:schemeClr val="dk1"/>
          </a:fillRef>
          <a:effectRef idx="2">
            <a:schemeClr val="dk1"/>
          </a:effectRef>
          <a:fontRef idx="minor">
            <a:schemeClr val="lt1"/>
          </a:fontRef>
        </p:style>
      </p:cxnSp>
      <p:sp>
        <p:nvSpPr>
          <p:cNvPr id="40" name="Étoile à 5 branches 39">
            <a:extLst>
              <a:ext uri="{FF2B5EF4-FFF2-40B4-BE49-F238E27FC236}">
                <a16:creationId xmlns:a16="http://schemas.microsoft.com/office/drawing/2014/main" id="{4D5C6406-80DE-754E-B843-55D5CB6F2CD2}"/>
              </a:ext>
            </a:extLst>
          </p:cNvPr>
          <p:cNvSpPr/>
          <p:nvPr/>
        </p:nvSpPr>
        <p:spPr>
          <a:xfrm>
            <a:off x="2850356" y="2736056"/>
            <a:ext cx="164306" cy="178594"/>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41" name="Étoile à 5 branches 40">
            <a:extLst>
              <a:ext uri="{FF2B5EF4-FFF2-40B4-BE49-F238E27FC236}">
                <a16:creationId xmlns:a16="http://schemas.microsoft.com/office/drawing/2014/main" id="{25247858-4A12-CD46-8460-D88548F1DB63}"/>
              </a:ext>
            </a:extLst>
          </p:cNvPr>
          <p:cNvSpPr/>
          <p:nvPr/>
        </p:nvSpPr>
        <p:spPr>
          <a:xfrm>
            <a:off x="3334345" y="2736056"/>
            <a:ext cx="164306" cy="178594"/>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Autofit/>
          </a:bodyPr>
          <a:lstStyle/>
          <a:p>
            <a:r>
              <a:rPr sz="3200" dirty="0" err="1">
                <a:solidFill>
                  <a:schemeClr val="accent1">
                    <a:lumMod val="75000"/>
                  </a:schemeClr>
                </a:solidFill>
                <a:latin typeface="Comic Sans MS" panose="030F0902030302020204" pitchFamily="66" charset="0"/>
              </a:rPr>
              <a:t>Trame</a:t>
            </a:r>
            <a:r>
              <a:rPr sz="3200" dirty="0">
                <a:solidFill>
                  <a:schemeClr val="accent1">
                    <a:lumMod val="75000"/>
                  </a:schemeClr>
                </a:solidFill>
                <a:latin typeface="Comic Sans MS" panose="030F0902030302020204" pitchFamily="66" charset="0"/>
              </a:rPr>
              <a:t> progressive –</a:t>
            </a:r>
            <a:r>
              <a:rPr lang="fr-FR" sz="3200" dirty="0">
                <a:solidFill>
                  <a:schemeClr val="accent1">
                    <a:lumMod val="75000"/>
                  </a:schemeClr>
                </a:solidFill>
                <a:latin typeface="Comic Sans MS" panose="030F0902030302020204" pitchFamily="66" charset="0"/>
              </a:rPr>
              <a:t> Etape 1 =&gt; FPS 1: </a:t>
            </a:r>
            <a:r>
              <a:rPr lang="fr-FR" sz="3200" dirty="0">
                <a:solidFill>
                  <a:schemeClr val="accent4">
                    <a:lumMod val="75000"/>
                  </a:schemeClr>
                </a:solidFill>
                <a:latin typeface="Comic Sans MS" panose="030F0902030302020204" pitchFamily="66" charset="0"/>
              </a:rPr>
              <a:t>«  Rocket Basket  » </a:t>
            </a:r>
            <a:endParaRPr sz="3200" dirty="0">
              <a:solidFill>
                <a:schemeClr val="accent4">
                  <a:lumMod val="75000"/>
                </a:schemeClr>
              </a:solidFill>
              <a:latin typeface="Comic Sans MS" panose="030F0902030302020204" pitchFamily="66" charset="0"/>
            </a:endParaRPr>
          </a:p>
        </p:txBody>
      </p:sp>
      <p:sp>
        <p:nvSpPr>
          <p:cNvPr id="3" name="Content Placeholder 2"/>
          <p:cNvSpPr>
            <a:spLocks noGrp="1"/>
          </p:cNvSpPr>
          <p:nvPr>
            <p:ph idx="1"/>
          </p:nvPr>
        </p:nvSpPr>
        <p:spPr>
          <a:ln>
            <a:solidFill>
              <a:srgbClr val="C00000"/>
            </a:solidFill>
          </a:ln>
        </p:spPr>
        <p:txBody>
          <a:bodyPr numCol="2">
            <a:noAutofit/>
          </a:bodyPr>
          <a:lstStyle/>
          <a:p>
            <a:r>
              <a:rPr sz="1800" dirty="0">
                <a:latin typeface="Comic Sans MS" panose="030F0902030302020204" pitchFamily="66" charset="0"/>
              </a:rPr>
              <a:t>🎯 Objectif : </a:t>
            </a:r>
            <a:r>
              <a:rPr sz="1800" dirty="0" err="1">
                <a:latin typeface="Comic Sans MS" panose="030F0902030302020204" pitchFamily="66" charset="0"/>
              </a:rPr>
              <a:t>Réduire</a:t>
            </a:r>
            <a:r>
              <a:rPr sz="1800" dirty="0">
                <a:latin typeface="Comic Sans MS" panose="030F0902030302020204" pitchFamily="66" charset="0"/>
              </a:rPr>
              <a:t> la charge cognitive</a:t>
            </a:r>
            <a:r>
              <a:rPr lang="fr-FR" sz="1800" dirty="0">
                <a:latin typeface="Comic Sans MS" panose="030F0902030302020204" pitchFamily="66" charset="0"/>
              </a:rPr>
              <a:t> </a:t>
            </a:r>
            <a:endParaRPr sz="1800" dirty="0">
              <a:latin typeface="Comic Sans MS" panose="030F0902030302020204" pitchFamily="66" charset="0"/>
            </a:endParaRPr>
          </a:p>
          <a:p>
            <a:endParaRPr sz="1800" dirty="0">
              <a:latin typeface="Comic Sans MS" panose="030F0902030302020204" pitchFamily="66" charset="0"/>
            </a:endParaRPr>
          </a:p>
          <a:p>
            <a:r>
              <a:rPr sz="1800" dirty="0">
                <a:latin typeface="Comic Sans MS" panose="030F0902030302020204" pitchFamily="66" charset="0"/>
              </a:rPr>
              <a:t>🔹 </a:t>
            </a:r>
            <a:r>
              <a:rPr sz="1800" dirty="0" err="1">
                <a:latin typeface="Comic Sans MS" panose="030F0902030302020204" pitchFamily="66" charset="0"/>
              </a:rPr>
              <a:t>Niveau</a:t>
            </a:r>
            <a:r>
              <a:rPr sz="1800" dirty="0">
                <a:latin typeface="Comic Sans MS" panose="030F0902030302020204" pitchFamily="66" charset="0"/>
              </a:rPr>
              <a:t> 1 : </a:t>
            </a:r>
            <a:r>
              <a:rPr sz="1800" dirty="0" err="1">
                <a:latin typeface="Comic Sans MS" panose="030F0902030302020204" pitchFamily="66" charset="0"/>
              </a:rPr>
              <a:t>Jeu</a:t>
            </a:r>
            <a:r>
              <a:rPr sz="1800" dirty="0">
                <a:latin typeface="Comic Sans MS" panose="030F0902030302020204" pitchFamily="66" charset="0"/>
              </a:rPr>
              <a:t> </a:t>
            </a:r>
            <a:r>
              <a:rPr sz="1800" dirty="0" err="1">
                <a:latin typeface="Comic Sans MS" panose="030F0902030302020204" pitchFamily="66" charset="0"/>
              </a:rPr>
              <a:t>libre</a:t>
            </a:r>
            <a:r>
              <a:rPr sz="1800" dirty="0">
                <a:latin typeface="Comic Sans MS" panose="030F0902030302020204" pitchFamily="66" charset="0"/>
              </a:rPr>
              <a:t>, sans retard</a:t>
            </a:r>
          </a:p>
          <a:p>
            <a:r>
              <a:rPr sz="1800" dirty="0">
                <a:latin typeface="Comic Sans MS" panose="030F0902030302020204" pitchFamily="66" charset="0"/>
              </a:rPr>
              <a:t>• Pas de </a:t>
            </a:r>
            <a:r>
              <a:rPr sz="1800" dirty="0" err="1">
                <a:latin typeface="Comic Sans MS" panose="030F0902030302020204" pitchFamily="66" charset="0"/>
              </a:rPr>
              <a:t>règles</a:t>
            </a:r>
            <a:r>
              <a:rPr sz="1800" dirty="0">
                <a:latin typeface="Comic Sans MS" panose="030F0902030302020204" pitchFamily="66" charset="0"/>
              </a:rPr>
              <a:t> complexes</a:t>
            </a:r>
            <a:r>
              <a:rPr lang="fr-FR" sz="1800" dirty="0">
                <a:latin typeface="Comic Sans MS" panose="030F0902030302020204" pitchFamily="66" charset="0"/>
              </a:rPr>
              <a:t> </a:t>
            </a:r>
            <a:r>
              <a:rPr lang="fr-FR" sz="1800" b="1" dirty="0">
                <a:latin typeface="Comic Sans MS" panose="030F0902030302020204" pitchFamily="66" charset="0"/>
              </a:rPr>
              <a:t>R et C</a:t>
            </a:r>
            <a:endParaRPr sz="1800" b="1" dirty="0">
              <a:latin typeface="Comic Sans MS" panose="030F0902030302020204" pitchFamily="66" charset="0"/>
            </a:endParaRPr>
          </a:p>
          <a:p>
            <a:r>
              <a:rPr sz="1800" dirty="0">
                <a:latin typeface="Comic Sans MS" panose="030F0902030302020204" pitchFamily="66" charset="0"/>
              </a:rPr>
              <a:t>• </a:t>
            </a:r>
            <a:r>
              <a:rPr sz="1800" dirty="0" err="1">
                <a:latin typeface="Comic Sans MS" panose="030F0902030302020204" pitchFamily="66" charset="0"/>
              </a:rPr>
              <a:t>Marquer</a:t>
            </a:r>
            <a:r>
              <a:rPr sz="1800" dirty="0">
                <a:latin typeface="Comic Sans MS" panose="030F0902030302020204" pitchFamily="66" charset="0"/>
              </a:rPr>
              <a:t> </a:t>
            </a:r>
            <a:r>
              <a:rPr sz="1800" dirty="0" err="1">
                <a:latin typeface="Comic Sans MS" panose="030F0902030302020204" pitchFamily="66" charset="0"/>
              </a:rPr>
              <a:t>dès</a:t>
            </a:r>
            <a:r>
              <a:rPr sz="1800" dirty="0">
                <a:latin typeface="Comic Sans MS" panose="030F0902030302020204" pitchFamily="66" charset="0"/>
              </a:rPr>
              <a:t> que possible </a:t>
            </a:r>
            <a:r>
              <a:rPr sz="1800" dirty="0" err="1">
                <a:latin typeface="Comic Sans MS" panose="030F0902030302020204" pitchFamily="66" charset="0"/>
              </a:rPr>
              <a:t>en</a:t>
            </a:r>
            <a:r>
              <a:rPr sz="1800" dirty="0">
                <a:latin typeface="Comic Sans MS" panose="030F0902030302020204" pitchFamily="66" charset="0"/>
              </a:rPr>
              <a:t> courant </a:t>
            </a:r>
            <a:r>
              <a:rPr sz="1800" dirty="0" err="1">
                <a:latin typeface="Comic Sans MS" panose="030F0902030302020204" pitchFamily="66" charset="0"/>
              </a:rPr>
              <a:t>vers</a:t>
            </a:r>
            <a:r>
              <a:rPr sz="1800" dirty="0">
                <a:latin typeface="Comic Sans MS" panose="030F0902030302020204" pitchFamily="66" charset="0"/>
              </a:rPr>
              <a:t> </a:t>
            </a:r>
            <a:r>
              <a:rPr sz="1800" dirty="0" err="1">
                <a:latin typeface="Comic Sans MS" panose="030F0902030302020204" pitchFamily="66" charset="0"/>
              </a:rPr>
              <a:t>l’avant</a:t>
            </a:r>
            <a:endParaRPr sz="1800" dirty="0">
              <a:latin typeface="Comic Sans MS" panose="030F0902030302020204" pitchFamily="66" charset="0"/>
            </a:endParaRPr>
          </a:p>
          <a:p>
            <a:r>
              <a:rPr dirty="0"/>
              <a:t>• Sans score </a:t>
            </a:r>
            <a:r>
              <a:rPr dirty="0" err="1"/>
              <a:t>différencié</a:t>
            </a:r>
            <a:endParaRPr sz="1800" dirty="0">
              <a:latin typeface="Comic Sans MS" panose="030F0902030302020204" pitchFamily="66" charset="0"/>
            </a:endParaRPr>
          </a:p>
          <a:p>
            <a:endParaRPr sz="1800" dirty="0">
              <a:latin typeface="Comic Sans MS" panose="030F0902030302020204" pitchFamily="66" charset="0"/>
            </a:endParaRPr>
          </a:p>
          <a:p>
            <a:r>
              <a:rPr sz="1800" dirty="0">
                <a:latin typeface="Comic Sans MS" panose="030F0902030302020204" pitchFamily="66" charset="0"/>
              </a:rPr>
              <a:t>🔹 </a:t>
            </a:r>
            <a:r>
              <a:rPr sz="1800" dirty="0" err="1">
                <a:latin typeface="Comic Sans MS" panose="030F0902030302020204" pitchFamily="66" charset="0"/>
              </a:rPr>
              <a:t>Niveau</a:t>
            </a:r>
            <a:r>
              <a:rPr sz="1800" dirty="0">
                <a:latin typeface="Comic Sans MS" panose="030F0902030302020204" pitchFamily="66" charset="0"/>
              </a:rPr>
              <a:t> 2 : </a:t>
            </a:r>
            <a:r>
              <a:rPr sz="1800" dirty="0" err="1">
                <a:latin typeface="Comic Sans MS" panose="030F0902030302020204" pitchFamily="66" charset="0"/>
              </a:rPr>
              <a:t>Intégration</a:t>
            </a:r>
            <a:r>
              <a:rPr sz="1800" dirty="0">
                <a:latin typeface="Comic Sans MS" panose="030F0902030302020204" pitchFamily="66" charset="0"/>
              </a:rPr>
              <a:t> du retard </a:t>
            </a:r>
            <a:r>
              <a:rPr sz="1800" dirty="0" err="1">
                <a:latin typeface="Comic Sans MS" panose="030F0902030302020204" pitchFamily="66" charset="0"/>
              </a:rPr>
              <a:t>défensif</a:t>
            </a:r>
            <a:endParaRPr sz="1800" dirty="0">
              <a:latin typeface="Comic Sans MS" panose="030F0902030302020204" pitchFamily="66" charset="0"/>
            </a:endParaRPr>
          </a:p>
          <a:p>
            <a:r>
              <a:rPr sz="1800" dirty="0">
                <a:latin typeface="Comic Sans MS" panose="030F0902030302020204" pitchFamily="66" charset="0"/>
              </a:rPr>
              <a:t>• Retard </a:t>
            </a:r>
            <a:r>
              <a:rPr sz="1800" dirty="0" err="1">
                <a:latin typeface="Comic Sans MS" panose="030F0902030302020204" pitchFamily="66" charset="0"/>
              </a:rPr>
              <a:t>déclenché</a:t>
            </a:r>
            <a:r>
              <a:rPr sz="1800" dirty="0">
                <a:latin typeface="Comic Sans MS" panose="030F0902030302020204" pitchFamily="66" charset="0"/>
              </a:rPr>
              <a:t> </a:t>
            </a:r>
            <a:r>
              <a:rPr sz="1800" dirty="0" err="1">
                <a:latin typeface="Comic Sans MS" panose="030F0902030302020204" pitchFamily="66" charset="0"/>
              </a:rPr>
              <a:t>à</a:t>
            </a:r>
            <a:r>
              <a:rPr sz="1800" dirty="0">
                <a:latin typeface="Comic Sans MS" panose="030F0902030302020204" pitchFamily="66" charset="0"/>
              </a:rPr>
              <a:t> </a:t>
            </a:r>
            <a:r>
              <a:rPr sz="1800" dirty="0" err="1">
                <a:latin typeface="Comic Sans MS" panose="030F0902030302020204" pitchFamily="66" charset="0"/>
              </a:rPr>
              <a:t>chaque</a:t>
            </a:r>
            <a:r>
              <a:rPr sz="1800" dirty="0">
                <a:latin typeface="Comic Sans MS" panose="030F0902030302020204" pitchFamily="66" charset="0"/>
              </a:rPr>
              <a:t> </a:t>
            </a:r>
            <a:r>
              <a:rPr sz="1800" dirty="0" err="1">
                <a:latin typeface="Comic Sans MS" panose="030F0902030302020204" pitchFamily="66" charset="0"/>
              </a:rPr>
              <a:t>perte</a:t>
            </a:r>
            <a:r>
              <a:rPr sz="1800" dirty="0">
                <a:latin typeface="Comic Sans MS" panose="030F0902030302020204" pitchFamily="66" charset="0"/>
              </a:rPr>
              <a:t> de </a:t>
            </a:r>
            <a:r>
              <a:rPr sz="1800" dirty="0" err="1">
                <a:latin typeface="Comic Sans MS" panose="030F0902030302020204" pitchFamily="66" charset="0"/>
              </a:rPr>
              <a:t>balle</a:t>
            </a:r>
            <a:endParaRPr sz="1800" dirty="0">
              <a:latin typeface="Comic Sans MS" panose="030F0902030302020204" pitchFamily="66" charset="0"/>
            </a:endParaRPr>
          </a:p>
          <a:p>
            <a:r>
              <a:rPr sz="1800" dirty="0">
                <a:latin typeface="Comic Sans MS" panose="030F0902030302020204" pitchFamily="66" charset="0"/>
              </a:rPr>
              <a:t>• Panier </a:t>
            </a:r>
            <a:r>
              <a:rPr sz="1800" dirty="0" err="1">
                <a:latin typeface="Comic Sans MS" panose="030F0902030302020204" pitchFamily="66" charset="0"/>
              </a:rPr>
              <a:t>seul</a:t>
            </a:r>
            <a:r>
              <a:rPr sz="1800" dirty="0">
                <a:latin typeface="Comic Sans MS" panose="030F0902030302020204" pitchFamily="66" charset="0"/>
              </a:rPr>
              <a:t> = 100 points, </a:t>
            </a:r>
            <a:r>
              <a:rPr sz="1800" dirty="0" err="1">
                <a:latin typeface="Comic Sans MS" panose="030F0902030302020204" pitchFamily="66" charset="0"/>
              </a:rPr>
              <a:t>sinon</a:t>
            </a:r>
            <a:r>
              <a:rPr sz="1800" dirty="0">
                <a:latin typeface="Comic Sans MS" panose="030F0902030302020204" pitchFamily="66" charset="0"/>
              </a:rPr>
              <a:t> 2 points</a:t>
            </a:r>
          </a:p>
          <a:p>
            <a:endParaRPr sz="1800" dirty="0">
              <a:latin typeface="Comic Sans MS" panose="030F0902030302020204" pitchFamily="66" charset="0"/>
            </a:endParaRPr>
          </a:p>
          <a:p>
            <a:r>
              <a:rPr sz="1800" dirty="0">
                <a:latin typeface="Comic Sans MS" panose="030F0902030302020204" pitchFamily="66" charset="0"/>
              </a:rPr>
              <a:t>🔹 </a:t>
            </a:r>
            <a:r>
              <a:rPr sz="1800" dirty="0" err="1">
                <a:latin typeface="Comic Sans MS" panose="030F0902030302020204" pitchFamily="66" charset="0"/>
              </a:rPr>
              <a:t>Niveau</a:t>
            </a:r>
            <a:r>
              <a:rPr sz="1800" dirty="0">
                <a:latin typeface="Comic Sans MS" panose="030F0902030302020204" pitchFamily="66" charset="0"/>
              </a:rPr>
              <a:t> 3 : </a:t>
            </a:r>
            <a:r>
              <a:rPr sz="1800" dirty="0" err="1">
                <a:latin typeface="Comic Sans MS" panose="030F0902030302020204" pitchFamily="66" charset="0"/>
              </a:rPr>
              <a:t>Rôles</a:t>
            </a:r>
            <a:r>
              <a:rPr sz="1800" dirty="0">
                <a:latin typeface="Comic Sans MS" panose="030F0902030302020204" pitchFamily="66" charset="0"/>
              </a:rPr>
              <a:t> </a:t>
            </a:r>
            <a:r>
              <a:rPr sz="1800" dirty="0" err="1">
                <a:latin typeface="Comic Sans MS" panose="030F0902030302020204" pitchFamily="66" charset="0"/>
              </a:rPr>
              <a:t>sociaux</a:t>
            </a:r>
            <a:r>
              <a:rPr sz="1800" dirty="0">
                <a:latin typeface="Comic Sans MS" panose="030F0902030302020204" pitchFamily="66" charset="0"/>
              </a:rPr>
              <a:t> + coaching</a:t>
            </a:r>
          </a:p>
          <a:p>
            <a:r>
              <a:rPr sz="1800" dirty="0">
                <a:latin typeface="Comic Sans MS" panose="030F0902030302020204" pitchFamily="66" charset="0"/>
              </a:rPr>
              <a:t>• 1 coach par </a:t>
            </a:r>
            <a:r>
              <a:rPr sz="1800" dirty="0" err="1">
                <a:latin typeface="Comic Sans MS" panose="030F0902030302020204" pitchFamily="66" charset="0"/>
              </a:rPr>
              <a:t>joueur</a:t>
            </a:r>
            <a:endParaRPr sz="1800" dirty="0">
              <a:latin typeface="Comic Sans MS" panose="030F0902030302020204" pitchFamily="66" charset="0"/>
            </a:endParaRPr>
          </a:p>
          <a:p>
            <a:r>
              <a:rPr sz="1800" dirty="0">
                <a:latin typeface="Comic Sans MS" panose="030F0902030302020204" pitchFamily="66" charset="0"/>
              </a:rPr>
              <a:t>• Fiche '</a:t>
            </a:r>
            <a:r>
              <a:rPr sz="1800" dirty="0" err="1">
                <a:latin typeface="Comic Sans MS" panose="030F0902030302020204" pitchFamily="66" charset="0"/>
              </a:rPr>
              <a:t>bonhomme</a:t>
            </a:r>
            <a:r>
              <a:rPr sz="1800" dirty="0">
                <a:latin typeface="Comic Sans MS" panose="030F0902030302020204" pitchFamily="66" charset="0"/>
              </a:rPr>
              <a:t> </a:t>
            </a:r>
            <a:r>
              <a:rPr sz="1800" dirty="0" err="1">
                <a:latin typeface="Comic Sans MS" panose="030F0902030302020204" pitchFamily="66" charset="0"/>
              </a:rPr>
              <a:t>en</a:t>
            </a:r>
            <a:r>
              <a:rPr sz="1800" dirty="0">
                <a:latin typeface="Comic Sans MS" panose="030F0902030302020204" pitchFamily="66" charset="0"/>
              </a:rPr>
              <a:t> or' </a:t>
            </a:r>
            <a:r>
              <a:rPr sz="1800" dirty="0" err="1">
                <a:latin typeface="Comic Sans MS" panose="030F0902030302020204" pitchFamily="66" charset="0"/>
              </a:rPr>
              <a:t>à</a:t>
            </a:r>
            <a:r>
              <a:rPr sz="1800" dirty="0">
                <a:latin typeface="Comic Sans MS" panose="030F0902030302020204" pitchFamily="66" charset="0"/>
              </a:rPr>
              <a:t> </a:t>
            </a:r>
            <a:r>
              <a:rPr sz="1800" dirty="0" err="1">
                <a:latin typeface="Comic Sans MS" panose="030F0902030302020204" pitchFamily="66" charset="0"/>
              </a:rPr>
              <a:t>remplir</a:t>
            </a:r>
            <a:endParaRPr sz="1800" dirty="0">
              <a:latin typeface="Comic Sans MS" panose="030F0902030302020204" pitchFamily="66" charset="0"/>
            </a:endParaRPr>
          </a:p>
          <a:p>
            <a:r>
              <a:rPr sz="1800" dirty="0">
                <a:latin typeface="Comic Sans MS" panose="030F0902030302020204" pitchFamily="66" charset="0"/>
              </a:rPr>
              <a:t>• Observation des </a:t>
            </a:r>
            <a:r>
              <a:rPr sz="1800" dirty="0" err="1">
                <a:latin typeface="Comic Sans MS" panose="030F0902030302020204" pitchFamily="66" charset="0"/>
              </a:rPr>
              <a:t>tirs</a:t>
            </a:r>
            <a:r>
              <a:rPr sz="1800" dirty="0">
                <a:latin typeface="Comic Sans MS" panose="030F0902030302020204" pitchFamily="66" charset="0"/>
              </a:rPr>
              <a:t> </a:t>
            </a:r>
            <a:r>
              <a:rPr sz="1800" dirty="0" err="1">
                <a:latin typeface="Comic Sans MS" panose="030F0902030302020204" pitchFamily="66" charset="0"/>
              </a:rPr>
              <a:t>seuls</a:t>
            </a:r>
            <a:endParaRPr sz="1800" dirty="0">
              <a:latin typeface="Comic Sans MS" panose="030F0902030302020204" pitchFamily="66" charset="0"/>
            </a:endParaRPr>
          </a:p>
        </p:txBody>
      </p:sp>
    </p:spTree>
    <p:extLst>
      <p:ext uri="{BB962C8B-B14F-4D97-AF65-F5344CB8AC3E}">
        <p14:creationId xmlns:p14="http://schemas.microsoft.com/office/powerpoint/2010/main" val="3685797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100000">
              <a:schemeClr val="bg1"/>
            </a:gs>
          </a:gsLst>
          <a:lin ang="162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92C22-BDBD-C646-B661-74CF2FCA81A7}"/>
              </a:ext>
            </a:extLst>
          </p:cNvPr>
          <p:cNvSpPr>
            <a:spLocks noGrp="1"/>
          </p:cNvSpPr>
          <p:nvPr>
            <p:ph type="title"/>
          </p:nvPr>
        </p:nvSpPr>
        <p:spPr>
          <a:xfrm>
            <a:off x="457200" y="274638"/>
            <a:ext cx="8229600" cy="803885"/>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Quels rapports GB/PB? Exemple</a:t>
            </a:r>
            <a:br>
              <a:rPr lang="fr-FR" sz="3200" dirty="0">
                <a:solidFill>
                  <a:schemeClr val="accent1">
                    <a:lumMod val="75000"/>
                  </a:schemeClr>
                </a:solidFill>
                <a:latin typeface="Comic Sans MS" panose="030F0902030302020204" pitchFamily="66" charset="0"/>
              </a:rPr>
            </a:br>
            <a:r>
              <a:rPr lang="fr-FR" sz="1200" dirty="0">
                <a:solidFill>
                  <a:schemeClr val="accent1">
                    <a:lumMod val="75000"/>
                  </a:schemeClr>
                </a:solidFill>
                <a:latin typeface="Comic Sans MS" panose="030F0902030302020204" pitchFamily="66" charset="0"/>
              </a:rPr>
              <a:t>Même si je « sais », je laisse les élèves choisir (Avant, pendant, après « j’enquête »)</a:t>
            </a:r>
            <a:endParaRPr lang="fr-FR" sz="3200" dirty="0">
              <a:solidFill>
                <a:schemeClr val="accent1">
                  <a:lumMod val="75000"/>
                </a:schemeClr>
              </a:solidFill>
              <a:latin typeface="Comic Sans MS" panose="030F0902030302020204" pitchFamily="66" charset="0"/>
            </a:endParaRPr>
          </a:p>
        </p:txBody>
      </p:sp>
      <p:sp>
        <p:nvSpPr>
          <p:cNvPr id="3" name="Espace réservé du contenu 2">
            <a:extLst>
              <a:ext uri="{FF2B5EF4-FFF2-40B4-BE49-F238E27FC236}">
                <a16:creationId xmlns:a16="http://schemas.microsoft.com/office/drawing/2014/main" id="{C9FA64C4-7C17-C840-840C-9EC85602D48E}"/>
              </a:ext>
            </a:extLst>
          </p:cNvPr>
          <p:cNvSpPr>
            <a:spLocks noGrp="1"/>
          </p:cNvSpPr>
          <p:nvPr>
            <p:ph idx="1"/>
          </p:nvPr>
        </p:nvSpPr>
        <p:spPr>
          <a:xfrm>
            <a:off x="140678" y="1411779"/>
            <a:ext cx="2758165" cy="4804195"/>
          </a:xfrm>
        </p:spPr>
        <p:style>
          <a:lnRef idx="2">
            <a:schemeClr val="accent3"/>
          </a:lnRef>
          <a:fillRef idx="1">
            <a:schemeClr val="lt1"/>
          </a:fillRef>
          <a:effectRef idx="0">
            <a:schemeClr val="accent3"/>
          </a:effectRef>
          <a:fontRef idx="minor">
            <a:schemeClr val="dk1"/>
          </a:fontRef>
        </p:style>
        <p:txBody>
          <a:bodyPr>
            <a:normAutofit/>
          </a:bodyPr>
          <a:lstStyle/>
          <a:p>
            <a:pPr>
              <a:buFont typeface=".Apple Color Emoji UI"/>
              <a:buChar char="🏀"/>
            </a:pPr>
            <a:r>
              <a:rPr lang="fr-FR" sz="1600" dirty="0">
                <a:latin typeface="Comic Sans MS" panose="030F0902030302020204" pitchFamily="66" charset="0"/>
              </a:rPr>
              <a:t>Situation A: La course poursuite (</a:t>
            </a:r>
            <a:r>
              <a:rPr lang="fr-FR" sz="1100" b="1" u="sng" dirty="0">
                <a:solidFill>
                  <a:srgbClr val="FF0000"/>
                </a:solidFill>
                <a:latin typeface="Comic Sans MS" panose="030F0902030302020204" pitchFamily="66" charset="0"/>
              </a:rPr>
              <a:t>le bras du tir</a:t>
            </a:r>
            <a:r>
              <a:rPr lang="fr-FR" sz="1600" dirty="0">
                <a:latin typeface="Comic Sans MS" panose="030F0902030302020204" pitchFamily="66" charset="0"/>
              </a:rPr>
              <a:t>)</a:t>
            </a:r>
          </a:p>
          <a:p>
            <a:pPr marL="0" indent="0">
              <a:buNone/>
            </a:pPr>
            <a:endParaRPr lang="fr-FR" sz="1600" dirty="0">
              <a:latin typeface="Comic Sans MS" panose="030F0902030302020204" pitchFamily="66" charset="0"/>
            </a:endParaRPr>
          </a:p>
          <a:p>
            <a:pPr marL="0" indent="0">
              <a:buNone/>
            </a:pPr>
            <a:endParaRPr lang="fr-FR" sz="1600" dirty="0">
              <a:latin typeface="Comic Sans MS" panose="030F0902030302020204" pitchFamily="66" charset="0"/>
            </a:endParaRPr>
          </a:p>
        </p:txBody>
      </p:sp>
      <p:sp>
        <p:nvSpPr>
          <p:cNvPr id="4" name="Espace réservé du contenu 2">
            <a:extLst>
              <a:ext uri="{FF2B5EF4-FFF2-40B4-BE49-F238E27FC236}">
                <a16:creationId xmlns:a16="http://schemas.microsoft.com/office/drawing/2014/main" id="{18E54B65-6AC6-6140-8AF2-DD42BFBB738A}"/>
              </a:ext>
            </a:extLst>
          </p:cNvPr>
          <p:cNvSpPr txBox="1">
            <a:spLocks/>
          </p:cNvSpPr>
          <p:nvPr/>
        </p:nvSpPr>
        <p:spPr>
          <a:xfrm>
            <a:off x="3091961" y="1416787"/>
            <a:ext cx="2960077" cy="479918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Apple Color Emoji UI"/>
              <a:buChar char="🏀"/>
            </a:pPr>
            <a:r>
              <a:rPr lang="fr-FR" sz="1600" dirty="0">
                <a:latin typeface="Comic Sans MS" panose="030F0902030302020204" pitchFamily="66" charset="0"/>
              </a:rPr>
              <a:t>Situation B: La double menace (</a:t>
            </a:r>
            <a:r>
              <a:rPr lang="fr-FR" sz="1100" b="1" u="sng" dirty="0">
                <a:solidFill>
                  <a:srgbClr val="FF0000"/>
                </a:solidFill>
                <a:latin typeface="Comic Sans MS" panose="030F0902030302020204" pitchFamily="66" charset="0"/>
              </a:rPr>
              <a:t>Le bras du dribble vers l’avant ou de la passe vers l’avant</a:t>
            </a:r>
            <a:r>
              <a:rPr lang="fr-FR" sz="1600" dirty="0">
                <a:latin typeface="Comic Sans MS" panose="030F0902030302020204" pitchFamily="66" charset="0"/>
              </a:rPr>
              <a:t>)</a:t>
            </a:r>
          </a:p>
          <a:p>
            <a:r>
              <a:rPr lang="fr-FR" sz="1600" b="1" dirty="0">
                <a:solidFill>
                  <a:srgbClr val="7030A0"/>
                </a:solidFill>
                <a:latin typeface="Comic Sans MS" panose="030F0902030302020204" pitchFamily="66" charset="0"/>
              </a:rPr>
              <a:t>2c1</a:t>
            </a:r>
            <a:r>
              <a:rPr lang="fr-FR" sz="1600" dirty="0">
                <a:latin typeface="Comic Sans MS" panose="030F0902030302020204" pitchFamily="66" charset="0"/>
              </a:rPr>
              <a:t> ou 2C2 ou </a:t>
            </a:r>
            <a:r>
              <a:rPr lang="fr-FR" sz="1600" b="1" dirty="0">
                <a:solidFill>
                  <a:srgbClr val="7030A0"/>
                </a:solidFill>
                <a:latin typeface="Comic Sans MS" panose="030F0902030302020204" pitchFamily="66" charset="0"/>
              </a:rPr>
              <a:t>3C2</a:t>
            </a:r>
            <a:r>
              <a:rPr lang="fr-FR" sz="1600" dirty="0">
                <a:latin typeface="Comic Sans MS" panose="030F0902030302020204" pitchFamily="66" charset="0"/>
              </a:rPr>
              <a:t> ou 3C3 avec 1 chasuble sur chaque coté pour chaque élève</a:t>
            </a:r>
          </a:p>
          <a:p>
            <a:r>
              <a:rPr lang="fr-FR" sz="1600" dirty="0">
                <a:latin typeface="Comic Sans MS" panose="030F0902030302020204" pitchFamily="66" charset="0"/>
              </a:rPr>
              <a:t>Un chasuble perdu je m’arrête</a:t>
            </a:r>
          </a:p>
          <a:p>
            <a:r>
              <a:rPr lang="fr-FR" sz="1600" dirty="0">
                <a:latin typeface="Comic Sans MS" panose="030F0902030302020204" pitchFamily="66" charset="0"/>
              </a:rPr>
              <a:t>2eme chasuble perdu pose la balle </a:t>
            </a:r>
          </a:p>
          <a:p>
            <a:r>
              <a:rPr lang="fr-FR" sz="1600" dirty="0">
                <a:latin typeface="Comic Sans MS" panose="030F0902030302020204" pitchFamily="66" charset="0"/>
              </a:rPr>
              <a:t>En aller retour ou en nombre d’attaque chacun (5 chacun après on change de rôle)</a:t>
            </a:r>
          </a:p>
          <a:p>
            <a:r>
              <a:rPr lang="fr-FR" sz="1600" dirty="0">
                <a:latin typeface="Comic Sans MS" panose="030F0902030302020204" pitchFamily="66" charset="0"/>
              </a:rPr>
              <a:t>CREU: 3/5 atteinte zone de tir </a:t>
            </a:r>
          </a:p>
          <a:p>
            <a:endParaRPr lang="fr-FR" sz="1600" dirty="0">
              <a:latin typeface="Comic Sans MS" panose="030F0902030302020204" pitchFamily="66" charset="0"/>
            </a:endParaRPr>
          </a:p>
        </p:txBody>
      </p:sp>
      <p:sp>
        <p:nvSpPr>
          <p:cNvPr id="5" name="Espace réservé du contenu 2">
            <a:extLst>
              <a:ext uri="{FF2B5EF4-FFF2-40B4-BE49-F238E27FC236}">
                <a16:creationId xmlns:a16="http://schemas.microsoft.com/office/drawing/2014/main" id="{F36EB5E3-D2E6-F440-B778-A79B368D756A}"/>
              </a:ext>
            </a:extLst>
          </p:cNvPr>
          <p:cNvSpPr txBox="1">
            <a:spLocks/>
          </p:cNvSpPr>
          <p:nvPr/>
        </p:nvSpPr>
        <p:spPr>
          <a:xfrm>
            <a:off x="6245156" y="1411778"/>
            <a:ext cx="2705413" cy="480419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Apple Color Emoji UI"/>
              <a:buChar char="🏀"/>
            </a:pPr>
            <a:r>
              <a:rPr lang="fr-FR" sz="1600" dirty="0">
                <a:latin typeface="Comic Sans MS" panose="030F0902030302020204" pitchFamily="66" charset="0"/>
              </a:rPr>
              <a:t>Situation C: Limite la manip (</a:t>
            </a:r>
            <a:r>
              <a:rPr lang="fr-FR" sz="1100" b="1" u="sng" dirty="0">
                <a:solidFill>
                  <a:srgbClr val="FF0000"/>
                </a:solidFill>
                <a:latin typeface="Comic Sans MS" panose="030F0902030302020204" pitchFamily="66" charset="0"/>
              </a:rPr>
              <a:t>Le bras du dribble vers l’avant ET de la passe vers l’avant</a:t>
            </a:r>
            <a:r>
              <a:rPr lang="fr-FR" sz="1600" dirty="0">
                <a:latin typeface="Comic Sans MS" panose="030F0902030302020204" pitchFamily="66" charset="0"/>
              </a:rPr>
              <a:t>)</a:t>
            </a:r>
          </a:p>
          <a:p>
            <a:r>
              <a:rPr lang="fr-FR" sz="1600" b="1" dirty="0">
                <a:solidFill>
                  <a:srgbClr val="7030A0"/>
                </a:solidFill>
                <a:latin typeface="Comic Sans MS" panose="030F0902030302020204" pitchFamily="66" charset="0"/>
              </a:rPr>
              <a:t>2c1</a:t>
            </a:r>
            <a:r>
              <a:rPr lang="fr-FR" sz="1600" dirty="0">
                <a:latin typeface="Comic Sans MS" panose="030F0902030302020204" pitchFamily="66" charset="0"/>
              </a:rPr>
              <a:t> ou 2C2 ou </a:t>
            </a:r>
            <a:r>
              <a:rPr lang="fr-FR" sz="1600" b="1" dirty="0">
                <a:solidFill>
                  <a:srgbClr val="7030A0"/>
                </a:solidFill>
                <a:latin typeface="Comic Sans MS" panose="030F0902030302020204" pitchFamily="66" charset="0"/>
              </a:rPr>
              <a:t>3C2</a:t>
            </a:r>
            <a:r>
              <a:rPr lang="fr-FR" sz="1600" dirty="0">
                <a:latin typeface="Comic Sans MS" panose="030F0902030302020204" pitchFamily="66" charset="0"/>
              </a:rPr>
              <a:t> ou 3C3 </a:t>
            </a:r>
          </a:p>
          <a:p>
            <a:r>
              <a:rPr lang="fr-FR" sz="1600" dirty="0">
                <a:latin typeface="Comic Sans MS" panose="030F0902030302020204" pitchFamily="66" charset="0"/>
              </a:rPr>
              <a:t>1 manipulation = un dribble ou une passe</a:t>
            </a:r>
          </a:p>
          <a:p>
            <a:r>
              <a:rPr lang="fr-FR" sz="1600" dirty="0">
                <a:latin typeface="Comic Sans MS" panose="030F0902030302020204" pitchFamily="66" charset="0"/>
              </a:rPr>
              <a:t>Entre 1-4 manip le panier vaut </a:t>
            </a:r>
            <a:r>
              <a:rPr lang="fr-FR" sz="1600" b="1" dirty="0">
                <a:solidFill>
                  <a:schemeClr val="tx2">
                    <a:lumMod val="60000"/>
                    <a:lumOff val="40000"/>
                  </a:schemeClr>
                </a:solidFill>
                <a:latin typeface="Comic Sans MS" panose="030F0902030302020204" pitchFamily="66" charset="0"/>
              </a:rPr>
              <a:t>100</a:t>
            </a:r>
          </a:p>
          <a:p>
            <a:r>
              <a:rPr lang="fr-FR" sz="1600" dirty="0">
                <a:latin typeface="Comic Sans MS" panose="030F0902030302020204" pitchFamily="66" charset="0"/>
              </a:rPr>
              <a:t>Entre 5-8 manip panier vaut </a:t>
            </a:r>
            <a:r>
              <a:rPr lang="fr-FR" sz="1600" b="1" dirty="0">
                <a:solidFill>
                  <a:srgbClr val="92D050"/>
                </a:solidFill>
                <a:latin typeface="Comic Sans MS" panose="030F0902030302020204" pitchFamily="66" charset="0"/>
              </a:rPr>
              <a:t>10</a:t>
            </a:r>
          </a:p>
          <a:p>
            <a:r>
              <a:rPr lang="fr-FR" sz="1600" dirty="0">
                <a:latin typeface="Comic Sans MS" panose="030F0902030302020204" pitchFamily="66" charset="0"/>
              </a:rPr>
              <a:t>Plus de 8 manip panier vaut </a:t>
            </a:r>
            <a:r>
              <a:rPr lang="fr-FR" sz="1600" b="1" dirty="0">
                <a:solidFill>
                  <a:srgbClr val="C00000"/>
                </a:solidFill>
                <a:latin typeface="Comic Sans MS" panose="030F0902030302020204" pitchFamily="66" charset="0"/>
              </a:rPr>
              <a:t>1</a:t>
            </a:r>
          </a:p>
          <a:p>
            <a:r>
              <a:rPr lang="fr-FR" sz="1600" dirty="0">
                <a:latin typeface="Comic Sans MS" panose="030F0902030302020204" pitchFamily="66" charset="0"/>
              </a:rPr>
              <a:t>En aller retour ou en nombre d’attaque chacun (5 chacun après on change de rôle)</a:t>
            </a:r>
          </a:p>
        </p:txBody>
      </p:sp>
      <p:grpSp>
        <p:nvGrpSpPr>
          <p:cNvPr id="25" name="Groupe 24">
            <a:extLst>
              <a:ext uri="{FF2B5EF4-FFF2-40B4-BE49-F238E27FC236}">
                <a16:creationId xmlns:a16="http://schemas.microsoft.com/office/drawing/2014/main" id="{10E8E314-6A29-8C47-A1A1-1C093051F1F2}"/>
              </a:ext>
            </a:extLst>
          </p:cNvPr>
          <p:cNvGrpSpPr/>
          <p:nvPr/>
        </p:nvGrpSpPr>
        <p:grpSpPr>
          <a:xfrm>
            <a:off x="316523" y="2576785"/>
            <a:ext cx="257908" cy="947866"/>
            <a:chOff x="316523" y="2576785"/>
            <a:chExt cx="257908" cy="947866"/>
          </a:xfrm>
        </p:grpSpPr>
        <p:sp>
          <p:nvSpPr>
            <p:cNvPr id="6" name="Triangle 5">
              <a:extLst>
                <a:ext uri="{FF2B5EF4-FFF2-40B4-BE49-F238E27FC236}">
                  <a16:creationId xmlns:a16="http://schemas.microsoft.com/office/drawing/2014/main" id="{0556EB54-D353-004B-B0E0-86F15FD5EE4E}"/>
                </a:ext>
              </a:extLst>
            </p:cNvPr>
            <p:cNvSpPr/>
            <p:nvPr/>
          </p:nvSpPr>
          <p:spPr>
            <a:xfrm>
              <a:off x="316523" y="3243297"/>
              <a:ext cx="257908" cy="281354"/>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7" name="Triangle 6">
              <a:extLst>
                <a:ext uri="{FF2B5EF4-FFF2-40B4-BE49-F238E27FC236}">
                  <a16:creationId xmlns:a16="http://schemas.microsoft.com/office/drawing/2014/main" id="{31519783-B735-AF42-A4C3-8CB6C2318C99}"/>
                </a:ext>
              </a:extLst>
            </p:cNvPr>
            <p:cNvSpPr/>
            <p:nvPr/>
          </p:nvSpPr>
          <p:spPr>
            <a:xfrm>
              <a:off x="316523" y="2910041"/>
              <a:ext cx="257908" cy="28135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riangle 7">
              <a:extLst>
                <a:ext uri="{FF2B5EF4-FFF2-40B4-BE49-F238E27FC236}">
                  <a16:creationId xmlns:a16="http://schemas.microsoft.com/office/drawing/2014/main" id="{2616CC52-1F8A-BC41-8E7B-FBF86B72E267}"/>
                </a:ext>
              </a:extLst>
            </p:cNvPr>
            <p:cNvSpPr/>
            <p:nvPr/>
          </p:nvSpPr>
          <p:spPr>
            <a:xfrm>
              <a:off x="316523" y="2576785"/>
              <a:ext cx="257908" cy="281354"/>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grpSp>
        <p:nvGrpSpPr>
          <p:cNvPr id="14" name="Groupe 13">
            <a:extLst>
              <a:ext uri="{FF2B5EF4-FFF2-40B4-BE49-F238E27FC236}">
                <a16:creationId xmlns:a16="http://schemas.microsoft.com/office/drawing/2014/main" id="{2BE424EA-7209-6E40-A754-B83010CE32AE}"/>
              </a:ext>
            </a:extLst>
          </p:cNvPr>
          <p:cNvGrpSpPr/>
          <p:nvPr/>
        </p:nvGrpSpPr>
        <p:grpSpPr>
          <a:xfrm flipV="1">
            <a:off x="1078615" y="5429520"/>
            <a:ext cx="750094" cy="260079"/>
            <a:chOff x="2800350" y="2600325"/>
            <a:chExt cx="750094" cy="225028"/>
          </a:xfrm>
        </p:grpSpPr>
        <p:sp>
          <p:nvSpPr>
            <p:cNvPr id="12" name="Ellipse 11">
              <a:extLst>
                <a:ext uri="{FF2B5EF4-FFF2-40B4-BE49-F238E27FC236}">
                  <a16:creationId xmlns:a16="http://schemas.microsoft.com/office/drawing/2014/main" id="{7B9C71D1-AFAE-7F4C-893E-D979002E36C9}"/>
                </a:ext>
              </a:extLst>
            </p:cNvPr>
            <p:cNvSpPr/>
            <p:nvPr/>
          </p:nvSpPr>
          <p:spPr>
            <a:xfrm>
              <a:off x="3068240" y="2603897"/>
              <a:ext cx="214313" cy="22145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CB7F013B-0874-E044-A22D-C2C9A748A661}"/>
                </a:ext>
              </a:extLst>
            </p:cNvPr>
            <p:cNvCxnSpPr/>
            <p:nvPr/>
          </p:nvCxnSpPr>
          <p:spPr>
            <a:xfrm>
              <a:off x="2800350" y="2600325"/>
              <a:ext cx="750094" cy="0"/>
            </a:xfrm>
            <a:prstGeom prst="line">
              <a:avLst/>
            </a:prstGeom>
            <a:ln w="38100"/>
          </p:spPr>
          <p:style>
            <a:lnRef idx="1">
              <a:schemeClr val="dk1"/>
            </a:lnRef>
            <a:fillRef idx="3">
              <a:schemeClr val="dk1"/>
            </a:fillRef>
            <a:effectRef idx="2">
              <a:schemeClr val="dk1"/>
            </a:effectRef>
            <a:fontRef idx="minor">
              <a:schemeClr val="lt1"/>
            </a:fontRef>
          </p:style>
        </p:cxnSp>
      </p:grpSp>
      <p:grpSp>
        <p:nvGrpSpPr>
          <p:cNvPr id="30" name="Groupe 29">
            <a:extLst>
              <a:ext uri="{FF2B5EF4-FFF2-40B4-BE49-F238E27FC236}">
                <a16:creationId xmlns:a16="http://schemas.microsoft.com/office/drawing/2014/main" id="{6658093C-E76A-7744-A0BC-2B1DAAD7B9D5}"/>
              </a:ext>
            </a:extLst>
          </p:cNvPr>
          <p:cNvGrpSpPr/>
          <p:nvPr/>
        </p:nvGrpSpPr>
        <p:grpSpPr>
          <a:xfrm>
            <a:off x="657910" y="2540709"/>
            <a:ext cx="535724" cy="1071920"/>
            <a:chOff x="657910" y="2540709"/>
            <a:chExt cx="535724" cy="1071920"/>
          </a:xfrm>
        </p:grpSpPr>
        <p:sp>
          <p:nvSpPr>
            <p:cNvPr id="15" name="ZoneTexte 14">
              <a:extLst>
                <a:ext uri="{FF2B5EF4-FFF2-40B4-BE49-F238E27FC236}">
                  <a16:creationId xmlns:a16="http://schemas.microsoft.com/office/drawing/2014/main" id="{BFB62091-484A-804B-BFC4-A5EE1735E0A3}"/>
                </a:ext>
              </a:extLst>
            </p:cNvPr>
            <p:cNvSpPr txBox="1"/>
            <p:nvPr/>
          </p:nvSpPr>
          <p:spPr>
            <a:xfrm>
              <a:off x="657910" y="2540709"/>
              <a:ext cx="301686" cy="369332"/>
            </a:xfrm>
            <a:prstGeom prst="rect">
              <a:avLst/>
            </a:prstGeom>
            <a:noFill/>
          </p:spPr>
          <p:txBody>
            <a:bodyPr wrap="none" rtlCol="0">
              <a:spAutoFit/>
            </a:bodyPr>
            <a:lstStyle/>
            <a:p>
              <a:r>
                <a:rPr lang="fr-FR" dirty="0"/>
                <a:t>5</a:t>
              </a:r>
            </a:p>
          </p:txBody>
        </p:sp>
        <p:sp>
          <p:nvSpPr>
            <p:cNvPr id="16" name="ZoneTexte 15">
              <a:extLst>
                <a:ext uri="{FF2B5EF4-FFF2-40B4-BE49-F238E27FC236}">
                  <a16:creationId xmlns:a16="http://schemas.microsoft.com/office/drawing/2014/main" id="{9B87E8F4-05E0-DE4F-92EF-829DBF39400F}"/>
                </a:ext>
              </a:extLst>
            </p:cNvPr>
            <p:cNvSpPr txBox="1"/>
            <p:nvPr/>
          </p:nvSpPr>
          <p:spPr>
            <a:xfrm>
              <a:off x="657910" y="2901701"/>
              <a:ext cx="418704" cy="369332"/>
            </a:xfrm>
            <a:prstGeom prst="rect">
              <a:avLst/>
            </a:prstGeom>
            <a:noFill/>
          </p:spPr>
          <p:txBody>
            <a:bodyPr wrap="none" rtlCol="0">
              <a:spAutoFit/>
            </a:bodyPr>
            <a:lstStyle/>
            <a:p>
              <a:r>
                <a:rPr lang="fr-FR" dirty="0"/>
                <a:t>10</a:t>
              </a:r>
            </a:p>
          </p:txBody>
        </p:sp>
        <p:sp>
          <p:nvSpPr>
            <p:cNvPr id="17" name="ZoneTexte 16">
              <a:extLst>
                <a:ext uri="{FF2B5EF4-FFF2-40B4-BE49-F238E27FC236}">
                  <a16:creationId xmlns:a16="http://schemas.microsoft.com/office/drawing/2014/main" id="{4447E8DA-0202-6F46-81CA-AFAD0C4FC86B}"/>
                </a:ext>
              </a:extLst>
            </p:cNvPr>
            <p:cNvSpPr txBox="1"/>
            <p:nvPr/>
          </p:nvSpPr>
          <p:spPr>
            <a:xfrm>
              <a:off x="657910" y="3243297"/>
              <a:ext cx="535724" cy="369332"/>
            </a:xfrm>
            <a:prstGeom prst="rect">
              <a:avLst/>
            </a:prstGeom>
            <a:noFill/>
          </p:spPr>
          <p:txBody>
            <a:bodyPr wrap="none" rtlCol="0">
              <a:spAutoFit/>
            </a:bodyPr>
            <a:lstStyle/>
            <a:p>
              <a:r>
                <a:rPr lang="fr-FR" dirty="0"/>
                <a:t>100</a:t>
              </a:r>
            </a:p>
          </p:txBody>
        </p:sp>
      </p:grpSp>
      <p:grpSp>
        <p:nvGrpSpPr>
          <p:cNvPr id="26" name="Groupe 25">
            <a:extLst>
              <a:ext uri="{FF2B5EF4-FFF2-40B4-BE49-F238E27FC236}">
                <a16:creationId xmlns:a16="http://schemas.microsoft.com/office/drawing/2014/main" id="{4D3D1C1B-ACE7-3447-B3B9-BAA18F0D37F3}"/>
              </a:ext>
            </a:extLst>
          </p:cNvPr>
          <p:cNvGrpSpPr/>
          <p:nvPr/>
        </p:nvGrpSpPr>
        <p:grpSpPr>
          <a:xfrm>
            <a:off x="2297723" y="2576785"/>
            <a:ext cx="257908" cy="947866"/>
            <a:chOff x="316523" y="2576785"/>
            <a:chExt cx="257908" cy="947866"/>
          </a:xfrm>
        </p:grpSpPr>
        <p:sp>
          <p:nvSpPr>
            <p:cNvPr id="27" name="Triangle 26">
              <a:extLst>
                <a:ext uri="{FF2B5EF4-FFF2-40B4-BE49-F238E27FC236}">
                  <a16:creationId xmlns:a16="http://schemas.microsoft.com/office/drawing/2014/main" id="{37CFCD23-85DD-7842-A312-247664CDC90F}"/>
                </a:ext>
              </a:extLst>
            </p:cNvPr>
            <p:cNvSpPr/>
            <p:nvPr/>
          </p:nvSpPr>
          <p:spPr>
            <a:xfrm>
              <a:off x="316523" y="3243297"/>
              <a:ext cx="257908" cy="281354"/>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8" name="Triangle 27">
              <a:extLst>
                <a:ext uri="{FF2B5EF4-FFF2-40B4-BE49-F238E27FC236}">
                  <a16:creationId xmlns:a16="http://schemas.microsoft.com/office/drawing/2014/main" id="{C8B2FB64-3C19-F048-9879-040B806AC1E9}"/>
                </a:ext>
              </a:extLst>
            </p:cNvPr>
            <p:cNvSpPr/>
            <p:nvPr/>
          </p:nvSpPr>
          <p:spPr>
            <a:xfrm>
              <a:off x="316523" y="2910041"/>
              <a:ext cx="257908" cy="28135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Triangle 28">
              <a:extLst>
                <a:ext uri="{FF2B5EF4-FFF2-40B4-BE49-F238E27FC236}">
                  <a16:creationId xmlns:a16="http://schemas.microsoft.com/office/drawing/2014/main" id="{5B86F2BF-34C5-5849-95E4-F7C5A4FDBA42}"/>
                </a:ext>
              </a:extLst>
            </p:cNvPr>
            <p:cNvSpPr/>
            <p:nvPr/>
          </p:nvSpPr>
          <p:spPr>
            <a:xfrm>
              <a:off x="316523" y="2576785"/>
              <a:ext cx="257908" cy="281354"/>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grpSp>
        <p:nvGrpSpPr>
          <p:cNvPr id="31" name="Groupe 30">
            <a:extLst>
              <a:ext uri="{FF2B5EF4-FFF2-40B4-BE49-F238E27FC236}">
                <a16:creationId xmlns:a16="http://schemas.microsoft.com/office/drawing/2014/main" id="{3CD4410D-8E44-9B4C-A6F1-CD28F9D113DD}"/>
              </a:ext>
            </a:extLst>
          </p:cNvPr>
          <p:cNvGrpSpPr/>
          <p:nvPr/>
        </p:nvGrpSpPr>
        <p:grpSpPr>
          <a:xfrm>
            <a:off x="1710866" y="2514758"/>
            <a:ext cx="535724" cy="1071920"/>
            <a:chOff x="657910" y="2540709"/>
            <a:chExt cx="535724" cy="1071920"/>
          </a:xfrm>
        </p:grpSpPr>
        <p:sp>
          <p:nvSpPr>
            <p:cNvPr id="32" name="ZoneTexte 31">
              <a:extLst>
                <a:ext uri="{FF2B5EF4-FFF2-40B4-BE49-F238E27FC236}">
                  <a16:creationId xmlns:a16="http://schemas.microsoft.com/office/drawing/2014/main" id="{CD1B00BF-2D46-6B4B-8D75-B4B89DBCD8C2}"/>
                </a:ext>
              </a:extLst>
            </p:cNvPr>
            <p:cNvSpPr txBox="1"/>
            <p:nvPr/>
          </p:nvSpPr>
          <p:spPr>
            <a:xfrm>
              <a:off x="657910" y="2540709"/>
              <a:ext cx="301686" cy="369332"/>
            </a:xfrm>
            <a:prstGeom prst="rect">
              <a:avLst/>
            </a:prstGeom>
            <a:noFill/>
          </p:spPr>
          <p:txBody>
            <a:bodyPr wrap="none" rtlCol="0">
              <a:spAutoFit/>
            </a:bodyPr>
            <a:lstStyle/>
            <a:p>
              <a:r>
                <a:rPr lang="fr-FR" dirty="0"/>
                <a:t>5</a:t>
              </a:r>
            </a:p>
          </p:txBody>
        </p:sp>
        <p:sp>
          <p:nvSpPr>
            <p:cNvPr id="33" name="ZoneTexte 32">
              <a:extLst>
                <a:ext uri="{FF2B5EF4-FFF2-40B4-BE49-F238E27FC236}">
                  <a16:creationId xmlns:a16="http://schemas.microsoft.com/office/drawing/2014/main" id="{F58520E8-D28A-CA42-AA20-C9D8D5280C80}"/>
                </a:ext>
              </a:extLst>
            </p:cNvPr>
            <p:cNvSpPr txBox="1"/>
            <p:nvPr/>
          </p:nvSpPr>
          <p:spPr>
            <a:xfrm>
              <a:off x="657910" y="2901701"/>
              <a:ext cx="418704" cy="369332"/>
            </a:xfrm>
            <a:prstGeom prst="rect">
              <a:avLst/>
            </a:prstGeom>
            <a:noFill/>
          </p:spPr>
          <p:txBody>
            <a:bodyPr wrap="none" rtlCol="0">
              <a:spAutoFit/>
            </a:bodyPr>
            <a:lstStyle/>
            <a:p>
              <a:r>
                <a:rPr lang="fr-FR" dirty="0"/>
                <a:t>10</a:t>
              </a:r>
            </a:p>
          </p:txBody>
        </p:sp>
        <p:sp>
          <p:nvSpPr>
            <p:cNvPr id="34" name="ZoneTexte 33">
              <a:extLst>
                <a:ext uri="{FF2B5EF4-FFF2-40B4-BE49-F238E27FC236}">
                  <a16:creationId xmlns:a16="http://schemas.microsoft.com/office/drawing/2014/main" id="{FD4DFDF1-8DC6-BC43-8B86-CB168BDE78DF}"/>
                </a:ext>
              </a:extLst>
            </p:cNvPr>
            <p:cNvSpPr txBox="1"/>
            <p:nvPr/>
          </p:nvSpPr>
          <p:spPr>
            <a:xfrm>
              <a:off x="657910" y="3243297"/>
              <a:ext cx="535724" cy="369332"/>
            </a:xfrm>
            <a:prstGeom prst="rect">
              <a:avLst/>
            </a:prstGeom>
            <a:noFill/>
          </p:spPr>
          <p:txBody>
            <a:bodyPr wrap="none" rtlCol="0">
              <a:spAutoFit/>
            </a:bodyPr>
            <a:lstStyle/>
            <a:p>
              <a:r>
                <a:rPr lang="fr-FR" dirty="0"/>
                <a:t>100</a:t>
              </a:r>
            </a:p>
          </p:txBody>
        </p:sp>
      </p:grpSp>
      <p:sp>
        <p:nvSpPr>
          <p:cNvPr id="35" name="Triangle 34">
            <a:extLst>
              <a:ext uri="{FF2B5EF4-FFF2-40B4-BE49-F238E27FC236}">
                <a16:creationId xmlns:a16="http://schemas.microsoft.com/office/drawing/2014/main" id="{6DBCECA5-4A95-0A4B-99F1-71511CB68D57}"/>
              </a:ext>
            </a:extLst>
          </p:cNvPr>
          <p:cNvSpPr/>
          <p:nvPr/>
        </p:nvSpPr>
        <p:spPr>
          <a:xfrm>
            <a:off x="316523" y="3829400"/>
            <a:ext cx="256857" cy="235284"/>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6" name="Triangle 35">
            <a:extLst>
              <a:ext uri="{FF2B5EF4-FFF2-40B4-BE49-F238E27FC236}">
                <a16:creationId xmlns:a16="http://schemas.microsoft.com/office/drawing/2014/main" id="{6DA2A793-BB7E-5743-82B7-89DA850574BF}"/>
              </a:ext>
            </a:extLst>
          </p:cNvPr>
          <p:cNvSpPr/>
          <p:nvPr/>
        </p:nvSpPr>
        <p:spPr>
          <a:xfrm>
            <a:off x="2297723" y="3829400"/>
            <a:ext cx="256857" cy="235284"/>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8" name="ZoneTexte 37">
            <a:extLst>
              <a:ext uri="{FF2B5EF4-FFF2-40B4-BE49-F238E27FC236}">
                <a16:creationId xmlns:a16="http://schemas.microsoft.com/office/drawing/2014/main" id="{5004D846-38EF-524C-BCF1-5FAC6B212517}"/>
              </a:ext>
            </a:extLst>
          </p:cNvPr>
          <p:cNvSpPr txBox="1"/>
          <p:nvPr/>
        </p:nvSpPr>
        <p:spPr>
          <a:xfrm>
            <a:off x="981416" y="3835167"/>
            <a:ext cx="944489" cy="2769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sz="1200" dirty="0"/>
              <a:t>Plots départ</a:t>
            </a:r>
          </a:p>
        </p:txBody>
      </p:sp>
      <p:sp>
        <p:nvSpPr>
          <p:cNvPr id="39" name="Flèche vers le bas 38">
            <a:extLst>
              <a:ext uri="{FF2B5EF4-FFF2-40B4-BE49-F238E27FC236}">
                <a16:creationId xmlns:a16="http://schemas.microsoft.com/office/drawing/2014/main" id="{2B73E70B-7E30-594E-8F9C-F2E238426022}"/>
              </a:ext>
            </a:extLst>
          </p:cNvPr>
          <p:cNvSpPr/>
          <p:nvPr/>
        </p:nvSpPr>
        <p:spPr>
          <a:xfrm rot="20066441">
            <a:off x="621916" y="4188506"/>
            <a:ext cx="109766" cy="395705"/>
          </a:xfrm>
          <a:prstGeom prst="down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Flèche vers le bas 39">
            <a:extLst>
              <a:ext uri="{FF2B5EF4-FFF2-40B4-BE49-F238E27FC236}">
                <a16:creationId xmlns:a16="http://schemas.microsoft.com/office/drawing/2014/main" id="{E5215BA5-12E2-D147-B19E-9BA8E76CE8FB}"/>
              </a:ext>
            </a:extLst>
          </p:cNvPr>
          <p:cNvSpPr/>
          <p:nvPr/>
        </p:nvSpPr>
        <p:spPr>
          <a:xfrm rot="1568060">
            <a:off x="2074686" y="4150296"/>
            <a:ext cx="109766" cy="395705"/>
          </a:xfrm>
          <a:prstGeom prst="down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Étoile à 5 branches 40">
            <a:extLst>
              <a:ext uri="{FF2B5EF4-FFF2-40B4-BE49-F238E27FC236}">
                <a16:creationId xmlns:a16="http://schemas.microsoft.com/office/drawing/2014/main" id="{3FCEA0E8-2C90-434C-A980-7E85870E7D02}"/>
              </a:ext>
            </a:extLst>
          </p:cNvPr>
          <p:cNvSpPr/>
          <p:nvPr/>
        </p:nvSpPr>
        <p:spPr>
          <a:xfrm>
            <a:off x="1140677" y="5343612"/>
            <a:ext cx="164306" cy="178594"/>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42" name="Étoile à 5 branches 41">
            <a:extLst>
              <a:ext uri="{FF2B5EF4-FFF2-40B4-BE49-F238E27FC236}">
                <a16:creationId xmlns:a16="http://schemas.microsoft.com/office/drawing/2014/main" id="{D80BC48F-963E-C64F-A4ED-2E39867657EF}"/>
              </a:ext>
            </a:extLst>
          </p:cNvPr>
          <p:cNvSpPr/>
          <p:nvPr/>
        </p:nvSpPr>
        <p:spPr>
          <a:xfrm>
            <a:off x="1624666" y="5343612"/>
            <a:ext cx="164306" cy="178594"/>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1546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B96A0-46D7-8347-8B35-1976BF1D1261}"/>
              </a:ext>
            </a:extLst>
          </p:cNvPr>
          <p:cNvSpPr>
            <a:spLocks noGrp="1"/>
          </p:cNvSpPr>
          <p:nvPr>
            <p:ph type="title"/>
          </p:nvPr>
        </p:nvSpPr>
        <p:spPr>
          <a:xfrm>
            <a:off x="325464" y="1266092"/>
            <a:ext cx="8229600" cy="2934119"/>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Exemple d’évaluation type compétence MAX EPS (250 points/ 400 points) pour le DNB</a:t>
            </a:r>
          </a:p>
        </p:txBody>
      </p:sp>
    </p:spTree>
    <p:extLst>
      <p:ext uri="{BB962C8B-B14F-4D97-AF65-F5344CB8AC3E}">
        <p14:creationId xmlns:p14="http://schemas.microsoft.com/office/powerpoint/2010/main" val="124716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487F8-EF0E-3A42-AD61-4DAEE793483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E6187E5-FD61-5A47-BD57-58EC3966ED22}"/>
              </a:ext>
            </a:extLst>
          </p:cNvPr>
          <p:cNvSpPr>
            <a:spLocks noGrp="1"/>
          </p:cNvSpPr>
          <p:nvPr>
            <p:ph idx="1"/>
          </p:nvPr>
        </p:nvSpPr>
        <p:spPr/>
        <p:txBody>
          <a:bodyPr/>
          <a:lstStyle/>
          <a:p>
            <a:endParaRPr lang="fr-FR"/>
          </a:p>
        </p:txBody>
      </p:sp>
      <p:graphicFrame>
        <p:nvGraphicFramePr>
          <p:cNvPr id="4" name="Tableau 3">
            <a:extLst>
              <a:ext uri="{FF2B5EF4-FFF2-40B4-BE49-F238E27FC236}">
                <a16:creationId xmlns:a16="http://schemas.microsoft.com/office/drawing/2014/main" id="{5337353C-EE41-2A4D-8A5F-EA95153F31FD}"/>
              </a:ext>
            </a:extLst>
          </p:cNvPr>
          <p:cNvGraphicFramePr>
            <a:graphicFrameLocks noGrp="1"/>
          </p:cNvGraphicFramePr>
          <p:nvPr>
            <p:extLst/>
          </p:nvPr>
        </p:nvGraphicFramePr>
        <p:xfrm>
          <a:off x="95694" y="92721"/>
          <a:ext cx="8952612" cy="6635880"/>
        </p:xfrm>
        <a:graphic>
          <a:graphicData uri="http://schemas.openxmlformats.org/drawingml/2006/table">
            <a:tbl>
              <a:tblPr firstRow="1" firstCol="1" bandRow="1"/>
              <a:tblGrid>
                <a:gridCol w="718187">
                  <a:extLst>
                    <a:ext uri="{9D8B030D-6E8A-4147-A177-3AD203B41FA5}">
                      <a16:colId xmlns:a16="http://schemas.microsoft.com/office/drawing/2014/main" val="20000"/>
                    </a:ext>
                  </a:extLst>
                </a:gridCol>
                <a:gridCol w="761459">
                  <a:extLst>
                    <a:ext uri="{9D8B030D-6E8A-4147-A177-3AD203B41FA5}">
                      <a16:colId xmlns:a16="http://schemas.microsoft.com/office/drawing/2014/main" val="20001"/>
                    </a:ext>
                  </a:extLst>
                </a:gridCol>
                <a:gridCol w="1047497">
                  <a:extLst>
                    <a:ext uri="{9D8B030D-6E8A-4147-A177-3AD203B41FA5}">
                      <a16:colId xmlns:a16="http://schemas.microsoft.com/office/drawing/2014/main" val="20002"/>
                    </a:ext>
                  </a:extLst>
                </a:gridCol>
                <a:gridCol w="788432">
                  <a:extLst>
                    <a:ext uri="{9D8B030D-6E8A-4147-A177-3AD203B41FA5}">
                      <a16:colId xmlns:a16="http://schemas.microsoft.com/office/drawing/2014/main" val="20003"/>
                    </a:ext>
                  </a:extLst>
                </a:gridCol>
                <a:gridCol w="630521">
                  <a:extLst>
                    <a:ext uri="{9D8B030D-6E8A-4147-A177-3AD203B41FA5}">
                      <a16:colId xmlns:a16="http://schemas.microsoft.com/office/drawing/2014/main" val="20004"/>
                    </a:ext>
                  </a:extLst>
                </a:gridCol>
                <a:gridCol w="777754">
                  <a:extLst>
                    <a:ext uri="{9D8B030D-6E8A-4147-A177-3AD203B41FA5}">
                      <a16:colId xmlns:a16="http://schemas.microsoft.com/office/drawing/2014/main" val="20005"/>
                    </a:ext>
                  </a:extLst>
                </a:gridCol>
                <a:gridCol w="771574">
                  <a:extLst>
                    <a:ext uri="{9D8B030D-6E8A-4147-A177-3AD203B41FA5}">
                      <a16:colId xmlns:a16="http://schemas.microsoft.com/office/drawing/2014/main" val="20006"/>
                    </a:ext>
                  </a:extLst>
                </a:gridCol>
                <a:gridCol w="668735">
                  <a:extLst>
                    <a:ext uri="{9D8B030D-6E8A-4147-A177-3AD203B41FA5}">
                      <a16:colId xmlns:a16="http://schemas.microsoft.com/office/drawing/2014/main" val="20007"/>
                    </a:ext>
                  </a:extLst>
                </a:gridCol>
                <a:gridCol w="842942">
                  <a:extLst>
                    <a:ext uri="{9D8B030D-6E8A-4147-A177-3AD203B41FA5}">
                      <a16:colId xmlns:a16="http://schemas.microsoft.com/office/drawing/2014/main" val="20008"/>
                    </a:ext>
                  </a:extLst>
                </a:gridCol>
                <a:gridCol w="856429">
                  <a:extLst>
                    <a:ext uri="{9D8B030D-6E8A-4147-A177-3AD203B41FA5}">
                      <a16:colId xmlns:a16="http://schemas.microsoft.com/office/drawing/2014/main" val="20009"/>
                    </a:ext>
                  </a:extLst>
                </a:gridCol>
                <a:gridCol w="1089082">
                  <a:extLst>
                    <a:ext uri="{9D8B030D-6E8A-4147-A177-3AD203B41FA5}">
                      <a16:colId xmlns:a16="http://schemas.microsoft.com/office/drawing/2014/main" val="20010"/>
                    </a:ext>
                  </a:extLst>
                </a:gridCol>
              </a:tblGrid>
              <a:tr h="237605">
                <a:tc>
                  <a:txBody>
                    <a:bodyPr/>
                    <a:lstStyle/>
                    <a:p>
                      <a:pPr marL="71755" marR="71755" algn="ctr">
                        <a:lnSpc>
                          <a:spcPct val="150000"/>
                        </a:lnSpc>
                        <a:spcAft>
                          <a:spcPts val="0"/>
                        </a:spcAft>
                      </a:pPr>
                      <a:r>
                        <a:rPr lang="fr-FR" sz="600" b="1" dirty="0">
                          <a:effectLst/>
                          <a:latin typeface="Calibri" charset="0"/>
                          <a:ea typeface="Calibri" charset="0"/>
                          <a:cs typeface="Times New Roman" charset="0"/>
                        </a:rPr>
                        <a:t>DOMAINES DU S4C</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dirty="0">
                          <a:effectLst/>
                          <a:latin typeface="Calibri" charset="0"/>
                          <a:ea typeface="Calibri" charset="0"/>
                          <a:cs typeface="Times New Roman" charset="0"/>
                        </a:rPr>
                        <a:t>LANGAGE ORAL : 1-1</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dirty="0">
                          <a:effectLst/>
                          <a:latin typeface="Calibri" charset="0"/>
                          <a:ea typeface="Calibri" charset="0"/>
                          <a:cs typeface="Times New Roman" charset="0"/>
                        </a:rPr>
                        <a:t>LANGAGES DU CORPS : 1-4</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71755" marR="71755" algn="ctr">
                        <a:lnSpc>
                          <a:spcPct val="150000"/>
                        </a:lnSpc>
                        <a:spcAft>
                          <a:spcPts val="0"/>
                        </a:spcAft>
                      </a:pPr>
                      <a:r>
                        <a:rPr lang="fr-FR" sz="600" b="1">
                          <a:effectLst/>
                          <a:latin typeface="Calibri" charset="0"/>
                          <a:ea typeface="Calibri" charset="0"/>
                          <a:cs typeface="Times New Roman" charset="0"/>
                        </a:rPr>
                        <a:t>PAR LA PRATIQUE INTEGRER=&gt; METHODES ET OUTILS POUR APPRENDRE : 2</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marL="71755" marR="71755" algn="ctr">
                        <a:lnSpc>
                          <a:spcPct val="150000"/>
                        </a:lnSpc>
                        <a:spcAft>
                          <a:spcPts val="0"/>
                        </a:spcAft>
                      </a:pPr>
                      <a:r>
                        <a:rPr lang="fr-FR" sz="600" b="1">
                          <a:effectLst/>
                          <a:latin typeface="Calibri" charset="0"/>
                          <a:ea typeface="Calibri" charset="0"/>
                          <a:cs typeface="Times New Roman" charset="0"/>
                        </a:rPr>
                        <a:t>PARTAGER DES REGLES, ASSUMER DES ROLES ET DES RESPONSABILITES : 3</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APPRENDRE A ENTRETENIR SA SANTE :4</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2873">
                <a:tc>
                  <a:txBody>
                    <a:bodyPr/>
                    <a:lstStyle/>
                    <a:p>
                      <a:pPr marL="71755" marR="71755" algn="ctr">
                        <a:lnSpc>
                          <a:spcPct val="150000"/>
                        </a:lnSpc>
                        <a:spcAft>
                          <a:spcPts val="0"/>
                        </a:spcAft>
                      </a:pPr>
                      <a:r>
                        <a:rPr lang="fr-FR" sz="600" b="1">
                          <a:effectLst/>
                          <a:latin typeface="Calibri" charset="0"/>
                          <a:ea typeface="Calibri" charset="0"/>
                          <a:cs typeface="Times New Roman" charset="0"/>
                        </a:rPr>
                        <a:t>ITEM</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ARBITRER EFFICACEMENT </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AFC </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COACHER</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REPETER</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LE PROJET</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S’ECHAUFFER</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ARBITRE</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ORGANISATEURS</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dirty="0">
                          <a:effectLst/>
                          <a:latin typeface="Calibri" charset="0"/>
                          <a:ea typeface="Calibri" charset="0"/>
                          <a:cs typeface="Times New Roman" charset="0"/>
                        </a:rPr>
                        <a:t>TRAVAIL AVEC LES AUTRES (RESPECT ET AIDE)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71755" marR="71755" algn="ctr">
                        <a:lnSpc>
                          <a:spcPct val="150000"/>
                        </a:lnSpc>
                        <a:spcAft>
                          <a:spcPts val="0"/>
                        </a:spcAft>
                      </a:pPr>
                      <a:r>
                        <a:rPr lang="fr-FR" sz="600" b="1">
                          <a:effectLst/>
                          <a:latin typeface="Calibri" charset="0"/>
                          <a:ea typeface="Calibri" charset="0"/>
                          <a:cs typeface="Times New Roman" charset="0"/>
                        </a:rPr>
                        <a:t>ECHAUFFEMENT EN EXPLIQUANT</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91363">
                <a:tc>
                  <a:txBody>
                    <a:bodyPr/>
                    <a:lstStyle/>
                    <a:p>
                      <a:pPr marL="71755" marR="71755" algn="ctr">
                        <a:lnSpc>
                          <a:spcPct val="150000"/>
                        </a:lnSpc>
                        <a:spcAft>
                          <a:spcPts val="0"/>
                        </a:spcAft>
                      </a:pPr>
                      <a:r>
                        <a:rPr lang="fr-FR" sz="600" dirty="0">
                          <a:effectLst/>
                          <a:latin typeface="Calibri" charset="0"/>
                          <a:ea typeface="Calibri" charset="0"/>
                          <a:cs typeface="Times New Roman" charset="0"/>
                        </a:rPr>
                        <a:t>Expertise</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Arbitre platine car je suis </a:t>
                      </a:r>
                      <a:r>
                        <a:rPr lang="fr-FR" sz="600" b="1" dirty="0">
                          <a:solidFill>
                            <a:srgbClr val="FF0000"/>
                          </a:solidFill>
                          <a:effectLst/>
                          <a:latin typeface="Calibri" charset="0"/>
                          <a:ea typeface="Calibri" charset="0"/>
                          <a:cs typeface="Times New Roman" charset="0"/>
                        </a:rPr>
                        <a:t>impartial, j’explique mes décisions</a:t>
                      </a:r>
                      <a:r>
                        <a:rPr lang="fr-FR" sz="600" dirty="0">
                          <a:effectLst/>
                          <a:latin typeface="Calibri" charset="0"/>
                          <a:ea typeface="Calibri" charset="0"/>
                          <a:cs typeface="Times New Roman" charset="0"/>
                        </a:rPr>
                        <a:t>, </a:t>
                      </a:r>
                    </a:p>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préviens les joueurs</a:t>
                      </a:r>
                      <a:r>
                        <a:rPr lang="fr-FR" sz="600" dirty="0">
                          <a:effectLst/>
                          <a:latin typeface="Calibri" charset="0"/>
                          <a:ea typeface="Calibri" charset="0"/>
                          <a:cs typeface="Times New Roman" charset="0"/>
                        </a:rPr>
                        <a:t> dans le jeu pour qu’ils s’adaptent</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joue</a:t>
                      </a:r>
                      <a:r>
                        <a:rPr lang="fr-FR" sz="600" dirty="0">
                          <a:effectLst/>
                          <a:latin typeface="Calibri" charset="0"/>
                          <a:ea typeface="Calibri" charset="0"/>
                          <a:cs typeface="Times New Roman" charset="0"/>
                        </a:rPr>
                        <a:t> vers l’avant sur les </a:t>
                      </a:r>
                      <a:r>
                        <a:rPr lang="fr-FR" sz="600" b="1" dirty="0">
                          <a:solidFill>
                            <a:srgbClr val="FF0000"/>
                          </a:solidFill>
                          <a:effectLst/>
                          <a:latin typeface="Calibri" charset="0"/>
                          <a:ea typeface="Calibri" charset="0"/>
                          <a:cs typeface="Times New Roman" charset="0"/>
                        </a:rPr>
                        <a:t>couloirs latéraux</a:t>
                      </a:r>
                      <a:endParaRPr lang="fr-FR" sz="600" dirty="0">
                        <a:effectLst/>
                        <a:latin typeface="Calibri" charset="0"/>
                        <a:ea typeface="Calibri" charset="0"/>
                        <a:cs typeface="Times New Roman" charset="0"/>
                      </a:endParaRPr>
                    </a:p>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tire</a:t>
                      </a:r>
                      <a:r>
                        <a:rPr lang="fr-FR" sz="600" dirty="0">
                          <a:effectLst/>
                          <a:latin typeface="Calibri" charset="0"/>
                          <a:ea typeface="Calibri" charset="0"/>
                          <a:cs typeface="Times New Roman" charset="0"/>
                        </a:rPr>
                        <a:t> et </a:t>
                      </a:r>
                      <a:r>
                        <a:rPr lang="fr-FR" sz="600" b="1" dirty="0">
                          <a:solidFill>
                            <a:srgbClr val="FF0000"/>
                          </a:solidFill>
                          <a:effectLst/>
                          <a:latin typeface="Calibri" charset="0"/>
                          <a:ea typeface="Calibri" charset="0"/>
                          <a:cs typeface="Times New Roman" charset="0"/>
                        </a:rPr>
                        <a:t>fais tirer</a:t>
                      </a:r>
                      <a:r>
                        <a:rPr lang="fr-FR" sz="600" dirty="0">
                          <a:effectLst/>
                          <a:latin typeface="Calibri" charset="0"/>
                          <a:ea typeface="Calibri" charset="0"/>
                          <a:cs typeface="Times New Roman" charset="0"/>
                        </a:rPr>
                        <a:t> en situation de fort pourcentage grâce essentiellement </a:t>
                      </a:r>
                      <a:r>
                        <a:rPr lang="fr-FR" sz="600" b="1" dirty="0">
                          <a:solidFill>
                            <a:srgbClr val="FF0000"/>
                          </a:solidFill>
                          <a:effectLst/>
                          <a:latin typeface="Calibri" charset="0"/>
                          <a:ea typeface="Calibri" charset="0"/>
                          <a:cs typeface="Times New Roman" charset="0"/>
                        </a:rPr>
                        <a:t>à la passe rapide</a:t>
                      </a:r>
                      <a:r>
                        <a:rPr lang="fr-FR" sz="600" dirty="0">
                          <a:effectLst/>
                          <a:latin typeface="Calibri" charset="0"/>
                          <a:ea typeface="Calibri" charset="0"/>
                          <a:cs typeface="Times New Roman" charset="0"/>
                        </a:rPr>
                        <a:t> ou et à </a:t>
                      </a:r>
                      <a:r>
                        <a:rPr lang="fr-FR" sz="600" b="1" dirty="0">
                          <a:solidFill>
                            <a:srgbClr val="FF0000"/>
                          </a:solidFill>
                          <a:effectLst/>
                          <a:latin typeface="Calibri" charset="0"/>
                          <a:ea typeface="Calibri" charset="0"/>
                          <a:cs typeface="Times New Roman" charset="0"/>
                        </a:rPr>
                        <a:t>la fixation par le dribble</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des défenseurs adverses</a:t>
                      </a:r>
                    </a:p>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défends</a:t>
                      </a:r>
                      <a:r>
                        <a:rPr lang="fr-FR" sz="600" dirty="0">
                          <a:effectLst/>
                          <a:latin typeface="Calibri" charset="0"/>
                          <a:ea typeface="Calibri" charset="0"/>
                          <a:cs typeface="Times New Roman" charset="0"/>
                        </a:rPr>
                        <a:t> en prenant des </a:t>
                      </a:r>
                      <a:r>
                        <a:rPr lang="fr-FR" sz="600" b="1" dirty="0">
                          <a:solidFill>
                            <a:srgbClr val="FF0000"/>
                          </a:solidFill>
                          <a:effectLst/>
                          <a:latin typeface="Calibri" charset="0"/>
                          <a:ea typeface="Calibri" charset="0"/>
                          <a:cs typeface="Times New Roman" charset="0"/>
                        </a:rPr>
                        <a:t>risques calculés </a:t>
                      </a:r>
                      <a:r>
                        <a:rPr lang="fr-FR" sz="600" dirty="0">
                          <a:effectLst/>
                          <a:latin typeface="Calibri" charset="0"/>
                          <a:ea typeface="Calibri" charset="0"/>
                          <a:cs typeface="Times New Roman" charset="0"/>
                        </a:rPr>
                        <a:t>(interceptions ; contres)</a:t>
                      </a:r>
                    </a:p>
                    <a:p>
                      <a:pPr marL="71755" marR="71755" algn="ctr">
                        <a:lnSpc>
                          <a:spcPct val="150000"/>
                        </a:lnSpc>
                        <a:spcAft>
                          <a:spcPts val="0"/>
                        </a:spcAft>
                      </a:pPr>
                      <a:r>
                        <a:rPr lang="fr-FR" sz="600" b="1" dirty="0">
                          <a:solidFill>
                            <a:srgbClr val="FF0000"/>
                          </a:solidFill>
                          <a:effectLst/>
                          <a:latin typeface="Calibri" charset="0"/>
                          <a:ea typeface="Calibri" charset="0"/>
                          <a:cs typeface="Times New Roman" charset="0"/>
                        </a:rPr>
                        <a:t>J’adapte ma défense à mon adversaire</a:t>
                      </a:r>
                      <a:r>
                        <a:rPr lang="fr-FR" sz="600" dirty="0">
                          <a:effectLst/>
                          <a:latin typeface="Calibri" charset="0"/>
                          <a:ea typeface="Calibri" charset="0"/>
                          <a:cs typeface="Times New Roman" charset="0"/>
                        </a:rPr>
                        <a:t> (Haut ou basse ; Main forte ; 2cran de retard sur le tir…)</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J’observe et je donne des </a:t>
                      </a:r>
                      <a:r>
                        <a:rPr lang="fr-FR" sz="600" b="1" dirty="0">
                          <a:solidFill>
                            <a:srgbClr val="FF0000"/>
                          </a:solidFill>
                          <a:effectLst/>
                          <a:latin typeface="Calibri" charset="0"/>
                          <a:ea typeface="Calibri" charset="0"/>
                          <a:cs typeface="Times New Roman" charset="0"/>
                        </a:rPr>
                        <a:t>indications</a:t>
                      </a:r>
                      <a:r>
                        <a:rPr lang="fr-FR" sz="600" dirty="0">
                          <a:effectLst/>
                          <a:latin typeface="Calibri" charset="0"/>
                          <a:ea typeface="Calibri" charset="0"/>
                          <a:cs typeface="Times New Roman" charset="0"/>
                        </a:rPr>
                        <a:t> </a:t>
                      </a:r>
                      <a:r>
                        <a:rPr lang="fr-FR" sz="600" dirty="0">
                          <a:solidFill>
                            <a:srgbClr val="FF0000"/>
                          </a:solidFill>
                          <a:effectLst/>
                          <a:latin typeface="Calibri" charset="0"/>
                          <a:ea typeface="Calibri" charset="0"/>
                          <a:cs typeface="Times New Roman" charset="0"/>
                        </a:rPr>
                        <a:t>dès que c’est possible</a:t>
                      </a:r>
                      <a:r>
                        <a:rPr lang="fr-FR" sz="600" dirty="0">
                          <a:effectLst/>
                          <a:latin typeface="Calibri" charset="0"/>
                          <a:ea typeface="Calibri" charset="0"/>
                          <a:cs typeface="Times New Roman" charset="0"/>
                        </a:rPr>
                        <a:t> (dans le jeu et dans le temps mort)</a:t>
                      </a:r>
                    </a:p>
                    <a:p>
                      <a:pPr marL="71755" marR="71755" algn="ctr">
                        <a:lnSpc>
                          <a:spcPct val="150000"/>
                        </a:lnSpc>
                        <a:spcAft>
                          <a:spcPts val="0"/>
                        </a:spcAft>
                      </a:pPr>
                      <a:r>
                        <a:rPr lang="fr-FR" sz="600" dirty="0">
                          <a:effectLst/>
                          <a:latin typeface="Calibri" charset="0"/>
                          <a:ea typeface="Calibri" charset="0"/>
                          <a:cs typeface="Times New Roman" charset="0"/>
                        </a:rPr>
                        <a:t>Je l’</a:t>
                      </a:r>
                      <a:r>
                        <a:rPr lang="fr-FR" sz="600" b="1" dirty="0">
                          <a:solidFill>
                            <a:srgbClr val="FF0000"/>
                          </a:solidFill>
                          <a:effectLst/>
                          <a:latin typeface="Calibri" charset="0"/>
                          <a:ea typeface="Calibri" charset="0"/>
                          <a:cs typeface="Times New Roman" charset="0"/>
                        </a:rPr>
                        <a:t>encourage </a:t>
                      </a:r>
                      <a:r>
                        <a:rPr lang="fr-FR" sz="600" dirty="0">
                          <a:effectLst/>
                          <a:latin typeface="Calibri" charset="0"/>
                          <a:ea typeface="Calibri" charset="0"/>
                          <a:cs typeface="Times New Roman" charset="0"/>
                        </a:rPr>
                        <a:t>pour qu’il progresse.</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a:effectLst/>
                          <a:latin typeface="Calibri" charset="0"/>
                          <a:ea typeface="Calibri" charset="0"/>
                          <a:cs typeface="Times New Roman" charset="0"/>
                        </a:rPr>
                        <a:t>Je répète en respectant </a:t>
                      </a:r>
                      <a:r>
                        <a:rPr lang="fr-FR" sz="600" b="1">
                          <a:solidFill>
                            <a:srgbClr val="FF0000"/>
                          </a:solidFill>
                          <a:effectLst/>
                          <a:latin typeface="Calibri" charset="0"/>
                          <a:ea typeface="Calibri" charset="0"/>
                          <a:cs typeface="Times New Roman" charset="0"/>
                        </a:rPr>
                        <a:t>les consignes</a:t>
                      </a:r>
                      <a:r>
                        <a:rPr lang="fr-FR" sz="600">
                          <a:solidFill>
                            <a:srgbClr val="FF0000"/>
                          </a:solidFill>
                          <a:effectLst/>
                          <a:latin typeface="Calibri" charset="0"/>
                          <a:ea typeface="Calibri" charset="0"/>
                          <a:cs typeface="Times New Roman" charset="0"/>
                        </a:rPr>
                        <a:t> </a:t>
                      </a:r>
                      <a:r>
                        <a:rPr lang="fr-FR" sz="600">
                          <a:effectLst/>
                          <a:latin typeface="Calibri" charset="0"/>
                          <a:ea typeface="Calibri" charset="0"/>
                          <a:cs typeface="Times New Roman" charset="0"/>
                        </a:rPr>
                        <a:t>dès que j’ai </a:t>
                      </a:r>
                      <a:r>
                        <a:rPr lang="fr-FR" sz="600" b="1">
                          <a:solidFill>
                            <a:srgbClr val="FF0000"/>
                          </a:solidFill>
                          <a:effectLst/>
                          <a:latin typeface="Calibri" charset="0"/>
                          <a:ea typeface="Calibri" charset="0"/>
                          <a:cs typeface="Times New Roman" charset="0"/>
                        </a:rPr>
                        <a:t>un moment libre</a:t>
                      </a:r>
                      <a:r>
                        <a:rPr lang="fr-FR" sz="600">
                          <a:effectLst/>
                          <a:latin typeface="Calibri" charset="0"/>
                          <a:ea typeface="Calibri" charset="0"/>
                          <a:cs typeface="Times New Roman" charset="0"/>
                        </a:rPr>
                        <a:t>.</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Joue vers l’avant par le dribble </a:t>
                      </a:r>
                      <a:r>
                        <a:rPr lang="fr-FR" sz="600" b="1" dirty="0">
                          <a:solidFill>
                            <a:srgbClr val="FF0000"/>
                          </a:solidFill>
                          <a:effectLst/>
                          <a:latin typeface="Calibri" charset="0"/>
                          <a:ea typeface="Calibri" charset="0"/>
                          <a:cs typeface="Times New Roman" charset="0"/>
                        </a:rPr>
                        <a:t>ET </a:t>
                      </a:r>
                      <a:r>
                        <a:rPr lang="fr-FR" sz="600" dirty="0">
                          <a:effectLst/>
                          <a:latin typeface="Calibri" charset="0"/>
                          <a:ea typeface="Calibri" charset="0"/>
                          <a:cs typeface="Times New Roman" charset="0"/>
                        </a:rPr>
                        <a:t>la passe dans </a:t>
                      </a:r>
                      <a:r>
                        <a:rPr lang="fr-FR" sz="600" b="1" dirty="0">
                          <a:solidFill>
                            <a:srgbClr val="FF0000"/>
                          </a:solidFill>
                          <a:effectLst/>
                          <a:latin typeface="Calibri" charset="0"/>
                          <a:ea typeface="Calibri" charset="0"/>
                          <a:cs typeface="Times New Roman" charset="0"/>
                        </a:rPr>
                        <a:t>les couloirs latéraux</a:t>
                      </a:r>
                      <a:r>
                        <a:rPr lang="fr-FR" sz="600" dirty="0">
                          <a:effectLst/>
                          <a:latin typeface="Calibri" charset="0"/>
                          <a:ea typeface="Calibri" charset="0"/>
                          <a:cs typeface="Times New Roman" charset="0"/>
                        </a:rPr>
                        <a:t>.</a:t>
                      </a:r>
                    </a:p>
                    <a:p>
                      <a:pPr marL="71755" marR="71755" algn="ctr">
                        <a:lnSpc>
                          <a:spcPct val="150000"/>
                        </a:lnSpc>
                        <a:spcAft>
                          <a:spcPts val="0"/>
                        </a:spcAft>
                      </a:pPr>
                      <a:r>
                        <a:rPr lang="fr-FR" sz="600" dirty="0">
                          <a:effectLst/>
                          <a:latin typeface="Calibri" charset="0"/>
                          <a:ea typeface="Calibri" charset="0"/>
                          <a:cs typeface="Times New Roman" charset="0"/>
                        </a:rPr>
                        <a:t>Rappelle le </a:t>
                      </a:r>
                      <a:r>
                        <a:rPr lang="fr-FR" sz="600" b="1" dirty="0">
                          <a:solidFill>
                            <a:srgbClr val="FF0000"/>
                          </a:solidFill>
                          <a:effectLst/>
                          <a:latin typeface="Calibri" charset="0"/>
                          <a:ea typeface="Calibri" charset="0"/>
                          <a:cs typeface="Times New Roman" charset="0"/>
                        </a:rPr>
                        <a:t>projet </a:t>
                      </a:r>
                      <a:r>
                        <a:rPr lang="fr-FR" sz="600" dirty="0">
                          <a:effectLst/>
                          <a:latin typeface="Calibri" charset="0"/>
                          <a:ea typeface="Calibri" charset="0"/>
                          <a:cs typeface="Times New Roman" charset="0"/>
                        </a:rPr>
                        <a:t>à ses </a:t>
                      </a:r>
                      <a:r>
                        <a:rPr lang="fr-FR" sz="600" b="1" dirty="0">
                          <a:solidFill>
                            <a:srgbClr val="FF0000"/>
                          </a:solidFill>
                          <a:effectLst/>
                          <a:latin typeface="Calibri" charset="0"/>
                          <a:ea typeface="Calibri" charset="0"/>
                          <a:cs typeface="Times New Roman" charset="0"/>
                        </a:rPr>
                        <a:t>partenaires </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S’échauffe dans une logique collective </a:t>
                      </a:r>
                      <a:r>
                        <a:rPr lang="fr-FR" sz="600" b="1" dirty="0">
                          <a:solidFill>
                            <a:srgbClr val="FF0000"/>
                          </a:solidFill>
                          <a:effectLst/>
                          <a:latin typeface="Calibri" charset="0"/>
                          <a:ea typeface="Calibri" charset="0"/>
                          <a:cs typeface="Times New Roman" charset="0"/>
                        </a:rPr>
                        <a:t>tout en insistant sur ses besoins personnels</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(Allures ; Muscle particulier à mobiliser, Gammes perso. additionnelles) </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a:effectLst/>
                          <a:latin typeface="Calibri" charset="0"/>
                          <a:ea typeface="Calibri" charset="0"/>
                          <a:cs typeface="Times New Roman" charset="0"/>
                        </a:rPr>
                        <a:t>Arbitre </a:t>
                      </a:r>
                      <a:r>
                        <a:rPr lang="fr-FR" sz="600" b="1">
                          <a:solidFill>
                            <a:srgbClr val="FF0000"/>
                          </a:solidFill>
                          <a:effectLst/>
                          <a:latin typeface="Calibri" charset="0"/>
                          <a:ea typeface="Calibri" charset="0"/>
                          <a:cs typeface="Times New Roman" charset="0"/>
                        </a:rPr>
                        <a:t>reconnu par sa volonté</a:t>
                      </a:r>
                      <a:r>
                        <a:rPr lang="fr-FR" sz="600">
                          <a:solidFill>
                            <a:srgbClr val="FF0000"/>
                          </a:solidFill>
                          <a:effectLst/>
                          <a:latin typeface="Calibri" charset="0"/>
                          <a:ea typeface="Calibri" charset="0"/>
                          <a:cs typeface="Times New Roman" charset="0"/>
                        </a:rPr>
                        <a:t> </a:t>
                      </a:r>
                      <a:r>
                        <a:rPr lang="fr-FR" sz="600">
                          <a:effectLst/>
                          <a:latin typeface="Calibri" charset="0"/>
                          <a:ea typeface="Calibri" charset="0"/>
                          <a:cs typeface="Times New Roman" charset="0"/>
                        </a:rPr>
                        <a:t>et </a:t>
                      </a:r>
                      <a:r>
                        <a:rPr lang="fr-FR" sz="600" b="1">
                          <a:solidFill>
                            <a:srgbClr val="FF0000"/>
                          </a:solidFill>
                          <a:effectLst/>
                          <a:latin typeface="Calibri" charset="0"/>
                          <a:ea typeface="Calibri" charset="0"/>
                          <a:cs typeface="Times New Roman" charset="0"/>
                        </a:rPr>
                        <a:t>sa technique</a:t>
                      </a:r>
                      <a:r>
                        <a:rPr lang="fr-FR" sz="600">
                          <a:solidFill>
                            <a:srgbClr val="FF0000"/>
                          </a:solidFill>
                          <a:effectLst/>
                          <a:latin typeface="Calibri" charset="0"/>
                          <a:ea typeface="Calibri" charset="0"/>
                          <a:cs typeface="Times New Roman" charset="0"/>
                        </a:rPr>
                        <a:t> </a:t>
                      </a:r>
                      <a:r>
                        <a:rPr lang="fr-FR" sz="600">
                          <a:effectLst/>
                          <a:latin typeface="Calibri" charset="0"/>
                          <a:ea typeface="Calibri" charset="0"/>
                          <a:cs typeface="Times New Roman" charset="0"/>
                        </a:rPr>
                        <a:t>comme un expert</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S’occupe </a:t>
                      </a:r>
                      <a:r>
                        <a:rPr lang="fr-FR" sz="600" b="1" dirty="0">
                          <a:solidFill>
                            <a:srgbClr val="FF0000"/>
                          </a:solidFill>
                          <a:effectLst/>
                          <a:latin typeface="Calibri" charset="0"/>
                          <a:ea typeface="Calibri" charset="0"/>
                          <a:cs typeface="Times New Roman" charset="0"/>
                        </a:rPr>
                        <a:t>volontairement </a:t>
                      </a:r>
                      <a:r>
                        <a:rPr lang="fr-FR" sz="600" dirty="0">
                          <a:effectLst/>
                          <a:latin typeface="Calibri" charset="0"/>
                          <a:ea typeface="Calibri" charset="0"/>
                          <a:cs typeface="Times New Roman" charset="0"/>
                        </a:rPr>
                        <a:t>de différentes tâches pendant tout le stage. Est </a:t>
                      </a:r>
                      <a:r>
                        <a:rPr lang="fr-FR" sz="600" b="1" dirty="0">
                          <a:solidFill>
                            <a:srgbClr val="FF0000"/>
                          </a:solidFill>
                          <a:effectLst/>
                          <a:latin typeface="Calibri" charset="0"/>
                          <a:ea typeface="Calibri" charset="0"/>
                          <a:cs typeface="Times New Roman" charset="0"/>
                        </a:rPr>
                        <a:t>remarquable </a:t>
                      </a:r>
                      <a:r>
                        <a:rPr lang="fr-FR" sz="600" dirty="0">
                          <a:effectLst/>
                          <a:latin typeface="Calibri" charset="0"/>
                          <a:ea typeface="Calibri" charset="0"/>
                          <a:cs typeface="Times New Roman" charset="0"/>
                        </a:rPr>
                        <a:t>par sa </a:t>
                      </a:r>
                      <a:r>
                        <a:rPr lang="fr-FR" sz="600" b="1" dirty="0">
                          <a:solidFill>
                            <a:srgbClr val="FF0000"/>
                          </a:solidFill>
                          <a:effectLst/>
                          <a:latin typeface="Calibri" charset="0"/>
                          <a:ea typeface="Calibri" charset="0"/>
                          <a:cs typeface="Times New Roman" charset="0"/>
                        </a:rPr>
                        <a:t>capacité à proposer</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constamment son aide et </a:t>
                      </a:r>
                      <a:r>
                        <a:rPr lang="fr-FR" sz="600" b="1" dirty="0">
                          <a:solidFill>
                            <a:srgbClr val="FF0000"/>
                          </a:solidFill>
                          <a:effectLst/>
                          <a:latin typeface="Calibri" charset="0"/>
                          <a:ea typeface="Calibri" charset="0"/>
                          <a:cs typeface="Times New Roman" charset="0"/>
                        </a:rPr>
                        <a:t>exécuter parfaitement</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les tâches dont il est responsable</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J’aide </a:t>
                      </a:r>
                      <a:r>
                        <a:rPr lang="fr-FR" sz="600" b="1" dirty="0">
                          <a:solidFill>
                            <a:srgbClr val="FF0000"/>
                          </a:solidFill>
                          <a:effectLst/>
                          <a:latin typeface="Calibri" charset="0"/>
                          <a:ea typeface="Calibri" charset="0"/>
                          <a:cs typeface="Times New Roman" charset="0"/>
                        </a:rPr>
                        <a:t>plusieurs camarades (pas que mes amis)</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à réussir (</a:t>
                      </a:r>
                      <a:r>
                        <a:rPr lang="fr-FR" sz="600" b="1" dirty="0">
                          <a:solidFill>
                            <a:srgbClr val="FF0000"/>
                          </a:solidFill>
                          <a:effectLst/>
                          <a:latin typeface="Calibri" charset="0"/>
                          <a:ea typeface="Calibri" charset="0"/>
                          <a:cs typeface="Times New Roman" charset="0"/>
                        </a:rPr>
                        <a:t>Coach, tuteur, aide spontanée, solidarité</a:t>
                      </a:r>
                      <a:r>
                        <a:rPr lang="fr-FR" sz="600" dirty="0">
                          <a:effectLst/>
                          <a:latin typeface="Calibri" charset="0"/>
                          <a:ea typeface="Calibri" charset="0"/>
                          <a:cs typeface="Times New Roman" charset="0"/>
                        </a:rPr>
                        <a:t>…) </a:t>
                      </a:r>
                      <a:r>
                        <a:rPr lang="fr-FR" sz="600" b="1" u="sng" dirty="0">
                          <a:solidFill>
                            <a:srgbClr val="FF0000"/>
                          </a:solidFill>
                          <a:effectLst/>
                          <a:latin typeface="Calibri" charset="0"/>
                          <a:ea typeface="Calibri" charset="0"/>
                          <a:cs typeface="Times New Roman" charset="0"/>
                        </a:rPr>
                        <a:t>ET </a:t>
                      </a:r>
                      <a:r>
                        <a:rPr lang="fr-FR" sz="600" dirty="0">
                          <a:effectLst/>
                          <a:latin typeface="Calibri" charset="0"/>
                          <a:ea typeface="Calibri" charset="0"/>
                          <a:cs typeface="Times New Roman" charset="0"/>
                        </a:rPr>
                        <a:t>j’utilise les </a:t>
                      </a:r>
                      <a:r>
                        <a:rPr lang="fr-FR" sz="600" b="1" dirty="0">
                          <a:solidFill>
                            <a:srgbClr val="FF0000"/>
                          </a:solidFill>
                          <a:effectLst/>
                          <a:latin typeface="Calibri" charset="0"/>
                          <a:ea typeface="Calibri" charset="0"/>
                          <a:cs typeface="Times New Roman" charset="0"/>
                        </a:rPr>
                        <a:t>résultats</a:t>
                      </a:r>
                      <a:r>
                        <a:rPr lang="fr-FR" sz="600" dirty="0">
                          <a:effectLst/>
                          <a:latin typeface="Calibri" charset="0"/>
                          <a:ea typeface="Calibri" charset="0"/>
                          <a:cs typeface="Times New Roman" charset="0"/>
                        </a:rPr>
                        <a:t> d’une rencontre pour m’</a:t>
                      </a:r>
                      <a:r>
                        <a:rPr lang="fr-FR" sz="600" b="1" dirty="0">
                          <a:solidFill>
                            <a:srgbClr val="FF0000"/>
                          </a:solidFill>
                          <a:effectLst/>
                          <a:latin typeface="Calibri" charset="0"/>
                          <a:ea typeface="Calibri" charset="0"/>
                          <a:cs typeface="Times New Roman" charset="0"/>
                        </a:rPr>
                        <a:t>améliorer</a:t>
                      </a:r>
                      <a:r>
                        <a:rPr lang="fr-FR" sz="600" dirty="0">
                          <a:effectLst/>
                          <a:latin typeface="Calibri" charset="0"/>
                          <a:ea typeface="Calibri" charset="0"/>
                          <a:cs typeface="Times New Roman" charset="0"/>
                        </a:rPr>
                        <a:t> en </a:t>
                      </a:r>
                      <a:r>
                        <a:rPr lang="fr-FR" sz="600" b="1" dirty="0">
                          <a:solidFill>
                            <a:srgbClr val="FF0000"/>
                          </a:solidFill>
                          <a:effectLst/>
                          <a:latin typeface="Calibri" charset="0"/>
                          <a:ea typeface="Calibri" charset="0"/>
                          <a:cs typeface="Times New Roman" charset="0"/>
                        </a:rPr>
                        <a:t>l’analysant</a:t>
                      </a:r>
                      <a:r>
                        <a:rPr lang="fr-FR" sz="600" dirty="0">
                          <a:effectLst/>
                          <a:latin typeface="Calibri" charset="0"/>
                          <a:ea typeface="Calibri" charset="0"/>
                          <a:cs typeface="Times New Roman" charset="0"/>
                        </a:rPr>
                        <a:t> par rapport à </a:t>
                      </a:r>
                      <a:r>
                        <a:rPr lang="fr-FR" sz="600" b="1" dirty="0">
                          <a:solidFill>
                            <a:srgbClr val="FF0000"/>
                          </a:solidFill>
                          <a:effectLst/>
                          <a:latin typeface="Calibri" charset="0"/>
                          <a:ea typeface="Calibri" charset="0"/>
                          <a:cs typeface="Times New Roman" charset="0"/>
                        </a:rPr>
                        <a:t>nos propres actions</a:t>
                      </a:r>
                      <a:r>
                        <a:rPr lang="fr-FR" sz="600" dirty="0">
                          <a:effectLst/>
                          <a:latin typeface="Calibri" charset="0"/>
                          <a:ea typeface="Calibri" charset="0"/>
                          <a:cs typeface="Times New Roman" charset="0"/>
                        </a:rPr>
                        <a:t>. </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Tout en </a:t>
                      </a:r>
                      <a:r>
                        <a:rPr lang="fr-FR" sz="600" b="1" dirty="0">
                          <a:solidFill>
                            <a:srgbClr val="FF0000"/>
                          </a:solidFill>
                          <a:effectLst/>
                          <a:latin typeface="Calibri" charset="0"/>
                          <a:ea typeface="Calibri" charset="0"/>
                          <a:cs typeface="Times New Roman" charset="0"/>
                        </a:rPr>
                        <a:t>respectant les trois parties</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et la </a:t>
                      </a:r>
                      <a:r>
                        <a:rPr lang="fr-FR" sz="600" b="1" dirty="0">
                          <a:solidFill>
                            <a:srgbClr val="FF0000"/>
                          </a:solidFill>
                          <a:effectLst/>
                          <a:latin typeface="Calibri" charset="0"/>
                          <a:ea typeface="Calibri" charset="0"/>
                          <a:cs typeface="Times New Roman" charset="0"/>
                        </a:rPr>
                        <a:t>progressivité</a:t>
                      </a:r>
                      <a:r>
                        <a:rPr lang="fr-FR" sz="600" dirty="0">
                          <a:effectLst/>
                          <a:latin typeface="Calibri" charset="0"/>
                          <a:ea typeface="Calibri" charset="0"/>
                          <a:cs typeface="Times New Roman" charset="0"/>
                        </a:rPr>
                        <a:t> dans l’échauffement, je </a:t>
                      </a:r>
                      <a:r>
                        <a:rPr lang="fr-FR" sz="600" b="1" dirty="0">
                          <a:solidFill>
                            <a:srgbClr val="FF0000"/>
                          </a:solidFill>
                          <a:effectLst/>
                          <a:latin typeface="Calibri" charset="0"/>
                          <a:ea typeface="Calibri" charset="0"/>
                          <a:cs typeface="Times New Roman" charset="0"/>
                        </a:rPr>
                        <a:t>propose </a:t>
                      </a:r>
                      <a:r>
                        <a:rPr lang="fr-FR" sz="600" dirty="0">
                          <a:effectLst/>
                          <a:latin typeface="Calibri" charset="0"/>
                          <a:ea typeface="Calibri" charset="0"/>
                          <a:cs typeface="Times New Roman" charset="0"/>
                        </a:rPr>
                        <a:t>à mes camarades des </a:t>
                      </a:r>
                      <a:r>
                        <a:rPr lang="fr-FR" sz="600" b="1" dirty="0">
                          <a:solidFill>
                            <a:srgbClr val="FF0000"/>
                          </a:solidFill>
                          <a:effectLst/>
                          <a:latin typeface="Calibri" charset="0"/>
                          <a:ea typeface="Calibri" charset="0"/>
                          <a:cs typeface="Times New Roman" charset="0"/>
                        </a:rPr>
                        <a:t>actions </a:t>
                      </a:r>
                      <a:r>
                        <a:rPr lang="fr-FR" sz="600" dirty="0">
                          <a:effectLst/>
                          <a:latin typeface="Calibri" charset="0"/>
                          <a:ea typeface="Calibri" charset="0"/>
                          <a:cs typeface="Times New Roman" charset="0"/>
                        </a:rPr>
                        <a:t>plus ou moins </a:t>
                      </a:r>
                      <a:r>
                        <a:rPr lang="fr-FR" sz="600" b="1" dirty="0">
                          <a:solidFill>
                            <a:srgbClr val="FF0000"/>
                          </a:solidFill>
                          <a:effectLst/>
                          <a:latin typeface="Calibri" charset="0"/>
                          <a:ea typeface="Calibri" charset="0"/>
                          <a:cs typeface="Times New Roman" charset="0"/>
                        </a:rPr>
                        <a:t>originales</a:t>
                      </a:r>
                      <a:r>
                        <a:rPr lang="fr-FR" sz="600" dirty="0">
                          <a:effectLst/>
                          <a:latin typeface="Calibri" charset="0"/>
                          <a:ea typeface="Calibri" charset="0"/>
                          <a:cs typeface="Times New Roman" charset="0"/>
                        </a:rPr>
                        <a:t> et adaptées à leurs </a:t>
                      </a:r>
                      <a:r>
                        <a:rPr lang="fr-FR" sz="600" b="1" dirty="0">
                          <a:solidFill>
                            <a:srgbClr val="FF0000"/>
                          </a:solidFill>
                          <a:effectLst/>
                          <a:latin typeface="Calibri" charset="0"/>
                          <a:ea typeface="Calibri" charset="0"/>
                          <a:cs typeface="Times New Roman" charset="0"/>
                        </a:rPr>
                        <a:t>motivations</a:t>
                      </a:r>
                      <a:r>
                        <a:rPr lang="fr-FR" sz="600" dirty="0">
                          <a:effectLst/>
                          <a:latin typeface="Calibri" charset="0"/>
                          <a:ea typeface="Calibri" charset="0"/>
                          <a:cs typeface="Times New Roman" charset="0"/>
                        </a:rPr>
                        <a:t>. J’apporte des </a:t>
                      </a:r>
                      <a:r>
                        <a:rPr lang="fr-FR" sz="600" b="1" dirty="0">
                          <a:solidFill>
                            <a:srgbClr val="FF0000"/>
                          </a:solidFill>
                          <a:effectLst/>
                          <a:latin typeface="Calibri" charset="0"/>
                          <a:ea typeface="Calibri" charset="0"/>
                          <a:cs typeface="Times New Roman" charset="0"/>
                        </a:rPr>
                        <a:t>connaissances supplémentaires</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sur l’échauffement (Hydratation ; fréquence cardiaque ; Respiration ; Relaxation…)</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2"/>
                  </a:ext>
                </a:extLst>
              </a:tr>
              <a:tr h="1239752">
                <a:tc>
                  <a:txBody>
                    <a:bodyPr/>
                    <a:lstStyle/>
                    <a:p>
                      <a:pPr marL="71755" marR="71755" algn="ctr">
                        <a:lnSpc>
                          <a:spcPct val="150000"/>
                        </a:lnSpc>
                        <a:spcAft>
                          <a:spcPts val="0"/>
                        </a:spcAft>
                      </a:pPr>
                      <a:r>
                        <a:rPr lang="fr-FR" sz="600" dirty="0">
                          <a:effectLst/>
                          <a:latin typeface="Calibri" charset="0"/>
                          <a:ea typeface="Calibri" charset="0"/>
                          <a:cs typeface="Times New Roman" charset="0"/>
                        </a:rPr>
                        <a:t>Acquis</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a:effectLst/>
                          <a:latin typeface="Calibri" charset="0"/>
                          <a:ea typeface="Calibri" charset="0"/>
                          <a:cs typeface="Times New Roman" charset="0"/>
                        </a:rPr>
                        <a:t>Arbitre </a:t>
                      </a:r>
                      <a:r>
                        <a:rPr lang="fr-FR" sz="600" b="1">
                          <a:solidFill>
                            <a:srgbClr val="FF0000"/>
                          </a:solidFill>
                          <a:effectLst/>
                          <a:latin typeface="Calibri" charset="0"/>
                          <a:ea typeface="Calibri" charset="0"/>
                          <a:cs typeface="Times New Roman" charset="0"/>
                        </a:rPr>
                        <a:t>en OR</a:t>
                      </a:r>
                      <a:endParaRPr lang="fr-FR" sz="600">
                        <a:effectLst/>
                        <a:latin typeface="Calibri" charset="0"/>
                        <a:ea typeface="Calibri" charset="0"/>
                        <a:cs typeface="Times New Roman" charset="0"/>
                      </a:endParaRPr>
                    </a:p>
                    <a:p>
                      <a:pPr marL="71755" marR="71755" algn="ctr">
                        <a:lnSpc>
                          <a:spcPct val="150000"/>
                        </a:lnSpc>
                        <a:spcAft>
                          <a:spcPts val="0"/>
                        </a:spcAft>
                      </a:pPr>
                      <a:r>
                        <a:rPr lang="fr-FR" sz="600">
                          <a:effectLst/>
                          <a:latin typeface="Calibri" charset="0"/>
                          <a:ea typeface="Calibri" charset="0"/>
                          <a:cs typeface="Times New Roman" charset="0"/>
                        </a:rPr>
                        <a:t> </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Je joue </a:t>
                      </a:r>
                      <a:r>
                        <a:rPr lang="fr-FR" sz="600" b="1" dirty="0">
                          <a:solidFill>
                            <a:srgbClr val="FF0000"/>
                          </a:solidFill>
                          <a:effectLst/>
                          <a:latin typeface="Calibri" charset="0"/>
                          <a:ea typeface="Calibri" charset="0"/>
                          <a:cs typeface="Times New Roman" charset="0"/>
                        </a:rPr>
                        <a:t>vers l’avant avec le dribble et la passe</a:t>
                      </a:r>
                      <a:endParaRPr lang="fr-FR" sz="600" dirty="0">
                        <a:effectLst/>
                        <a:latin typeface="Calibri" charset="0"/>
                        <a:ea typeface="Calibri" charset="0"/>
                        <a:cs typeface="Times New Roman" charset="0"/>
                      </a:endParaRPr>
                    </a:p>
                    <a:p>
                      <a:pPr marL="71755" marR="71755" algn="ctr">
                        <a:lnSpc>
                          <a:spcPct val="150000"/>
                        </a:lnSpc>
                        <a:spcAft>
                          <a:spcPts val="0"/>
                        </a:spcAft>
                      </a:pPr>
                      <a:r>
                        <a:rPr lang="fr-FR" sz="600" dirty="0">
                          <a:effectLst/>
                          <a:latin typeface="Calibri" charset="0"/>
                          <a:ea typeface="Calibri" charset="0"/>
                          <a:cs typeface="Times New Roman" charset="0"/>
                        </a:rPr>
                        <a:t>Je tire et fais tirer en </a:t>
                      </a:r>
                      <a:r>
                        <a:rPr lang="fr-FR" sz="600" b="1" dirty="0">
                          <a:solidFill>
                            <a:srgbClr val="FF0000"/>
                          </a:solidFill>
                          <a:effectLst/>
                          <a:latin typeface="Calibri" charset="0"/>
                          <a:ea typeface="Calibri" charset="0"/>
                          <a:cs typeface="Times New Roman" charset="0"/>
                        </a:rPr>
                        <a:t>situation de fort pourcentage (1C0/2C1)</a:t>
                      </a:r>
                      <a:endParaRPr lang="fr-FR" sz="600" dirty="0">
                        <a:effectLst/>
                        <a:latin typeface="Calibri" charset="0"/>
                        <a:ea typeface="Calibri" charset="0"/>
                        <a:cs typeface="Times New Roman" charset="0"/>
                      </a:endParaRPr>
                    </a:p>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défends sans faire des fautes</a:t>
                      </a:r>
                      <a:r>
                        <a:rPr lang="fr-FR" sz="600" dirty="0">
                          <a:effectLst/>
                          <a:latin typeface="Calibri" charset="0"/>
                          <a:ea typeface="Calibri" charset="0"/>
                          <a:cs typeface="Times New Roman" charset="0"/>
                        </a:rPr>
                        <a:t> qui me disqualifierai</a:t>
                      </a:r>
                    </a:p>
                    <a:p>
                      <a:pPr marL="71755" marR="71755" algn="ctr">
                        <a:lnSpc>
                          <a:spcPct val="150000"/>
                        </a:lnSpc>
                        <a:spcAft>
                          <a:spcPts val="0"/>
                        </a:spcAft>
                      </a:pPr>
                      <a:r>
                        <a:rPr lang="fr-FR" sz="600" dirty="0">
                          <a:effectLst/>
                          <a:latin typeface="Calibri" charset="0"/>
                          <a:ea typeface="Calibri" charset="0"/>
                          <a:cs typeface="Times New Roman" charset="0"/>
                        </a:rPr>
                        <a:t>Je défends sur mon joueur </a:t>
                      </a:r>
                      <a:r>
                        <a:rPr lang="fr-FR" sz="600" b="1" dirty="0">
                          <a:solidFill>
                            <a:srgbClr val="FF0000"/>
                          </a:solidFill>
                          <a:effectLst/>
                          <a:latin typeface="Calibri" charset="0"/>
                          <a:ea typeface="Calibri" charset="0"/>
                          <a:cs typeface="Times New Roman" charset="0"/>
                        </a:rPr>
                        <a:t>haut ou large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a:t>
                      </a:r>
                      <a:r>
                        <a:rPr lang="fr-FR" sz="600" b="1" dirty="0">
                          <a:solidFill>
                            <a:srgbClr val="FF0000"/>
                          </a:solidFill>
                          <a:effectLst/>
                          <a:latin typeface="Calibri" charset="0"/>
                          <a:ea typeface="Calibri" charset="0"/>
                          <a:cs typeface="Times New Roman" charset="0"/>
                        </a:rPr>
                        <a:t>observe</a:t>
                      </a:r>
                      <a:r>
                        <a:rPr lang="fr-FR" sz="600" dirty="0">
                          <a:effectLst/>
                          <a:latin typeface="Calibri" charset="0"/>
                          <a:ea typeface="Calibri" charset="0"/>
                          <a:cs typeface="Times New Roman" charset="0"/>
                        </a:rPr>
                        <a:t> mon joueur et lui </a:t>
                      </a:r>
                      <a:r>
                        <a:rPr lang="fr-FR" sz="600" b="1" dirty="0">
                          <a:solidFill>
                            <a:srgbClr val="FF0000"/>
                          </a:solidFill>
                          <a:effectLst/>
                          <a:latin typeface="Calibri" charset="0"/>
                          <a:ea typeface="Calibri" charset="0"/>
                          <a:cs typeface="Times New Roman" charset="0"/>
                        </a:rPr>
                        <a:t>donne</a:t>
                      </a:r>
                      <a:r>
                        <a:rPr lang="fr-FR" sz="600" dirty="0">
                          <a:effectLst/>
                          <a:latin typeface="Calibri" charset="0"/>
                          <a:ea typeface="Calibri" charset="0"/>
                          <a:cs typeface="Times New Roman" charset="0"/>
                        </a:rPr>
                        <a:t> des consignes dans les </a:t>
                      </a:r>
                      <a:r>
                        <a:rPr lang="fr-FR" sz="600" b="1" dirty="0">
                          <a:solidFill>
                            <a:srgbClr val="FF0000"/>
                          </a:solidFill>
                          <a:effectLst/>
                          <a:latin typeface="Calibri" charset="0"/>
                          <a:ea typeface="Calibri" charset="0"/>
                          <a:cs typeface="Times New Roman" charset="0"/>
                        </a:rPr>
                        <a:t>temps morts</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Je répète en utilisant </a:t>
                      </a:r>
                      <a:r>
                        <a:rPr lang="fr-FR" sz="600" b="1" dirty="0">
                          <a:solidFill>
                            <a:srgbClr val="FF0000"/>
                          </a:solidFill>
                          <a:effectLst/>
                          <a:latin typeface="Calibri" charset="0"/>
                          <a:ea typeface="Calibri" charset="0"/>
                          <a:cs typeface="Times New Roman" charset="0"/>
                        </a:rPr>
                        <a:t>les consignes pour me corriger</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Joue </a:t>
                      </a:r>
                      <a:r>
                        <a:rPr lang="fr-FR" sz="600" b="1" dirty="0">
                          <a:solidFill>
                            <a:srgbClr val="FF0000"/>
                          </a:solidFill>
                          <a:effectLst/>
                          <a:latin typeface="Calibri" charset="0"/>
                          <a:ea typeface="Calibri" charset="0"/>
                          <a:cs typeface="Times New Roman" charset="0"/>
                        </a:rPr>
                        <a:t>vers l’avant par le dribble ET la passe</a:t>
                      </a:r>
                      <a:r>
                        <a:rPr lang="fr-FR" sz="600" dirty="0">
                          <a:effectLst/>
                          <a:latin typeface="Calibri" charset="0"/>
                          <a:ea typeface="Calibri" charset="0"/>
                          <a:cs typeface="Times New Roman" charset="0"/>
                        </a:rPr>
                        <a:t> sans organisation collective de montée de balle.</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S’échauffe avec ses partenaires en </a:t>
                      </a:r>
                      <a:r>
                        <a:rPr lang="fr-FR" sz="600" b="1" dirty="0">
                          <a:solidFill>
                            <a:srgbClr val="FF0000"/>
                          </a:solidFill>
                          <a:effectLst/>
                          <a:latin typeface="Calibri" charset="0"/>
                          <a:ea typeface="Calibri" charset="0"/>
                          <a:cs typeface="Times New Roman" charset="0"/>
                        </a:rPr>
                        <a:t>soutenant le travail de direction de l’élève responsable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Arbitre dans le </a:t>
                      </a:r>
                      <a:r>
                        <a:rPr lang="fr-FR" sz="600" b="1" dirty="0">
                          <a:solidFill>
                            <a:srgbClr val="FF0000"/>
                          </a:solidFill>
                          <a:effectLst/>
                          <a:latin typeface="Calibri" charset="0"/>
                          <a:ea typeface="Calibri" charset="0"/>
                          <a:cs typeface="Times New Roman" charset="0"/>
                        </a:rPr>
                        <a:t>triangle de l’arbitrage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Rempli </a:t>
                      </a:r>
                      <a:r>
                        <a:rPr lang="fr-FR" sz="600" b="1" dirty="0">
                          <a:solidFill>
                            <a:srgbClr val="FF0000"/>
                          </a:solidFill>
                          <a:effectLst/>
                          <a:latin typeface="Calibri" charset="0"/>
                          <a:ea typeface="Calibri" charset="0"/>
                          <a:cs typeface="Times New Roman" charset="0"/>
                        </a:rPr>
                        <a:t>deux voire trois tâches par ½ journée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 </a:t>
                      </a:r>
                      <a:r>
                        <a:rPr lang="fr-FR" sz="600" b="1" dirty="0" err="1">
                          <a:solidFill>
                            <a:srgbClr val="FF0000"/>
                          </a:solidFill>
                          <a:effectLst/>
                          <a:latin typeface="Calibri" charset="0"/>
                          <a:ea typeface="Calibri" charset="0"/>
                          <a:cs typeface="Times New Roman" charset="0"/>
                        </a:rPr>
                        <a:t>tutore</a:t>
                      </a:r>
                      <a:r>
                        <a:rPr lang="fr-FR" sz="600" b="1" dirty="0">
                          <a:solidFill>
                            <a:srgbClr val="FF0000"/>
                          </a:solidFill>
                          <a:effectLst/>
                          <a:latin typeface="Calibri" charset="0"/>
                          <a:ea typeface="Calibri" charset="0"/>
                          <a:cs typeface="Times New Roman" charset="0"/>
                        </a:rPr>
                        <a:t> »</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un camarade que j’aide à réussir </a:t>
                      </a:r>
                      <a:r>
                        <a:rPr lang="fr-FR" sz="600" b="1" dirty="0">
                          <a:solidFill>
                            <a:srgbClr val="FF0000"/>
                          </a:solidFill>
                          <a:effectLst/>
                          <a:latin typeface="Calibri" charset="0"/>
                          <a:ea typeface="Calibri" charset="0"/>
                          <a:cs typeface="Times New Roman" charset="0"/>
                        </a:rPr>
                        <a:t>ET j’accepte</a:t>
                      </a:r>
                      <a:r>
                        <a:rPr lang="fr-FR" sz="600" dirty="0">
                          <a:effectLst/>
                          <a:latin typeface="Calibri" charset="0"/>
                          <a:ea typeface="Calibri" charset="0"/>
                          <a:cs typeface="Times New Roman" charset="0"/>
                        </a:rPr>
                        <a:t> les </a:t>
                      </a:r>
                      <a:r>
                        <a:rPr lang="fr-FR" sz="600" b="1" dirty="0">
                          <a:solidFill>
                            <a:srgbClr val="FF0000"/>
                          </a:solidFill>
                          <a:effectLst/>
                          <a:latin typeface="Calibri" charset="0"/>
                          <a:ea typeface="Calibri" charset="0"/>
                          <a:cs typeface="Times New Roman" charset="0"/>
                        </a:rPr>
                        <a:t>décisions</a:t>
                      </a:r>
                      <a:r>
                        <a:rPr lang="fr-FR" sz="600" dirty="0">
                          <a:effectLst/>
                          <a:latin typeface="Calibri" charset="0"/>
                          <a:ea typeface="Calibri" charset="0"/>
                          <a:cs typeface="Times New Roman" charset="0"/>
                        </a:rPr>
                        <a:t> </a:t>
                      </a:r>
                      <a:r>
                        <a:rPr lang="fr-FR" sz="600" b="1" dirty="0">
                          <a:solidFill>
                            <a:srgbClr val="FF0000"/>
                          </a:solidFill>
                          <a:effectLst/>
                          <a:latin typeface="Calibri" charset="0"/>
                          <a:ea typeface="Calibri" charset="0"/>
                          <a:cs typeface="Times New Roman" charset="0"/>
                        </a:rPr>
                        <a:t>arbitrales</a:t>
                      </a:r>
                      <a:r>
                        <a:rPr lang="fr-FR" sz="600" dirty="0">
                          <a:effectLst/>
                          <a:latin typeface="Calibri" charset="0"/>
                          <a:ea typeface="Calibri" charset="0"/>
                          <a:cs typeface="Times New Roman" charset="0"/>
                        </a:rPr>
                        <a:t> et les </a:t>
                      </a:r>
                      <a:r>
                        <a:rPr lang="fr-FR" sz="600" b="1" dirty="0">
                          <a:solidFill>
                            <a:srgbClr val="FF0000"/>
                          </a:solidFill>
                          <a:effectLst/>
                          <a:latin typeface="Calibri" charset="0"/>
                          <a:ea typeface="Calibri" charset="0"/>
                          <a:cs typeface="Times New Roman" charset="0"/>
                        </a:rPr>
                        <a:t>résultats </a:t>
                      </a:r>
                      <a:r>
                        <a:rPr lang="fr-FR" sz="600" dirty="0">
                          <a:effectLst/>
                          <a:latin typeface="Calibri" charset="0"/>
                          <a:ea typeface="Calibri" charset="0"/>
                          <a:cs typeface="Times New Roman" charset="0"/>
                        </a:rPr>
                        <a:t>des oppositions</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J’échauffe mes </a:t>
                      </a:r>
                      <a:r>
                        <a:rPr lang="fr-FR" sz="600" b="1" dirty="0">
                          <a:solidFill>
                            <a:srgbClr val="FF0000"/>
                          </a:solidFill>
                          <a:effectLst/>
                          <a:latin typeface="Calibri" charset="0"/>
                          <a:ea typeface="Calibri" charset="0"/>
                          <a:cs typeface="Times New Roman" charset="0"/>
                        </a:rPr>
                        <a:t>camarades en évoquant de façon audible</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les </a:t>
                      </a:r>
                      <a:r>
                        <a:rPr lang="fr-FR" sz="600" u="sng" dirty="0">
                          <a:effectLst/>
                          <a:latin typeface="Calibri" charset="0"/>
                          <a:ea typeface="Calibri" charset="0"/>
                          <a:cs typeface="Times New Roman" charset="0"/>
                        </a:rPr>
                        <a:t>temps</a:t>
                      </a:r>
                      <a:r>
                        <a:rPr lang="fr-FR" sz="600" dirty="0">
                          <a:effectLst/>
                          <a:latin typeface="Calibri" charset="0"/>
                          <a:ea typeface="Calibri" charset="0"/>
                          <a:cs typeface="Times New Roman" charset="0"/>
                        </a:rPr>
                        <a:t> de </a:t>
                      </a:r>
                      <a:r>
                        <a:rPr lang="fr-FR" sz="600" u="sng" dirty="0">
                          <a:solidFill>
                            <a:srgbClr val="000000"/>
                          </a:solidFill>
                          <a:effectLst/>
                          <a:latin typeface="Calibri" charset="0"/>
                          <a:ea typeface="Calibri" charset="0"/>
                          <a:cs typeface="Times New Roman" charset="0"/>
                        </a:rPr>
                        <a:t>course et les intensités, le nom des principaux muscles et articulation mobilisées</a:t>
                      </a:r>
                      <a:r>
                        <a:rPr lang="fr-FR" sz="600" dirty="0">
                          <a:effectLst/>
                          <a:latin typeface="Calibri" charset="0"/>
                          <a:ea typeface="Calibri" charset="0"/>
                          <a:cs typeface="Times New Roman" charset="0"/>
                        </a:rPr>
                        <a:t>. J’organise le travail des gammes en fonction de l’activité pratiquée.</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extLst>
                  <a:ext uri="{0D108BD9-81ED-4DB2-BD59-A6C34878D82A}">
                    <a16:rowId xmlns:a16="http://schemas.microsoft.com/office/drawing/2014/main" val="10003"/>
                  </a:ext>
                </a:extLst>
              </a:tr>
              <a:tr h="1239752">
                <a:tc>
                  <a:txBody>
                    <a:bodyPr/>
                    <a:lstStyle/>
                    <a:p>
                      <a:pPr marL="71755" marR="71755" algn="ctr">
                        <a:lnSpc>
                          <a:spcPct val="150000"/>
                        </a:lnSpc>
                        <a:spcAft>
                          <a:spcPts val="0"/>
                        </a:spcAft>
                      </a:pPr>
                      <a:r>
                        <a:rPr lang="fr-FR" sz="600" dirty="0">
                          <a:effectLst/>
                          <a:latin typeface="Calibri" charset="0"/>
                          <a:ea typeface="Calibri" charset="0"/>
                          <a:cs typeface="Times New Roman" charset="0"/>
                        </a:rPr>
                        <a:t>En cours d’acquisition</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a:effectLst/>
                          <a:latin typeface="Calibri" charset="0"/>
                          <a:ea typeface="Calibri" charset="0"/>
                          <a:cs typeface="Times New Roman" charset="0"/>
                        </a:rPr>
                        <a:t>Arbitre </a:t>
                      </a:r>
                      <a:r>
                        <a:rPr lang="fr-FR" sz="600" b="1">
                          <a:solidFill>
                            <a:srgbClr val="FF0000"/>
                          </a:solidFill>
                          <a:effectLst/>
                          <a:latin typeface="Calibri" charset="0"/>
                          <a:ea typeface="Calibri" charset="0"/>
                          <a:cs typeface="Times New Roman" charset="0"/>
                        </a:rPr>
                        <a:t>en Argent</a:t>
                      </a:r>
                      <a:endParaRPr lang="fr-FR" sz="600">
                        <a:effectLst/>
                        <a:latin typeface="Calibri" charset="0"/>
                        <a:ea typeface="Calibri" charset="0"/>
                        <a:cs typeface="Times New Roman" charset="0"/>
                      </a:endParaRPr>
                    </a:p>
                    <a:p>
                      <a:pPr marL="71755" marR="71755" algn="ctr">
                        <a:lnSpc>
                          <a:spcPct val="150000"/>
                        </a:lnSpc>
                        <a:spcAft>
                          <a:spcPts val="0"/>
                        </a:spcAft>
                      </a:pPr>
                      <a:r>
                        <a:rPr lang="fr-FR" sz="600">
                          <a:effectLst/>
                          <a:latin typeface="Calibri" charset="0"/>
                          <a:ea typeface="Calibri" charset="0"/>
                          <a:cs typeface="Times New Roman" charset="0"/>
                        </a:rPr>
                        <a:t> </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Je joue vers l’avant avec le </a:t>
                      </a:r>
                      <a:r>
                        <a:rPr lang="fr-FR" sz="600" b="1" dirty="0">
                          <a:effectLst/>
                          <a:latin typeface="Calibri" charset="0"/>
                          <a:ea typeface="Calibri" charset="0"/>
                          <a:cs typeface="Times New Roman" charset="0"/>
                        </a:rPr>
                        <a:t>dribble </a:t>
                      </a:r>
                      <a:r>
                        <a:rPr lang="fr-FR" sz="600" b="1" dirty="0">
                          <a:solidFill>
                            <a:srgbClr val="FF0000"/>
                          </a:solidFill>
                          <a:effectLst/>
                          <a:latin typeface="Calibri" charset="0"/>
                          <a:ea typeface="Calibri" charset="0"/>
                          <a:cs typeface="Times New Roman" charset="0"/>
                        </a:rPr>
                        <a:t>ou</a:t>
                      </a:r>
                      <a:r>
                        <a:rPr lang="fr-FR" sz="600" b="1" dirty="0">
                          <a:effectLst/>
                          <a:latin typeface="Calibri" charset="0"/>
                          <a:ea typeface="Calibri" charset="0"/>
                          <a:cs typeface="Times New Roman" charset="0"/>
                        </a:rPr>
                        <a:t> la passe</a:t>
                      </a:r>
                      <a:endParaRPr lang="fr-FR" sz="600" dirty="0">
                        <a:effectLst/>
                        <a:latin typeface="Calibri" charset="0"/>
                        <a:ea typeface="Calibri" charset="0"/>
                        <a:cs typeface="Times New Roman" charset="0"/>
                      </a:endParaRPr>
                    </a:p>
                    <a:p>
                      <a:pPr marL="71755" marR="71755" algn="ctr">
                        <a:lnSpc>
                          <a:spcPct val="150000"/>
                        </a:lnSpc>
                        <a:spcAft>
                          <a:spcPts val="0"/>
                        </a:spcAft>
                      </a:pPr>
                      <a:r>
                        <a:rPr lang="fr-FR" sz="600" dirty="0">
                          <a:effectLst/>
                          <a:latin typeface="Calibri" charset="0"/>
                          <a:ea typeface="Calibri" charset="0"/>
                          <a:cs typeface="Times New Roman" charset="0"/>
                        </a:rPr>
                        <a:t>Je tire et fais tirer dans situation </a:t>
                      </a:r>
                      <a:r>
                        <a:rPr lang="fr-FR" sz="600" b="1" dirty="0">
                          <a:solidFill>
                            <a:srgbClr val="FF0000"/>
                          </a:solidFill>
                          <a:effectLst/>
                          <a:latin typeface="Calibri" charset="0"/>
                          <a:ea typeface="Calibri" charset="0"/>
                          <a:cs typeface="Times New Roman" charset="0"/>
                        </a:rPr>
                        <a:t>d’égalité numérique</a:t>
                      </a:r>
                      <a:r>
                        <a:rPr lang="fr-FR" sz="600" dirty="0">
                          <a:effectLst/>
                          <a:latin typeface="Calibri" charset="0"/>
                          <a:ea typeface="Calibri" charset="0"/>
                          <a:cs typeface="Times New Roman" charset="0"/>
                        </a:rPr>
                        <a:t>.</a:t>
                      </a:r>
                    </a:p>
                    <a:p>
                      <a:pPr marL="71755" marR="71755" algn="ctr">
                        <a:lnSpc>
                          <a:spcPct val="150000"/>
                        </a:lnSpc>
                        <a:spcAft>
                          <a:spcPts val="0"/>
                        </a:spcAft>
                      </a:pPr>
                      <a:r>
                        <a:rPr lang="fr-FR" sz="600" dirty="0">
                          <a:effectLst/>
                          <a:latin typeface="Calibri" charset="0"/>
                          <a:ea typeface="Calibri" charset="0"/>
                          <a:cs typeface="Times New Roman" charset="0"/>
                        </a:rPr>
                        <a:t>Je défends mais je fais des </a:t>
                      </a:r>
                      <a:r>
                        <a:rPr lang="fr-FR" sz="600" b="1" dirty="0">
                          <a:solidFill>
                            <a:srgbClr val="FF0000"/>
                          </a:solidFill>
                          <a:effectLst/>
                          <a:latin typeface="Calibri" charset="0"/>
                          <a:ea typeface="Calibri" charset="0"/>
                          <a:cs typeface="Times New Roman" charset="0"/>
                        </a:rPr>
                        <a:t>fautes qui peuvent me disqualifier</a:t>
                      </a:r>
                      <a:endParaRPr lang="fr-FR" sz="600" dirty="0">
                        <a:effectLst/>
                        <a:latin typeface="Calibri" charset="0"/>
                        <a:ea typeface="Calibri" charset="0"/>
                        <a:cs typeface="Times New Roman" charset="0"/>
                      </a:endParaRPr>
                    </a:p>
                    <a:p>
                      <a:pPr marL="71755" marR="71755" algn="ctr">
                        <a:lnSpc>
                          <a:spcPct val="150000"/>
                        </a:lnSpc>
                        <a:spcAft>
                          <a:spcPts val="0"/>
                        </a:spcAft>
                      </a:pPr>
                      <a:r>
                        <a:rPr lang="fr-FR" sz="600" dirty="0">
                          <a:effectLst/>
                          <a:latin typeface="Calibri" charset="0"/>
                          <a:ea typeface="Calibri" charset="0"/>
                          <a:cs typeface="Times New Roman" charset="0"/>
                        </a:rPr>
                        <a:t>Je défends sur </a:t>
                      </a:r>
                      <a:r>
                        <a:rPr lang="fr-FR" sz="600" b="1" dirty="0">
                          <a:solidFill>
                            <a:srgbClr val="FF0000"/>
                          </a:solidFill>
                          <a:effectLst/>
                          <a:latin typeface="Calibri" charset="0"/>
                          <a:ea typeface="Calibri" charset="0"/>
                          <a:cs typeface="Times New Roman" charset="0"/>
                        </a:rPr>
                        <a:t>un joueur non attitré</a:t>
                      </a:r>
                      <a:r>
                        <a:rPr lang="fr-FR" sz="600" dirty="0">
                          <a:solidFill>
                            <a:srgbClr val="FF0000"/>
                          </a:solidFill>
                          <a:effectLst/>
                          <a:latin typeface="Calibri" charset="0"/>
                          <a:ea typeface="Calibri" charset="0"/>
                          <a:cs typeface="Times New Roman" charset="0"/>
                        </a:rPr>
                        <a:t> </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 </a:t>
                      </a:r>
                      <a:r>
                        <a:rPr lang="fr-FR" sz="600" b="1" dirty="0">
                          <a:solidFill>
                            <a:srgbClr val="FF0000"/>
                          </a:solidFill>
                          <a:effectLst/>
                          <a:latin typeface="Calibri" charset="0"/>
                          <a:ea typeface="Calibri" charset="0"/>
                          <a:cs typeface="Times New Roman" charset="0"/>
                        </a:rPr>
                        <a:t>observe</a:t>
                      </a:r>
                      <a:r>
                        <a:rPr lang="fr-FR" sz="600" dirty="0">
                          <a:effectLst/>
                          <a:latin typeface="Calibri" charset="0"/>
                          <a:ea typeface="Calibri" charset="0"/>
                          <a:cs typeface="Times New Roman" charset="0"/>
                        </a:rPr>
                        <a:t> de </a:t>
                      </a:r>
                      <a:r>
                        <a:rPr lang="fr-FR" sz="600" b="1" dirty="0">
                          <a:solidFill>
                            <a:srgbClr val="FF0000"/>
                          </a:solidFill>
                          <a:effectLst/>
                          <a:latin typeface="Calibri" charset="0"/>
                          <a:ea typeface="Calibri" charset="0"/>
                          <a:cs typeface="Times New Roman" charset="0"/>
                        </a:rPr>
                        <a:t>temps en temps</a:t>
                      </a:r>
                      <a:r>
                        <a:rPr lang="fr-FR" sz="600" dirty="0">
                          <a:effectLst/>
                          <a:latin typeface="Calibri" charset="0"/>
                          <a:ea typeface="Calibri" charset="0"/>
                          <a:cs typeface="Times New Roman" charset="0"/>
                        </a:rPr>
                        <a:t> et je remplis la </a:t>
                      </a:r>
                      <a:r>
                        <a:rPr lang="fr-FR" sz="600" b="1" dirty="0">
                          <a:solidFill>
                            <a:srgbClr val="FF0000"/>
                          </a:solidFill>
                          <a:effectLst/>
                          <a:latin typeface="Calibri" charset="0"/>
                          <a:ea typeface="Calibri" charset="0"/>
                          <a:cs typeface="Times New Roman" charset="0"/>
                        </a:rPr>
                        <a:t>fiche partiellement</a:t>
                      </a:r>
                      <a:r>
                        <a:rPr lang="fr-FR" sz="600" dirty="0">
                          <a:solidFill>
                            <a:srgbClr val="FF0000"/>
                          </a:solidFill>
                          <a:effectLst/>
                          <a:latin typeface="Calibri" charset="0"/>
                          <a:ea typeface="Calibri" charset="0"/>
                          <a:cs typeface="Times New Roman" charset="0"/>
                        </a:rPr>
                        <a:t> </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a:effectLst/>
                          <a:latin typeface="Calibri" charset="0"/>
                          <a:ea typeface="Calibri" charset="0"/>
                          <a:cs typeface="Times New Roman" charset="0"/>
                        </a:rPr>
                        <a:t>Je répète </a:t>
                      </a:r>
                      <a:r>
                        <a:rPr lang="fr-FR" sz="600" b="1">
                          <a:solidFill>
                            <a:srgbClr val="FF0000"/>
                          </a:solidFill>
                          <a:effectLst/>
                          <a:latin typeface="Calibri" charset="0"/>
                          <a:ea typeface="Calibri" charset="0"/>
                          <a:cs typeface="Times New Roman" charset="0"/>
                        </a:rPr>
                        <a:t>sans utiliser les consignes</a:t>
                      </a:r>
                      <a:endParaRPr lang="fr-FR" sz="60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a:effectLst/>
                          <a:latin typeface="Calibri" charset="0"/>
                          <a:ea typeface="Calibri" charset="0"/>
                          <a:cs typeface="Times New Roman" charset="0"/>
                        </a:rPr>
                        <a:t>Joue prioritairement avec </a:t>
                      </a:r>
                      <a:r>
                        <a:rPr lang="fr-FR" sz="600" b="1">
                          <a:solidFill>
                            <a:srgbClr val="FF0000"/>
                          </a:solidFill>
                          <a:effectLst/>
                          <a:latin typeface="Calibri" charset="0"/>
                          <a:ea typeface="Calibri" charset="0"/>
                          <a:cs typeface="Times New Roman" charset="0"/>
                        </a:rPr>
                        <a:t>un seul partenaire</a:t>
                      </a:r>
                      <a:r>
                        <a:rPr lang="fr-FR" sz="600">
                          <a:solidFill>
                            <a:srgbClr val="FF0000"/>
                          </a:solidFill>
                          <a:effectLst/>
                          <a:latin typeface="Calibri" charset="0"/>
                          <a:ea typeface="Calibri" charset="0"/>
                          <a:cs typeface="Times New Roman" charset="0"/>
                        </a:rPr>
                        <a:t> </a:t>
                      </a:r>
                      <a:r>
                        <a:rPr lang="fr-FR" sz="600">
                          <a:effectLst/>
                          <a:latin typeface="Calibri" charset="0"/>
                          <a:ea typeface="Calibri" charset="0"/>
                          <a:cs typeface="Times New Roman" charset="0"/>
                        </a:rPr>
                        <a:t>quelque soit la situation</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S’échauffe en </a:t>
                      </a:r>
                      <a:r>
                        <a:rPr lang="fr-FR" sz="600" b="1" dirty="0">
                          <a:solidFill>
                            <a:srgbClr val="FF0000"/>
                          </a:solidFill>
                          <a:effectLst/>
                          <a:latin typeface="Calibri" charset="0"/>
                          <a:ea typeface="Calibri" charset="0"/>
                          <a:cs typeface="Times New Roman" charset="0"/>
                        </a:rPr>
                        <a:t>suivant le groupe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Arbitre </a:t>
                      </a:r>
                      <a:r>
                        <a:rPr lang="fr-FR" sz="600" b="1" dirty="0">
                          <a:solidFill>
                            <a:srgbClr val="FF0000"/>
                          </a:solidFill>
                          <a:effectLst/>
                          <a:latin typeface="Calibri" charset="0"/>
                          <a:ea typeface="Calibri" charset="0"/>
                          <a:cs typeface="Times New Roman" charset="0"/>
                        </a:rPr>
                        <a:t>sans</a:t>
                      </a:r>
                      <a:r>
                        <a:rPr lang="fr-FR" sz="600" dirty="0">
                          <a:effectLst/>
                          <a:latin typeface="Calibri" charset="0"/>
                          <a:ea typeface="Calibri" charset="0"/>
                          <a:cs typeface="Times New Roman" charset="0"/>
                        </a:rPr>
                        <a:t> former le </a:t>
                      </a:r>
                      <a:r>
                        <a:rPr lang="fr-FR" sz="600" b="1" dirty="0">
                          <a:solidFill>
                            <a:srgbClr val="FF0000"/>
                          </a:solidFill>
                          <a:effectLst/>
                          <a:latin typeface="Calibri" charset="0"/>
                          <a:ea typeface="Calibri" charset="0"/>
                          <a:cs typeface="Times New Roman" charset="0"/>
                        </a:rPr>
                        <a:t>triangle de l’arbitrage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a:solidFill>
                            <a:srgbClr val="000000"/>
                          </a:solidFill>
                          <a:effectLst/>
                          <a:latin typeface="Calibri" charset="0"/>
                          <a:ea typeface="Calibri" charset="0"/>
                          <a:cs typeface="Times New Roman" charset="0"/>
                        </a:rPr>
                        <a:t>Rempli</a:t>
                      </a:r>
                      <a:r>
                        <a:rPr lang="fr-FR" sz="600" b="1">
                          <a:solidFill>
                            <a:srgbClr val="FF0000"/>
                          </a:solidFill>
                          <a:effectLst/>
                          <a:latin typeface="Calibri" charset="0"/>
                          <a:ea typeface="Calibri" charset="0"/>
                          <a:cs typeface="Times New Roman" charset="0"/>
                        </a:rPr>
                        <a:t> une tâche </a:t>
                      </a:r>
                      <a:r>
                        <a:rPr lang="fr-FR" sz="600">
                          <a:effectLst/>
                          <a:latin typeface="Calibri" charset="0"/>
                          <a:ea typeface="Calibri" charset="0"/>
                          <a:cs typeface="Times New Roman" charset="0"/>
                        </a:rPr>
                        <a:t>unique dans une </a:t>
                      </a:r>
                      <a:r>
                        <a:rPr lang="fr-FR" sz="600" b="1">
                          <a:solidFill>
                            <a:srgbClr val="FF0000"/>
                          </a:solidFill>
                          <a:effectLst/>
                          <a:latin typeface="Calibri" charset="0"/>
                          <a:ea typeface="Calibri" charset="0"/>
                          <a:cs typeface="Times New Roman" charset="0"/>
                        </a:rPr>
                        <a:t>½ journée</a:t>
                      </a:r>
                      <a:r>
                        <a:rPr lang="fr-FR" sz="600">
                          <a:solidFill>
                            <a:srgbClr val="FF0000"/>
                          </a:solidFill>
                          <a:effectLst/>
                          <a:latin typeface="Calibri" charset="0"/>
                          <a:ea typeface="Calibri" charset="0"/>
                          <a:cs typeface="Times New Roman" charset="0"/>
                        </a:rPr>
                        <a:t> </a:t>
                      </a:r>
                      <a:r>
                        <a:rPr lang="fr-FR" sz="600">
                          <a:effectLst/>
                          <a:latin typeface="Calibri" charset="0"/>
                          <a:ea typeface="Calibri" charset="0"/>
                          <a:cs typeface="Times New Roman" charset="0"/>
                        </a:rPr>
                        <a:t>(Chronomètre ; feuille de match ;gestion des entre match ; rangement matériel ; Gestion des maillots…)</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b="1" dirty="0">
                          <a:solidFill>
                            <a:srgbClr val="FF0000"/>
                          </a:solidFill>
                          <a:effectLst/>
                          <a:latin typeface="Calibri" charset="0"/>
                          <a:ea typeface="Calibri" charset="0"/>
                          <a:cs typeface="Times New Roman" charset="0"/>
                        </a:rPr>
                        <a:t>J’aide un ami</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et je </a:t>
                      </a:r>
                      <a:r>
                        <a:rPr lang="fr-FR" sz="600" b="1" dirty="0">
                          <a:solidFill>
                            <a:srgbClr val="FF0000"/>
                          </a:solidFill>
                          <a:effectLst/>
                          <a:latin typeface="Calibri" charset="0"/>
                          <a:ea typeface="Calibri" charset="0"/>
                          <a:cs typeface="Times New Roman" charset="0"/>
                        </a:rPr>
                        <a:t>conteste de façon excessive</a:t>
                      </a:r>
                      <a:r>
                        <a:rPr lang="fr-FR" sz="600" dirty="0">
                          <a:effectLst/>
                          <a:latin typeface="Calibri" charset="0"/>
                          <a:ea typeface="Calibri" charset="0"/>
                          <a:cs typeface="Times New Roman" charset="0"/>
                        </a:rPr>
                        <a:t> (</a:t>
                      </a:r>
                      <a:r>
                        <a:rPr lang="fr-FR" sz="600" u="sng" dirty="0">
                          <a:effectLst/>
                          <a:latin typeface="Calibri" charset="0"/>
                          <a:ea typeface="Calibri" charset="0"/>
                          <a:cs typeface="Times New Roman" charset="0"/>
                        </a:rPr>
                        <a:t>ressentiment des autres</a:t>
                      </a:r>
                      <a:r>
                        <a:rPr lang="fr-FR" sz="600" dirty="0">
                          <a:effectLst/>
                          <a:latin typeface="Calibri" charset="0"/>
                          <a:ea typeface="Calibri" charset="0"/>
                          <a:cs typeface="Times New Roman" charset="0"/>
                        </a:rPr>
                        <a:t>) quelques fois les </a:t>
                      </a:r>
                      <a:r>
                        <a:rPr lang="fr-FR" sz="600" b="1" dirty="0">
                          <a:solidFill>
                            <a:srgbClr val="FF0000"/>
                          </a:solidFill>
                          <a:effectLst/>
                          <a:latin typeface="Calibri" charset="0"/>
                          <a:ea typeface="Calibri" charset="0"/>
                          <a:cs typeface="Times New Roman" charset="0"/>
                        </a:rPr>
                        <a:t>décisions de l’arbitre</a:t>
                      </a:r>
                      <a:r>
                        <a:rPr lang="fr-FR" sz="600" dirty="0">
                          <a:effectLst/>
                          <a:latin typeface="Calibri" charset="0"/>
                          <a:ea typeface="Calibri" charset="0"/>
                          <a:cs typeface="Times New Roman" charset="0"/>
                        </a:rPr>
                        <a:t> ou le </a:t>
                      </a:r>
                      <a:r>
                        <a:rPr lang="fr-FR" sz="600" b="1" dirty="0">
                          <a:solidFill>
                            <a:srgbClr val="FF0000"/>
                          </a:solidFill>
                          <a:effectLst/>
                          <a:latin typeface="Calibri" charset="0"/>
                          <a:ea typeface="Calibri" charset="0"/>
                          <a:cs typeface="Times New Roman" charset="0"/>
                        </a:rPr>
                        <a:t>résultat</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d’une rencontre</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J’échauffe mes camarades en </a:t>
                      </a:r>
                      <a:r>
                        <a:rPr lang="fr-FR" sz="600" b="1" dirty="0">
                          <a:solidFill>
                            <a:srgbClr val="FF0000"/>
                          </a:solidFill>
                          <a:effectLst/>
                          <a:latin typeface="Calibri" charset="0"/>
                          <a:ea typeface="Calibri" charset="0"/>
                          <a:cs typeface="Times New Roman" charset="0"/>
                        </a:rPr>
                        <a:t>gérant les temps et les rythmes d’échauffement</a:t>
                      </a:r>
                      <a:r>
                        <a:rPr lang="fr-FR" sz="600" dirty="0">
                          <a:effectLst/>
                          <a:latin typeface="Calibri" charset="0"/>
                          <a:ea typeface="Calibri" charset="0"/>
                          <a:cs typeface="Times New Roman" charset="0"/>
                        </a:rPr>
                        <a:t> uniquement (</a:t>
                      </a:r>
                      <a:r>
                        <a:rPr lang="fr-FR" sz="600" u="sng" dirty="0">
                          <a:effectLst/>
                          <a:latin typeface="Calibri" charset="0"/>
                          <a:ea typeface="Calibri" charset="0"/>
                          <a:cs typeface="Times New Roman" charset="0"/>
                        </a:rPr>
                        <a:t>temps de course ; temps de mobilisation articulaire et musculaire ; progressivité de l’ intensit</a:t>
                      </a:r>
                      <a:r>
                        <a:rPr lang="fr-FR" sz="600" dirty="0">
                          <a:effectLst/>
                          <a:latin typeface="Calibri" charset="0"/>
                          <a:ea typeface="Calibri" charset="0"/>
                          <a:cs typeface="Times New Roman" charset="0"/>
                        </a:rPr>
                        <a:t>é).</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989215">
                <a:tc>
                  <a:txBody>
                    <a:bodyPr/>
                    <a:lstStyle/>
                    <a:p>
                      <a:pPr marL="71755" marR="71755" algn="ctr">
                        <a:lnSpc>
                          <a:spcPct val="150000"/>
                        </a:lnSpc>
                        <a:spcAft>
                          <a:spcPts val="0"/>
                        </a:spcAft>
                      </a:pPr>
                      <a:r>
                        <a:rPr lang="fr-FR" sz="600" dirty="0">
                          <a:solidFill>
                            <a:srgbClr val="C0504D"/>
                          </a:solidFill>
                          <a:effectLst/>
                          <a:latin typeface="Calibri" charset="0"/>
                          <a:ea typeface="Calibri" charset="0"/>
                          <a:cs typeface="Times New Roman" charset="0"/>
                        </a:rPr>
                        <a:t>Non acquis</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dirty="0">
                          <a:solidFill>
                            <a:srgbClr val="C0504D"/>
                          </a:solidFill>
                          <a:effectLst/>
                          <a:latin typeface="Calibri" charset="0"/>
                          <a:ea typeface="Calibri" charset="0"/>
                          <a:cs typeface="Times New Roman" charset="0"/>
                        </a:rPr>
                        <a:t>Arbitre en bronze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joue sur place ou en arrière</a:t>
                      </a:r>
                      <a:endParaRPr lang="fr-FR" sz="600" dirty="0">
                        <a:effectLst/>
                        <a:latin typeface="Calibri" charset="0"/>
                        <a:ea typeface="Calibri" charset="0"/>
                        <a:cs typeface="Times New Roman" charset="0"/>
                      </a:endParaRPr>
                    </a:p>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tire et fais tirer</a:t>
                      </a:r>
                      <a:r>
                        <a:rPr lang="fr-FR" sz="600" dirty="0">
                          <a:solidFill>
                            <a:srgbClr val="FF0000"/>
                          </a:solidFill>
                          <a:effectLst/>
                          <a:latin typeface="Calibri" charset="0"/>
                          <a:ea typeface="Calibri" charset="0"/>
                          <a:cs typeface="Times New Roman" charset="0"/>
                        </a:rPr>
                        <a:t> </a:t>
                      </a:r>
                      <a:r>
                        <a:rPr lang="fr-FR" sz="600" dirty="0">
                          <a:effectLst/>
                          <a:latin typeface="Calibri" charset="0"/>
                          <a:ea typeface="Calibri" charset="0"/>
                          <a:cs typeface="Times New Roman" charset="0"/>
                        </a:rPr>
                        <a:t>en situation dans </a:t>
                      </a:r>
                      <a:r>
                        <a:rPr lang="fr-FR" sz="600" b="1" dirty="0">
                          <a:solidFill>
                            <a:srgbClr val="FF0000"/>
                          </a:solidFill>
                          <a:effectLst/>
                          <a:latin typeface="Calibri" charset="0"/>
                          <a:ea typeface="Calibri" charset="0"/>
                          <a:cs typeface="Times New Roman" charset="0"/>
                        </a:rPr>
                        <a:t>des zones non favorables</a:t>
                      </a:r>
                      <a:endParaRPr lang="fr-FR" sz="600" dirty="0">
                        <a:effectLst/>
                        <a:latin typeface="Calibri" charset="0"/>
                        <a:ea typeface="Calibri" charset="0"/>
                        <a:cs typeface="Times New Roman" charset="0"/>
                      </a:endParaRPr>
                    </a:p>
                    <a:p>
                      <a:pPr marL="71755" marR="71755" algn="ctr">
                        <a:lnSpc>
                          <a:spcPct val="150000"/>
                        </a:lnSpc>
                        <a:spcAft>
                          <a:spcPts val="0"/>
                        </a:spcAft>
                      </a:pPr>
                      <a:r>
                        <a:rPr lang="fr-FR" sz="600" dirty="0">
                          <a:effectLst/>
                          <a:latin typeface="Calibri" charset="0"/>
                          <a:ea typeface="Calibri" charset="0"/>
                          <a:cs typeface="Times New Roman" charset="0"/>
                        </a:rPr>
                        <a:t>Je ne </a:t>
                      </a:r>
                      <a:r>
                        <a:rPr lang="fr-FR" sz="600" b="1" dirty="0">
                          <a:solidFill>
                            <a:srgbClr val="FF0000"/>
                          </a:solidFill>
                          <a:effectLst/>
                          <a:latin typeface="Calibri" charset="0"/>
                          <a:ea typeface="Calibri" charset="0"/>
                          <a:cs typeface="Times New Roman" charset="0"/>
                        </a:rPr>
                        <a:t>défends sur personne</a:t>
                      </a:r>
                      <a:endParaRPr lang="fr-FR" sz="600" dirty="0">
                        <a:effectLst/>
                        <a:latin typeface="Calibri" charset="0"/>
                        <a:ea typeface="Calibri" charset="0"/>
                        <a:cs typeface="Times New Roman" charset="0"/>
                      </a:endParaRPr>
                    </a:p>
                    <a:p>
                      <a:pPr marL="71755" marR="71755" algn="ctr">
                        <a:lnSpc>
                          <a:spcPct val="150000"/>
                        </a:lnSpc>
                        <a:spcAft>
                          <a:spcPts val="0"/>
                        </a:spcAft>
                      </a:pPr>
                      <a:r>
                        <a:rPr lang="fr-FR" sz="600" dirty="0">
                          <a:effectLst/>
                          <a:latin typeface="Calibri" charset="0"/>
                          <a:ea typeface="Calibri" charset="0"/>
                          <a:cs typeface="Times New Roman" charset="0"/>
                        </a:rPr>
                        <a:t>Je </a:t>
                      </a:r>
                      <a:r>
                        <a:rPr lang="fr-FR" sz="600" b="1" dirty="0">
                          <a:solidFill>
                            <a:srgbClr val="FF0000"/>
                          </a:solidFill>
                          <a:effectLst/>
                          <a:latin typeface="Calibri" charset="0"/>
                          <a:ea typeface="Calibri" charset="0"/>
                          <a:cs typeface="Times New Roman" charset="0"/>
                        </a:rPr>
                        <a:t>défends sur la balle</a:t>
                      </a:r>
                      <a:endParaRPr lang="fr-FR" sz="600"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b="1" dirty="0">
                          <a:solidFill>
                            <a:srgbClr val="C0504D"/>
                          </a:solidFill>
                          <a:effectLst/>
                          <a:latin typeface="Calibri" charset="0"/>
                          <a:ea typeface="Calibri" charset="0"/>
                          <a:cs typeface="Times New Roman" charset="0"/>
                        </a:rPr>
                        <a:t>Je ne m’occupe pas de mon ou ma joueuse ni de la fiche de coach</a:t>
                      </a:r>
                      <a:endParaRPr lang="fr-FR" sz="600" b="1"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b="1" dirty="0">
                          <a:solidFill>
                            <a:srgbClr val="C0504D"/>
                          </a:solidFill>
                          <a:effectLst/>
                          <a:latin typeface="Calibri" charset="0"/>
                          <a:ea typeface="Calibri" charset="0"/>
                          <a:cs typeface="Times New Roman" charset="0"/>
                        </a:rPr>
                        <a:t>Je ne répète pas ou je répète que quand le professeur me regarde</a:t>
                      </a:r>
                      <a:endParaRPr lang="fr-FR" sz="600" b="1"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b="1" dirty="0">
                          <a:solidFill>
                            <a:srgbClr val="C0504D"/>
                          </a:solidFill>
                          <a:effectLst/>
                          <a:latin typeface="Calibri" charset="0"/>
                          <a:ea typeface="Calibri" charset="0"/>
                          <a:cs typeface="Times New Roman" charset="0"/>
                        </a:rPr>
                        <a:t>Joue seul ou ne joue pas</a:t>
                      </a:r>
                      <a:endParaRPr lang="fr-FR" sz="600" b="1"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b="1" dirty="0">
                          <a:solidFill>
                            <a:srgbClr val="C0504D"/>
                          </a:solidFill>
                          <a:effectLst/>
                          <a:latin typeface="Calibri" charset="0"/>
                          <a:ea typeface="Calibri" charset="0"/>
                          <a:cs typeface="Times New Roman" charset="0"/>
                        </a:rPr>
                        <a:t>S’échauffe quand le prof le regarde</a:t>
                      </a:r>
                      <a:endParaRPr lang="fr-FR" sz="600" b="1"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b="1" dirty="0">
                          <a:solidFill>
                            <a:srgbClr val="C0504D"/>
                          </a:solidFill>
                          <a:effectLst/>
                          <a:latin typeface="Calibri" charset="0"/>
                          <a:ea typeface="Calibri" charset="0"/>
                          <a:cs typeface="Times New Roman" charset="0"/>
                        </a:rPr>
                        <a:t>Refuse d’arbitrer, reste joueur uniquement</a:t>
                      </a:r>
                      <a:endParaRPr lang="fr-FR" sz="600" b="1"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b="1" dirty="0">
                          <a:solidFill>
                            <a:srgbClr val="C0504D"/>
                          </a:solidFill>
                          <a:effectLst/>
                          <a:latin typeface="Calibri" charset="0"/>
                          <a:ea typeface="Calibri" charset="0"/>
                          <a:cs typeface="Times New Roman" charset="0"/>
                        </a:rPr>
                        <a:t>Ne participe pas aux tâches organisationnelle</a:t>
                      </a:r>
                      <a:endParaRPr lang="fr-FR" sz="600" b="1"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b="1" dirty="0">
                          <a:solidFill>
                            <a:srgbClr val="C0504D"/>
                          </a:solidFill>
                          <a:effectLst/>
                          <a:latin typeface="Calibri" charset="0"/>
                          <a:ea typeface="Calibri" charset="0"/>
                          <a:cs typeface="Times New Roman" charset="0"/>
                        </a:rPr>
                        <a:t>Je travail seul et ou je respecte pas mes camarades lors des victoires ou des défaites</a:t>
                      </a:r>
                      <a:endParaRPr lang="fr-FR" sz="600" b="1"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71755" marR="71755" algn="ctr">
                        <a:lnSpc>
                          <a:spcPct val="150000"/>
                        </a:lnSpc>
                        <a:spcAft>
                          <a:spcPts val="0"/>
                        </a:spcAft>
                      </a:pPr>
                      <a:r>
                        <a:rPr lang="fr-FR" sz="600" b="1" dirty="0">
                          <a:solidFill>
                            <a:srgbClr val="C0504D"/>
                          </a:solidFill>
                          <a:effectLst/>
                          <a:latin typeface="Calibri" charset="0"/>
                          <a:ea typeface="Calibri" charset="0"/>
                          <a:cs typeface="Times New Roman" charset="0"/>
                        </a:rPr>
                        <a:t>Je mets en place un échauffement en trois partie sans montrer une réelle direction </a:t>
                      </a:r>
                      <a:endParaRPr lang="fr-FR" sz="600" b="1" dirty="0">
                        <a:effectLst/>
                        <a:latin typeface="Calibri"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40594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alpha val="5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42ED8-F72E-C447-8DAD-37CA2D2E94CB}"/>
              </a:ext>
            </a:extLst>
          </p:cNvPr>
          <p:cNvSpPr>
            <a:spLocks noGrp="1"/>
          </p:cNvSpPr>
          <p:nvPr>
            <p:ph type="title"/>
          </p:nvPr>
        </p:nvSpPr>
        <p:spPr>
          <a:xfrm>
            <a:off x="457200" y="274638"/>
            <a:ext cx="8229600" cy="754685"/>
          </a:xfrm>
          <a:solidFill>
            <a:schemeClr val="accent6">
              <a:lumMod val="20000"/>
              <a:lumOff val="80000"/>
            </a:schemeClr>
          </a:solidFill>
          <a:ln>
            <a:solidFill>
              <a:schemeClr val="tx2"/>
            </a:solidFill>
          </a:ln>
        </p:spPr>
        <p:txBody>
          <a:bodyPr vert="horz" lIns="91440" tIns="45720" rIns="91440" bIns="45720" rtlCol="0" anchor="ctr">
            <a:normAutofit fontScale="92500"/>
          </a:bodyPr>
          <a:lstStyle/>
          <a:p>
            <a:r>
              <a:rPr lang="fr-FR" dirty="0">
                <a:solidFill>
                  <a:schemeClr val="accent1">
                    <a:lumMod val="75000"/>
                  </a:schemeClr>
                </a:solidFill>
                <a:latin typeface="Comic Sans MS" panose="030F0902030302020204" pitchFamily="66" charset="0"/>
              </a:rPr>
              <a:t>🎯 Objectifs de la journée 1:</a:t>
            </a:r>
          </a:p>
        </p:txBody>
      </p:sp>
      <p:sp>
        <p:nvSpPr>
          <p:cNvPr id="3" name="Espace réservé du contenu 2">
            <a:extLst>
              <a:ext uri="{FF2B5EF4-FFF2-40B4-BE49-F238E27FC236}">
                <a16:creationId xmlns:a16="http://schemas.microsoft.com/office/drawing/2014/main" id="{3C4B5555-D1FA-B04D-A692-33DADAA27CF5}"/>
              </a:ext>
            </a:extLst>
          </p:cNvPr>
          <p:cNvSpPr>
            <a:spLocks noGrp="1"/>
          </p:cNvSpPr>
          <p:nvPr>
            <p:ph idx="1"/>
          </p:nvPr>
        </p:nvSpPr>
        <p:spPr>
          <a:xfrm>
            <a:off x="457200" y="1268733"/>
            <a:ext cx="8492490" cy="3240443"/>
          </a:xfrm>
          <a:ln>
            <a:solidFill>
              <a:schemeClr val="accent2"/>
            </a:solidFill>
          </a:ln>
        </p:spPr>
        <p:txBody>
          <a:bodyPr>
            <a:normAutofit fontScale="92500" lnSpcReduction="20000"/>
          </a:bodyPr>
          <a:lstStyle/>
          <a:p>
            <a:pPr marL="0" indent="0" algn="ctr">
              <a:buNone/>
            </a:pPr>
            <a:r>
              <a:rPr lang="fr-FR" dirty="0">
                <a:latin typeface="Comic Sans MS" panose="030F0902030302020204" pitchFamily="66" charset="0"/>
              </a:rPr>
              <a:t>Matin</a:t>
            </a:r>
          </a:p>
          <a:p>
            <a:pPr>
              <a:buFont typeface=".Apple Color Emoji UI"/>
              <a:buChar char="🏀"/>
            </a:pPr>
            <a:r>
              <a:rPr lang="fr-FR" dirty="0">
                <a:latin typeface="Comic Sans MS" panose="030F0902030302020204" pitchFamily="66" charset="0"/>
              </a:rPr>
              <a:t>Accueil 20 min</a:t>
            </a:r>
          </a:p>
          <a:p>
            <a:pPr>
              <a:buFont typeface=".Apple Color Emoji UI"/>
              <a:buChar char="🏀"/>
            </a:pPr>
            <a:r>
              <a:rPr lang="fr-FR" dirty="0">
                <a:latin typeface="Comic Sans MS" panose="030F0902030302020204" pitchFamily="66" charset="0"/>
              </a:rPr>
              <a:t>Qu’est ce que vous attendez? 10 min</a:t>
            </a:r>
          </a:p>
          <a:p>
            <a:pPr>
              <a:buFont typeface=".Apple Color Emoji UI"/>
              <a:buChar char="🏀"/>
            </a:pPr>
            <a:r>
              <a:t>Qu’est Ce que nous visons? (groupe des formateurs académiques) 5min</a:t>
            </a:r>
          </a:p>
          <a:p>
            <a:pPr>
              <a:buFont typeface=".Apple Color Emoji UI"/>
              <a:buChar char="🏀"/>
            </a:pPr>
            <a:r>
              <a:rPr lang="fr-FR" dirty="0">
                <a:latin typeface="Comic Sans MS" panose="030F0902030302020204" pitchFamily="66" charset="0"/>
              </a:rPr>
              <a:t>Des oublis? Le basket-ball ; le CA4 5 min</a:t>
            </a:r>
          </a:p>
          <a:p>
            <a:pPr>
              <a:buFont typeface=".Apple Color Emoji UI"/>
              <a:buChar char="🏀"/>
            </a:pPr>
            <a:r>
              <a:rPr lang="fr-FR" dirty="0">
                <a:latin typeface="Comic Sans MS" panose="030F0902030302020204" pitchFamily="66" charset="0"/>
              </a:rPr>
              <a:t>La naissance de nos objets d’enseignement 10 min</a:t>
            </a:r>
          </a:p>
          <a:p>
            <a:pPr>
              <a:buFont typeface=".Apple Color Emoji UI"/>
              <a:buChar char="🏀"/>
            </a:pPr>
            <a:r>
              <a:rPr lang="fr-FR" dirty="0">
                <a:latin typeface="Comic Sans MS" panose="030F0902030302020204" pitchFamily="66" charset="0"/>
              </a:rPr>
              <a:t>Les FPS et </a:t>
            </a:r>
            <a:r>
              <a:rPr lang="fr-FR" dirty="0" err="1">
                <a:latin typeface="Comic Sans MS" panose="030F0902030302020204" pitchFamily="66" charset="0"/>
              </a:rPr>
              <a:t>Sit</a:t>
            </a:r>
            <a:r>
              <a:rPr lang="fr-FR" dirty="0">
                <a:latin typeface="Comic Sans MS" panose="030F0902030302020204" pitchFamily="66" charset="0"/>
              </a:rPr>
              <a:t>. Cibles 15 min</a:t>
            </a:r>
          </a:p>
          <a:p>
            <a:pPr>
              <a:buFont typeface=".Apple Color Emoji UI"/>
              <a:buChar char="🏀"/>
            </a:pPr>
            <a:r>
              <a:rPr lang="fr-FR" dirty="0">
                <a:latin typeface="Comic Sans MS" panose="030F0902030302020204" pitchFamily="66" charset="0"/>
              </a:rPr>
              <a:t>On propose (entrée dans le BB), vous testez 1h</a:t>
            </a:r>
          </a:p>
          <a:p>
            <a:endParaRPr lang="fr-FR" dirty="0">
              <a:latin typeface="Comic Sans MS" panose="030F0902030302020204" pitchFamily="66" charset="0"/>
            </a:endParaRPr>
          </a:p>
        </p:txBody>
      </p:sp>
      <p:sp>
        <p:nvSpPr>
          <p:cNvPr id="4" name="Espace réservé du contenu 2">
            <a:extLst>
              <a:ext uri="{FF2B5EF4-FFF2-40B4-BE49-F238E27FC236}">
                <a16:creationId xmlns:a16="http://schemas.microsoft.com/office/drawing/2014/main" id="{E78517AA-67A5-CE44-89FE-3E1D1FB54E03}"/>
              </a:ext>
            </a:extLst>
          </p:cNvPr>
          <p:cNvSpPr txBox="1">
            <a:spLocks/>
          </p:cNvSpPr>
          <p:nvPr/>
        </p:nvSpPr>
        <p:spPr>
          <a:xfrm>
            <a:off x="457200" y="4748586"/>
            <a:ext cx="8492490" cy="1509370"/>
          </a:xfrm>
          <a:prstGeom prst="rect">
            <a:avLst/>
          </a:prstGeom>
          <a:ln>
            <a:solidFill>
              <a:schemeClr val="accent2"/>
            </a:solidFill>
          </a:ln>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400" dirty="0">
                <a:latin typeface="Comic Sans MS" panose="030F0902030302020204" pitchFamily="66" charset="0"/>
              </a:rPr>
              <a:t>Après midi</a:t>
            </a:r>
          </a:p>
          <a:p>
            <a:pPr>
              <a:buFont typeface=".Apple Color Emoji UI"/>
              <a:buChar char="🏀"/>
            </a:pPr>
            <a:r>
              <a:rPr lang="fr-FR" sz="2400" dirty="0">
                <a:latin typeface="Comic Sans MS" panose="030F0902030302020204" pitchFamily="66" charset="0"/>
              </a:rPr>
              <a:t>Vous concevez et vous testez (A=&gt;B puis B=&gt;A)</a:t>
            </a:r>
          </a:p>
          <a:p>
            <a:pPr>
              <a:buFont typeface=".Apple Color Emoji UI"/>
              <a:buChar char="🏀"/>
            </a:pPr>
            <a:r>
              <a:rPr lang="fr-FR" sz="2400" dirty="0">
                <a:latin typeface="Comic Sans MS" panose="030F0902030302020204" pitchFamily="66" charset="0"/>
              </a:rPr>
              <a:t>Contraintes de réflexion pour éviter redondance </a:t>
            </a:r>
          </a:p>
        </p:txBody>
      </p:sp>
    </p:spTree>
    <p:extLst>
      <p:ext uri="{BB962C8B-B14F-4D97-AF65-F5344CB8AC3E}">
        <p14:creationId xmlns:p14="http://schemas.microsoft.com/office/powerpoint/2010/main" val="1204727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3EB31-E05B-164D-86C6-791712976D87}"/>
              </a:ext>
            </a:extLst>
          </p:cNvPr>
          <p:cNvSpPr>
            <a:spLocks noGrp="1"/>
          </p:cNvSpPr>
          <p:nvPr>
            <p:ph type="title"/>
          </p:nvPr>
        </p:nvSpPr>
        <p:spPr>
          <a:xfrm>
            <a:off x="529390" y="1864894"/>
            <a:ext cx="8229600" cy="2765175"/>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ETAPE 2</a:t>
            </a:r>
            <a:br>
              <a:rPr lang="fr-FR" dirty="0">
                <a:solidFill>
                  <a:schemeClr val="accent1">
                    <a:lumMod val="75000"/>
                  </a:schemeClr>
                </a:solidFill>
                <a:latin typeface="Comic Sans MS" panose="030F0902030302020204" pitchFamily="66" charset="0"/>
              </a:rPr>
            </a:br>
            <a:r>
              <a:rPr lang="fr-FR" dirty="0">
                <a:solidFill>
                  <a:schemeClr val="accent1">
                    <a:lumMod val="75000"/>
                  </a:schemeClr>
                </a:solidFill>
                <a:latin typeface="Comic Sans MS" panose="030F0902030302020204" pitchFamily="66" charset="0"/>
              </a:rPr>
              <a:t>L’alternative jeu rapide / Jeu placée pour marquer</a:t>
            </a:r>
          </a:p>
        </p:txBody>
      </p:sp>
    </p:spTree>
    <p:extLst>
      <p:ext uri="{BB962C8B-B14F-4D97-AF65-F5344CB8AC3E}">
        <p14:creationId xmlns:p14="http://schemas.microsoft.com/office/powerpoint/2010/main" val="1679551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78F93-A243-5740-A4FA-BA42C26CAF2A}"/>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L’alternative jeu rapide / Jeu placée pour marquer</a:t>
            </a:r>
          </a:p>
        </p:txBody>
      </p:sp>
      <p:graphicFrame>
        <p:nvGraphicFramePr>
          <p:cNvPr id="4" name="Espace réservé du contenu 3">
            <a:extLst>
              <a:ext uri="{FF2B5EF4-FFF2-40B4-BE49-F238E27FC236}">
                <a16:creationId xmlns:a16="http://schemas.microsoft.com/office/drawing/2014/main" id="{64B5BEC8-00BD-3541-82CF-66ABC8FDF01F}"/>
              </a:ext>
            </a:extLst>
          </p:cNvPr>
          <p:cNvGraphicFramePr>
            <a:graphicFrameLocks noGrp="1"/>
          </p:cNvGraphicFramePr>
          <p:nvPr>
            <p:ph idx="1"/>
            <p:extLst>
              <p:ext uri="{D42A27DB-BD31-4B8C-83A1-F6EECF244321}">
                <p14:modId xmlns:p14="http://schemas.microsoft.com/office/powerpoint/2010/main" val="4952742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ignalisation droite 5">
            <a:extLst>
              <a:ext uri="{FF2B5EF4-FFF2-40B4-BE49-F238E27FC236}">
                <a16:creationId xmlns:a16="http://schemas.microsoft.com/office/drawing/2014/main" id="{942421CB-0AF5-8E44-8F4A-370CDDD0FDA1}"/>
              </a:ext>
            </a:extLst>
          </p:cNvPr>
          <p:cNvSpPr/>
          <p:nvPr/>
        </p:nvSpPr>
        <p:spPr>
          <a:xfrm>
            <a:off x="457200" y="5155202"/>
            <a:ext cx="8365787" cy="970961"/>
          </a:xfrm>
          <a:prstGeom prst="homePlate">
            <a:avLst/>
          </a:prstGeom>
          <a:gradFill flip="none" rotWithShape="1">
            <a:gsLst>
              <a:gs pos="0">
                <a:srgbClr val="FFD579">
                  <a:tint val="66000"/>
                  <a:satMod val="160000"/>
                </a:srgbClr>
              </a:gs>
              <a:gs pos="50000">
                <a:srgbClr val="FFD579">
                  <a:tint val="44500"/>
                  <a:satMod val="160000"/>
                </a:srgbClr>
              </a:gs>
              <a:gs pos="100000">
                <a:srgbClr val="FFD579">
                  <a:tint val="23500"/>
                  <a:satMod val="160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accent6">
                    <a:lumMod val="75000"/>
                  </a:schemeClr>
                </a:solidFill>
                <a:latin typeface="Comic Sans MS" panose="030F0902030302020204" pitchFamily="66" charset="0"/>
              </a:rPr>
              <a:t>Compétence: En 3C3 rechercher le gain du match en assurant des montées (ou sorties sur ½ terrain) de balle rapides quand la situation est favorable ou en organisant une première circulation de la balle et des joueurs pour mettre un des attaquants en situation favorable de tir quand la défense est replacée. Etre un arbitre et un coach en OR </a:t>
            </a:r>
          </a:p>
        </p:txBody>
      </p:sp>
      <p:sp>
        <p:nvSpPr>
          <p:cNvPr id="7" name="ZoneTexte 6">
            <a:extLst>
              <a:ext uri="{FF2B5EF4-FFF2-40B4-BE49-F238E27FC236}">
                <a16:creationId xmlns:a16="http://schemas.microsoft.com/office/drawing/2014/main" id="{71E6F11C-6F9E-DF49-A418-608700F33F2A}"/>
              </a:ext>
            </a:extLst>
          </p:cNvPr>
          <p:cNvSpPr txBox="1"/>
          <p:nvPr/>
        </p:nvSpPr>
        <p:spPr>
          <a:xfrm>
            <a:off x="3057803" y="2268327"/>
            <a:ext cx="3028393" cy="369332"/>
          </a:xfrm>
          <a:prstGeom prst="rect">
            <a:avLst/>
          </a:prstGeom>
          <a:noFill/>
        </p:spPr>
        <p:txBody>
          <a:bodyPr wrap="none" rtlCol="0">
            <a:spAutoFit/>
          </a:bodyPr>
          <a:lstStyle/>
          <a:p>
            <a:r>
              <a:rPr lang="fr-FR" b="1" dirty="0">
                <a:ln w="22225">
                  <a:solidFill>
                    <a:schemeClr val="accent6">
                      <a:lumMod val="75000"/>
                    </a:schemeClr>
                  </a:solidFill>
                  <a:prstDash val="solid"/>
                </a:ln>
                <a:solidFill>
                  <a:srgbClr val="FFC000"/>
                </a:solidFill>
                <a:latin typeface="Comic Sans MS" panose="030F0902030302020204" pitchFamily="66" charset="0"/>
              </a:rPr>
              <a:t>Nous conservons le ballon</a:t>
            </a:r>
          </a:p>
        </p:txBody>
      </p:sp>
    </p:spTree>
    <p:extLst>
      <p:ext uri="{BB962C8B-B14F-4D97-AF65-F5344CB8AC3E}">
        <p14:creationId xmlns:p14="http://schemas.microsoft.com/office/powerpoint/2010/main" val="1763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3439"/>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1600" dirty="0">
                <a:solidFill>
                  <a:schemeClr val="tx1"/>
                </a:solidFill>
                <a:latin typeface="Comic Sans MS" panose="030F0902030302020204" pitchFamily="66" charset="0"/>
                <a:ea typeface="+mj-ea"/>
                <a:cs typeface="+mj-cs"/>
              </a:rPr>
              <a:t>FPS</a:t>
            </a:r>
            <a:br>
              <a:rPr lang="fr-FR" sz="1600" dirty="0">
                <a:solidFill>
                  <a:schemeClr val="tx1"/>
                </a:solidFill>
                <a:latin typeface="Comic Sans MS" panose="030F0902030302020204" pitchFamily="66" charset="0"/>
                <a:ea typeface="+mj-ea"/>
                <a:cs typeface="+mj-cs"/>
              </a:rPr>
            </a:br>
            <a:r>
              <a:rPr lang="fr-FR" sz="1600" dirty="0">
                <a:solidFill>
                  <a:schemeClr val="tx1"/>
                </a:solidFill>
                <a:latin typeface="Comic Sans MS" panose="030F0902030302020204" pitchFamily="66" charset="0"/>
                <a:ea typeface="+mj-ea"/>
                <a:cs typeface="+mj-cs"/>
              </a:rPr>
              <a:t>« </a:t>
            </a:r>
            <a:r>
              <a:rPr lang="fr-FR" sz="1600" dirty="0">
                <a:latin typeface="Comic Sans MS" panose="030F0902030302020204" pitchFamily="66" charset="0"/>
              </a:rPr>
              <a:t>Main sûre, score sûr »</a:t>
            </a:r>
            <a:endParaRPr sz="1600" dirty="0">
              <a:solidFill>
                <a:schemeClr val="tx1"/>
              </a:solidFill>
              <a:latin typeface="Comic Sans MS" panose="030F0902030302020204" pitchFamily="66" charset="0"/>
              <a:ea typeface="+mj-ea"/>
              <a:cs typeface="+mj-cs"/>
            </a:endParaRPr>
          </a:p>
        </p:txBody>
      </p:sp>
      <p:sp>
        <p:nvSpPr>
          <p:cNvPr id="3" name="Content Placeholder 2"/>
          <p:cNvSpPr>
            <a:spLocks noGrp="1"/>
          </p:cNvSpPr>
          <p:nvPr>
            <p:ph idx="1"/>
          </p:nvPr>
        </p:nvSpPr>
        <p:spPr>
          <a:xfrm>
            <a:off x="457200" y="961788"/>
            <a:ext cx="1988288" cy="1009030"/>
          </a:xfrm>
          <a:prstGeom prst="roundRect">
            <a:avLst/>
          </a:prstGeom>
          <a:pattFill prst="pct25">
            <a:fgClr>
              <a:schemeClr val="accent5">
                <a:lumMod val="40000"/>
                <a:lumOff val="6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0" indent="0" algn="ctr">
              <a:buNone/>
            </a:pPr>
            <a:r>
              <a:rPr lang="fr-FR" dirty="0">
                <a:latin typeface="Comic Sans MS" panose="030F0902030302020204" pitchFamily="66" charset="0"/>
              </a:rPr>
              <a:t>🎯 Objectif:</a:t>
            </a:r>
          </a:p>
          <a:p>
            <a:pPr marL="0" indent="0">
              <a:buNone/>
            </a:pPr>
            <a:r>
              <a:rPr lang="fr-FR" dirty="0">
                <a:latin typeface="Comic Sans MS" panose="030F0902030302020204" pitchFamily="66" charset="0"/>
              </a:rPr>
              <a:t>Réduire les pertes de balle en phase de transition</a:t>
            </a:r>
            <a:endParaRPr dirty="0">
              <a:latin typeface="Comic Sans MS" panose="030F0902030302020204" pitchFamily="66" charset="0"/>
            </a:endParaRPr>
          </a:p>
        </p:txBody>
      </p:sp>
      <p:sp>
        <p:nvSpPr>
          <p:cNvPr id="4" name="Content Placeholder 2">
            <a:extLst>
              <a:ext uri="{FF2B5EF4-FFF2-40B4-BE49-F238E27FC236}">
                <a16:creationId xmlns:a16="http://schemas.microsoft.com/office/drawing/2014/main" id="{71BC376E-6741-2241-BB05-CEA8581BF0E6}"/>
              </a:ext>
            </a:extLst>
          </p:cNvPr>
          <p:cNvSpPr txBox="1">
            <a:spLocks/>
          </p:cNvSpPr>
          <p:nvPr/>
        </p:nvSpPr>
        <p:spPr>
          <a:xfrm>
            <a:off x="4712211" y="935935"/>
            <a:ext cx="4001409" cy="1173548"/>
          </a:xfrm>
          <a:prstGeom prst="roundRect">
            <a:avLst/>
          </a:prstGeom>
          <a:pattFill prst="pct20">
            <a:fgClr>
              <a:schemeClr val="bg2">
                <a:lumMod val="9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200" dirty="0">
                <a:latin typeface="Comic Sans MS" panose="030F0902030302020204" pitchFamily="66" charset="0"/>
              </a:rPr>
              <a:t>📋 Organisation :</a:t>
            </a:r>
          </a:p>
          <a:p>
            <a:pPr marL="0" indent="0" algn="ctr">
              <a:buNone/>
            </a:pPr>
            <a:r>
              <a:rPr lang="fr-FR" sz="1200" dirty="0">
                <a:latin typeface="Comic Sans MS" panose="030F0902030302020204" pitchFamily="66" charset="0"/>
              </a:rPr>
              <a:t>- 4 clubs (A à D), chacun avec 2 équipes 3c3</a:t>
            </a:r>
          </a:p>
          <a:p>
            <a:pPr marL="0" indent="0" algn="ctr">
              <a:buNone/>
            </a:pPr>
            <a:r>
              <a:rPr lang="fr-FR" sz="1200" dirty="0">
                <a:latin typeface="Comic Sans MS" panose="030F0902030302020204" pitchFamily="66" charset="0"/>
              </a:rPr>
              <a:t>- Matchs sur demi ou tout terrain (2 x 4 min)</a:t>
            </a:r>
          </a:p>
          <a:p>
            <a:pPr marL="0" indent="0" algn="ctr">
              <a:buNone/>
            </a:pPr>
            <a:r>
              <a:rPr lang="fr-FR" sz="1200" dirty="0">
                <a:latin typeface="Comic Sans MS" panose="030F0902030302020204" pitchFamily="66" charset="0"/>
              </a:rPr>
              <a:t>- 2 temps morts (1 min) / Mi-temps 2 min</a:t>
            </a:r>
          </a:p>
        </p:txBody>
      </p:sp>
      <p:sp>
        <p:nvSpPr>
          <p:cNvPr id="5" name="Content Placeholder 2">
            <a:extLst>
              <a:ext uri="{FF2B5EF4-FFF2-40B4-BE49-F238E27FC236}">
                <a16:creationId xmlns:a16="http://schemas.microsoft.com/office/drawing/2014/main" id="{74CFCD5C-D46E-3B46-ADCE-AFCB35272BB8}"/>
              </a:ext>
            </a:extLst>
          </p:cNvPr>
          <p:cNvSpPr txBox="1">
            <a:spLocks/>
          </p:cNvSpPr>
          <p:nvPr/>
        </p:nvSpPr>
        <p:spPr>
          <a:xfrm>
            <a:off x="457200" y="2253554"/>
            <a:ext cx="8456382" cy="2363691"/>
          </a:xfrm>
          <a:prstGeom prst="roundRect">
            <a:avLst/>
          </a:prstGeom>
          <a:pattFill prst="pct20">
            <a:fgClr>
              <a:srgbClr val="FFFF00"/>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600" dirty="0">
                <a:latin typeface="Comic Sans MS" panose="030F0902030302020204" pitchFamily="66" charset="0"/>
              </a:rPr>
              <a:t>🔁 Déroulement :</a:t>
            </a:r>
          </a:p>
          <a:p>
            <a:pPr marL="0" indent="0" algn="ctr">
              <a:buNone/>
            </a:pPr>
            <a:r>
              <a:rPr lang="fr-FR" sz="1600" dirty="0">
                <a:latin typeface="Comic Sans MS" panose="030F0902030302020204" pitchFamily="66" charset="0"/>
              </a:rPr>
              <a:t>- Chaque équipe désigne 1 joueur 'plot' (maillot distinct)</a:t>
            </a:r>
          </a:p>
          <a:p>
            <a:pPr marL="0" indent="0" algn="ctr">
              <a:buNone/>
            </a:pPr>
            <a:r>
              <a:rPr lang="fr-FR" sz="1600" dirty="0">
                <a:latin typeface="Comic Sans MS" panose="030F0902030302020204" pitchFamily="66" charset="0"/>
              </a:rPr>
              <a:t>- À la mi-temps, le joueur 'plot' est choisi par l’adversaire</a:t>
            </a:r>
          </a:p>
          <a:p>
            <a:pPr marL="0" indent="0" algn="ctr">
              <a:buNone/>
            </a:pPr>
            <a:r>
              <a:rPr lang="fr-FR" sz="1600" dirty="0">
                <a:latin typeface="Comic Sans MS" panose="030F0902030302020204" pitchFamily="66" charset="0"/>
              </a:rPr>
              <a:t>- Retard défensif déclenché quand le PDB atteint le 'spot de transition'</a:t>
            </a:r>
          </a:p>
          <a:p>
            <a:pPr marL="0" indent="0" algn="ctr">
              <a:buNone/>
            </a:pPr>
            <a:r>
              <a:rPr lang="fr-FR" sz="1600" dirty="0">
                <a:latin typeface="Comic Sans MS" panose="030F0902030302020204" pitchFamily="66" charset="0"/>
              </a:rPr>
              <a:t>- Fin de match : chaque joueur adverse tire 1 lancer franc (arc à 3 m) par balle perdue adverse</a:t>
            </a:r>
          </a:p>
          <a:p>
            <a:pPr marL="0" indent="0" algn="ctr">
              <a:buNone/>
            </a:pPr>
            <a:r>
              <a:rPr lang="fr-FR" sz="1600" dirty="0">
                <a:latin typeface="Comic Sans MS" panose="030F0902030302020204" pitchFamily="66" charset="0"/>
              </a:rPr>
              <a:t>  → Chaque panier marqué = 50 pts</a:t>
            </a:r>
          </a:p>
        </p:txBody>
      </p:sp>
      <p:sp>
        <p:nvSpPr>
          <p:cNvPr id="9" name="Content Placeholder 2">
            <a:extLst>
              <a:ext uri="{FF2B5EF4-FFF2-40B4-BE49-F238E27FC236}">
                <a16:creationId xmlns:a16="http://schemas.microsoft.com/office/drawing/2014/main" id="{1EFAF073-0874-4444-8D77-E2C5631802FC}"/>
              </a:ext>
            </a:extLst>
          </p:cNvPr>
          <p:cNvSpPr txBox="1">
            <a:spLocks/>
          </p:cNvSpPr>
          <p:nvPr/>
        </p:nvSpPr>
        <p:spPr>
          <a:xfrm>
            <a:off x="457200" y="4870959"/>
            <a:ext cx="4227628" cy="1750798"/>
          </a:xfrm>
          <a:prstGeom prst="roundRect">
            <a:avLst/>
          </a:prstGeom>
          <a:pattFill prst="pct20">
            <a:fgClr>
              <a:srgbClr val="FFC000"/>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4000" dirty="0"/>
              <a:t>🎯 Score :</a:t>
            </a:r>
          </a:p>
          <a:p>
            <a:r>
              <a:rPr lang="fr-FR" sz="4000" dirty="0"/>
              <a:t>- PN (panier normal) = 2 pts</a:t>
            </a:r>
          </a:p>
          <a:p>
            <a:r>
              <a:rPr lang="fr-FR" sz="4000" dirty="0"/>
              <a:t>- PS (panier seul) = 100 pts</a:t>
            </a:r>
          </a:p>
          <a:p>
            <a:r>
              <a:rPr lang="fr-FR" sz="4000" dirty="0"/>
              <a:t>- PSD (panier sans défenseur à 2 bras) = 100 pts </a:t>
            </a:r>
          </a:p>
          <a:p>
            <a:r>
              <a:rPr lang="fr-FR" sz="4000" dirty="0"/>
              <a:t>LFBP: 50 points</a:t>
            </a:r>
            <a:endParaRPr lang="fr-FR" dirty="0"/>
          </a:p>
        </p:txBody>
      </p:sp>
      <p:sp>
        <p:nvSpPr>
          <p:cNvPr id="10" name="Content Placeholder 2">
            <a:extLst>
              <a:ext uri="{FF2B5EF4-FFF2-40B4-BE49-F238E27FC236}">
                <a16:creationId xmlns:a16="http://schemas.microsoft.com/office/drawing/2014/main" id="{B533BEE7-FA6A-A345-93F8-211577BFA5DC}"/>
              </a:ext>
            </a:extLst>
          </p:cNvPr>
          <p:cNvSpPr txBox="1">
            <a:spLocks/>
          </p:cNvSpPr>
          <p:nvPr/>
        </p:nvSpPr>
        <p:spPr>
          <a:xfrm>
            <a:off x="4892634" y="4905387"/>
            <a:ext cx="4020948" cy="1750797"/>
          </a:xfrm>
          <a:prstGeom prst="roundRect">
            <a:avLst/>
          </a:prstGeom>
          <a:pattFill prst="pct30">
            <a:fgClr>
              <a:schemeClr val="accent3">
                <a:lumMod val="60000"/>
                <a:lumOff val="4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400" dirty="0">
                <a:latin typeface="Comic Sans MS" panose="030F0902030302020204" pitchFamily="66" charset="0"/>
              </a:rPr>
              <a:t>👥 Rôles :</a:t>
            </a:r>
          </a:p>
          <a:p>
            <a:pPr marL="0" indent="0" algn="ctr">
              <a:buNone/>
            </a:pPr>
            <a:r>
              <a:rPr lang="fr-FR" sz="1400" dirty="0">
                <a:latin typeface="Comic Sans MS" panose="030F0902030302020204" pitchFamily="66" charset="0"/>
              </a:rPr>
              <a:t>- 2 arbitres RM (club C) : contact en auto-arbitrage + 1 spécial plot (club D)</a:t>
            </a:r>
          </a:p>
          <a:p>
            <a:pPr marL="0" indent="0" algn="ctr">
              <a:buNone/>
            </a:pPr>
            <a:r>
              <a:rPr lang="fr-FR" sz="1400" dirty="0">
                <a:latin typeface="Comic Sans MS" panose="030F0902030302020204" pitchFamily="66" charset="0"/>
              </a:rPr>
              <a:t>- Table de marque (club D) : plots, pertes de balle, chrono</a:t>
            </a:r>
          </a:p>
          <a:p>
            <a:pPr marL="0" indent="0" algn="ctr">
              <a:buNone/>
            </a:pPr>
            <a:r>
              <a:rPr lang="fr-FR" sz="1400" dirty="0">
                <a:latin typeface="Comic Sans MS" panose="030F0902030302020204" pitchFamily="66" charset="0"/>
              </a:rPr>
              <a:t>- 1 coach par arbitre (club C)</a:t>
            </a:r>
          </a:p>
        </p:txBody>
      </p:sp>
      <p:sp>
        <p:nvSpPr>
          <p:cNvPr id="11" name="Ellipse 10">
            <a:extLst>
              <a:ext uri="{FF2B5EF4-FFF2-40B4-BE49-F238E27FC236}">
                <a16:creationId xmlns:a16="http://schemas.microsoft.com/office/drawing/2014/main" id="{17CA63E1-8D6C-584E-A03B-20B19D9931F6}"/>
              </a:ext>
            </a:extLst>
          </p:cNvPr>
          <p:cNvSpPr/>
          <p:nvPr/>
        </p:nvSpPr>
        <p:spPr>
          <a:xfrm>
            <a:off x="3354308" y="5218379"/>
            <a:ext cx="137160" cy="17145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552A41F2-9145-534B-9B55-C191F8D4B765}"/>
              </a:ext>
            </a:extLst>
          </p:cNvPr>
          <p:cNvSpPr/>
          <p:nvPr/>
        </p:nvSpPr>
        <p:spPr>
          <a:xfrm>
            <a:off x="3354308" y="5466435"/>
            <a:ext cx="137160" cy="17145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F0ED60F-FBED-7549-9DBD-D1B76182CEDA}"/>
              </a:ext>
            </a:extLst>
          </p:cNvPr>
          <p:cNvSpPr/>
          <p:nvPr/>
        </p:nvSpPr>
        <p:spPr>
          <a:xfrm>
            <a:off x="1638111" y="5891272"/>
            <a:ext cx="137160" cy="171450"/>
          </a:xfrm>
          <a:prstGeom prst="ellipse">
            <a:avLst/>
          </a:prstGeom>
          <a:solidFill>
            <a:srgbClr val="00B050"/>
          </a:solidFill>
          <a:ln>
            <a:solidFill>
              <a:schemeClr val="accent3">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663C4C32-0248-3241-B1A7-5DB39584956D}"/>
              </a:ext>
            </a:extLst>
          </p:cNvPr>
          <p:cNvSpPr/>
          <p:nvPr/>
        </p:nvSpPr>
        <p:spPr>
          <a:xfrm>
            <a:off x="2308328" y="6165592"/>
            <a:ext cx="137160" cy="171450"/>
          </a:xfrm>
          <a:prstGeom prst="ellipse">
            <a:avLst/>
          </a:prstGeom>
          <a:solidFill>
            <a:srgbClr val="00B0F0"/>
          </a:solidFill>
          <a:ln>
            <a:solidFill>
              <a:schemeClr val="accent3">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25898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C9D41-C7B9-1449-BCEE-464C97D9170D}"/>
              </a:ext>
            </a:extLst>
          </p:cNvPr>
          <p:cNvSpPr>
            <a:spLocks noGrp="1"/>
          </p:cNvSpPr>
          <p:nvPr>
            <p:ph type="title"/>
          </p:nvPr>
        </p:nvSpPr>
        <p:spPr>
          <a:xfrm>
            <a:off x="457200" y="274638"/>
            <a:ext cx="8229600" cy="758096"/>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Feuille de marque (LGT)</a:t>
            </a:r>
          </a:p>
        </p:txBody>
      </p:sp>
      <p:graphicFrame>
        <p:nvGraphicFramePr>
          <p:cNvPr id="4" name="Espace réservé du contenu 3">
            <a:extLst>
              <a:ext uri="{FF2B5EF4-FFF2-40B4-BE49-F238E27FC236}">
                <a16:creationId xmlns:a16="http://schemas.microsoft.com/office/drawing/2014/main" id="{031DE00C-AE16-6142-8ABC-C5EA3D59D2ED}"/>
              </a:ext>
            </a:extLst>
          </p:cNvPr>
          <p:cNvGraphicFramePr>
            <a:graphicFrameLocks noGrp="1"/>
          </p:cNvGraphicFramePr>
          <p:nvPr>
            <p:ph idx="1"/>
            <p:extLst>
              <p:ext uri="{D42A27DB-BD31-4B8C-83A1-F6EECF244321}">
                <p14:modId xmlns:p14="http://schemas.microsoft.com/office/powerpoint/2010/main" val="2853688781"/>
              </p:ext>
            </p:extLst>
          </p:nvPr>
        </p:nvGraphicFramePr>
        <p:xfrm>
          <a:off x="4572000" y="1187246"/>
          <a:ext cx="4572000" cy="5005704"/>
        </p:xfrm>
        <a:graphic>
          <a:graphicData uri="http://schemas.openxmlformats.org/drawingml/2006/table">
            <a:tbl>
              <a:tblPr firstRow="1" bandRow="1">
                <a:tableStyleId>{00A15C55-8517-42AA-B614-E9B94910E393}</a:tableStyleId>
              </a:tblPr>
              <a:tblGrid>
                <a:gridCol w="571500">
                  <a:extLst>
                    <a:ext uri="{9D8B030D-6E8A-4147-A177-3AD203B41FA5}">
                      <a16:colId xmlns:a16="http://schemas.microsoft.com/office/drawing/2014/main" val="283881058"/>
                    </a:ext>
                  </a:extLst>
                </a:gridCol>
                <a:gridCol w="571500">
                  <a:extLst>
                    <a:ext uri="{9D8B030D-6E8A-4147-A177-3AD203B41FA5}">
                      <a16:colId xmlns:a16="http://schemas.microsoft.com/office/drawing/2014/main" val="3066635821"/>
                    </a:ext>
                  </a:extLst>
                </a:gridCol>
                <a:gridCol w="571500">
                  <a:extLst>
                    <a:ext uri="{9D8B030D-6E8A-4147-A177-3AD203B41FA5}">
                      <a16:colId xmlns:a16="http://schemas.microsoft.com/office/drawing/2014/main" val="698295784"/>
                    </a:ext>
                  </a:extLst>
                </a:gridCol>
                <a:gridCol w="571500">
                  <a:extLst>
                    <a:ext uri="{9D8B030D-6E8A-4147-A177-3AD203B41FA5}">
                      <a16:colId xmlns:a16="http://schemas.microsoft.com/office/drawing/2014/main" val="1839374709"/>
                    </a:ext>
                  </a:extLst>
                </a:gridCol>
                <a:gridCol w="571500">
                  <a:extLst>
                    <a:ext uri="{9D8B030D-6E8A-4147-A177-3AD203B41FA5}">
                      <a16:colId xmlns:a16="http://schemas.microsoft.com/office/drawing/2014/main" val="4142994388"/>
                    </a:ext>
                  </a:extLst>
                </a:gridCol>
                <a:gridCol w="571500">
                  <a:extLst>
                    <a:ext uri="{9D8B030D-6E8A-4147-A177-3AD203B41FA5}">
                      <a16:colId xmlns:a16="http://schemas.microsoft.com/office/drawing/2014/main" val="4286110093"/>
                    </a:ext>
                  </a:extLst>
                </a:gridCol>
                <a:gridCol w="571500">
                  <a:extLst>
                    <a:ext uri="{9D8B030D-6E8A-4147-A177-3AD203B41FA5}">
                      <a16:colId xmlns:a16="http://schemas.microsoft.com/office/drawing/2014/main" val="974247416"/>
                    </a:ext>
                  </a:extLst>
                </a:gridCol>
                <a:gridCol w="571500">
                  <a:extLst>
                    <a:ext uri="{9D8B030D-6E8A-4147-A177-3AD203B41FA5}">
                      <a16:colId xmlns:a16="http://schemas.microsoft.com/office/drawing/2014/main" val="1116631194"/>
                    </a:ext>
                  </a:extLst>
                </a:gridCol>
              </a:tblGrid>
              <a:tr h="854583">
                <a:tc>
                  <a:txBody>
                    <a:bodyPr/>
                    <a:lstStyle/>
                    <a:p>
                      <a:pPr algn="ctr"/>
                      <a:r>
                        <a:rPr lang="fr-FR" sz="700" dirty="0"/>
                        <a:t>Equipe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TN</a:t>
                      </a:r>
                    </a:p>
                    <a:p>
                      <a:pPr algn="ctr"/>
                      <a:r>
                        <a:rPr lang="fr-FR" sz="700" dirty="0"/>
                        <a:t>2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TS</a:t>
                      </a:r>
                    </a:p>
                    <a:p>
                      <a:pPr algn="ctr"/>
                      <a:r>
                        <a:rPr lang="fr-FR" sz="7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TSD</a:t>
                      </a:r>
                    </a:p>
                    <a:p>
                      <a:pPr algn="ctr"/>
                      <a:r>
                        <a:rPr lang="fr-FR" sz="7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LF PDB</a:t>
                      </a:r>
                    </a:p>
                    <a:p>
                      <a:pPr algn="ctr"/>
                      <a:r>
                        <a:rPr lang="fr-FR" sz="70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PDB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Arbitres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700" dirty="0"/>
                        <a:t>SCORE FINAL </a:t>
                      </a:r>
                      <a:r>
                        <a:rPr lang="fr-FR" sz="600" dirty="0">
                          <a:solidFill>
                            <a:srgbClr val="92D050"/>
                          </a:solidFill>
                        </a:rPr>
                        <a:t>TN+TS+TSD+LF PDB</a:t>
                      </a:r>
                      <a:endParaRPr lang="fr-FR" sz="700" dirty="0">
                        <a:solidFill>
                          <a:srgbClr val="92D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760252"/>
                  </a:ext>
                </a:extLst>
              </a:tr>
              <a:tr h="897312">
                <a:tc>
                  <a:txBody>
                    <a:bodyPr/>
                    <a:lstStyle/>
                    <a:p>
                      <a:pPr algn="ctr"/>
                      <a:r>
                        <a:rPr lang="fr-FR" sz="1050" dirty="0"/>
                        <a:t>B1-A1</a:t>
                      </a:r>
                    </a:p>
                    <a:p>
                      <a:pPr algn="ctr"/>
                      <a:r>
                        <a:rPr lang="fr-FR" sz="500" b="1" dirty="0"/>
                        <a:t>Choix propre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fr-FR" sz="700" dirty="0"/>
                        <a:t>TN+TS+TSD+LF PDB=</a:t>
                      </a:r>
                    </a:p>
                    <a:p>
                      <a:pPr algn="ctr"/>
                      <a:r>
                        <a:rPr lang="fr-FR" sz="700" b="1" dirty="0">
                          <a:solidFill>
                            <a:srgbClr val="FF0000"/>
                          </a:solidFill>
                        </a:rPr>
                        <a:t>904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904641"/>
                  </a:ext>
                </a:extLst>
              </a:tr>
              <a:tr h="897312">
                <a:tc>
                  <a:txBody>
                    <a:bodyPr/>
                    <a:lstStyle/>
                    <a:p>
                      <a:pPr algn="ctr"/>
                      <a:r>
                        <a:rPr lang="fr-FR" sz="1050" dirty="0"/>
                        <a:t>B1-A1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Choix adverse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675674"/>
                  </a:ext>
                </a:extLst>
              </a:tr>
              <a:tr h="897312">
                <a:tc>
                  <a:txBody>
                    <a:bodyPr/>
                    <a:lstStyle/>
                    <a:p>
                      <a:pPr algn="ctr"/>
                      <a:r>
                        <a:rPr lang="fr-FR" sz="1050" dirty="0"/>
                        <a:t>B2-A2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Choix propre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700" dirty="0"/>
                        <a:t>TN+TS+TSD+LF PDB=</a:t>
                      </a:r>
                    </a:p>
                    <a:p>
                      <a:pPr algn="ctr"/>
                      <a:r>
                        <a:rPr lang="fr-FR" sz="700" dirty="0"/>
                        <a:t>636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06331"/>
                  </a:ext>
                </a:extLst>
              </a:tr>
              <a:tr h="865812">
                <a:tc>
                  <a:txBody>
                    <a:bodyPr/>
                    <a:lstStyle/>
                    <a:p>
                      <a:pPr algn="ctr"/>
                      <a:r>
                        <a:rPr lang="fr-FR" sz="1050" dirty="0"/>
                        <a:t>B2-A2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Choix adverse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325316"/>
                  </a:ext>
                </a:extLst>
              </a:tr>
              <a:tr h="593373">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700" b="1" dirty="0"/>
                        <a:t>Total de colonne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b="1" dirty="0">
                          <a:solidFill>
                            <a:srgbClr val="FF0000"/>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400" dirty="0"/>
                        <a:t>Meilleur Arbitre:</a:t>
                      </a:r>
                    </a:p>
                    <a:p>
                      <a:pPr algn="ctr"/>
                      <a:r>
                        <a:rPr lang="fr-FR" sz="400" b="1" dirty="0"/>
                        <a:t>AMANDINE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TOTAL</a:t>
                      </a:r>
                    </a:p>
                    <a:p>
                      <a:pPr algn="ctr"/>
                      <a:endParaRPr lang="fr-FR" sz="700" dirty="0"/>
                    </a:p>
                    <a:p>
                      <a:pPr marL="0" algn="ctr" defTabSz="342900" rtl="0" eaLnBrk="1" latinLnBrk="0" hangingPunct="1"/>
                      <a:r>
                        <a:rPr lang="fr-FR" sz="1050" b="1" kern="1200" dirty="0">
                          <a:solidFill>
                            <a:schemeClr val="dk1"/>
                          </a:solidFill>
                          <a:latin typeface="+mn-lt"/>
                          <a:ea typeface="+mn-ea"/>
                          <a:cs typeface="+mn-cs"/>
                        </a:rPr>
                        <a:t>1540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200270"/>
                  </a:ext>
                </a:extLst>
              </a:tr>
            </a:tbl>
          </a:graphicData>
        </a:graphic>
      </p:graphicFrame>
      <p:graphicFrame>
        <p:nvGraphicFramePr>
          <p:cNvPr id="5" name="Espace réservé du contenu 3">
            <a:extLst>
              <a:ext uri="{FF2B5EF4-FFF2-40B4-BE49-F238E27FC236}">
                <a16:creationId xmlns:a16="http://schemas.microsoft.com/office/drawing/2014/main" id="{348E6CFA-5947-9D4F-8C5B-28A480BA83E7}"/>
              </a:ext>
            </a:extLst>
          </p:cNvPr>
          <p:cNvGraphicFramePr>
            <a:graphicFrameLocks/>
          </p:cNvGraphicFramePr>
          <p:nvPr>
            <p:extLst>
              <p:ext uri="{D42A27DB-BD31-4B8C-83A1-F6EECF244321}">
                <p14:modId xmlns:p14="http://schemas.microsoft.com/office/powerpoint/2010/main" val="564946835"/>
              </p:ext>
            </p:extLst>
          </p:nvPr>
        </p:nvGraphicFramePr>
        <p:xfrm>
          <a:off x="72189" y="1187244"/>
          <a:ext cx="4422808" cy="5005706"/>
        </p:xfrm>
        <a:graphic>
          <a:graphicData uri="http://schemas.openxmlformats.org/drawingml/2006/table">
            <a:tbl>
              <a:tblPr firstRow="1" bandRow="1">
                <a:tableStyleId>{00A15C55-8517-42AA-B614-E9B94910E393}</a:tableStyleId>
              </a:tblPr>
              <a:tblGrid>
                <a:gridCol w="552851">
                  <a:extLst>
                    <a:ext uri="{9D8B030D-6E8A-4147-A177-3AD203B41FA5}">
                      <a16:colId xmlns:a16="http://schemas.microsoft.com/office/drawing/2014/main" val="283881058"/>
                    </a:ext>
                  </a:extLst>
                </a:gridCol>
                <a:gridCol w="552851">
                  <a:extLst>
                    <a:ext uri="{9D8B030D-6E8A-4147-A177-3AD203B41FA5}">
                      <a16:colId xmlns:a16="http://schemas.microsoft.com/office/drawing/2014/main" val="3066635821"/>
                    </a:ext>
                  </a:extLst>
                </a:gridCol>
                <a:gridCol w="552851">
                  <a:extLst>
                    <a:ext uri="{9D8B030D-6E8A-4147-A177-3AD203B41FA5}">
                      <a16:colId xmlns:a16="http://schemas.microsoft.com/office/drawing/2014/main" val="698295784"/>
                    </a:ext>
                  </a:extLst>
                </a:gridCol>
                <a:gridCol w="552851">
                  <a:extLst>
                    <a:ext uri="{9D8B030D-6E8A-4147-A177-3AD203B41FA5}">
                      <a16:colId xmlns:a16="http://schemas.microsoft.com/office/drawing/2014/main" val="1839374709"/>
                    </a:ext>
                  </a:extLst>
                </a:gridCol>
                <a:gridCol w="552851">
                  <a:extLst>
                    <a:ext uri="{9D8B030D-6E8A-4147-A177-3AD203B41FA5}">
                      <a16:colId xmlns:a16="http://schemas.microsoft.com/office/drawing/2014/main" val="4142994388"/>
                    </a:ext>
                  </a:extLst>
                </a:gridCol>
                <a:gridCol w="552851">
                  <a:extLst>
                    <a:ext uri="{9D8B030D-6E8A-4147-A177-3AD203B41FA5}">
                      <a16:colId xmlns:a16="http://schemas.microsoft.com/office/drawing/2014/main" val="4286110093"/>
                    </a:ext>
                  </a:extLst>
                </a:gridCol>
                <a:gridCol w="552851">
                  <a:extLst>
                    <a:ext uri="{9D8B030D-6E8A-4147-A177-3AD203B41FA5}">
                      <a16:colId xmlns:a16="http://schemas.microsoft.com/office/drawing/2014/main" val="974247416"/>
                    </a:ext>
                  </a:extLst>
                </a:gridCol>
                <a:gridCol w="552851">
                  <a:extLst>
                    <a:ext uri="{9D8B030D-6E8A-4147-A177-3AD203B41FA5}">
                      <a16:colId xmlns:a16="http://schemas.microsoft.com/office/drawing/2014/main" val="1116631194"/>
                    </a:ext>
                  </a:extLst>
                </a:gridCol>
              </a:tblGrid>
              <a:tr h="854583">
                <a:tc>
                  <a:txBody>
                    <a:bodyPr/>
                    <a:lstStyle/>
                    <a:p>
                      <a:pPr algn="ctr"/>
                      <a:r>
                        <a:rPr lang="fr-FR" sz="800" dirty="0"/>
                        <a:t>Equipe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TN</a:t>
                      </a:r>
                    </a:p>
                    <a:p>
                      <a:pPr algn="ctr"/>
                      <a:r>
                        <a:rPr lang="fr-FR" sz="800" dirty="0"/>
                        <a:t>2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TS</a:t>
                      </a:r>
                    </a:p>
                    <a:p>
                      <a:pPr algn="ctr"/>
                      <a:r>
                        <a:rPr lang="fr-FR" sz="8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TSD</a:t>
                      </a:r>
                    </a:p>
                    <a:p>
                      <a:pPr algn="ctr"/>
                      <a:r>
                        <a:rPr lang="fr-FR" sz="8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LF PDB</a:t>
                      </a:r>
                    </a:p>
                    <a:p>
                      <a:pPr algn="ctr"/>
                      <a:r>
                        <a:rPr lang="fr-FR" sz="80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PDB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Arbitres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800" dirty="0"/>
                        <a:t>SCORE FINAL </a:t>
                      </a:r>
                      <a:r>
                        <a:rPr lang="fr-FR" sz="700" dirty="0">
                          <a:solidFill>
                            <a:srgbClr val="92D050"/>
                          </a:solidFill>
                        </a:rPr>
                        <a:t>TN+TS+TSD+LF PDB</a:t>
                      </a:r>
                      <a:endParaRPr lang="fr-FR" sz="800" dirty="0">
                        <a:solidFill>
                          <a:srgbClr val="92D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760252"/>
                  </a:ext>
                </a:extLst>
              </a:tr>
              <a:tr h="897312">
                <a:tc>
                  <a:txBody>
                    <a:bodyPr/>
                    <a:lstStyle/>
                    <a:p>
                      <a:pPr algn="ctr"/>
                      <a:r>
                        <a:rPr lang="fr-FR" sz="1100" dirty="0"/>
                        <a:t>A1-B1</a:t>
                      </a:r>
                    </a:p>
                    <a:p>
                      <a:pPr algn="ctr"/>
                      <a:r>
                        <a:rPr lang="fr-FR" sz="600" b="1" dirty="0"/>
                        <a:t>Choix propre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800" dirty="0"/>
                        <a:t>XXX</a:t>
                      </a:r>
                    </a:p>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fr-FR" sz="800" dirty="0"/>
                        <a:t>TN+TS+TSD+LF PDB= </a:t>
                      </a:r>
                      <a:r>
                        <a:rPr lang="fr-FR" sz="800" b="1" dirty="0">
                          <a:solidFill>
                            <a:srgbClr val="FF0000"/>
                          </a:solidFill>
                        </a:rPr>
                        <a:t>804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904641"/>
                  </a:ext>
                </a:extLst>
              </a:tr>
              <a:tr h="897312">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100" dirty="0"/>
                        <a:t>A1-B1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mn-lt"/>
                          <a:ea typeface="+mn-ea"/>
                          <a:cs typeface="+mn-cs"/>
                        </a:rPr>
                        <a:t>Choix adverse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675674"/>
                  </a:ext>
                </a:extLst>
              </a:tr>
              <a:tr h="897312">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100" dirty="0"/>
                        <a:t>A2-B2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mn-lt"/>
                          <a:ea typeface="+mn-ea"/>
                          <a:cs typeface="+mn-cs"/>
                        </a:rPr>
                        <a:t>Choix propre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800" dirty="0"/>
                        <a:t>TN+TS+TSD+LF PDB=</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800" b="1" dirty="0"/>
                        <a:t>1254</a:t>
                      </a:r>
                    </a:p>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06331"/>
                  </a:ext>
                </a:extLst>
              </a:tr>
              <a:tr h="865813">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100" dirty="0"/>
                        <a:t>A2-B2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mn-lt"/>
                          <a:ea typeface="+mn-ea"/>
                          <a:cs typeface="+mn-cs"/>
                        </a:rPr>
                        <a:t>Choix adverse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325316"/>
                  </a:ext>
                </a:extLst>
              </a:tr>
              <a:tr h="593374">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800" b="1" dirty="0"/>
                        <a:t>Total de colonne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750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b="1" dirty="0">
                          <a:solidFill>
                            <a:srgbClr val="FF000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500" dirty="0"/>
                        <a:t>Meilleur Arbitre:</a:t>
                      </a:r>
                    </a:p>
                    <a:p>
                      <a:pPr algn="ctr"/>
                      <a:r>
                        <a:rPr lang="fr-FR" sz="500" b="1" dirty="0"/>
                        <a:t>AMANDINE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TOTAL</a:t>
                      </a:r>
                    </a:p>
                    <a:p>
                      <a:pPr algn="ctr"/>
                      <a:endParaRPr lang="fr-FR" sz="800" dirty="0"/>
                    </a:p>
                    <a:p>
                      <a:pPr algn="ctr"/>
                      <a:r>
                        <a:rPr lang="fr-FR" sz="1050" b="1" dirty="0"/>
                        <a:t>2058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200270"/>
                  </a:ext>
                </a:extLst>
              </a:tr>
            </a:tbl>
          </a:graphicData>
        </a:graphic>
      </p:graphicFrame>
      <p:graphicFrame>
        <p:nvGraphicFramePr>
          <p:cNvPr id="3" name="Tableau 2">
            <a:extLst>
              <a:ext uri="{FF2B5EF4-FFF2-40B4-BE49-F238E27FC236}">
                <a16:creationId xmlns:a16="http://schemas.microsoft.com/office/drawing/2014/main" id="{F3663F3B-06C3-9341-8701-4BE08B6F4401}"/>
              </a:ext>
            </a:extLst>
          </p:cNvPr>
          <p:cNvGraphicFramePr>
            <a:graphicFrameLocks noGrp="1"/>
          </p:cNvGraphicFramePr>
          <p:nvPr>
            <p:extLst>
              <p:ext uri="{D42A27DB-BD31-4B8C-83A1-F6EECF244321}">
                <p14:modId xmlns:p14="http://schemas.microsoft.com/office/powerpoint/2010/main" val="3922109777"/>
              </p:ext>
            </p:extLst>
          </p:nvPr>
        </p:nvGraphicFramePr>
        <p:xfrm>
          <a:off x="263236" y="6263640"/>
          <a:ext cx="8617527" cy="533400"/>
        </p:xfrm>
        <a:graphic>
          <a:graphicData uri="http://schemas.openxmlformats.org/drawingml/2006/table">
            <a:tbl>
              <a:tblPr firstRow="1" bandRow="1">
                <a:tableStyleId>{D27102A9-8310-4765-A935-A1911B00CA55}</a:tableStyleId>
              </a:tblPr>
              <a:tblGrid>
                <a:gridCol w="2872509">
                  <a:extLst>
                    <a:ext uri="{9D8B030D-6E8A-4147-A177-3AD203B41FA5}">
                      <a16:colId xmlns:a16="http://schemas.microsoft.com/office/drawing/2014/main" val="1992699872"/>
                    </a:ext>
                  </a:extLst>
                </a:gridCol>
                <a:gridCol w="2872509">
                  <a:extLst>
                    <a:ext uri="{9D8B030D-6E8A-4147-A177-3AD203B41FA5}">
                      <a16:colId xmlns:a16="http://schemas.microsoft.com/office/drawing/2014/main" val="245059706"/>
                    </a:ext>
                  </a:extLst>
                </a:gridCol>
                <a:gridCol w="2872509">
                  <a:extLst>
                    <a:ext uri="{9D8B030D-6E8A-4147-A177-3AD203B41FA5}">
                      <a16:colId xmlns:a16="http://schemas.microsoft.com/office/drawing/2014/main" val="132708215"/>
                    </a:ext>
                  </a:extLst>
                </a:gridCol>
              </a:tblGrid>
              <a:tr h="370840">
                <a:tc>
                  <a:txBody>
                    <a:bodyPr/>
                    <a:lstStyle/>
                    <a:p>
                      <a:pPr algn="ctr"/>
                      <a:r>
                        <a:rPr lang="fr-FR" sz="800" b="1" kern="1200" dirty="0">
                          <a:solidFill>
                            <a:schemeClr val="tx1"/>
                          </a:solidFill>
                          <a:latin typeface="+mn-lt"/>
                          <a:ea typeface="+mn-ea"/>
                          <a:cs typeface="+mn-cs"/>
                        </a:rPr>
                        <a:t>SCORE FINAL: 2058 à 1540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100" b="1" kern="1200" dirty="0">
                          <a:solidFill>
                            <a:schemeClr val="tx1"/>
                          </a:solidFill>
                          <a:latin typeface="+mn-lt"/>
                          <a:ea typeface="+mn-ea"/>
                          <a:cs typeface="+mn-cs"/>
                        </a:rPr>
                        <a:t>GAGNANT:</a:t>
                      </a:r>
                    </a:p>
                    <a:p>
                      <a:pPr algn="ctr"/>
                      <a:r>
                        <a:rPr lang="fr-FR" sz="11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100" dirty="0">
                          <a:solidFill>
                            <a:schemeClr val="tx1"/>
                          </a:solidFill>
                        </a:rPr>
                        <a:t>CONSEIL:</a:t>
                      </a:r>
                    </a:p>
                    <a:p>
                      <a:pPr algn="ctr"/>
                      <a:r>
                        <a:rPr lang="fr-FR" sz="900" dirty="0">
                          <a:solidFill>
                            <a:srgbClr val="FF0000"/>
                          </a:solidFill>
                        </a:rPr>
                        <a:t>Attention au PDB équipe B et moins de TN pour les 2 équipes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886915"/>
                  </a:ext>
                </a:extLst>
              </a:tr>
            </a:tbl>
          </a:graphicData>
        </a:graphic>
      </p:graphicFrame>
    </p:spTree>
    <p:extLst>
      <p:ext uri="{BB962C8B-B14F-4D97-AF65-F5344CB8AC3E}">
        <p14:creationId xmlns:p14="http://schemas.microsoft.com/office/powerpoint/2010/main" val="704013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E4D7-A5BC-0B45-9993-60BE3A851C91}"/>
              </a:ext>
            </a:extLst>
          </p:cNvPr>
          <p:cNvSpPr>
            <a:spLocks noGrp="1"/>
          </p:cNvSpPr>
          <p:nvPr>
            <p:ph type="title"/>
          </p:nvPr>
        </p:nvSpPr>
        <p:spPr>
          <a:xfrm>
            <a:off x="457200" y="274638"/>
            <a:ext cx="8229600" cy="806564"/>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L’arbitre</a:t>
            </a:r>
          </a:p>
        </p:txBody>
      </p:sp>
      <p:grpSp>
        <p:nvGrpSpPr>
          <p:cNvPr id="23" name="Groupe 22">
            <a:extLst>
              <a:ext uri="{FF2B5EF4-FFF2-40B4-BE49-F238E27FC236}">
                <a16:creationId xmlns:a16="http://schemas.microsoft.com/office/drawing/2014/main" id="{228EE2E9-A97F-A544-8AB1-09C40ACC5E94}"/>
              </a:ext>
            </a:extLst>
          </p:cNvPr>
          <p:cNvGrpSpPr/>
          <p:nvPr/>
        </p:nvGrpSpPr>
        <p:grpSpPr>
          <a:xfrm>
            <a:off x="2728442" y="1296844"/>
            <a:ext cx="4143996" cy="5096256"/>
            <a:chOff x="2253503" y="1989050"/>
            <a:chExt cx="2725088" cy="3616102"/>
          </a:xfrm>
        </p:grpSpPr>
        <p:sp>
          <p:nvSpPr>
            <p:cNvPr id="4" name="AutoShape 1873">
              <a:extLst>
                <a:ext uri="{FF2B5EF4-FFF2-40B4-BE49-F238E27FC236}">
                  <a16:creationId xmlns:a16="http://schemas.microsoft.com/office/drawing/2014/main" id="{2FB80D49-F6FA-BE4A-9F69-DB7FC4AF9107}"/>
                </a:ext>
              </a:extLst>
            </p:cNvPr>
            <p:cNvSpPr>
              <a:spLocks noChangeArrowheads="1"/>
            </p:cNvSpPr>
            <p:nvPr/>
          </p:nvSpPr>
          <p:spPr bwMode="auto">
            <a:xfrm>
              <a:off x="2307801" y="1989050"/>
              <a:ext cx="1817139" cy="588493"/>
            </a:xfrm>
            <a:prstGeom prst="cube">
              <a:avLst>
                <a:gd name="adj" fmla="val 4815"/>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spcAft>
                  <a:spcPts val="0"/>
                </a:spcAft>
              </a:pPr>
              <a:r>
                <a:rPr lang="fr-FR" sz="1400">
                  <a:gradFill>
                    <a:gsLst>
                      <a:gs pos="0">
                        <a:srgbClr val="FFFF00"/>
                      </a:gs>
                      <a:gs pos="100000">
                        <a:srgbClr val="FF9933"/>
                      </a:gs>
                    </a:gsLst>
                    <a:path path="rect">
                      <a:fillToRect l="50000" t="50000" r="50000" b="50000"/>
                    </a:path>
                  </a:gradFill>
                  <a:effectLst>
                    <a:outerShdw blurRad="63500" dist="38100" dir="2700000" algn="ctr" rotWithShape="0">
                      <a:srgbClr val="C0C0C0">
                        <a:alpha val="80000"/>
                      </a:srgbClr>
                    </a:outerShdw>
                  </a:effectLst>
                  <a:latin typeface="Impact" charset="0"/>
                  <a:ea typeface="Impact" charset="0"/>
                  <a:cs typeface="Impact" charset="0"/>
                </a:rPr>
                <a:t>Arbitre en or</a:t>
              </a:r>
              <a:endParaRPr lang="fr-FR" sz="1200">
                <a:effectLst/>
                <a:latin typeface="Times New Roman" charset="0"/>
                <a:ea typeface="ＭＳ 明朝" charset="-128"/>
              </a:endParaRPr>
            </a:p>
            <a:p>
              <a:pPr marL="71755" marR="71755" algn="just">
                <a:lnSpc>
                  <a:spcPct val="150000"/>
                </a:lnSpc>
                <a:spcAft>
                  <a:spcPts val="0"/>
                </a:spcAft>
              </a:pPr>
              <a:r>
                <a:rPr lang="fr-FR" sz="1100">
                  <a:effectLst/>
                  <a:latin typeface="Calibri" charset="0"/>
                  <a:ea typeface="Calibri" charset="0"/>
                  <a:cs typeface="Times New Roman" charset="0"/>
                </a:rPr>
                <a:t> </a:t>
              </a:r>
            </a:p>
          </p:txBody>
        </p:sp>
        <p:sp>
          <p:nvSpPr>
            <p:cNvPr id="5" name="Oval 1877">
              <a:extLst>
                <a:ext uri="{FF2B5EF4-FFF2-40B4-BE49-F238E27FC236}">
                  <a16:creationId xmlns:a16="http://schemas.microsoft.com/office/drawing/2014/main" id="{73A3214B-C487-0945-A954-F52E0FA38A66}"/>
                </a:ext>
              </a:extLst>
            </p:cNvPr>
            <p:cNvSpPr>
              <a:spLocks noChangeArrowheads="1"/>
            </p:cNvSpPr>
            <p:nvPr/>
          </p:nvSpPr>
          <p:spPr bwMode="auto">
            <a:xfrm>
              <a:off x="2253503" y="3647975"/>
              <a:ext cx="1954735" cy="1957177"/>
            </a:xfrm>
            <a:prstGeom prst="ellipse">
              <a:avLst/>
            </a:prstGeom>
            <a:solidFill>
              <a:schemeClr val="bg1">
                <a:lumMod val="100000"/>
                <a:lumOff val="0"/>
              </a:schemeClr>
            </a:solidFill>
            <a:ln w="19050">
              <a:solidFill>
                <a:schemeClr val="tx1">
                  <a:lumMod val="100000"/>
                  <a:lumOff val="0"/>
                </a:schemeClr>
              </a:solidFill>
              <a:round/>
              <a:headEnd/>
              <a:tailEnd/>
            </a:ln>
          </p:spPr>
          <p:txBody>
            <a:bodyPr rot="0" vert="horz" wrap="square" lIns="91440" tIns="45720" rIns="91440" bIns="45720" anchor="t" anchorCtr="0" upright="1">
              <a:noAutofit/>
            </a:bodyPr>
            <a:lstStyle/>
            <a:p>
              <a:endParaRPr lang="fr-FR"/>
            </a:p>
          </p:txBody>
        </p:sp>
        <p:sp>
          <p:nvSpPr>
            <p:cNvPr id="6" name="AutoShape 1878">
              <a:extLst>
                <a:ext uri="{FF2B5EF4-FFF2-40B4-BE49-F238E27FC236}">
                  <a16:creationId xmlns:a16="http://schemas.microsoft.com/office/drawing/2014/main" id="{380EC730-FE99-FE47-9A6F-7ECADCA7F613}"/>
                </a:ext>
              </a:extLst>
            </p:cNvPr>
            <p:cNvSpPr>
              <a:spLocks noChangeArrowheads="1"/>
            </p:cNvSpPr>
            <p:nvPr/>
          </p:nvSpPr>
          <p:spPr bwMode="auto">
            <a:xfrm>
              <a:off x="2960916" y="3045556"/>
              <a:ext cx="592108" cy="737963"/>
            </a:xfrm>
            <a:prstGeom prst="can">
              <a:avLst>
                <a:gd name="adj" fmla="val 35461"/>
              </a:avLst>
            </a:prstGeom>
            <a:solidFill>
              <a:schemeClr val="bg1">
                <a:lumMod val="100000"/>
                <a:lumOff val="0"/>
              </a:schemeClr>
            </a:solidFill>
            <a:ln w="19050">
              <a:solidFill>
                <a:schemeClr val="tx1">
                  <a:lumMod val="100000"/>
                  <a:lumOff val="0"/>
                </a:schemeClr>
              </a:solidFill>
              <a:round/>
              <a:headEnd/>
              <a:tailEnd/>
            </a:ln>
          </p:spPr>
          <p:txBody>
            <a:bodyPr rot="0" vert="horz" wrap="square" lIns="91440" tIns="45720" rIns="91440" bIns="45720" anchor="t" anchorCtr="0" upright="1">
              <a:noAutofit/>
            </a:bodyPr>
            <a:lstStyle/>
            <a:p>
              <a:endParaRPr lang="fr-FR"/>
            </a:p>
          </p:txBody>
        </p:sp>
        <p:sp>
          <p:nvSpPr>
            <p:cNvPr id="7" name="Rectangle 6">
              <a:extLst>
                <a:ext uri="{FF2B5EF4-FFF2-40B4-BE49-F238E27FC236}">
                  <a16:creationId xmlns:a16="http://schemas.microsoft.com/office/drawing/2014/main" id="{559A9EC4-F333-8B45-8AE0-0166F37E6D5A}"/>
                </a:ext>
              </a:extLst>
            </p:cNvPr>
            <p:cNvSpPr>
              <a:spLocks noChangeArrowheads="1"/>
            </p:cNvSpPr>
            <p:nvPr/>
          </p:nvSpPr>
          <p:spPr bwMode="auto">
            <a:xfrm>
              <a:off x="3122188" y="3363880"/>
              <a:ext cx="305403" cy="127329"/>
            </a:xfrm>
            <a:prstGeom prst="rect">
              <a:avLst/>
            </a:prstGeom>
            <a:solidFill>
              <a:schemeClr val="dk1">
                <a:lumMod val="100000"/>
                <a:lumOff val="0"/>
              </a:schemeClr>
            </a:solidFill>
            <a:ln w="38100">
              <a:solidFill>
                <a:schemeClr val="lt1">
                  <a:lumMod val="95000"/>
                  <a:lumOff val="0"/>
                </a:schemeClr>
              </a:solidFill>
              <a:miter lim="800000"/>
              <a:headEnd/>
              <a:tailEnd/>
            </a:ln>
            <a:effectLst>
              <a:outerShdw blurRad="63500" dist="29783" dir="3885598" algn="ctr" rotWithShape="0">
                <a:schemeClr val="lt1">
                  <a:lumMod val="50000"/>
                  <a:lumOff val="0"/>
                  <a:alpha val="50000"/>
                </a:schemeClr>
              </a:outerShdw>
            </a:effectLst>
          </p:spPr>
          <p:txBody>
            <a:bodyPr rot="0" vert="horz" wrap="square" lIns="91440" tIns="45720" rIns="91440" bIns="45720" anchor="t" anchorCtr="0" upright="1">
              <a:noAutofit/>
            </a:bodyPr>
            <a:lstStyle/>
            <a:p>
              <a:endParaRPr lang="fr-FR"/>
            </a:p>
          </p:txBody>
        </p:sp>
        <p:cxnSp>
          <p:nvCxnSpPr>
            <p:cNvPr id="8" name="AutoShape 1880">
              <a:extLst>
                <a:ext uri="{FF2B5EF4-FFF2-40B4-BE49-F238E27FC236}">
                  <a16:creationId xmlns:a16="http://schemas.microsoft.com/office/drawing/2014/main" id="{A505EA4C-3825-2541-8AC7-A30D95F465FE}"/>
                </a:ext>
              </a:extLst>
            </p:cNvPr>
            <p:cNvCxnSpPr>
              <a:cxnSpLocks noChangeShapeType="1"/>
            </p:cNvCxnSpPr>
            <p:nvPr/>
          </p:nvCxnSpPr>
          <p:spPr bwMode="auto">
            <a:xfrm>
              <a:off x="2376908" y="5099831"/>
              <a:ext cx="1692499"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9" name="AutoShape 1881">
              <a:extLst>
                <a:ext uri="{FF2B5EF4-FFF2-40B4-BE49-F238E27FC236}">
                  <a16:creationId xmlns:a16="http://schemas.microsoft.com/office/drawing/2014/main" id="{0F4EB889-64E2-B54F-AA34-70CCF91083EB}"/>
                </a:ext>
              </a:extLst>
            </p:cNvPr>
            <p:cNvCxnSpPr>
              <a:cxnSpLocks noChangeShapeType="1"/>
            </p:cNvCxnSpPr>
            <p:nvPr/>
          </p:nvCxnSpPr>
          <p:spPr bwMode="auto">
            <a:xfrm>
              <a:off x="2253503" y="4695228"/>
              <a:ext cx="1954735" cy="57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0" name="AutoShape 1882">
              <a:extLst>
                <a:ext uri="{FF2B5EF4-FFF2-40B4-BE49-F238E27FC236}">
                  <a16:creationId xmlns:a16="http://schemas.microsoft.com/office/drawing/2014/main" id="{90D3D6F7-6A18-524F-BFEF-0C0B0FFDF961}"/>
                </a:ext>
              </a:extLst>
            </p:cNvPr>
            <p:cNvCxnSpPr>
              <a:cxnSpLocks noChangeShapeType="1"/>
            </p:cNvCxnSpPr>
            <p:nvPr/>
          </p:nvCxnSpPr>
          <p:spPr bwMode="auto">
            <a:xfrm>
              <a:off x="2307801" y="4297570"/>
              <a:ext cx="1855394"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1" name="AutoShape 1883">
              <a:extLst>
                <a:ext uri="{FF2B5EF4-FFF2-40B4-BE49-F238E27FC236}">
                  <a16:creationId xmlns:a16="http://schemas.microsoft.com/office/drawing/2014/main" id="{F91CF9E9-2BCA-7740-BC56-F83210316A64}"/>
                </a:ext>
              </a:extLst>
            </p:cNvPr>
            <p:cNvCxnSpPr>
              <a:cxnSpLocks noChangeShapeType="1"/>
            </p:cNvCxnSpPr>
            <p:nvPr/>
          </p:nvCxnSpPr>
          <p:spPr bwMode="auto">
            <a:xfrm>
              <a:off x="2570037" y="3907437"/>
              <a:ext cx="1321667"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12" name="Text Box 1884">
              <a:extLst>
                <a:ext uri="{FF2B5EF4-FFF2-40B4-BE49-F238E27FC236}">
                  <a16:creationId xmlns:a16="http://schemas.microsoft.com/office/drawing/2014/main" id="{4EE4F7FB-58AB-1A4B-B204-058F0BCAA157}"/>
                </a:ext>
              </a:extLst>
            </p:cNvPr>
            <p:cNvSpPr txBox="1">
              <a:spLocks noChangeArrowheads="1"/>
            </p:cNvSpPr>
            <p:nvPr/>
          </p:nvSpPr>
          <p:spPr bwMode="auto">
            <a:xfrm>
              <a:off x="2422568" y="4394814"/>
              <a:ext cx="203618" cy="1765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3</a:t>
              </a:r>
              <a:endParaRPr lang="fr-FR" sz="1100">
                <a:effectLst/>
                <a:latin typeface="Calibri" charset="0"/>
                <a:ea typeface="Calibri" charset="0"/>
                <a:cs typeface="Times New Roman" charset="0"/>
              </a:endParaRPr>
            </a:p>
          </p:txBody>
        </p:sp>
        <p:sp>
          <p:nvSpPr>
            <p:cNvPr id="13" name="Text Box 1885">
              <a:extLst>
                <a:ext uri="{FF2B5EF4-FFF2-40B4-BE49-F238E27FC236}">
                  <a16:creationId xmlns:a16="http://schemas.microsoft.com/office/drawing/2014/main" id="{D465C5F3-211A-6542-BF4A-407D7C3956F9}"/>
                </a:ext>
              </a:extLst>
            </p:cNvPr>
            <p:cNvSpPr txBox="1">
              <a:spLocks noChangeArrowheads="1"/>
            </p:cNvSpPr>
            <p:nvPr/>
          </p:nvSpPr>
          <p:spPr bwMode="auto">
            <a:xfrm>
              <a:off x="2626186" y="5124142"/>
              <a:ext cx="203618" cy="2141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1</a:t>
              </a:r>
              <a:endParaRPr lang="fr-FR" sz="1100">
                <a:effectLst/>
                <a:latin typeface="Calibri" charset="0"/>
                <a:ea typeface="Calibri" charset="0"/>
                <a:cs typeface="Times New Roman" charset="0"/>
              </a:endParaRPr>
            </a:p>
          </p:txBody>
        </p:sp>
        <p:sp>
          <p:nvSpPr>
            <p:cNvPr id="14" name="Text Box 1888">
              <a:extLst>
                <a:ext uri="{FF2B5EF4-FFF2-40B4-BE49-F238E27FC236}">
                  <a16:creationId xmlns:a16="http://schemas.microsoft.com/office/drawing/2014/main" id="{94C4FB8E-3097-7B4C-B294-E9D98A6C3DAE}"/>
                </a:ext>
              </a:extLst>
            </p:cNvPr>
            <p:cNvSpPr txBox="1">
              <a:spLocks noChangeArrowheads="1"/>
            </p:cNvSpPr>
            <p:nvPr/>
          </p:nvSpPr>
          <p:spPr bwMode="auto">
            <a:xfrm>
              <a:off x="2483036" y="4811573"/>
              <a:ext cx="211023" cy="2130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2</a:t>
              </a:r>
              <a:endParaRPr lang="fr-FR" sz="1100">
                <a:effectLst/>
                <a:latin typeface="Calibri" charset="0"/>
                <a:ea typeface="Calibri" charset="0"/>
                <a:cs typeface="Times New Roman" charset="0"/>
              </a:endParaRPr>
            </a:p>
          </p:txBody>
        </p:sp>
        <p:sp>
          <p:nvSpPr>
            <p:cNvPr id="15" name="Text Box 1889">
              <a:extLst>
                <a:ext uri="{FF2B5EF4-FFF2-40B4-BE49-F238E27FC236}">
                  <a16:creationId xmlns:a16="http://schemas.microsoft.com/office/drawing/2014/main" id="{BBF9DB44-B26A-3746-A7B5-55BF8D86F081}"/>
                </a:ext>
              </a:extLst>
            </p:cNvPr>
            <p:cNvSpPr txBox="1">
              <a:spLocks noChangeArrowheads="1"/>
            </p:cNvSpPr>
            <p:nvPr/>
          </p:nvSpPr>
          <p:spPr bwMode="auto">
            <a:xfrm>
              <a:off x="2701463" y="4375712"/>
              <a:ext cx="1108794" cy="228060"/>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prends </a:t>
              </a:r>
              <a:r>
                <a:rPr lang="fr-FR" sz="900" b="1" dirty="0">
                  <a:latin typeface="Calibri" charset="0"/>
                  <a:cs typeface="Times New Roman" charset="0"/>
                </a:rPr>
                <a:t>la</a:t>
              </a:r>
              <a:r>
                <a:rPr lang="fr-FR" sz="900" b="1" dirty="0">
                  <a:effectLst/>
                  <a:latin typeface="Calibri" charset="0"/>
                  <a:ea typeface="Calibri" charset="0"/>
                  <a:cs typeface="Times New Roman" charset="0"/>
                </a:rPr>
                <a:t> balle</a:t>
              </a:r>
              <a:endParaRPr lang="fr-FR" sz="900" dirty="0">
                <a:effectLst/>
                <a:latin typeface="Calibri" charset="0"/>
                <a:ea typeface="Calibri" charset="0"/>
                <a:cs typeface="Times New Roman" charset="0"/>
              </a:endParaRPr>
            </a:p>
          </p:txBody>
        </p:sp>
        <p:sp>
          <p:nvSpPr>
            <p:cNvPr id="16" name="Text Box 1890">
              <a:extLst>
                <a:ext uri="{FF2B5EF4-FFF2-40B4-BE49-F238E27FC236}">
                  <a16:creationId xmlns:a16="http://schemas.microsoft.com/office/drawing/2014/main" id="{4DB389D9-FB33-F74C-90FB-3DC4C57510D0}"/>
                </a:ext>
              </a:extLst>
            </p:cNvPr>
            <p:cNvSpPr txBox="1">
              <a:spLocks noChangeArrowheads="1"/>
            </p:cNvSpPr>
            <p:nvPr/>
          </p:nvSpPr>
          <p:spPr bwMode="auto">
            <a:xfrm>
              <a:off x="2744038" y="4753690"/>
              <a:ext cx="1023644" cy="283628"/>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dis ce que j’ai sifflé</a:t>
              </a:r>
              <a:endParaRPr lang="fr-FR" sz="1600" dirty="0">
                <a:effectLst/>
                <a:latin typeface="Calibri" charset="0"/>
                <a:ea typeface="Calibri" charset="0"/>
                <a:cs typeface="Times New Roman" charset="0"/>
              </a:endParaRPr>
            </a:p>
          </p:txBody>
        </p:sp>
        <p:sp>
          <p:nvSpPr>
            <p:cNvPr id="17" name="Text Box 1891">
              <a:extLst>
                <a:ext uri="{FF2B5EF4-FFF2-40B4-BE49-F238E27FC236}">
                  <a16:creationId xmlns:a16="http://schemas.microsoft.com/office/drawing/2014/main" id="{F99619CC-3713-7646-B610-828166E166ED}"/>
                </a:ext>
              </a:extLst>
            </p:cNvPr>
            <p:cNvSpPr txBox="1">
              <a:spLocks noChangeArrowheads="1"/>
            </p:cNvSpPr>
            <p:nvPr/>
          </p:nvSpPr>
          <p:spPr bwMode="auto">
            <a:xfrm>
              <a:off x="2701463" y="4064301"/>
              <a:ext cx="1293284" cy="197382"/>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n’ai pas peur de siffler</a:t>
              </a:r>
              <a:endParaRPr lang="fr-FR" sz="1600" dirty="0">
                <a:effectLst/>
                <a:latin typeface="Calibri" charset="0"/>
                <a:ea typeface="Calibri" charset="0"/>
                <a:cs typeface="Times New Roman" charset="0"/>
              </a:endParaRPr>
            </a:p>
            <a:p>
              <a:pPr marL="71755" marR="71755" algn="just">
                <a:lnSpc>
                  <a:spcPct val="150000"/>
                </a:lnSpc>
                <a:spcAft>
                  <a:spcPts val="0"/>
                </a:spcAft>
              </a:pPr>
              <a:r>
                <a:rPr lang="fr-FR" sz="1100" dirty="0">
                  <a:effectLst/>
                  <a:latin typeface="Calibri" charset="0"/>
                  <a:ea typeface="Calibri" charset="0"/>
                  <a:cs typeface="Times New Roman" charset="0"/>
                </a:rPr>
                <a:t> </a:t>
              </a:r>
            </a:p>
          </p:txBody>
        </p:sp>
        <p:sp>
          <p:nvSpPr>
            <p:cNvPr id="18" name="Text Box 1892">
              <a:extLst>
                <a:ext uri="{FF2B5EF4-FFF2-40B4-BE49-F238E27FC236}">
                  <a16:creationId xmlns:a16="http://schemas.microsoft.com/office/drawing/2014/main" id="{D6589A4D-B354-5746-B78F-9E55896065E7}"/>
                </a:ext>
              </a:extLst>
            </p:cNvPr>
            <p:cNvSpPr txBox="1">
              <a:spLocks noChangeArrowheads="1"/>
            </p:cNvSpPr>
            <p:nvPr/>
          </p:nvSpPr>
          <p:spPr bwMode="auto">
            <a:xfrm>
              <a:off x="2852634" y="5122406"/>
              <a:ext cx="807069" cy="21590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siffle fort </a:t>
              </a:r>
              <a:endParaRPr lang="fr-FR" sz="900" dirty="0">
                <a:effectLst/>
                <a:latin typeface="Calibri" charset="0"/>
                <a:ea typeface="Calibri" charset="0"/>
                <a:cs typeface="Times New Roman" charset="0"/>
              </a:endParaRPr>
            </a:p>
          </p:txBody>
        </p:sp>
        <p:cxnSp>
          <p:nvCxnSpPr>
            <p:cNvPr id="19" name="AutoShape 1893">
              <a:extLst>
                <a:ext uri="{FF2B5EF4-FFF2-40B4-BE49-F238E27FC236}">
                  <a16:creationId xmlns:a16="http://schemas.microsoft.com/office/drawing/2014/main" id="{1827353E-9807-5D40-B6B2-F875F2AB6F7F}"/>
                </a:ext>
              </a:extLst>
            </p:cNvPr>
            <p:cNvCxnSpPr>
              <a:cxnSpLocks noChangeShapeType="1"/>
            </p:cNvCxnSpPr>
            <p:nvPr/>
          </p:nvCxnSpPr>
          <p:spPr bwMode="auto">
            <a:xfrm flipH="1">
              <a:off x="3552958" y="3589079"/>
              <a:ext cx="338747" cy="230954"/>
            </a:xfrm>
            <a:prstGeom prst="straightConnector1">
              <a:avLst/>
            </a:prstGeom>
            <a:noFill/>
            <a:ln w="9525">
              <a:solidFill>
                <a:srgbClr val="00000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20" name="Rectangle 19">
              <a:extLst>
                <a:ext uri="{FF2B5EF4-FFF2-40B4-BE49-F238E27FC236}">
                  <a16:creationId xmlns:a16="http://schemas.microsoft.com/office/drawing/2014/main" id="{D45D870A-562F-D046-A2D9-206B265F2D1F}"/>
                </a:ext>
              </a:extLst>
            </p:cNvPr>
            <p:cNvSpPr>
              <a:spLocks noChangeArrowheads="1"/>
            </p:cNvSpPr>
            <p:nvPr/>
          </p:nvSpPr>
          <p:spPr bwMode="auto">
            <a:xfrm>
              <a:off x="3810256" y="3377227"/>
              <a:ext cx="1168335" cy="258738"/>
            </a:xfrm>
            <a:prstGeom prst="rect">
              <a:avLst/>
            </a:prstGeom>
            <a:solidFill>
              <a:srgbClr val="FFFFFF"/>
            </a:solidFill>
            <a:ln w="9525">
              <a:solidFill>
                <a:schemeClr val="tx1">
                  <a:lumMod val="100000"/>
                  <a:lumOff val="0"/>
                </a:schemeClr>
              </a:solidFill>
              <a:miter lim="800000"/>
              <a:headEnd/>
              <a:tailEnd/>
            </a:ln>
          </p:spPr>
          <p:txBody>
            <a:bodyPr rot="0" vert="horz" wrap="square" lIns="36000" tIns="0" rIns="36000" bIns="0" anchor="ctr"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fais des gestes pour illustrer </a:t>
              </a:r>
              <a:r>
                <a:rPr lang="fr-FR" sz="900" b="1" dirty="0">
                  <a:latin typeface="Calibri" charset="0"/>
                  <a:ea typeface="Calibri" charset="0"/>
                  <a:cs typeface="Times New Roman" charset="0"/>
                </a:rPr>
                <a:t>ce que j’ai sifflé</a:t>
              </a:r>
              <a:r>
                <a:rPr lang="fr-FR" sz="900" b="1" dirty="0">
                  <a:effectLst/>
                  <a:latin typeface="Calibri" charset="0"/>
                  <a:ea typeface="Calibri" charset="0"/>
                  <a:cs typeface="Times New Roman" charset="0"/>
                </a:rPr>
                <a:t> à chaque fois</a:t>
              </a:r>
              <a:endParaRPr lang="fr-FR" sz="900" dirty="0">
                <a:effectLst/>
                <a:latin typeface="Calibri" charset="0"/>
                <a:ea typeface="Calibri" charset="0"/>
                <a:cs typeface="Times New Roman" charset="0"/>
              </a:endParaRPr>
            </a:p>
          </p:txBody>
        </p:sp>
        <p:sp>
          <p:nvSpPr>
            <p:cNvPr id="21" name="Text Box 1886">
              <a:extLst>
                <a:ext uri="{FF2B5EF4-FFF2-40B4-BE49-F238E27FC236}">
                  <a16:creationId xmlns:a16="http://schemas.microsoft.com/office/drawing/2014/main" id="{0AD5DFE2-3445-4A47-9237-46810C1C6970}"/>
                </a:ext>
              </a:extLst>
            </p:cNvPr>
            <p:cNvSpPr txBox="1">
              <a:spLocks noChangeArrowheads="1"/>
            </p:cNvSpPr>
            <p:nvPr/>
          </p:nvSpPr>
          <p:spPr bwMode="auto">
            <a:xfrm>
              <a:off x="3289960" y="3660495"/>
              <a:ext cx="157341" cy="1932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dirty="0">
                  <a:effectLst/>
                  <a:latin typeface="Calibri" charset="0"/>
                  <a:ea typeface="Calibri" charset="0"/>
                  <a:cs typeface="Times New Roman" charset="0"/>
                </a:rPr>
                <a:t>5</a:t>
              </a:r>
              <a:endParaRPr lang="fr-FR" sz="1100" dirty="0">
                <a:effectLst/>
                <a:latin typeface="Calibri" charset="0"/>
                <a:ea typeface="Calibri" charset="0"/>
                <a:cs typeface="Times New Roman" charset="0"/>
              </a:endParaRPr>
            </a:p>
          </p:txBody>
        </p:sp>
        <p:sp>
          <p:nvSpPr>
            <p:cNvPr id="22" name="Text Box 1887">
              <a:extLst>
                <a:ext uri="{FF2B5EF4-FFF2-40B4-BE49-F238E27FC236}">
                  <a16:creationId xmlns:a16="http://schemas.microsoft.com/office/drawing/2014/main" id="{5464BF4D-42E5-DD4A-AC2A-5B3004B8CF02}"/>
                </a:ext>
              </a:extLst>
            </p:cNvPr>
            <p:cNvSpPr txBox="1">
              <a:spLocks noChangeArrowheads="1"/>
            </p:cNvSpPr>
            <p:nvPr/>
          </p:nvSpPr>
          <p:spPr bwMode="auto">
            <a:xfrm>
              <a:off x="2490440" y="4004385"/>
              <a:ext cx="211023" cy="216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dirty="0">
                  <a:effectLst/>
                  <a:latin typeface="Calibri" charset="0"/>
                  <a:ea typeface="Calibri" charset="0"/>
                  <a:cs typeface="Times New Roman" charset="0"/>
                </a:rPr>
                <a:t>4</a:t>
              </a:r>
              <a:endParaRPr lang="fr-FR" sz="1100" dirty="0">
                <a:effectLst/>
                <a:latin typeface="Calibri" charset="0"/>
                <a:ea typeface="Calibri" charset="0"/>
                <a:cs typeface="Times New Roman" charset="0"/>
              </a:endParaRPr>
            </a:p>
          </p:txBody>
        </p:sp>
      </p:grpSp>
    </p:spTree>
    <p:extLst>
      <p:ext uri="{BB962C8B-B14F-4D97-AF65-F5344CB8AC3E}">
        <p14:creationId xmlns:p14="http://schemas.microsoft.com/office/powerpoint/2010/main" val="2792808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27" y="103909"/>
            <a:ext cx="8988137" cy="1313729"/>
          </a:xfrm>
          <a:solidFill>
            <a:schemeClr val="accent6">
              <a:lumMod val="20000"/>
              <a:lumOff val="80000"/>
            </a:schemeClr>
          </a:solidFill>
          <a:ln>
            <a:solidFill>
              <a:schemeClr val="tx2"/>
            </a:solidFill>
          </a:ln>
        </p:spPr>
        <p:txBody>
          <a:bodyPr vert="horz" lIns="91440" tIns="45720" rIns="91440" bIns="45720" rtlCol="0" anchor="ctr">
            <a:noAutofit/>
          </a:bodyPr>
          <a:lstStyle/>
          <a:p>
            <a:r>
              <a:t>Le discours du coach </a:t>
            </a:r>
            <a:br/>
            <a:r>
              <a:t>Focus sur la fusion dimensions motrices Méth et sociales=&gt; À VOUS DE CONSTRUIRE</a:t>
            </a:r>
            <a:endParaRPr sz="3200" b="1" i="1" dirty="0">
              <a:solidFill>
                <a:srgbClr val="FF0000"/>
              </a:solidFill>
              <a:latin typeface="Comic Sans MS" panose="030F0902030302020204" pitchFamily="66" charset="0"/>
            </a:endParaRPr>
          </a:p>
        </p:txBody>
      </p:sp>
      <p:sp>
        <p:nvSpPr>
          <p:cNvPr id="3" name="Content Placeholder 2"/>
          <p:cNvSpPr>
            <a:spLocks noGrp="1"/>
          </p:cNvSpPr>
          <p:nvPr>
            <p:ph idx="1"/>
          </p:nvPr>
        </p:nvSpPr>
        <p:spPr>
          <a:xfrm>
            <a:off x="83127" y="1600204"/>
            <a:ext cx="8988137" cy="4525963"/>
          </a:xfrm>
          <a:noFill/>
        </p:spPr>
        <p:txBody>
          <a:bodyPr>
            <a:normAutofit/>
          </a:bodyPr>
          <a:lstStyle/>
          <a:p>
            <a:pPr marL="0" indent="0" algn="ctr">
              <a:buNone/>
            </a:pPr>
            <a:r>
              <a:rPr lang="fr-FR" sz="2800" b="1" dirty="0">
                <a:latin typeface="Comic Sans MS" panose="030F0902030302020204" pitchFamily="66" charset="0"/>
              </a:rPr>
              <a:t>Algorithme décisionnels </a:t>
            </a:r>
          </a:p>
          <a:p>
            <a:pPr marL="0" indent="0" algn="ctr">
              <a:buNone/>
            </a:pPr>
            <a:r>
              <a:rPr lang="fr-FR" sz="1400" b="1" dirty="0">
                <a:latin typeface="Comic Sans MS" panose="030F0902030302020204" pitchFamily="66" charset="0"/>
              </a:rPr>
              <a:t>(ID: référentiels communs et coordinations interpersonnelles </a:t>
            </a:r>
            <a:r>
              <a:rPr lang="fr-FR" sz="1400" b="1" dirty="0" err="1">
                <a:latin typeface="Comic Sans MS" panose="030F0902030302020204" pitchFamily="66" charset="0"/>
              </a:rPr>
              <a:t>Bourbousson</a:t>
            </a:r>
            <a:r>
              <a:rPr lang="fr-FR" sz="1400" b="1" dirty="0">
                <a:latin typeface="Comic Sans MS" panose="030F0902030302020204" pitchFamily="66" charset="0"/>
              </a:rPr>
              <a:t> et Sève 2010)</a:t>
            </a:r>
          </a:p>
          <a:p>
            <a:pPr marL="0" indent="0" algn="ctr">
              <a:buNone/>
            </a:pPr>
            <a:endParaRPr lang="fr-FR" sz="1400" dirty="0">
              <a:latin typeface="Comic Sans MS" panose="030F0902030302020204" pitchFamily="66" charset="0"/>
            </a:endParaRPr>
          </a:p>
          <a:p>
            <a:pPr algn="ct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a:t>
            </a:r>
          </a:p>
          <a:p>
            <a:pPr algn="ctr">
              <a:buFont typeface=".Apple Color Emoji UI"/>
              <a:buChar char="🧐"/>
            </a:pPr>
            <a:endParaRPr lang="fr-FR" dirty="0">
              <a:solidFill>
                <a:schemeClr val="accent2">
                  <a:lumMod val="75000"/>
                </a:schemeClr>
              </a:solidFill>
              <a:latin typeface="Comic Sans MS" panose="030F0902030302020204" pitchFamily="66" charset="0"/>
            </a:endParaRPr>
          </a:p>
          <a:p>
            <a:pPr algn="ct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a:t>
            </a:r>
          </a:p>
          <a:p>
            <a:pPr algn="ctr">
              <a:buFont typeface=".Apple Color Emoji UI"/>
              <a:buChar char="🧐"/>
            </a:pPr>
            <a:endParaRPr lang="fr-FR" dirty="0">
              <a:solidFill>
                <a:schemeClr val="accent2">
                  <a:lumMod val="75000"/>
                </a:schemeClr>
              </a:solidFill>
              <a:latin typeface="Comic Sans MS" panose="030F0902030302020204" pitchFamily="66" charset="0"/>
            </a:endParaRPr>
          </a:p>
          <a:p>
            <a:pPr algn="ct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a:t>
            </a:r>
          </a:p>
          <a:p>
            <a:pPr algn="ctr">
              <a:buFont typeface=".Apple Color Emoji UI"/>
              <a:buChar char="🧐"/>
            </a:pPr>
            <a:endParaRPr lang="fr-FR" dirty="0">
              <a:solidFill>
                <a:schemeClr val="accent2">
                  <a:lumMod val="75000"/>
                </a:schemeClr>
              </a:solidFill>
              <a:latin typeface="Comic Sans MS" panose="030F0902030302020204" pitchFamily="66" charset="0"/>
            </a:endParaRPr>
          </a:p>
          <a:p>
            <a:pPr algn="ctr">
              <a:buFont typeface=".Apple Color Emoji UI"/>
              <a:buChar char="🧐"/>
            </a:pPr>
            <a:r>
              <a:rPr lang="fr-FR" b="1" dirty="0">
                <a:solidFill>
                  <a:schemeClr val="tx2">
                    <a:lumMod val="75000"/>
                  </a:schemeClr>
                </a:solidFill>
                <a:latin typeface="Comic Sans MS" panose="030F0902030302020204" pitchFamily="66" charset="0"/>
              </a:rPr>
              <a:t>SI</a:t>
            </a:r>
            <a:r>
              <a:rPr lang="fr-FR" dirty="0">
                <a:solidFill>
                  <a:schemeClr val="tx2">
                    <a:lumMod val="75000"/>
                  </a:schemeClr>
                </a:solidFill>
                <a:latin typeface="Comic Sans MS" panose="030F0902030302020204" pitchFamily="66" charset="0"/>
              </a:rPr>
              <a:t> ……….. </a:t>
            </a:r>
            <a:r>
              <a:rPr lang="fr-FR" b="1" dirty="0">
                <a:solidFill>
                  <a:schemeClr val="tx2">
                    <a:lumMod val="75000"/>
                  </a:schemeClr>
                </a:solidFill>
                <a:latin typeface="Comic Sans MS" panose="030F0902030302020204" pitchFamily="66" charset="0"/>
              </a:rPr>
              <a:t>ALORS</a:t>
            </a:r>
            <a:r>
              <a:rPr lang="fr-FR" dirty="0">
                <a:solidFill>
                  <a:schemeClr val="tx2">
                    <a:lumMod val="75000"/>
                  </a:schemeClr>
                </a:solidFill>
                <a:latin typeface="Comic Sans MS" panose="030F0902030302020204" pitchFamily="66" charset="0"/>
              </a:rPr>
              <a:t>  ……….. </a:t>
            </a:r>
          </a:p>
          <a:p>
            <a:pPr>
              <a:buFont typeface=".Apple Color Emoji UI"/>
              <a:buChar char="🎯"/>
            </a:pPr>
            <a:endParaRPr lang="fr-FR" dirty="0">
              <a:latin typeface="Comic Sans MS" panose="030F0902030302020204" pitchFamily="66" charset="0"/>
            </a:endParaRPr>
          </a:p>
          <a:p>
            <a:endParaRPr dirty="0">
              <a:latin typeface="Comic Sans MS" panose="030F0902030302020204" pitchFamily="66" charset="0"/>
            </a:endParaRPr>
          </a:p>
        </p:txBody>
      </p:sp>
    </p:spTree>
    <p:extLst>
      <p:ext uri="{BB962C8B-B14F-4D97-AF65-F5344CB8AC3E}">
        <p14:creationId xmlns:p14="http://schemas.microsoft.com/office/powerpoint/2010/main" val="3170240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er 1">
            <a:extLst>
              <a:ext uri="{FF2B5EF4-FFF2-40B4-BE49-F238E27FC236}">
                <a16:creationId xmlns:a16="http://schemas.microsoft.com/office/drawing/2014/main" id="{CF2206A0-EC5A-FA4C-83FF-96FCA4538CBC}"/>
              </a:ext>
            </a:extLst>
          </p:cNvPr>
          <p:cNvGrpSpPr/>
          <p:nvPr/>
        </p:nvGrpSpPr>
        <p:grpSpPr>
          <a:xfrm>
            <a:off x="109244" y="163338"/>
            <a:ext cx="8895859" cy="6318485"/>
            <a:chOff x="0" y="-9454"/>
            <a:chExt cx="9843883" cy="6901005"/>
          </a:xfrm>
        </p:grpSpPr>
        <p:grpSp>
          <p:nvGrpSpPr>
            <p:cNvPr id="5" name="Group 1428">
              <a:extLst>
                <a:ext uri="{FF2B5EF4-FFF2-40B4-BE49-F238E27FC236}">
                  <a16:creationId xmlns:a16="http://schemas.microsoft.com/office/drawing/2014/main" id="{2B07BACE-2FFD-184C-88EA-9FE12AF2CAEB}"/>
                </a:ext>
              </a:extLst>
            </p:cNvPr>
            <p:cNvGrpSpPr>
              <a:grpSpLocks/>
            </p:cNvGrpSpPr>
            <p:nvPr/>
          </p:nvGrpSpPr>
          <p:grpSpPr bwMode="auto">
            <a:xfrm>
              <a:off x="0" y="655092"/>
              <a:ext cx="3016250" cy="1907540"/>
              <a:chOff x="919" y="1235"/>
              <a:chExt cx="4750" cy="3004"/>
            </a:xfrm>
          </p:grpSpPr>
          <p:grpSp>
            <p:nvGrpSpPr>
              <p:cNvPr id="464" name="Group 1383">
                <a:extLst>
                  <a:ext uri="{FF2B5EF4-FFF2-40B4-BE49-F238E27FC236}">
                    <a16:creationId xmlns:a16="http://schemas.microsoft.com/office/drawing/2014/main" id="{3EA8145D-BCEF-B943-94A0-677849060475}"/>
                  </a:ext>
                </a:extLst>
              </p:cNvPr>
              <p:cNvGrpSpPr>
                <a:grpSpLocks/>
              </p:cNvGrpSpPr>
              <p:nvPr/>
            </p:nvGrpSpPr>
            <p:grpSpPr bwMode="auto">
              <a:xfrm>
                <a:off x="919" y="1771"/>
                <a:ext cx="4750" cy="2468"/>
                <a:chOff x="1085" y="615"/>
                <a:chExt cx="4750" cy="2468"/>
              </a:xfrm>
            </p:grpSpPr>
            <p:sp>
              <p:nvSpPr>
                <p:cNvPr id="466" name="Rectangle 465">
                  <a:extLst>
                    <a:ext uri="{FF2B5EF4-FFF2-40B4-BE49-F238E27FC236}">
                      <a16:creationId xmlns:a16="http://schemas.microsoft.com/office/drawing/2014/main" id="{CCAD3D05-5CAF-0444-B5FB-7DEDA043289B}"/>
                    </a:ext>
                  </a:extLst>
                </p:cNvPr>
                <p:cNvSpPr>
                  <a:spLocks noChangeArrowheads="1"/>
                </p:cNvSpPr>
                <p:nvPr/>
              </p:nvSpPr>
              <p:spPr bwMode="auto">
                <a:xfrm>
                  <a:off x="1085" y="615"/>
                  <a:ext cx="4750" cy="24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67" name="Group 1026">
                  <a:extLst>
                    <a:ext uri="{FF2B5EF4-FFF2-40B4-BE49-F238E27FC236}">
                      <a16:creationId xmlns:a16="http://schemas.microsoft.com/office/drawing/2014/main" id="{68010621-B3A4-6444-AB5E-191CFA33710D}"/>
                    </a:ext>
                  </a:extLst>
                </p:cNvPr>
                <p:cNvGrpSpPr>
                  <a:grpSpLocks/>
                </p:cNvGrpSpPr>
                <p:nvPr/>
              </p:nvGrpSpPr>
              <p:grpSpPr bwMode="auto">
                <a:xfrm>
                  <a:off x="1208" y="957"/>
                  <a:ext cx="3969" cy="1239"/>
                  <a:chOff x="1432" y="304"/>
                  <a:chExt cx="3969" cy="1239"/>
                </a:xfrm>
              </p:grpSpPr>
              <p:grpSp>
                <p:nvGrpSpPr>
                  <p:cNvPr id="468" name="Group 1027">
                    <a:extLst>
                      <a:ext uri="{FF2B5EF4-FFF2-40B4-BE49-F238E27FC236}">
                        <a16:creationId xmlns:a16="http://schemas.microsoft.com/office/drawing/2014/main" id="{3B0EA1B1-6225-2F40-BEB8-4FEFDD91B465}"/>
                      </a:ext>
                    </a:extLst>
                  </p:cNvPr>
                  <p:cNvGrpSpPr>
                    <a:grpSpLocks/>
                  </p:cNvGrpSpPr>
                  <p:nvPr/>
                </p:nvGrpSpPr>
                <p:grpSpPr bwMode="auto">
                  <a:xfrm>
                    <a:off x="1643" y="304"/>
                    <a:ext cx="3758" cy="1239"/>
                    <a:chOff x="1643" y="304"/>
                    <a:chExt cx="3758" cy="1239"/>
                  </a:xfrm>
                </p:grpSpPr>
                <p:grpSp>
                  <p:nvGrpSpPr>
                    <p:cNvPr id="474" name="Group 1028">
                      <a:extLst>
                        <a:ext uri="{FF2B5EF4-FFF2-40B4-BE49-F238E27FC236}">
                          <a16:creationId xmlns:a16="http://schemas.microsoft.com/office/drawing/2014/main" id="{F3290BA8-7D0F-1C49-8574-E6D761E4CA5A}"/>
                        </a:ext>
                      </a:extLst>
                    </p:cNvPr>
                    <p:cNvGrpSpPr>
                      <a:grpSpLocks/>
                    </p:cNvGrpSpPr>
                    <p:nvPr/>
                  </p:nvGrpSpPr>
                  <p:grpSpPr bwMode="auto">
                    <a:xfrm>
                      <a:off x="2180" y="970"/>
                      <a:ext cx="636" cy="573"/>
                      <a:chOff x="1539" y="2529"/>
                      <a:chExt cx="3694" cy="2814"/>
                    </a:xfrm>
                  </p:grpSpPr>
                  <p:sp>
                    <p:nvSpPr>
                      <p:cNvPr id="502" name="Oval 1029">
                        <a:extLst>
                          <a:ext uri="{FF2B5EF4-FFF2-40B4-BE49-F238E27FC236}">
                            <a16:creationId xmlns:a16="http://schemas.microsoft.com/office/drawing/2014/main" id="{001A70F3-89A5-E44E-A0B9-01CE57655003}"/>
                          </a:ext>
                        </a:extLst>
                      </p:cNvPr>
                      <p:cNvSpPr>
                        <a:spLocks noChangeArrowheads="1"/>
                      </p:cNvSpPr>
                      <p:nvPr/>
                    </p:nvSpPr>
                    <p:spPr bwMode="auto">
                      <a:xfrm>
                        <a:off x="2599" y="2529"/>
                        <a:ext cx="2634" cy="252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503" name="Group 1030">
                        <a:extLst>
                          <a:ext uri="{FF2B5EF4-FFF2-40B4-BE49-F238E27FC236}">
                            <a16:creationId xmlns:a16="http://schemas.microsoft.com/office/drawing/2014/main" id="{313429BE-22ED-B648-BD20-F38615D53C85}"/>
                          </a:ext>
                        </a:extLst>
                      </p:cNvPr>
                      <p:cNvGrpSpPr>
                        <a:grpSpLocks/>
                      </p:cNvGrpSpPr>
                      <p:nvPr/>
                    </p:nvGrpSpPr>
                    <p:grpSpPr bwMode="auto">
                      <a:xfrm rot="11444987">
                        <a:off x="1539" y="4390"/>
                        <a:ext cx="3226" cy="953"/>
                        <a:chOff x="3778" y="1930"/>
                        <a:chExt cx="7108" cy="1407"/>
                      </a:xfrm>
                    </p:grpSpPr>
                    <p:sp>
                      <p:nvSpPr>
                        <p:cNvPr id="504" name="AutoShape 1031">
                          <a:extLst>
                            <a:ext uri="{FF2B5EF4-FFF2-40B4-BE49-F238E27FC236}">
                              <a16:creationId xmlns:a16="http://schemas.microsoft.com/office/drawing/2014/main" id="{350998D8-4108-644A-8B32-6FEA53CB0D2F}"/>
                            </a:ext>
                          </a:extLst>
                        </p:cNvPr>
                        <p:cNvSpPr>
                          <a:spLocks noChangeArrowheads="1"/>
                        </p:cNvSpPr>
                        <p:nvPr/>
                      </p:nvSpPr>
                      <p:spPr bwMode="auto">
                        <a:xfrm rot="-5785976">
                          <a:off x="4232" y="1793"/>
                          <a:ext cx="297" cy="1205"/>
                        </a:xfrm>
                        <a:prstGeom prst="can">
                          <a:avLst>
                            <a:gd name="adj" fmla="val 281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05" name="AutoShape 1032">
                          <a:extLst>
                            <a:ext uri="{FF2B5EF4-FFF2-40B4-BE49-F238E27FC236}">
                              <a16:creationId xmlns:a16="http://schemas.microsoft.com/office/drawing/2014/main" id="{04F55F7C-E9FC-0148-89B7-020C3157FB1F}"/>
                            </a:ext>
                          </a:extLst>
                        </p:cNvPr>
                        <p:cNvSpPr>
                          <a:spLocks noChangeArrowheads="1"/>
                        </p:cNvSpPr>
                        <p:nvPr/>
                      </p:nvSpPr>
                      <p:spPr bwMode="auto">
                        <a:xfrm rot="-5542132">
                          <a:off x="5027" y="2018"/>
                          <a:ext cx="385" cy="691"/>
                        </a:xfrm>
                        <a:prstGeom prst="can">
                          <a:avLst>
                            <a:gd name="adj" fmla="val 4487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06" name="AutoShape 1033">
                          <a:extLst>
                            <a:ext uri="{FF2B5EF4-FFF2-40B4-BE49-F238E27FC236}">
                              <a16:creationId xmlns:a16="http://schemas.microsoft.com/office/drawing/2014/main" id="{3662DA5C-D62A-914A-A0C5-522D69AA054C}"/>
                            </a:ext>
                          </a:extLst>
                        </p:cNvPr>
                        <p:cNvSpPr>
                          <a:spLocks noChangeArrowheads="1"/>
                        </p:cNvSpPr>
                        <p:nvPr/>
                      </p:nvSpPr>
                      <p:spPr bwMode="auto">
                        <a:xfrm rot="16200000">
                          <a:off x="5824" y="1912"/>
                          <a:ext cx="385" cy="904"/>
                        </a:xfrm>
                        <a:prstGeom prst="can">
                          <a:avLst>
                            <a:gd name="adj" fmla="val 587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07" name="AutoShape 1034">
                          <a:extLst>
                            <a:ext uri="{FF2B5EF4-FFF2-40B4-BE49-F238E27FC236}">
                              <a16:creationId xmlns:a16="http://schemas.microsoft.com/office/drawing/2014/main" id="{CBAB62C0-1DA7-CD42-867B-EB1C1D145AE3}"/>
                            </a:ext>
                          </a:extLst>
                        </p:cNvPr>
                        <p:cNvSpPr>
                          <a:spLocks noChangeArrowheads="1"/>
                        </p:cNvSpPr>
                        <p:nvPr/>
                      </p:nvSpPr>
                      <p:spPr bwMode="auto">
                        <a:xfrm rot="16200000">
                          <a:off x="7126" y="1408"/>
                          <a:ext cx="447" cy="1974"/>
                        </a:xfrm>
                        <a:prstGeom prst="can">
                          <a:avLst>
                            <a:gd name="adj" fmla="val 7695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08" name="AutoShape 1035">
                          <a:extLst>
                            <a:ext uri="{FF2B5EF4-FFF2-40B4-BE49-F238E27FC236}">
                              <a16:creationId xmlns:a16="http://schemas.microsoft.com/office/drawing/2014/main" id="{512AD30D-CDDC-1B41-8587-928BD61C9067}"/>
                            </a:ext>
                          </a:extLst>
                        </p:cNvPr>
                        <p:cNvSpPr>
                          <a:spLocks noChangeArrowheads="1"/>
                        </p:cNvSpPr>
                        <p:nvPr/>
                      </p:nvSpPr>
                      <p:spPr bwMode="auto">
                        <a:xfrm rot="4960540">
                          <a:off x="8262" y="2048"/>
                          <a:ext cx="658" cy="786"/>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509" name="AutoShape 1036">
                          <a:extLst>
                            <a:ext uri="{FF2B5EF4-FFF2-40B4-BE49-F238E27FC236}">
                              <a16:creationId xmlns:a16="http://schemas.microsoft.com/office/drawing/2014/main" id="{6DDBE6EA-5D03-CC45-A872-3A26FDD03B80}"/>
                            </a:ext>
                          </a:extLst>
                        </p:cNvPr>
                        <p:cNvSpPr>
                          <a:spLocks noChangeArrowheads="1"/>
                        </p:cNvSpPr>
                        <p:nvPr/>
                      </p:nvSpPr>
                      <p:spPr bwMode="auto">
                        <a:xfrm rot="-28932030">
                          <a:off x="7179" y="2110"/>
                          <a:ext cx="461" cy="1994"/>
                        </a:xfrm>
                        <a:prstGeom prst="can">
                          <a:avLst>
                            <a:gd name="adj" fmla="val 3622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0" name="AutoShape 1037">
                          <a:extLst>
                            <a:ext uri="{FF2B5EF4-FFF2-40B4-BE49-F238E27FC236}">
                              <a16:creationId xmlns:a16="http://schemas.microsoft.com/office/drawing/2014/main" id="{606A87C0-2195-8E47-9E62-3BC49CC34D42}"/>
                            </a:ext>
                          </a:extLst>
                        </p:cNvPr>
                        <p:cNvSpPr>
                          <a:spLocks noChangeArrowheads="1"/>
                        </p:cNvSpPr>
                        <p:nvPr/>
                      </p:nvSpPr>
                      <p:spPr bwMode="auto">
                        <a:xfrm rot="16200000">
                          <a:off x="7146" y="1470"/>
                          <a:ext cx="447" cy="1974"/>
                        </a:xfrm>
                        <a:prstGeom prst="can">
                          <a:avLst>
                            <a:gd name="adj" fmla="val 7695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1" name="AutoShape 1038">
                          <a:extLst>
                            <a:ext uri="{FF2B5EF4-FFF2-40B4-BE49-F238E27FC236}">
                              <a16:creationId xmlns:a16="http://schemas.microsoft.com/office/drawing/2014/main" id="{B0578308-999A-184E-B628-20A5CC39E9DF}"/>
                            </a:ext>
                          </a:extLst>
                        </p:cNvPr>
                        <p:cNvSpPr>
                          <a:spLocks noChangeArrowheads="1"/>
                        </p:cNvSpPr>
                        <p:nvPr/>
                      </p:nvSpPr>
                      <p:spPr bwMode="auto">
                        <a:xfrm rot="16200000">
                          <a:off x="5824" y="1974"/>
                          <a:ext cx="385" cy="904"/>
                        </a:xfrm>
                        <a:prstGeom prst="can">
                          <a:avLst>
                            <a:gd name="adj" fmla="val 587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2" name="AutoShape 1039">
                          <a:extLst>
                            <a:ext uri="{FF2B5EF4-FFF2-40B4-BE49-F238E27FC236}">
                              <a16:creationId xmlns:a16="http://schemas.microsoft.com/office/drawing/2014/main" id="{01E1ED46-FA99-E546-BB97-C9BAA481448B}"/>
                            </a:ext>
                          </a:extLst>
                        </p:cNvPr>
                        <p:cNvSpPr>
                          <a:spLocks noChangeArrowheads="1"/>
                        </p:cNvSpPr>
                        <p:nvPr/>
                      </p:nvSpPr>
                      <p:spPr bwMode="auto">
                        <a:xfrm rot="-5542132">
                          <a:off x="5027" y="2080"/>
                          <a:ext cx="385" cy="691"/>
                        </a:xfrm>
                        <a:prstGeom prst="can">
                          <a:avLst>
                            <a:gd name="adj" fmla="val 4487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3" name="AutoShape 1040">
                          <a:extLst>
                            <a:ext uri="{FF2B5EF4-FFF2-40B4-BE49-F238E27FC236}">
                              <a16:creationId xmlns:a16="http://schemas.microsoft.com/office/drawing/2014/main" id="{1724AAB5-1FA8-2C4C-BF00-2E61B5B52EBB}"/>
                            </a:ext>
                          </a:extLst>
                        </p:cNvPr>
                        <p:cNvSpPr>
                          <a:spLocks noChangeArrowheads="1"/>
                        </p:cNvSpPr>
                        <p:nvPr/>
                      </p:nvSpPr>
                      <p:spPr bwMode="auto">
                        <a:xfrm rot="-5785976">
                          <a:off x="4342" y="1979"/>
                          <a:ext cx="328" cy="950"/>
                        </a:xfrm>
                        <a:prstGeom prst="can">
                          <a:avLst>
                            <a:gd name="adj" fmla="val 2006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4" name="AutoShape 1041">
                          <a:extLst>
                            <a:ext uri="{FF2B5EF4-FFF2-40B4-BE49-F238E27FC236}">
                              <a16:creationId xmlns:a16="http://schemas.microsoft.com/office/drawing/2014/main" id="{9A876B3E-93E2-9A4E-8FA0-4C179AFAE7AE}"/>
                            </a:ext>
                          </a:extLst>
                        </p:cNvPr>
                        <p:cNvSpPr>
                          <a:spLocks noChangeArrowheads="1"/>
                        </p:cNvSpPr>
                        <p:nvPr/>
                      </p:nvSpPr>
                      <p:spPr bwMode="auto">
                        <a:xfrm rot="5212787">
                          <a:off x="9521" y="1404"/>
                          <a:ext cx="839" cy="1891"/>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grpSp>
                <p:cxnSp>
                  <p:nvCxnSpPr>
                    <p:cNvPr id="475" name="AutoShape 1042">
                      <a:extLst>
                        <a:ext uri="{FF2B5EF4-FFF2-40B4-BE49-F238E27FC236}">
                          <a16:creationId xmlns:a16="http://schemas.microsoft.com/office/drawing/2014/main" id="{528CCDC7-4F44-7C48-B295-3E8CEBA2E194}"/>
                        </a:ext>
                      </a:extLst>
                    </p:cNvPr>
                    <p:cNvCxnSpPr>
                      <a:cxnSpLocks noChangeShapeType="1"/>
                    </p:cNvCxnSpPr>
                    <p:nvPr/>
                  </p:nvCxnSpPr>
                  <p:spPr bwMode="auto">
                    <a:xfrm flipV="1">
                      <a:off x="1643" y="422"/>
                      <a:ext cx="2480" cy="202"/>
                    </a:xfrm>
                    <a:prstGeom prst="straightConnector1">
                      <a:avLst/>
                    </a:prstGeom>
                    <a:noFill/>
                    <a:ln w="9525">
                      <a:solidFill>
                        <a:srgbClr val="00000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476" name="Group 1043">
                      <a:extLst>
                        <a:ext uri="{FF2B5EF4-FFF2-40B4-BE49-F238E27FC236}">
                          <a16:creationId xmlns:a16="http://schemas.microsoft.com/office/drawing/2014/main" id="{8C1ED23B-F56C-F443-B812-92DAB5D4A56E}"/>
                        </a:ext>
                      </a:extLst>
                    </p:cNvPr>
                    <p:cNvGrpSpPr>
                      <a:grpSpLocks/>
                    </p:cNvGrpSpPr>
                    <p:nvPr/>
                  </p:nvGrpSpPr>
                  <p:grpSpPr bwMode="auto">
                    <a:xfrm>
                      <a:off x="4638" y="304"/>
                      <a:ext cx="763" cy="723"/>
                      <a:chOff x="11590" y="773"/>
                      <a:chExt cx="3601" cy="2263"/>
                    </a:xfrm>
                  </p:grpSpPr>
                  <p:cxnSp>
                    <p:nvCxnSpPr>
                      <p:cNvPr id="477" name="AutoShape 1044">
                        <a:extLst>
                          <a:ext uri="{FF2B5EF4-FFF2-40B4-BE49-F238E27FC236}">
                            <a16:creationId xmlns:a16="http://schemas.microsoft.com/office/drawing/2014/main" id="{C24B3EF2-D82C-9C4C-940A-94AEFEF16493}"/>
                          </a:ext>
                        </a:extLst>
                      </p:cNvPr>
                      <p:cNvCxnSpPr>
                        <a:cxnSpLocks noChangeShapeType="1"/>
                      </p:cNvCxnSpPr>
                      <p:nvPr/>
                    </p:nvCxnSpPr>
                    <p:spPr bwMode="auto">
                      <a:xfrm flipH="1">
                        <a:off x="14366" y="1849"/>
                        <a:ext cx="420" cy="1187"/>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478" name="Group 1045">
                        <a:extLst>
                          <a:ext uri="{FF2B5EF4-FFF2-40B4-BE49-F238E27FC236}">
                            <a16:creationId xmlns:a16="http://schemas.microsoft.com/office/drawing/2014/main" id="{9791ABC7-07AF-3349-A732-D62C665E7F81}"/>
                          </a:ext>
                        </a:extLst>
                      </p:cNvPr>
                      <p:cNvGrpSpPr>
                        <a:grpSpLocks/>
                      </p:cNvGrpSpPr>
                      <p:nvPr/>
                    </p:nvGrpSpPr>
                    <p:grpSpPr bwMode="auto">
                      <a:xfrm>
                        <a:off x="11590" y="773"/>
                        <a:ext cx="3601" cy="2263"/>
                        <a:chOff x="11590" y="773"/>
                        <a:chExt cx="3601" cy="2263"/>
                      </a:xfrm>
                    </p:grpSpPr>
                    <p:sp>
                      <p:nvSpPr>
                        <p:cNvPr id="479" name="Oval 1046">
                          <a:extLst>
                            <a:ext uri="{FF2B5EF4-FFF2-40B4-BE49-F238E27FC236}">
                              <a16:creationId xmlns:a16="http://schemas.microsoft.com/office/drawing/2014/main" id="{3F86981D-7E81-DD48-8EE2-0D72DD647CD2}"/>
                            </a:ext>
                          </a:extLst>
                        </p:cNvPr>
                        <p:cNvSpPr>
                          <a:spLocks noChangeArrowheads="1"/>
                        </p:cNvSpPr>
                        <p:nvPr/>
                      </p:nvSpPr>
                      <p:spPr bwMode="auto">
                        <a:xfrm>
                          <a:off x="11590" y="773"/>
                          <a:ext cx="3196" cy="143"/>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480" name="AutoShape 1047">
                          <a:extLst>
                            <a:ext uri="{FF2B5EF4-FFF2-40B4-BE49-F238E27FC236}">
                              <a16:creationId xmlns:a16="http://schemas.microsoft.com/office/drawing/2014/main" id="{645CC4EA-291F-D94D-8DFF-6C583CA671AD}"/>
                            </a:ext>
                          </a:extLst>
                        </p:cNvPr>
                        <p:cNvCxnSpPr>
                          <a:cxnSpLocks noChangeShapeType="1"/>
                        </p:cNvCxnSpPr>
                        <p:nvPr/>
                      </p:nvCxnSpPr>
                      <p:spPr bwMode="auto">
                        <a:xfrm>
                          <a:off x="11590" y="841"/>
                          <a:ext cx="0" cy="216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1" name="AutoShape 1048">
                          <a:extLst>
                            <a:ext uri="{FF2B5EF4-FFF2-40B4-BE49-F238E27FC236}">
                              <a16:creationId xmlns:a16="http://schemas.microsoft.com/office/drawing/2014/main" id="{2661F20B-4931-AA4D-B38A-C8BC3E90308F}"/>
                            </a:ext>
                          </a:extLst>
                        </p:cNvPr>
                        <p:cNvCxnSpPr>
                          <a:cxnSpLocks noChangeShapeType="1"/>
                        </p:cNvCxnSpPr>
                        <p:nvPr/>
                      </p:nvCxnSpPr>
                      <p:spPr bwMode="auto">
                        <a:xfrm>
                          <a:off x="14786" y="841"/>
                          <a:ext cx="0" cy="216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2" name="AutoShape 1049">
                          <a:extLst>
                            <a:ext uri="{FF2B5EF4-FFF2-40B4-BE49-F238E27FC236}">
                              <a16:creationId xmlns:a16="http://schemas.microsoft.com/office/drawing/2014/main" id="{1DB3D936-3AB6-9648-90AE-D0297244396A}"/>
                            </a:ext>
                          </a:extLst>
                        </p:cNvPr>
                        <p:cNvCxnSpPr>
                          <a:cxnSpLocks noChangeShapeType="1"/>
                        </p:cNvCxnSpPr>
                        <p:nvPr/>
                      </p:nvCxnSpPr>
                      <p:spPr bwMode="auto">
                        <a:xfrm flipV="1">
                          <a:off x="11590"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3" name="AutoShape 1050">
                          <a:extLst>
                            <a:ext uri="{FF2B5EF4-FFF2-40B4-BE49-F238E27FC236}">
                              <a16:creationId xmlns:a16="http://schemas.microsoft.com/office/drawing/2014/main" id="{4C84264B-53BE-3A4F-BD1F-ABD760F03241}"/>
                            </a:ext>
                          </a:extLst>
                        </p:cNvPr>
                        <p:cNvCxnSpPr>
                          <a:cxnSpLocks noChangeShapeType="1"/>
                        </p:cNvCxnSpPr>
                        <p:nvPr/>
                      </p:nvCxnSpPr>
                      <p:spPr bwMode="auto">
                        <a:xfrm flipV="1">
                          <a:off x="11911"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4" name="AutoShape 1051">
                          <a:extLst>
                            <a:ext uri="{FF2B5EF4-FFF2-40B4-BE49-F238E27FC236}">
                              <a16:creationId xmlns:a16="http://schemas.microsoft.com/office/drawing/2014/main" id="{1D166E96-FC46-C64C-B8E7-F9644D5E19D0}"/>
                            </a:ext>
                          </a:extLst>
                        </p:cNvPr>
                        <p:cNvCxnSpPr>
                          <a:cxnSpLocks noChangeShapeType="1"/>
                        </p:cNvCxnSpPr>
                        <p:nvPr/>
                      </p:nvCxnSpPr>
                      <p:spPr bwMode="auto">
                        <a:xfrm flipV="1">
                          <a:off x="12239"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5" name="AutoShape 1052">
                          <a:extLst>
                            <a:ext uri="{FF2B5EF4-FFF2-40B4-BE49-F238E27FC236}">
                              <a16:creationId xmlns:a16="http://schemas.microsoft.com/office/drawing/2014/main" id="{DCFBE542-E4F7-C145-91C8-AE2B14A074B7}"/>
                            </a:ext>
                          </a:extLst>
                        </p:cNvPr>
                        <p:cNvCxnSpPr>
                          <a:cxnSpLocks noChangeShapeType="1"/>
                        </p:cNvCxnSpPr>
                        <p:nvPr/>
                      </p:nvCxnSpPr>
                      <p:spPr bwMode="auto">
                        <a:xfrm flipV="1">
                          <a:off x="12630"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6" name="AutoShape 1053">
                          <a:extLst>
                            <a:ext uri="{FF2B5EF4-FFF2-40B4-BE49-F238E27FC236}">
                              <a16:creationId xmlns:a16="http://schemas.microsoft.com/office/drawing/2014/main" id="{03DD0918-583E-DB4A-81D3-4E92B3AB2B28}"/>
                            </a:ext>
                          </a:extLst>
                        </p:cNvPr>
                        <p:cNvCxnSpPr>
                          <a:cxnSpLocks noChangeShapeType="1"/>
                        </p:cNvCxnSpPr>
                        <p:nvPr/>
                      </p:nvCxnSpPr>
                      <p:spPr bwMode="auto">
                        <a:xfrm flipV="1">
                          <a:off x="13016"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7" name="AutoShape 1054">
                          <a:extLst>
                            <a:ext uri="{FF2B5EF4-FFF2-40B4-BE49-F238E27FC236}">
                              <a16:creationId xmlns:a16="http://schemas.microsoft.com/office/drawing/2014/main" id="{FC40B822-869A-8E45-AE38-4EEF86B8F9F1}"/>
                            </a:ext>
                          </a:extLst>
                        </p:cNvPr>
                        <p:cNvCxnSpPr>
                          <a:cxnSpLocks noChangeShapeType="1"/>
                        </p:cNvCxnSpPr>
                        <p:nvPr/>
                      </p:nvCxnSpPr>
                      <p:spPr bwMode="auto">
                        <a:xfrm flipV="1">
                          <a:off x="13349"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8" name="AutoShape 1055">
                          <a:extLst>
                            <a:ext uri="{FF2B5EF4-FFF2-40B4-BE49-F238E27FC236}">
                              <a16:creationId xmlns:a16="http://schemas.microsoft.com/office/drawing/2014/main" id="{20E9D0B7-7C7B-6E4A-B8DD-38002AFB790B}"/>
                            </a:ext>
                          </a:extLst>
                        </p:cNvPr>
                        <p:cNvCxnSpPr>
                          <a:cxnSpLocks noChangeShapeType="1"/>
                        </p:cNvCxnSpPr>
                        <p:nvPr/>
                      </p:nvCxnSpPr>
                      <p:spPr bwMode="auto">
                        <a:xfrm flipV="1">
                          <a:off x="13735" y="899"/>
                          <a:ext cx="719" cy="2074"/>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9" name="AutoShape 1056">
                          <a:extLst>
                            <a:ext uri="{FF2B5EF4-FFF2-40B4-BE49-F238E27FC236}">
                              <a16:creationId xmlns:a16="http://schemas.microsoft.com/office/drawing/2014/main" id="{D264F993-8D4D-9843-B310-54D1125F0273}"/>
                            </a:ext>
                          </a:extLst>
                        </p:cNvPr>
                        <p:cNvCxnSpPr>
                          <a:cxnSpLocks noChangeShapeType="1"/>
                        </p:cNvCxnSpPr>
                        <p:nvPr/>
                      </p:nvCxnSpPr>
                      <p:spPr bwMode="auto">
                        <a:xfrm flipV="1">
                          <a:off x="14014" y="841"/>
                          <a:ext cx="772" cy="2195"/>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0" name="AutoShape 1057">
                          <a:extLst>
                            <a:ext uri="{FF2B5EF4-FFF2-40B4-BE49-F238E27FC236}">
                              <a16:creationId xmlns:a16="http://schemas.microsoft.com/office/drawing/2014/main" id="{DA612D8A-63CF-A746-ACAA-E8111F319E76}"/>
                            </a:ext>
                          </a:extLst>
                        </p:cNvPr>
                        <p:cNvCxnSpPr>
                          <a:cxnSpLocks noChangeShapeType="1"/>
                        </p:cNvCxnSpPr>
                        <p:nvPr/>
                      </p:nvCxnSpPr>
                      <p:spPr bwMode="auto">
                        <a:xfrm flipV="1">
                          <a:off x="11590" y="899"/>
                          <a:ext cx="434" cy="110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1" name="AutoShape 1058">
                          <a:extLst>
                            <a:ext uri="{FF2B5EF4-FFF2-40B4-BE49-F238E27FC236}">
                              <a16:creationId xmlns:a16="http://schemas.microsoft.com/office/drawing/2014/main" id="{60E923C8-72F9-1642-BDA5-3C8E10761C4F}"/>
                            </a:ext>
                          </a:extLst>
                        </p:cNvPr>
                        <p:cNvCxnSpPr>
                          <a:cxnSpLocks noChangeShapeType="1"/>
                        </p:cNvCxnSpPr>
                        <p:nvPr/>
                      </p:nvCxnSpPr>
                      <p:spPr bwMode="auto">
                        <a:xfrm>
                          <a:off x="11590" y="872"/>
                          <a:ext cx="649" cy="2135"/>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2" name="AutoShape 1059">
                          <a:extLst>
                            <a:ext uri="{FF2B5EF4-FFF2-40B4-BE49-F238E27FC236}">
                              <a16:creationId xmlns:a16="http://schemas.microsoft.com/office/drawing/2014/main" id="{103A5493-E7A0-BF47-B504-657A9FB29B4F}"/>
                            </a:ext>
                          </a:extLst>
                        </p:cNvPr>
                        <p:cNvCxnSpPr>
                          <a:cxnSpLocks noChangeShapeType="1"/>
                        </p:cNvCxnSpPr>
                        <p:nvPr/>
                      </p:nvCxnSpPr>
                      <p:spPr bwMode="auto">
                        <a:xfrm>
                          <a:off x="12006" y="916"/>
                          <a:ext cx="624"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3" name="AutoShape 1060">
                          <a:extLst>
                            <a:ext uri="{FF2B5EF4-FFF2-40B4-BE49-F238E27FC236}">
                              <a16:creationId xmlns:a16="http://schemas.microsoft.com/office/drawing/2014/main" id="{3BFD6236-F555-C141-A25E-1A3AFB97E231}"/>
                            </a:ext>
                          </a:extLst>
                        </p:cNvPr>
                        <p:cNvCxnSpPr>
                          <a:cxnSpLocks noChangeShapeType="1"/>
                        </p:cNvCxnSpPr>
                        <p:nvPr/>
                      </p:nvCxnSpPr>
                      <p:spPr bwMode="auto">
                        <a:xfrm>
                          <a:off x="12309" y="916"/>
                          <a:ext cx="707"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4" name="AutoShape 1061">
                          <a:extLst>
                            <a:ext uri="{FF2B5EF4-FFF2-40B4-BE49-F238E27FC236}">
                              <a16:creationId xmlns:a16="http://schemas.microsoft.com/office/drawing/2014/main" id="{87A0ED0C-7A42-084B-AE6E-B7CE2C1D1BAD}"/>
                            </a:ext>
                          </a:extLst>
                        </p:cNvPr>
                        <p:cNvCxnSpPr>
                          <a:cxnSpLocks noChangeShapeType="1"/>
                        </p:cNvCxnSpPr>
                        <p:nvPr/>
                      </p:nvCxnSpPr>
                      <p:spPr bwMode="auto">
                        <a:xfrm>
                          <a:off x="13349" y="934"/>
                          <a:ext cx="665" cy="2102"/>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5" name="AutoShape 1062">
                          <a:extLst>
                            <a:ext uri="{FF2B5EF4-FFF2-40B4-BE49-F238E27FC236}">
                              <a16:creationId xmlns:a16="http://schemas.microsoft.com/office/drawing/2014/main" id="{C466FCE3-2C1D-E24A-85BF-C4BCD2C576AE}"/>
                            </a:ext>
                          </a:extLst>
                        </p:cNvPr>
                        <p:cNvCxnSpPr>
                          <a:cxnSpLocks noChangeShapeType="1"/>
                        </p:cNvCxnSpPr>
                        <p:nvPr/>
                      </p:nvCxnSpPr>
                      <p:spPr bwMode="auto">
                        <a:xfrm>
                          <a:off x="12958" y="953"/>
                          <a:ext cx="777" cy="202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6" name="AutoShape 1063">
                          <a:extLst>
                            <a:ext uri="{FF2B5EF4-FFF2-40B4-BE49-F238E27FC236}">
                              <a16:creationId xmlns:a16="http://schemas.microsoft.com/office/drawing/2014/main" id="{5F31B670-AB92-E149-B6CF-23A4475336B8}"/>
                            </a:ext>
                          </a:extLst>
                        </p:cNvPr>
                        <p:cNvCxnSpPr>
                          <a:cxnSpLocks noChangeShapeType="1"/>
                        </p:cNvCxnSpPr>
                        <p:nvPr/>
                      </p:nvCxnSpPr>
                      <p:spPr bwMode="auto">
                        <a:xfrm>
                          <a:off x="12630" y="934"/>
                          <a:ext cx="719" cy="207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7" name="AutoShape 1064">
                          <a:extLst>
                            <a:ext uri="{FF2B5EF4-FFF2-40B4-BE49-F238E27FC236}">
                              <a16:creationId xmlns:a16="http://schemas.microsoft.com/office/drawing/2014/main" id="{FA4E09D7-4B3B-1A42-99AC-460A67D4AEA1}"/>
                            </a:ext>
                          </a:extLst>
                        </p:cNvPr>
                        <p:cNvCxnSpPr>
                          <a:cxnSpLocks noChangeShapeType="1"/>
                        </p:cNvCxnSpPr>
                        <p:nvPr/>
                      </p:nvCxnSpPr>
                      <p:spPr bwMode="auto">
                        <a:xfrm>
                          <a:off x="14454" y="916"/>
                          <a:ext cx="332" cy="93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8" name="AutoShape 1065">
                          <a:extLst>
                            <a:ext uri="{FF2B5EF4-FFF2-40B4-BE49-F238E27FC236}">
                              <a16:creationId xmlns:a16="http://schemas.microsoft.com/office/drawing/2014/main" id="{8BC8E1FB-630B-7649-8EFE-D4A273A561C2}"/>
                            </a:ext>
                          </a:extLst>
                        </p:cNvPr>
                        <p:cNvCxnSpPr>
                          <a:cxnSpLocks noChangeShapeType="1"/>
                        </p:cNvCxnSpPr>
                        <p:nvPr/>
                      </p:nvCxnSpPr>
                      <p:spPr bwMode="auto">
                        <a:xfrm>
                          <a:off x="14068" y="934"/>
                          <a:ext cx="718" cy="207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9" name="AutoShape 1066">
                          <a:extLst>
                            <a:ext uri="{FF2B5EF4-FFF2-40B4-BE49-F238E27FC236}">
                              <a16:creationId xmlns:a16="http://schemas.microsoft.com/office/drawing/2014/main" id="{BA2704DC-7C58-5C41-9A8F-C96628E99CA9}"/>
                            </a:ext>
                          </a:extLst>
                        </p:cNvPr>
                        <p:cNvCxnSpPr>
                          <a:cxnSpLocks noChangeShapeType="1"/>
                        </p:cNvCxnSpPr>
                        <p:nvPr/>
                      </p:nvCxnSpPr>
                      <p:spPr bwMode="auto">
                        <a:xfrm>
                          <a:off x="13735" y="953"/>
                          <a:ext cx="631" cy="208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500" name="AutoShape 1067">
                          <a:extLst>
                            <a:ext uri="{FF2B5EF4-FFF2-40B4-BE49-F238E27FC236}">
                              <a16:creationId xmlns:a16="http://schemas.microsoft.com/office/drawing/2014/main" id="{79B3842B-EE0F-B241-B588-406CDE10FC20}"/>
                            </a:ext>
                          </a:extLst>
                        </p:cNvPr>
                        <p:cNvCxnSpPr>
                          <a:cxnSpLocks noChangeShapeType="1"/>
                        </p:cNvCxnSpPr>
                        <p:nvPr/>
                      </p:nvCxnSpPr>
                      <p:spPr bwMode="auto">
                        <a:xfrm>
                          <a:off x="11590" y="1934"/>
                          <a:ext cx="321" cy="103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501" name="AutoShape 1068">
                          <a:extLst>
                            <a:ext uri="{FF2B5EF4-FFF2-40B4-BE49-F238E27FC236}">
                              <a16:creationId xmlns:a16="http://schemas.microsoft.com/office/drawing/2014/main" id="{B1DF1353-07EA-6E49-998C-05ECCC565F99}"/>
                            </a:ext>
                          </a:extLst>
                        </p:cNvPr>
                        <p:cNvCxnSpPr>
                          <a:cxnSpLocks noChangeShapeType="1"/>
                        </p:cNvCxnSpPr>
                        <p:nvPr/>
                      </p:nvCxnSpPr>
                      <p:spPr bwMode="auto">
                        <a:xfrm>
                          <a:off x="14786" y="841"/>
                          <a:ext cx="405" cy="0"/>
                        </a:xfrm>
                        <a:prstGeom prst="straightConnector1">
                          <a:avLst/>
                        </a:prstGeom>
                        <a:noFill/>
                        <a:ln w="38100">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grpSp>
              <p:grpSp>
                <p:nvGrpSpPr>
                  <p:cNvPr id="469" name="Group 1069">
                    <a:extLst>
                      <a:ext uri="{FF2B5EF4-FFF2-40B4-BE49-F238E27FC236}">
                        <a16:creationId xmlns:a16="http://schemas.microsoft.com/office/drawing/2014/main" id="{BA159E19-767A-824E-A796-219FF13A3B29}"/>
                      </a:ext>
                    </a:extLst>
                  </p:cNvPr>
                  <p:cNvGrpSpPr>
                    <a:grpSpLocks/>
                  </p:cNvGrpSpPr>
                  <p:nvPr/>
                </p:nvGrpSpPr>
                <p:grpSpPr bwMode="auto">
                  <a:xfrm>
                    <a:off x="1432" y="567"/>
                    <a:ext cx="137" cy="165"/>
                    <a:chOff x="1552" y="2201"/>
                    <a:chExt cx="327" cy="338"/>
                  </a:xfrm>
                </p:grpSpPr>
                <p:cxnSp>
                  <p:nvCxnSpPr>
                    <p:cNvPr id="470" name="AutoShape 1070">
                      <a:extLst>
                        <a:ext uri="{FF2B5EF4-FFF2-40B4-BE49-F238E27FC236}">
                          <a16:creationId xmlns:a16="http://schemas.microsoft.com/office/drawing/2014/main" id="{26D8A1D8-CD91-5D42-BD32-9182BD04FBCC}"/>
                        </a:ext>
                      </a:extLst>
                    </p:cNvPr>
                    <p:cNvCxnSpPr>
                      <a:cxnSpLocks noChangeShapeType="1"/>
                    </p:cNvCxnSpPr>
                    <p:nvPr/>
                  </p:nvCxnSpPr>
                  <p:spPr bwMode="auto">
                    <a:xfrm flipV="1">
                      <a:off x="1552" y="2201"/>
                      <a:ext cx="267" cy="22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71" name="AutoShape 1071">
                      <a:extLst>
                        <a:ext uri="{FF2B5EF4-FFF2-40B4-BE49-F238E27FC236}">
                          <a16:creationId xmlns:a16="http://schemas.microsoft.com/office/drawing/2014/main" id="{05D9A569-A965-D240-96B6-B6CE192F4C1E}"/>
                        </a:ext>
                      </a:extLst>
                    </p:cNvPr>
                    <p:cNvCxnSpPr>
                      <a:cxnSpLocks noChangeShapeType="1"/>
                    </p:cNvCxnSpPr>
                    <p:nvPr/>
                  </p:nvCxnSpPr>
                  <p:spPr bwMode="auto">
                    <a:xfrm>
                      <a:off x="1552" y="2430"/>
                      <a:ext cx="327" cy="10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472" name="Arc 1072">
                      <a:extLst>
                        <a:ext uri="{FF2B5EF4-FFF2-40B4-BE49-F238E27FC236}">
                          <a16:creationId xmlns:a16="http://schemas.microsoft.com/office/drawing/2014/main" id="{39264B39-4972-1648-ACB9-D85916F61F71}"/>
                        </a:ext>
                      </a:extLst>
                    </p:cNvPr>
                    <p:cNvSpPr>
                      <a:spLocks/>
                    </p:cNvSpPr>
                    <p:nvPr/>
                  </p:nvSpPr>
                  <p:spPr bwMode="auto">
                    <a:xfrm rot="2028604">
                      <a:off x="1663" y="2318"/>
                      <a:ext cx="108" cy="158"/>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473" name="Arc 1073">
                      <a:extLst>
                        <a:ext uri="{FF2B5EF4-FFF2-40B4-BE49-F238E27FC236}">
                          <a16:creationId xmlns:a16="http://schemas.microsoft.com/office/drawing/2014/main" id="{1FF82255-09EF-7742-90D9-43480050F77E}"/>
                        </a:ext>
                      </a:extLst>
                    </p:cNvPr>
                    <p:cNvSpPr>
                      <a:spLocks/>
                    </p:cNvSpPr>
                    <p:nvPr/>
                  </p:nvSpPr>
                  <p:spPr bwMode="auto">
                    <a:xfrm rot="13797456">
                      <a:off x="1696" y="2355"/>
                      <a:ext cx="79" cy="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grpSp>
          <p:sp>
            <p:nvSpPr>
              <p:cNvPr id="465" name="AutoShape 1421">
                <a:extLst>
                  <a:ext uri="{FF2B5EF4-FFF2-40B4-BE49-F238E27FC236}">
                    <a16:creationId xmlns:a16="http://schemas.microsoft.com/office/drawing/2014/main" id="{112C00E0-9C7B-4840-AA4E-FB92503EAE80}"/>
                  </a:ext>
                </a:extLst>
              </p:cNvPr>
              <p:cNvSpPr>
                <a:spLocks noChangeArrowheads="1"/>
              </p:cNvSpPr>
              <p:nvPr/>
            </p:nvSpPr>
            <p:spPr bwMode="auto">
              <a:xfrm>
                <a:off x="1055" y="1235"/>
                <a:ext cx="4443" cy="696"/>
              </a:xfrm>
              <a:prstGeom prst="bevel">
                <a:avLst>
                  <a:gd name="adj" fmla="val 12500"/>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342900" marR="71755" lvl="0" indent="-342900" algn="ctr">
                  <a:lnSpc>
                    <a:spcPct val="150000"/>
                  </a:lnSpc>
                  <a:spcAft>
                    <a:spcPts val="0"/>
                  </a:spcAft>
                  <a:buFont typeface="+mj-lt"/>
                  <a:buAutoNum type="arabicPeriod"/>
                </a:pPr>
                <a:r>
                  <a:rPr lang="fr-FR" sz="1100" dirty="0">
                    <a:effectLst/>
                    <a:latin typeface="Calibri" charset="0"/>
                    <a:ea typeface="Calibri" charset="0"/>
                    <a:cs typeface="Times New Roman" charset="0"/>
                  </a:rPr>
                  <a:t>Alignement Œil/ Bras fort/ Panier</a:t>
                </a:r>
              </a:p>
            </p:txBody>
          </p:sp>
        </p:grpSp>
        <p:grpSp>
          <p:nvGrpSpPr>
            <p:cNvPr id="6" name="Group 1430">
              <a:extLst>
                <a:ext uri="{FF2B5EF4-FFF2-40B4-BE49-F238E27FC236}">
                  <a16:creationId xmlns:a16="http://schemas.microsoft.com/office/drawing/2014/main" id="{AAB1AF46-AFB6-6E4E-A00C-5B6EC7E510F3}"/>
                </a:ext>
              </a:extLst>
            </p:cNvPr>
            <p:cNvGrpSpPr>
              <a:grpSpLocks/>
            </p:cNvGrpSpPr>
            <p:nvPr/>
          </p:nvGrpSpPr>
          <p:grpSpPr bwMode="auto">
            <a:xfrm>
              <a:off x="3507474" y="709683"/>
              <a:ext cx="2880360" cy="1845310"/>
              <a:chOff x="6450" y="1317"/>
              <a:chExt cx="4536" cy="2906"/>
            </a:xfrm>
          </p:grpSpPr>
          <p:grpSp>
            <p:nvGrpSpPr>
              <p:cNvPr id="426" name="Group 1427">
                <a:extLst>
                  <a:ext uri="{FF2B5EF4-FFF2-40B4-BE49-F238E27FC236}">
                    <a16:creationId xmlns:a16="http://schemas.microsoft.com/office/drawing/2014/main" id="{DA81D792-7B81-9248-9556-A1501054FFC7}"/>
                  </a:ext>
                </a:extLst>
              </p:cNvPr>
              <p:cNvGrpSpPr>
                <a:grpSpLocks/>
              </p:cNvGrpSpPr>
              <p:nvPr/>
            </p:nvGrpSpPr>
            <p:grpSpPr bwMode="auto">
              <a:xfrm>
                <a:off x="6450" y="1771"/>
                <a:ext cx="4536" cy="2452"/>
                <a:chOff x="6529" y="2112"/>
                <a:chExt cx="4536" cy="1834"/>
              </a:xfrm>
            </p:grpSpPr>
            <p:sp>
              <p:nvSpPr>
                <p:cNvPr id="428" name="Rectangle 427">
                  <a:extLst>
                    <a:ext uri="{FF2B5EF4-FFF2-40B4-BE49-F238E27FC236}">
                      <a16:creationId xmlns:a16="http://schemas.microsoft.com/office/drawing/2014/main" id="{AD766F29-E4E0-E640-8471-5D3AC9CD4B70}"/>
                    </a:ext>
                  </a:extLst>
                </p:cNvPr>
                <p:cNvSpPr>
                  <a:spLocks noChangeArrowheads="1"/>
                </p:cNvSpPr>
                <p:nvPr/>
              </p:nvSpPr>
              <p:spPr bwMode="auto">
                <a:xfrm>
                  <a:off x="6529" y="2112"/>
                  <a:ext cx="4536" cy="18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29" name="Group 2821">
                  <a:extLst>
                    <a:ext uri="{FF2B5EF4-FFF2-40B4-BE49-F238E27FC236}">
                      <a16:creationId xmlns:a16="http://schemas.microsoft.com/office/drawing/2014/main" id="{A13D3BEF-9EEE-2545-B012-19F159501C51}"/>
                    </a:ext>
                  </a:extLst>
                </p:cNvPr>
                <p:cNvGrpSpPr>
                  <a:grpSpLocks/>
                </p:cNvGrpSpPr>
                <p:nvPr/>
              </p:nvGrpSpPr>
              <p:grpSpPr bwMode="auto">
                <a:xfrm>
                  <a:off x="7098" y="2300"/>
                  <a:ext cx="659" cy="1239"/>
                  <a:chOff x="2485" y="2206"/>
                  <a:chExt cx="2751" cy="4471"/>
                </a:xfrm>
              </p:grpSpPr>
              <p:sp>
                <p:nvSpPr>
                  <p:cNvPr id="449" name="Oval 2836">
                    <a:extLst>
                      <a:ext uri="{FF2B5EF4-FFF2-40B4-BE49-F238E27FC236}">
                        <a16:creationId xmlns:a16="http://schemas.microsoft.com/office/drawing/2014/main" id="{C877852D-CFE2-574A-9F06-9559568B8054}"/>
                      </a:ext>
                    </a:extLst>
                  </p:cNvPr>
                  <p:cNvSpPr>
                    <a:spLocks noChangeArrowheads="1"/>
                  </p:cNvSpPr>
                  <p:nvPr/>
                </p:nvSpPr>
                <p:spPr bwMode="auto">
                  <a:xfrm>
                    <a:off x="2485" y="2206"/>
                    <a:ext cx="2751" cy="281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450" name="Group 2822">
                    <a:extLst>
                      <a:ext uri="{FF2B5EF4-FFF2-40B4-BE49-F238E27FC236}">
                        <a16:creationId xmlns:a16="http://schemas.microsoft.com/office/drawing/2014/main" id="{B737E17A-DC9A-834A-9232-33E5BB51F1C7}"/>
                      </a:ext>
                    </a:extLst>
                  </p:cNvPr>
                  <p:cNvGrpSpPr>
                    <a:grpSpLocks/>
                  </p:cNvGrpSpPr>
                  <p:nvPr/>
                </p:nvGrpSpPr>
                <p:grpSpPr bwMode="auto">
                  <a:xfrm>
                    <a:off x="2716" y="4390"/>
                    <a:ext cx="2368" cy="2287"/>
                    <a:chOff x="2716" y="4390"/>
                    <a:chExt cx="2368" cy="2287"/>
                  </a:xfrm>
                </p:grpSpPr>
                <p:sp>
                  <p:nvSpPr>
                    <p:cNvPr id="451" name="AutoShape 2835">
                      <a:extLst>
                        <a:ext uri="{FF2B5EF4-FFF2-40B4-BE49-F238E27FC236}">
                          <a16:creationId xmlns:a16="http://schemas.microsoft.com/office/drawing/2014/main" id="{E81D7896-1664-2A42-9FD4-112407E57908}"/>
                        </a:ext>
                      </a:extLst>
                    </p:cNvPr>
                    <p:cNvSpPr>
                      <a:spLocks noChangeArrowheads="1"/>
                    </p:cNvSpPr>
                    <p:nvPr/>
                  </p:nvSpPr>
                  <p:spPr bwMode="auto">
                    <a:xfrm rot="10407918">
                      <a:off x="4509" y="5256"/>
                      <a:ext cx="494" cy="417"/>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452" name="AutoShape 2834">
                      <a:extLst>
                        <a:ext uri="{FF2B5EF4-FFF2-40B4-BE49-F238E27FC236}">
                          <a16:creationId xmlns:a16="http://schemas.microsoft.com/office/drawing/2014/main" id="{E7520305-E1B6-A24F-99B7-3C3F7E6D82F1}"/>
                        </a:ext>
                      </a:extLst>
                    </p:cNvPr>
                    <p:cNvSpPr>
                      <a:spLocks noChangeArrowheads="1"/>
                    </p:cNvSpPr>
                    <p:nvPr/>
                  </p:nvSpPr>
                  <p:spPr bwMode="auto">
                    <a:xfrm rot="10800000">
                      <a:off x="4454" y="5673"/>
                      <a:ext cx="630" cy="1004"/>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53" name="Group 2823">
                      <a:extLst>
                        <a:ext uri="{FF2B5EF4-FFF2-40B4-BE49-F238E27FC236}">
                          <a16:creationId xmlns:a16="http://schemas.microsoft.com/office/drawing/2014/main" id="{1B559854-4BD6-A34C-96CD-7F2ABBB787B3}"/>
                        </a:ext>
                      </a:extLst>
                    </p:cNvPr>
                    <p:cNvGrpSpPr>
                      <a:grpSpLocks/>
                    </p:cNvGrpSpPr>
                    <p:nvPr/>
                  </p:nvGrpSpPr>
                  <p:grpSpPr bwMode="auto">
                    <a:xfrm>
                      <a:off x="2716" y="4390"/>
                      <a:ext cx="2185" cy="979"/>
                      <a:chOff x="2716" y="4390"/>
                      <a:chExt cx="2185" cy="979"/>
                    </a:xfrm>
                  </p:grpSpPr>
                  <p:sp>
                    <p:nvSpPr>
                      <p:cNvPr id="454" name="AutoShape 2833">
                        <a:extLst>
                          <a:ext uri="{FF2B5EF4-FFF2-40B4-BE49-F238E27FC236}">
                            <a16:creationId xmlns:a16="http://schemas.microsoft.com/office/drawing/2014/main" id="{5AD818EF-0C88-5544-995E-6DEF4322F2E4}"/>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55" name="AutoShape 2832">
                        <a:extLst>
                          <a:ext uri="{FF2B5EF4-FFF2-40B4-BE49-F238E27FC236}">
                            <a16:creationId xmlns:a16="http://schemas.microsoft.com/office/drawing/2014/main" id="{3536BEE9-71EB-AD40-908F-3DB2C0C9D21A}"/>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456" name="Group 2827">
                        <a:extLst>
                          <a:ext uri="{FF2B5EF4-FFF2-40B4-BE49-F238E27FC236}">
                            <a16:creationId xmlns:a16="http://schemas.microsoft.com/office/drawing/2014/main" id="{518A1F66-D187-D646-98B5-2DDB90799312}"/>
                          </a:ext>
                        </a:extLst>
                      </p:cNvPr>
                      <p:cNvGrpSpPr>
                        <a:grpSpLocks/>
                      </p:cNvGrpSpPr>
                      <p:nvPr/>
                    </p:nvGrpSpPr>
                    <p:grpSpPr bwMode="auto">
                      <a:xfrm>
                        <a:off x="3381" y="4950"/>
                        <a:ext cx="1420" cy="419"/>
                        <a:chOff x="3381" y="4950"/>
                        <a:chExt cx="1420" cy="419"/>
                      </a:xfrm>
                    </p:grpSpPr>
                    <p:sp>
                      <p:nvSpPr>
                        <p:cNvPr id="460" name="AutoShape 2831">
                          <a:extLst>
                            <a:ext uri="{FF2B5EF4-FFF2-40B4-BE49-F238E27FC236}">
                              <a16:creationId xmlns:a16="http://schemas.microsoft.com/office/drawing/2014/main" id="{952CE644-CBAD-8449-A7DE-882697F43109}"/>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61" name="AutoShape 2830">
                          <a:extLst>
                            <a:ext uri="{FF2B5EF4-FFF2-40B4-BE49-F238E27FC236}">
                              <a16:creationId xmlns:a16="http://schemas.microsoft.com/office/drawing/2014/main" id="{FA0B48D4-DCC5-2148-8867-808E0695879C}"/>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62" name="AutoShape 2829">
                          <a:extLst>
                            <a:ext uri="{FF2B5EF4-FFF2-40B4-BE49-F238E27FC236}">
                              <a16:creationId xmlns:a16="http://schemas.microsoft.com/office/drawing/2014/main" id="{4DD2B8B9-25E4-5A47-A563-CD4E10DB2DB2}"/>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63" name="AutoShape 2828">
                          <a:extLst>
                            <a:ext uri="{FF2B5EF4-FFF2-40B4-BE49-F238E27FC236}">
                              <a16:creationId xmlns:a16="http://schemas.microsoft.com/office/drawing/2014/main" id="{8FFB9098-53BB-3045-991E-7265049C917C}"/>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457" name="AutoShape 2826">
                        <a:extLst>
                          <a:ext uri="{FF2B5EF4-FFF2-40B4-BE49-F238E27FC236}">
                            <a16:creationId xmlns:a16="http://schemas.microsoft.com/office/drawing/2014/main" id="{7D769EEA-4F1A-1049-8D5F-17AFC27C96C8}"/>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58" name="AutoShape 2825">
                        <a:extLst>
                          <a:ext uri="{FF2B5EF4-FFF2-40B4-BE49-F238E27FC236}">
                            <a16:creationId xmlns:a16="http://schemas.microsoft.com/office/drawing/2014/main" id="{10287D3E-430B-0843-82BE-7A31D1DEEA0B}"/>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59" name="AutoShape 2824">
                        <a:extLst>
                          <a:ext uri="{FF2B5EF4-FFF2-40B4-BE49-F238E27FC236}">
                            <a16:creationId xmlns:a16="http://schemas.microsoft.com/office/drawing/2014/main" id="{66C28DD6-4140-C74F-9F77-FAB8931D6D06}"/>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grpSp>
              <p:nvGrpSpPr>
                <p:cNvPr id="430" name="Group 2804">
                  <a:extLst>
                    <a:ext uri="{FF2B5EF4-FFF2-40B4-BE49-F238E27FC236}">
                      <a16:creationId xmlns:a16="http://schemas.microsoft.com/office/drawing/2014/main" id="{84D15FD7-CF0E-9E4C-AF16-693D0BF88549}"/>
                    </a:ext>
                  </a:extLst>
                </p:cNvPr>
                <p:cNvGrpSpPr>
                  <a:grpSpLocks/>
                </p:cNvGrpSpPr>
                <p:nvPr/>
              </p:nvGrpSpPr>
              <p:grpSpPr bwMode="auto">
                <a:xfrm>
                  <a:off x="9561" y="2300"/>
                  <a:ext cx="673" cy="1313"/>
                  <a:chOff x="2840" y="1600"/>
                  <a:chExt cx="2765" cy="5028"/>
                </a:xfrm>
              </p:grpSpPr>
              <p:sp>
                <p:nvSpPr>
                  <p:cNvPr id="433" name="AutoShape 2820">
                    <a:extLst>
                      <a:ext uri="{FF2B5EF4-FFF2-40B4-BE49-F238E27FC236}">
                        <a16:creationId xmlns:a16="http://schemas.microsoft.com/office/drawing/2014/main" id="{1A3FFA46-74AE-4E41-937B-4FF092C35413}"/>
                      </a:ext>
                    </a:extLst>
                  </p:cNvPr>
                  <p:cNvSpPr>
                    <a:spLocks noChangeArrowheads="1"/>
                  </p:cNvSpPr>
                  <p:nvPr/>
                </p:nvSpPr>
                <p:spPr bwMode="auto">
                  <a:xfrm rot="11134004" flipH="1">
                    <a:off x="4602" y="5118"/>
                    <a:ext cx="541" cy="1510"/>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34" name="Group 2805">
                    <a:extLst>
                      <a:ext uri="{FF2B5EF4-FFF2-40B4-BE49-F238E27FC236}">
                        <a16:creationId xmlns:a16="http://schemas.microsoft.com/office/drawing/2014/main" id="{DE1185F5-3B9C-BE4E-A715-EB01B934895E}"/>
                      </a:ext>
                    </a:extLst>
                  </p:cNvPr>
                  <p:cNvGrpSpPr>
                    <a:grpSpLocks/>
                  </p:cNvGrpSpPr>
                  <p:nvPr/>
                </p:nvGrpSpPr>
                <p:grpSpPr bwMode="auto">
                  <a:xfrm>
                    <a:off x="2840" y="1600"/>
                    <a:ext cx="2765" cy="3498"/>
                    <a:chOff x="2840" y="1600"/>
                    <a:chExt cx="2765" cy="3498"/>
                  </a:xfrm>
                </p:grpSpPr>
                <p:sp>
                  <p:nvSpPr>
                    <p:cNvPr id="435" name="AutoShape 2819">
                      <a:extLst>
                        <a:ext uri="{FF2B5EF4-FFF2-40B4-BE49-F238E27FC236}">
                          <a16:creationId xmlns:a16="http://schemas.microsoft.com/office/drawing/2014/main" id="{8A5746BA-3512-A145-B995-115A537F906F}"/>
                        </a:ext>
                      </a:extLst>
                    </p:cNvPr>
                    <p:cNvSpPr>
                      <a:spLocks noChangeArrowheads="1"/>
                    </p:cNvSpPr>
                    <p:nvPr/>
                  </p:nvSpPr>
                  <p:spPr bwMode="auto">
                    <a:xfrm rot="20266868" flipH="1">
                      <a:off x="2919" y="3544"/>
                      <a:ext cx="179" cy="664"/>
                    </a:xfrm>
                    <a:prstGeom prst="can">
                      <a:avLst>
                        <a:gd name="adj" fmla="val 2569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36" name="AutoShape 2818">
                      <a:extLst>
                        <a:ext uri="{FF2B5EF4-FFF2-40B4-BE49-F238E27FC236}">
                          <a16:creationId xmlns:a16="http://schemas.microsoft.com/office/drawing/2014/main" id="{426E908D-1985-B74E-828A-B8BF88D06525}"/>
                        </a:ext>
                      </a:extLst>
                    </p:cNvPr>
                    <p:cNvSpPr>
                      <a:spLocks noChangeArrowheads="1"/>
                    </p:cNvSpPr>
                    <p:nvPr/>
                  </p:nvSpPr>
                  <p:spPr bwMode="auto">
                    <a:xfrm rot="17879246" flipH="1">
                      <a:off x="3210" y="4061"/>
                      <a:ext cx="233" cy="381"/>
                    </a:xfrm>
                    <a:prstGeom prst="can">
                      <a:avLst>
                        <a:gd name="adj" fmla="val 4088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37" name="AutoShape 2817">
                      <a:extLst>
                        <a:ext uri="{FF2B5EF4-FFF2-40B4-BE49-F238E27FC236}">
                          <a16:creationId xmlns:a16="http://schemas.microsoft.com/office/drawing/2014/main" id="{7245444E-406B-CB46-8698-AFD89A1DB859}"/>
                        </a:ext>
                      </a:extLst>
                    </p:cNvPr>
                    <p:cNvSpPr>
                      <a:spLocks noChangeArrowheads="1"/>
                    </p:cNvSpPr>
                    <p:nvPr/>
                  </p:nvSpPr>
                  <p:spPr bwMode="auto">
                    <a:xfrm rot="16897000" flipH="1">
                      <a:off x="3685" y="4131"/>
                      <a:ext cx="233" cy="498"/>
                    </a:xfrm>
                    <a:prstGeom prst="can">
                      <a:avLst>
                        <a:gd name="adj" fmla="val 5343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38" name="AutoShape 2816">
                      <a:extLst>
                        <a:ext uri="{FF2B5EF4-FFF2-40B4-BE49-F238E27FC236}">
                          <a16:creationId xmlns:a16="http://schemas.microsoft.com/office/drawing/2014/main" id="{A9851CC5-A79B-0C4F-AC48-9037A0535773}"/>
                        </a:ext>
                      </a:extLst>
                    </p:cNvPr>
                    <p:cNvSpPr>
                      <a:spLocks noChangeArrowheads="1"/>
                    </p:cNvSpPr>
                    <p:nvPr/>
                  </p:nvSpPr>
                  <p:spPr bwMode="auto">
                    <a:xfrm rot="16894508" flipH="1">
                      <a:off x="4396" y="3978"/>
                      <a:ext cx="270" cy="1088"/>
                    </a:xfrm>
                    <a:prstGeom prst="can">
                      <a:avLst>
                        <a:gd name="adj" fmla="val 7022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39" name="AutoShape 2815">
                      <a:extLst>
                        <a:ext uri="{FF2B5EF4-FFF2-40B4-BE49-F238E27FC236}">
                          <a16:creationId xmlns:a16="http://schemas.microsoft.com/office/drawing/2014/main" id="{C19295BA-C3AE-014A-8B5A-2D7657FDC20D}"/>
                        </a:ext>
                      </a:extLst>
                    </p:cNvPr>
                    <p:cNvSpPr>
                      <a:spLocks noChangeArrowheads="1"/>
                    </p:cNvSpPr>
                    <p:nvPr/>
                  </p:nvSpPr>
                  <p:spPr bwMode="auto">
                    <a:xfrm rot="18824597" flipH="1">
                      <a:off x="4469" y="3554"/>
                      <a:ext cx="279" cy="1099"/>
                    </a:xfrm>
                    <a:prstGeom prst="can">
                      <a:avLst>
                        <a:gd name="adj" fmla="val 3299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0" name="AutoShape 2814">
                      <a:extLst>
                        <a:ext uri="{FF2B5EF4-FFF2-40B4-BE49-F238E27FC236}">
                          <a16:creationId xmlns:a16="http://schemas.microsoft.com/office/drawing/2014/main" id="{A471B622-4963-DA45-8AE3-C7A0A148E543}"/>
                        </a:ext>
                      </a:extLst>
                    </p:cNvPr>
                    <p:cNvSpPr>
                      <a:spLocks noChangeArrowheads="1"/>
                    </p:cNvSpPr>
                    <p:nvPr/>
                  </p:nvSpPr>
                  <p:spPr bwMode="auto">
                    <a:xfrm rot="16894168" flipH="1">
                      <a:off x="4410" y="3941"/>
                      <a:ext cx="271" cy="1089"/>
                    </a:xfrm>
                    <a:prstGeom prst="can">
                      <a:avLst>
                        <a:gd name="adj" fmla="val 7002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1" name="AutoShape 2813">
                      <a:extLst>
                        <a:ext uri="{FF2B5EF4-FFF2-40B4-BE49-F238E27FC236}">
                          <a16:creationId xmlns:a16="http://schemas.microsoft.com/office/drawing/2014/main" id="{ECBE2E36-D613-E442-894E-4BC92549DD50}"/>
                        </a:ext>
                      </a:extLst>
                    </p:cNvPr>
                    <p:cNvSpPr>
                      <a:spLocks noChangeArrowheads="1"/>
                    </p:cNvSpPr>
                    <p:nvPr/>
                  </p:nvSpPr>
                  <p:spPr bwMode="auto">
                    <a:xfrm rot="16897000" flipH="1">
                      <a:off x="3689" y="4094"/>
                      <a:ext cx="233" cy="498"/>
                    </a:xfrm>
                    <a:prstGeom prst="can">
                      <a:avLst>
                        <a:gd name="adj" fmla="val 5343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2" name="AutoShape 2812">
                      <a:extLst>
                        <a:ext uri="{FF2B5EF4-FFF2-40B4-BE49-F238E27FC236}">
                          <a16:creationId xmlns:a16="http://schemas.microsoft.com/office/drawing/2014/main" id="{104BED0F-A9EA-E542-B008-891456097E3A}"/>
                        </a:ext>
                      </a:extLst>
                    </p:cNvPr>
                    <p:cNvSpPr>
                      <a:spLocks noChangeArrowheads="1"/>
                    </p:cNvSpPr>
                    <p:nvPr/>
                  </p:nvSpPr>
                  <p:spPr bwMode="auto">
                    <a:xfrm rot="18208066" flipH="1">
                      <a:off x="3276" y="4026"/>
                      <a:ext cx="232" cy="381"/>
                    </a:xfrm>
                    <a:prstGeom prst="can">
                      <a:avLst>
                        <a:gd name="adj" fmla="val 4105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3" name="AutoShape 2811">
                      <a:extLst>
                        <a:ext uri="{FF2B5EF4-FFF2-40B4-BE49-F238E27FC236}">
                          <a16:creationId xmlns:a16="http://schemas.microsoft.com/office/drawing/2014/main" id="{9077DCEF-C34C-5A4D-9F80-E60828FD652D}"/>
                        </a:ext>
                      </a:extLst>
                    </p:cNvPr>
                    <p:cNvSpPr>
                      <a:spLocks noChangeArrowheads="1"/>
                    </p:cNvSpPr>
                    <p:nvPr/>
                  </p:nvSpPr>
                  <p:spPr bwMode="auto">
                    <a:xfrm rot="19959747" flipH="1">
                      <a:off x="2954" y="3684"/>
                      <a:ext cx="198" cy="524"/>
                    </a:xfrm>
                    <a:prstGeom prst="can">
                      <a:avLst>
                        <a:gd name="adj" fmla="val 1832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4" name="Oval 2810">
                      <a:extLst>
                        <a:ext uri="{FF2B5EF4-FFF2-40B4-BE49-F238E27FC236}">
                          <a16:creationId xmlns:a16="http://schemas.microsoft.com/office/drawing/2014/main" id="{68D63658-A4AE-3C48-AE39-75E9B4A404FE}"/>
                        </a:ext>
                      </a:extLst>
                    </p:cNvPr>
                    <p:cNvSpPr>
                      <a:spLocks noChangeArrowheads="1"/>
                    </p:cNvSpPr>
                    <p:nvPr/>
                  </p:nvSpPr>
                  <p:spPr bwMode="auto">
                    <a:xfrm>
                      <a:off x="2840" y="1600"/>
                      <a:ext cx="2765" cy="26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5" name="AutoShape 2809">
                      <a:extLst>
                        <a:ext uri="{FF2B5EF4-FFF2-40B4-BE49-F238E27FC236}">
                          <a16:creationId xmlns:a16="http://schemas.microsoft.com/office/drawing/2014/main" id="{3CF7BA43-E795-1D44-AA66-F5A258E1EBF5}"/>
                        </a:ext>
                      </a:extLst>
                    </p:cNvPr>
                    <p:cNvSpPr>
                      <a:spLocks noChangeArrowheads="1"/>
                    </p:cNvSpPr>
                    <p:nvPr/>
                  </p:nvSpPr>
                  <p:spPr bwMode="auto">
                    <a:xfrm rot="11135035" flipH="1">
                      <a:off x="4824" y="4492"/>
                      <a:ext cx="391" cy="606"/>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446" name="AutoShape 2808">
                      <a:extLst>
                        <a:ext uri="{FF2B5EF4-FFF2-40B4-BE49-F238E27FC236}">
                          <a16:creationId xmlns:a16="http://schemas.microsoft.com/office/drawing/2014/main" id="{C8C765C1-1E84-CF42-A5B9-BD872BA60BE5}"/>
                        </a:ext>
                      </a:extLst>
                    </p:cNvPr>
                    <p:cNvSpPr>
                      <a:spLocks noChangeArrowheads="1"/>
                    </p:cNvSpPr>
                    <p:nvPr/>
                  </p:nvSpPr>
                  <p:spPr bwMode="auto">
                    <a:xfrm rot="16594740" flipH="1">
                      <a:off x="3820" y="4089"/>
                      <a:ext cx="162" cy="502"/>
                    </a:xfrm>
                    <a:prstGeom prst="can">
                      <a:avLst>
                        <a:gd name="adj" fmla="val 3433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7" name="AutoShape 2807">
                      <a:extLst>
                        <a:ext uri="{FF2B5EF4-FFF2-40B4-BE49-F238E27FC236}">
                          <a16:creationId xmlns:a16="http://schemas.microsoft.com/office/drawing/2014/main" id="{B628612A-8079-AA45-BA54-231C22E630CC}"/>
                        </a:ext>
                      </a:extLst>
                    </p:cNvPr>
                    <p:cNvSpPr>
                      <a:spLocks noChangeArrowheads="1"/>
                    </p:cNvSpPr>
                    <p:nvPr/>
                  </p:nvSpPr>
                  <p:spPr bwMode="auto">
                    <a:xfrm rot="17952832" flipH="1">
                      <a:off x="3421" y="4056"/>
                      <a:ext cx="148" cy="353"/>
                    </a:xfrm>
                    <a:prstGeom prst="can">
                      <a:avLst>
                        <a:gd name="adj" fmla="val 4738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8" name="AutoShape 2806">
                      <a:extLst>
                        <a:ext uri="{FF2B5EF4-FFF2-40B4-BE49-F238E27FC236}">
                          <a16:creationId xmlns:a16="http://schemas.microsoft.com/office/drawing/2014/main" id="{B3AF5A52-04BF-D443-A17D-EEBCE4976F4F}"/>
                        </a:ext>
                      </a:extLst>
                    </p:cNvPr>
                    <p:cNvSpPr>
                      <a:spLocks noChangeArrowheads="1"/>
                    </p:cNvSpPr>
                    <p:nvPr/>
                  </p:nvSpPr>
                  <p:spPr bwMode="auto">
                    <a:xfrm rot="19474448" flipH="1">
                      <a:off x="3152" y="3750"/>
                      <a:ext cx="125" cy="476"/>
                    </a:xfrm>
                    <a:prstGeom prst="can">
                      <a:avLst>
                        <a:gd name="adj" fmla="val 3730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431" name="Rectangle 430">
                  <a:extLst>
                    <a:ext uri="{FF2B5EF4-FFF2-40B4-BE49-F238E27FC236}">
                      <a16:creationId xmlns:a16="http://schemas.microsoft.com/office/drawing/2014/main" id="{54FFE8CA-EA19-4649-8AC4-656F4485B4AD}"/>
                    </a:ext>
                  </a:extLst>
                </p:cNvPr>
                <p:cNvSpPr>
                  <a:spLocks noChangeArrowheads="1"/>
                </p:cNvSpPr>
                <p:nvPr/>
              </p:nvSpPr>
              <p:spPr bwMode="auto">
                <a:xfrm>
                  <a:off x="6937" y="3539"/>
                  <a:ext cx="1486" cy="3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Gaucher</a:t>
                  </a:r>
                </a:p>
              </p:txBody>
            </p:sp>
            <p:sp>
              <p:nvSpPr>
                <p:cNvPr id="432" name="Rectangle 431">
                  <a:extLst>
                    <a:ext uri="{FF2B5EF4-FFF2-40B4-BE49-F238E27FC236}">
                      <a16:creationId xmlns:a16="http://schemas.microsoft.com/office/drawing/2014/main" id="{3EBA397B-0FCD-464F-B93C-40B9D75B2B9D}"/>
                    </a:ext>
                  </a:extLst>
                </p:cNvPr>
                <p:cNvSpPr>
                  <a:spLocks noChangeArrowheads="1"/>
                </p:cNvSpPr>
                <p:nvPr/>
              </p:nvSpPr>
              <p:spPr bwMode="auto">
                <a:xfrm>
                  <a:off x="9520" y="3516"/>
                  <a:ext cx="1374" cy="4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Droitier</a:t>
                  </a:r>
                </a:p>
              </p:txBody>
            </p:sp>
          </p:grpSp>
          <p:sp>
            <p:nvSpPr>
              <p:cNvPr id="427" name="AutoShape 1429">
                <a:extLst>
                  <a:ext uri="{FF2B5EF4-FFF2-40B4-BE49-F238E27FC236}">
                    <a16:creationId xmlns:a16="http://schemas.microsoft.com/office/drawing/2014/main" id="{C8A8C899-4F99-CE47-96B2-3F7B08A97C9D}"/>
                  </a:ext>
                </a:extLst>
              </p:cNvPr>
              <p:cNvSpPr>
                <a:spLocks noChangeArrowheads="1"/>
              </p:cNvSpPr>
              <p:nvPr/>
            </p:nvSpPr>
            <p:spPr bwMode="auto">
              <a:xfrm>
                <a:off x="7647" y="1317"/>
                <a:ext cx="2712" cy="614"/>
              </a:xfrm>
              <a:prstGeom prst="bevel">
                <a:avLst>
                  <a:gd name="adj" fmla="val 125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1100">
                    <a:effectLst/>
                    <a:latin typeface="Calibri" charset="0"/>
                    <a:ea typeface="Calibri" charset="0"/>
                    <a:cs typeface="Times New Roman" charset="0"/>
                  </a:rPr>
                  <a:t>2-  Main en dessous</a:t>
                </a:r>
              </a:p>
            </p:txBody>
          </p:sp>
        </p:grpSp>
        <p:grpSp>
          <p:nvGrpSpPr>
            <p:cNvPr id="7" name="Group 1438">
              <a:extLst>
                <a:ext uri="{FF2B5EF4-FFF2-40B4-BE49-F238E27FC236}">
                  <a16:creationId xmlns:a16="http://schemas.microsoft.com/office/drawing/2014/main" id="{30F4099B-D7DD-6345-820B-AC685CC2AADB}"/>
                </a:ext>
              </a:extLst>
            </p:cNvPr>
            <p:cNvGrpSpPr>
              <a:grpSpLocks/>
            </p:cNvGrpSpPr>
            <p:nvPr/>
          </p:nvGrpSpPr>
          <p:grpSpPr bwMode="auto">
            <a:xfrm>
              <a:off x="6987653" y="709683"/>
              <a:ext cx="2856230" cy="1855470"/>
              <a:chOff x="11928" y="1317"/>
              <a:chExt cx="4498" cy="2922"/>
            </a:xfrm>
          </p:grpSpPr>
          <p:grpSp>
            <p:nvGrpSpPr>
              <p:cNvPr id="357" name="Group 1419">
                <a:extLst>
                  <a:ext uri="{FF2B5EF4-FFF2-40B4-BE49-F238E27FC236}">
                    <a16:creationId xmlns:a16="http://schemas.microsoft.com/office/drawing/2014/main" id="{59669C69-AC56-3A4A-9099-24FF788261BB}"/>
                  </a:ext>
                </a:extLst>
              </p:cNvPr>
              <p:cNvGrpSpPr>
                <a:grpSpLocks/>
              </p:cNvGrpSpPr>
              <p:nvPr/>
            </p:nvGrpSpPr>
            <p:grpSpPr bwMode="auto">
              <a:xfrm>
                <a:off x="11928" y="1771"/>
                <a:ext cx="4498" cy="2468"/>
                <a:chOff x="6989" y="911"/>
                <a:chExt cx="3964" cy="2310"/>
              </a:xfrm>
            </p:grpSpPr>
            <p:sp>
              <p:nvSpPr>
                <p:cNvPr id="361" name="Rectangle 360">
                  <a:extLst>
                    <a:ext uri="{FF2B5EF4-FFF2-40B4-BE49-F238E27FC236}">
                      <a16:creationId xmlns:a16="http://schemas.microsoft.com/office/drawing/2014/main" id="{67F610DA-43E8-854B-B476-15EE39461383}"/>
                    </a:ext>
                  </a:extLst>
                </p:cNvPr>
                <p:cNvSpPr>
                  <a:spLocks noChangeArrowheads="1"/>
                </p:cNvSpPr>
                <p:nvPr/>
              </p:nvSpPr>
              <p:spPr bwMode="auto">
                <a:xfrm>
                  <a:off x="6989" y="911"/>
                  <a:ext cx="3964" cy="23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362" name="Group 962">
                  <a:extLst>
                    <a:ext uri="{FF2B5EF4-FFF2-40B4-BE49-F238E27FC236}">
                      <a16:creationId xmlns:a16="http://schemas.microsoft.com/office/drawing/2014/main" id="{E53228AA-BCFD-1C45-9B63-C4E742AFF7AD}"/>
                    </a:ext>
                  </a:extLst>
                </p:cNvPr>
                <p:cNvGrpSpPr>
                  <a:grpSpLocks/>
                </p:cNvGrpSpPr>
                <p:nvPr/>
              </p:nvGrpSpPr>
              <p:grpSpPr bwMode="auto">
                <a:xfrm>
                  <a:off x="7622" y="1336"/>
                  <a:ext cx="879" cy="1388"/>
                  <a:chOff x="8718" y="642"/>
                  <a:chExt cx="1228" cy="1849"/>
                </a:xfrm>
              </p:grpSpPr>
              <p:sp>
                <p:nvSpPr>
                  <p:cNvPr id="395" name="Oval 963">
                    <a:extLst>
                      <a:ext uri="{FF2B5EF4-FFF2-40B4-BE49-F238E27FC236}">
                        <a16:creationId xmlns:a16="http://schemas.microsoft.com/office/drawing/2014/main" id="{FB715B8F-5D7F-A341-A0FA-62A248B70EB5}"/>
                      </a:ext>
                    </a:extLst>
                  </p:cNvPr>
                  <p:cNvSpPr>
                    <a:spLocks noChangeArrowheads="1"/>
                  </p:cNvSpPr>
                  <p:nvPr/>
                </p:nvSpPr>
                <p:spPr bwMode="auto">
                  <a:xfrm>
                    <a:off x="8718" y="671"/>
                    <a:ext cx="1228" cy="114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96" name="Group 964">
                    <a:extLst>
                      <a:ext uri="{FF2B5EF4-FFF2-40B4-BE49-F238E27FC236}">
                        <a16:creationId xmlns:a16="http://schemas.microsoft.com/office/drawing/2014/main" id="{75496802-3135-6549-B1A0-5EDDB2703C08}"/>
                      </a:ext>
                    </a:extLst>
                  </p:cNvPr>
                  <p:cNvGrpSpPr>
                    <a:grpSpLocks/>
                  </p:cNvGrpSpPr>
                  <p:nvPr/>
                </p:nvGrpSpPr>
                <p:grpSpPr bwMode="auto">
                  <a:xfrm>
                    <a:off x="8825" y="1559"/>
                    <a:ext cx="1060" cy="932"/>
                    <a:chOff x="2716" y="4390"/>
                    <a:chExt cx="2368" cy="2287"/>
                  </a:xfrm>
                </p:grpSpPr>
                <p:sp>
                  <p:nvSpPr>
                    <p:cNvPr id="413" name="AutoShape 965">
                      <a:extLst>
                        <a:ext uri="{FF2B5EF4-FFF2-40B4-BE49-F238E27FC236}">
                          <a16:creationId xmlns:a16="http://schemas.microsoft.com/office/drawing/2014/main" id="{9E5A7A3E-38EF-2D49-A078-791CB0BE87B7}"/>
                        </a:ext>
                      </a:extLst>
                    </p:cNvPr>
                    <p:cNvSpPr>
                      <a:spLocks noChangeArrowheads="1"/>
                    </p:cNvSpPr>
                    <p:nvPr/>
                  </p:nvSpPr>
                  <p:spPr bwMode="auto">
                    <a:xfrm rot="10407918">
                      <a:off x="4509" y="5256"/>
                      <a:ext cx="494" cy="417"/>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414" name="AutoShape 966">
                      <a:extLst>
                        <a:ext uri="{FF2B5EF4-FFF2-40B4-BE49-F238E27FC236}">
                          <a16:creationId xmlns:a16="http://schemas.microsoft.com/office/drawing/2014/main" id="{3A5ED8DD-D38D-C946-A4BE-59FBBD0271C0}"/>
                        </a:ext>
                      </a:extLst>
                    </p:cNvPr>
                    <p:cNvSpPr>
                      <a:spLocks noChangeArrowheads="1"/>
                    </p:cNvSpPr>
                    <p:nvPr/>
                  </p:nvSpPr>
                  <p:spPr bwMode="auto">
                    <a:xfrm rot="10800000">
                      <a:off x="4454" y="5673"/>
                      <a:ext cx="630" cy="1004"/>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15" name="Group 967">
                      <a:extLst>
                        <a:ext uri="{FF2B5EF4-FFF2-40B4-BE49-F238E27FC236}">
                          <a16:creationId xmlns:a16="http://schemas.microsoft.com/office/drawing/2014/main" id="{7ABF166F-9343-3D4C-8A0C-BC369658AA90}"/>
                        </a:ext>
                      </a:extLst>
                    </p:cNvPr>
                    <p:cNvGrpSpPr>
                      <a:grpSpLocks/>
                    </p:cNvGrpSpPr>
                    <p:nvPr/>
                  </p:nvGrpSpPr>
                  <p:grpSpPr bwMode="auto">
                    <a:xfrm>
                      <a:off x="2716" y="4390"/>
                      <a:ext cx="2185" cy="979"/>
                      <a:chOff x="2716" y="4390"/>
                      <a:chExt cx="2185" cy="979"/>
                    </a:xfrm>
                  </p:grpSpPr>
                  <p:sp>
                    <p:nvSpPr>
                      <p:cNvPr id="416" name="AutoShape 968">
                        <a:extLst>
                          <a:ext uri="{FF2B5EF4-FFF2-40B4-BE49-F238E27FC236}">
                            <a16:creationId xmlns:a16="http://schemas.microsoft.com/office/drawing/2014/main" id="{90E56DD0-971C-FD44-94E1-66FDDE0886F0}"/>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17" name="AutoShape 969">
                        <a:extLst>
                          <a:ext uri="{FF2B5EF4-FFF2-40B4-BE49-F238E27FC236}">
                            <a16:creationId xmlns:a16="http://schemas.microsoft.com/office/drawing/2014/main" id="{6E6437E6-65B2-8D48-A697-93A0394BFAEF}"/>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418" name="Group 970">
                        <a:extLst>
                          <a:ext uri="{FF2B5EF4-FFF2-40B4-BE49-F238E27FC236}">
                            <a16:creationId xmlns:a16="http://schemas.microsoft.com/office/drawing/2014/main" id="{1D16411F-AE1E-FA47-9F4F-92C6AD82B859}"/>
                          </a:ext>
                        </a:extLst>
                      </p:cNvPr>
                      <p:cNvGrpSpPr>
                        <a:grpSpLocks/>
                      </p:cNvGrpSpPr>
                      <p:nvPr/>
                    </p:nvGrpSpPr>
                    <p:grpSpPr bwMode="auto">
                      <a:xfrm>
                        <a:off x="3381" y="4950"/>
                        <a:ext cx="1420" cy="419"/>
                        <a:chOff x="3381" y="4950"/>
                        <a:chExt cx="1420" cy="419"/>
                      </a:xfrm>
                    </p:grpSpPr>
                    <p:sp>
                      <p:nvSpPr>
                        <p:cNvPr id="422" name="AutoShape 971">
                          <a:extLst>
                            <a:ext uri="{FF2B5EF4-FFF2-40B4-BE49-F238E27FC236}">
                              <a16:creationId xmlns:a16="http://schemas.microsoft.com/office/drawing/2014/main" id="{BE5AE7D5-6BAD-A94D-9EA6-41AECB3067ED}"/>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3" name="AutoShape 972">
                          <a:extLst>
                            <a:ext uri="{FF2B5EF4-FFF2-40B4-BE49-F238E27FC236}">
                              <a16:creationId xmlns:a16="http://schemas.microsoft.com/office/drawing/2014/main" id="{F0C51F76-6BF5-C74B-B78D-2845F7A9ECE7}"/>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4" name="AutoShape 973">
                          <a:extLst>
                            <a:ext uri="{FF2B5EF4-FFF2-40B4-BE49-F238E27FC236}">
                              <a16:creationId xmlns:a16="http://schemas.microsoft.com/office/drawing/2014/main" id="{CA5AC7E6-93DA-B042-A508-2C0D9DC42E10}"/>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5" name="AutoShape 974">
                          <a:extLst>
                            <a:ext uri="{FF2B5EF4-FFF2-40B4-BE49-F238E27FC236}">
                              <a16:creationId xmlns:a16="http://schemas.microsoft.com/office/drawing/2014/main" id="{32EE281F-C9A0-774F-BF73-1C8BFC2B45AF}"/>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419" name="AutoShape 975">
                        <a:extLst>
                          <a:ext uri="{FF2B5EF4-FFF2-40B4-BE49-F238E27FC236}">
                            <a16:creationId xmlns:a16="http://schemas.microsoft.com/office/drawing/2014/main" id="{8A2BAECB-6446-1D43-BA3B-60D2475FCE99}"/>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0" name="AutoShape 976">
                        <a:extLst>
                          <a:ext uri="{FF2B5EF4-FFF2-40B4-BE49-F238E27FC236}">
                            <a16:creationId xmlns:a16="http://schemas.microsoft.com/office/drawing/2014/main" id="{0A7742AC-F5F8-4C49-9085-38D2E71D5469}"/>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1" name="AutoShape 977">
                        <a:extLst>
                          <a:ext uri="{FF2B5EF4-FFF2-40B4-BE49-F238E27FC236}">
                            <a16:creationId xmlns:a16="http://schemas.microsoft.com/office/drawing/2014/main" id="{A3D0E34E-36FB-5D4D-AF6D-7BBD9962AEDB}"/>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nvGrpSpPr>
                  <p:cNvPr id="397" name="Group 978">
                    <a:extLst>
                      <a:ext uri="{FF2B5EF4-FFF2-40B4-BE49-F238E27FC236}">
                        <a16:creationId xmlns:a16="http://schemas.microsoft.com/office/drawing/2014/main" id="{32089F4C-CD6C-FA4D-B92F-094CC98C2BF2}"/>
                      </a:ext>
                    </a:extLst>
                  </p:cNvPr>
                  <p:cNvGrpSpPr>
                    <a:grpSpLocks/>
                  </p:cNvGrpSpPr>
                  <p:nvPr/>
                </p:nvGrpSpPr>
                <p:grpSpPr bwMode="auto">
                  <a:xfrm rot="-161955">
                    <a:off x="8828" y="642"/>
                    <a:ext cx="796" cy="912"/>
                    <a:chOff x="6410" y="4175"/>
                    <a:chExt cx="3671" cy="4034"/>
                  </a:xfrm>
                </p:grpSpPr>
                <p:sp>
                  <p:nvSpPr>
                    <p:cNvPr id="400" name="AutoShape 979">
                      <a:extLst>
                        <a:ext uri="{FF2B5EF4-FFF2-40B4-BE49-F238E27FC236}">
                          <a16:creationId xmlns:a16="http://schemas.microsoft.com/office/drawing/2014/main" id="{06BDB6E9-2921-CA4B-8882-E83650F6F44C}"/>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1" name="AutoShape 980">
                      <a:extLst>
                        <a:ext uri="{FF2B5EF4-FFF2-40B4-BE49-F238E27FC236}">
                          <a16:creationId xmlns:a16="http://schemas.microsoft.com/office/drawing/2014/main" id="{F0AC35C6-8316-264C-828E-306CDD8BBAE0}"/>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2" name="AutoShape 981">
                      <a:extLst>
                        <a:ext uri="{FF2B5EF4-FFF2-40B4-BE49-F238E27FC236}">
                          <a16:creationId xmlns:a16="http://schemas.microsoft.com/office/drawing/2014/main" id="{D0720864-341C-254C-9353-BCF0BEFF72E5}"/>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3" name="AutoShape 982">
                      <a:extLst>
                        <a:ext uri="{FF2B5EF4-FFF2-40B4-BE49-F238E27FC236}">
                          <a16:creationId xmlns:a16="http://schemas.microsoft.com/office/drawing/2014/main" id="{4E21EA6E-A693-3D41-BC75-1AF6F8604A7E}"/>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4" name="AutoShape 983">
                      <a:extLst>
                        <a:ext uri="{FF2B5EF4-FFF2-40B4-BE49-F238E27FC236}">
                          <a16:creationId xmlns:a16="http://schemas.microsoft.com/office/drawing/2014/main" id="{5AF027FD-4B32-3E4D-BDD7-DFEE2DC43E39}"/>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5" name="AutoShape 984">
                      <a:extLst>
                        <a:ext uri="{FF2B5EF4-FFF2-40B4-BE49-F238E27FC236}">
                          <a16:creationId xmlns:a16="http://schemas.microsoft.com/office/drawing/2014/main" id="{9CC732F1-20D8-AB45-8292-948EFED7DF4C}"/>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6" name="AutoShape 985">
                      <a:extLst>
                        <a:ext uri="{FF2B5EF4-FFF2-40B4-BE49-F238E27FC236}">
                          <a16:creationId xmlns:a16="http://schemas.microsoft.com/office/drawing/2014/main" id="{8E42DC95-E862-A849-9206-7D02DE343F68}"/>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7" name="AutoShape 986">
                      <a:extLst>
                        <a:ext uri="{FF2B5EF4-FFF2-40B4-BE49-F238E27FC236}">
                          <a16:creationId xmlns:a16="http://schemas.microsoft.com/office/drawing/2014/main" id="{13893012-320C-F447-8EDA-38645F132D93}"/>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8" name="AutoShape 987">
                      <a:extLst>
                        <a:ext uri="{FF2B5EF4-FFF2-40B4-BE49-F238E27FC236}">
                          <a16:creationId xmlns:a16="http://schemas.microsoft.com/office/drawing/2014/main" id="{F9CF98A7-9ED6-E64C-9231-4C156E6E154A}"/>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9" name="AutoShape 988">
                      <a:extLst>
                        <a:ext uri="{FF2B5EF4-FFF2-40B4-BE49-F238E27FC236}">
                          <a16:creationId xmlns:a16="http://schemas.microsoft.com/office/drawing/2014/main" id="{4FF9B367-50AD-CC4F-A167-6B80F75A3BAD}"/>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10" name="AutoShape 989">
                      <a:extLst>
                        <a:ext uri="{FF2B5EF4-FFF2-40B4-BE49-F238E27FC236}">
                          <a16:creationId xmlns:a16="http://schemas.microsoft.com/office/drawing/2014/main" id="{B009C38E-7972-1E44-B890-A349E22DF9FF}"/>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11" name="AutoShape 990">
                      <a:extLst>
                        <a:ext uri="{FF2B5EF4-FFF2-40B4-BE49-F238E27FC236}">
                          <a16:creationId xmlns:a16="http://schemas.microsoft.com/office/drawing/2014/main" id="{55FC9A73-6BAB-3847-B287-30580C1F3A24}"/>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12" name="AutoShape 991">
                      <a:extLst>
                        <a:ext uri="{FF2B5EF4-FFF2-40B4-BE49-F238E27FC236}">
                          <a16:creationId xmlns:a16="http://schemas.microsoft.com/office/drawing/2014/main" id="{22CB1F56-FAE1-7340-A96A-FFD77A79F4B5}"/>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398" name="AutoShape 992">
                    <a:extLst>
                      <a:ext uri="{FF2B5EF4-FFF2-40B4-BE49-F238E27FC236}">
                        <a16:creationId xmlns:a16="http://schemas.microsoft.com/office/drawing/2014/main" id="{1D113885-2DDE-8643-8543-C51F014ECA54}"/>
                      </a:ext>
                    </a:extLst>
                  </p:cNvPr>
                  <p:cNvCxnSpPr>
                    <a:cxnSpLocks noChangeShapeType="1"/>
                  </p:cNvCxnSpPr>
                  <p:nvPr/>
                </p:nvCxnSpPr>
                <p:spPr bwMode="auto">
                  <a:xfrm flipH="1">
                    <a:off x="9145" y="1366"/>
                    <a:ext cx="241" cy="250"/>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99" name="AutoShape 993">
                    <a:extLst>
                      <a:ext uri="{FF2B5EF4-FFF2-40B4-BE49-F238E27FC236}">
                        <a16:creationId xmlns:a16="http://schemas.microsoft.com/office/drawing/2014/main" id="{B8D9826D-35E8-3147-8205-1189B8233047}"/>
                      </a:ext>
                    </a:extLst>
                  </p:cNvPr>
                  <p:cNvCxnSpPr>
                    <a:cxnSpLocks noChangeShapeType="1"/>
                  </p:cNvCxnSpPr>
                  <p:nvPr/>
                </p:nvCxnSpPr>
                <p:spPr bwMode="auto">
                  <a:xfrm>
                    <a:off x="9259" y="1504"/>
                    <a:ext cx="326" cy="288"/>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363" name="Group 2837">
                  <a:extLst>
                    <a:ext uri="{FF2B5EF4-FFF2-40B4-BE49-F238E27FC236}">
                      <a16:creationId xmlns:a16="http://schemas.microsoft.com/office/drawing/2014/main" id="{E11AF0D1-9980-664B-9634-A5723FABBE62}"/>
                    </a:ext>
                  </a:extLst>
                </p:cNvPr>
                <p:cNvGrpSpPr>
                  <a:grpSpLocks/>
                </p:cNvGrpSpPr>
                <p:nvPr/>
              </p:nvGrpSpPr>
              <p:grpSpPr bwMode="auto">
                <a:xfrm flipH="1">
                  <a:off x="9852" y="1329"/>
                  <a:ext cx="852" cy="1388"/>
                  <a:chOff x="8718" y="642"/>
                  <a:chExt cx="1228" cy="1849"/>
                </a:xfrm>
              </p:grpSpPr>
              <p:sp>
                <p:nvSpPr>
                  <p:cNvPr id="364" name="Oval 995">
                    <a:extLst>
                      <a:ext uri="{FF2B5EF4-FFF2-40B4-BE49-F238E27FC236}">
                        <a16:creationId xmlns:a16="http://schemas.microsoft.com/office/drawing/2014/main" id="{9CD2FC59-0736-4946-974A-29E11C585B37}"/>
                      </a:ext>
                    </a:extLst>
                  </p:cNvPr>
                  <p:cNvSpPr>
                    <a:spLocks noChangeArrowheads="1"/>
                  </p:cNvSpPr>
                  <p:nvPr/>
                </p:nvSpPr>
                <p:spPr bwMode="auto">
                  <a:xfrm>
                    <a:off x="8718" y="671"/>
                    <a:ext cx="1228" cy="114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65" name="Group 996">
                    <a:extLst>
                      <a:ext uri="{FF2B5EF4-FFF2-40B4-BE49-F238E27FC236}">
                        <a16:creationId xmlns:a16="http://schemas.microsoft.com/office/drawing/2014/main" id="{C6B4DA79-AD2D-CE49-84E1-AD9228A7F83E}"/>
                      </a:ext>
                    </a:extLst>
                  </p:cNvPr>
                  <p:cNvGrpSpPr>
                    <a:grpSpLocks/>
                  </p:cNvGrpSpPr>
                  <p:nvPr/>
                </p:nvGrpSpPr>
                <p:grpSpPr bwMode="auto">
                  <a:xfrm>
                    <a:off x="8825" y="1559"/>
                    <a:ext cx="1060" cy="932"/>
                    <a:chOff x="2716" y="4390"/>
                    <a:chExt cx="2368" cy="2287"/>
                  </a:xfrm>
                </p:grpSpPr>
                <p:sp>
                  <p:nvSpPr>
                    <p:cNvPr id="382" name="AutoShape 997">
                      <a:extLst>
                        <a:ext uri="{FF2B5EF4-FFF2-40B4-BE49-F238E27FC236}">
                          <a16:creationId xmlns:a16="http://schemas.microsoft.com/office/drawing/2014/main" id="{147EAC73-6E4E-404E-8D07-BF221198009C}"/>
                        </a:ext>
                      </a:extLst>
                    </p:cNvPr>
                    <p:cNvSpPr>
                      <a:spLocks noChangeArrowheads="1"/>
                    </p:cNvSpPr>
                    <p:nvPr/>
                  </p:nvSpPr>
                  <p:spPr bwMode="auto">
                    <a:xfrm rot="10407918">
                      <a:off x="4509" y="5256"/>
                      <a:ext cx="494" cy="417"/>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383" name="AutoShape 998">
                      <a:extLst>
                        <a:ext uri="{FF2B5EF4-FFF2-40B4-BE49-F238E27FC236}">
                          <a16:creationId xmlns:a16="http://schemas.microsoft.com/office/drawing/2014/main" id="{3A540645-BE21-4C4E-8B06-25F76E428128}"/>
                        </a:ext>
                      </a:extLst>
                    </p:cNvPr>
                    <p:cNvSpPr>
                      <a:spLocks noChangeArrowheads="1"/>
                    </p:cNvSpPr>
                    <p:nvPr/>
                  </p:nvSpPr>
                  <p:spPr bwMode="auto">
                    <a:xfrm rot="10800000">
                      <a:off x="4454" y="5673"/>
                      <a:ext cx="630" cy="1004"/>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384" name="Group 999">
                      <a:extLst>
                        <a:ext uri="{FF2B5EF4-FFF2-40B4-BE49-F238E27FC236}">
                          <a16:creationId xmlns:a16="http://schemas.microsoft.com/office/drawing/2014/main" id="{EB408D30-9754-144B-8612-DC56B9C2B7D4}"/>
                        </a:ext>
                      </a:extLst>
                    </p:cNvPr>
                    <p:cNvGrpSpPr>
                      <a:grpSpLocks/>
                    </p:cNvGrpSpPr>
                    <p:nvPr/>
                  </p:nvGrpSpPr>
                  <p:grpSpPr bwMode="auto">
                    <a:xfrm>
                      <a:off x="2716" y="4390"/>
                      <a:ext cx="2185" cy="979"/>
                      <a:chOff x="2716" y="4390"/>
                      <a:chExt cx="2185" cy="979"/>
                    </a:xfrm>
                  </p:grpSpPr>
                  <p:sp>
                    <p:nvSpPr>
                      <p:cNvPr id="385" name="AutoShape 1000">
                        <a:extLst>
                          <a:ext uri="{FF2B5EF4-FFF2-40B4-BE49-F238E27FC236}">
                            <a16:creationId xmlns:a16="http://schemas.microsoft.com/office/drawing/2014/main" id="{C966C3E2-824C-B34C-84E9-0FF2201ECF8C}"/>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86" name="AutoShape 1001">
                        <a:extLst>
                          <a:ext uri="{FF2B5EF4-FFF2-40B4-BE49-F238E27FC236}">
                            <a16:creationId xmlns:a16="http://schemas.microsoft.com/office/drawing/2014/main" id="{F112924C-93B0-F744-8DD2-E14D540E1D27}"/>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87" name="Group 1002">
                        <a:extLst>
                          <a:ext uri="{FF2B5EF4-FFF2-40B4-BE49-F238E27FC236}">
                            <a16:creationId xmlns:a16="http://schemas.microsoft.com/office/drawing/2014/main" id="{F3D4A4D7-F2CD-6D47-8AA9-5A0FAF73AAF3}"/>
                          </a:ext>
                        </a:extLst>
                      </p:cNvPr>
                      <p:cNvGrpSpPr>
                        <a:grpSpLocks/>
                      </p:cNvGrpSpPr>
                      <p:nvPr/>
                    </p:nvGrpSpPr>
                    <p:grpSpPr bwMode="auto">
                      <a:xfrm>
                        <a:off x="3381" y="4950"/>
                        <a:ext cx="1420" cy="419"/>
                        <a:chOff x="3381" y="4950"/>
                        <a:chExt cx="1420" cy="419"/>
                      </a:xfrm>
                    </p:grpSpPr>
                    <p:sp>
                      <p:nvSpPr>
                        <p:cNvPr id="391" name="AutoShape 1003">
                          <a:extLst>
                            <a:ext uri="{FF2B5EF4-FFF2-40B4-BE49-F238E27FC236}">
                              <a16:creationId xmlns:a16="http://schemas.microsoft.com/office/drawing/2014/main" id="{4BD46108-D6B2-3A4B-A3C2-4EC481EE2634}"/>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92" name="AutoShape 1004">
                          <a:extLst>
                            <a:ext uri="{FF2B5EF4-FFF2-40B4-BE49-F238E27FC236}">
                              <a16:creationId xmlns:a16="http://schemas.microsoft.com/office/drawing/2014/main" id="{CF691EE3-E4C6-0B4E-93FE-97F27CFA10DD}"/>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93" name="AutoShape 1005">
                          <a:extLst>
                            <a:ext uri="{FF2B5EF4-FFF2-40B4-BE49-F238E27FC236}">
                              <a16:creationId xmlns:a16="http://schemas.microsoft.com/office/drawing/2014/main" id="{C66AC9AE-08A7-E540-A278-260DFF27DEA0}"/>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94" name="AutoShape 1006">
                          <a:extLst>
                            <a:ext uri="{FF2B5EF4-FFF2-40B4-BE49-F238E27FC236}">
                              <a16:creationId xmlns:a16="http://schemas.microsoft.com/office/drawing/2014/main" id="{D92057D8-E391-4F4F-97DA-B5E33EE1B605}"/>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388" name="AutoShape 1007">
                        <a:extLst>
                          <a:ext uri="{FF2B5EF4-FFF2-40B4-BE49-F238E27FC236}">
                            <a16:creationId xmlns:a16="http://schemas.microsoft.com/office/drawing/2014/main" id="{2D716AB3-1125-C04E-BE29-EC458D362FBF}"/>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89" name="AutoShape 1008">
                        <a:extLst>
                          <a:ext uri="{FF2B5EF4-FFF2-40B4-BE49-F238E27FC236}">
                            <a16:creationId xmlns:a16="http://schemas.microsoft.com/office/drawing/2014/main" id="{21C27BDB-C41F-E548-A9FB-F27E02643690}"/>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90" name="AutoShape 1009">
                        <a:extLst>
                          <a:ext uri="{FF2B5EF4-FFF2-40B4-BE49-F238E27FC236}">
                            <a16:creationId xmlns:a16="http://schemas.microsoft.com/office/drawing/2014/main" id="{4DE994A9-881A-7F40-A379-A013BC7156D4}"/>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nvGrpSpPr>
                  <p:cNvPr id="366" name="Group 2838">
                    <a:extLst>
                      <a:ext uri="{FF2B5EF4-FFF2-40B4-BE49-F238E27FC236}">
                        <a16:creationId xmlns:a16="http://schemas.microsoft.com/office/drawing/2014/main" id="{DB6AAF1F-ADA3-F149-B0A7-BECF4F3A353E}"/>
                      </a:ext>
                    </a:extLst>
                  </p:cNvPr>
                  <p:cNvGrpSpPr>
                    <a:grpSpLocks/>
                  </p:cNvGrpSpPr>
                  <p:nvPr/>
                </p:nvGrpSpPr>
                <p:grpSpPr bwMode="auto">
                  <a:xfrm rot="-161955">
                    <a:off x="8828" y="642"/>
                    <a:ext cx="796" cy="912"/>
                    <a:chOff x="6410" y="4175"/>
                    <a:chExt cx="3671" cy="4034"/>
                  </a:xfrm>
                </p:grpSpPr>
                <p:sp>
                  <p:nvSpPr>
                    <p:cNvPr id="369" name="AutoShape 1011">
                      <a:extLst>
                        <a:ext uri="{FF2B5EF4-FFF2-40B4-BE49-F238E27FC236}">
                          <a16:creationId xmlns:a16="http://schemas.microsoft.com/office/drawing/2014/main" id="{CDE0CEB3-F452-3347-8035-0543966C825B}"/>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0" name="AutoShape 1012">
                      <a:extLst>
                        <a:ext uri="{FF2B5EF4-FFF2-40B4-BE49-F238E27FC236}">
                          <a16:creationId xmlns:a16="http://schemas.microsoft.com/office/drawing/2014/main" id="{5AB62643-4DC5-D24B-A950-652E8E5AAAB8}"/>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1" name="AutoShape 1013">
                      <a:extLst>
                        <a:ext uri="{FF2B5EF4-FFF2-40B4-BE49-F238E27FC236}">
                          <a16:creationId xmlns:a16="http://schemas.microsoft.com/office/drawing/2014/main" id="{E61853BC-8797-3043-B640-31ECDBA528F7}"/>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2" name="AutoShape 1014">
                      <a:extLst>
                        <a:ext uri="{FF2B5EF4-FFF2-40B4-BE49-F238E27FC236}">
                          <a16:creationId xmlns:a16="http://schemas.microsoft.com/office/drawing/2014/main" id="{CEB98366-53FF-7444-A318-0A7068647682}"/>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3" name="AutoShape 1015">
                      <a:extLst>
                        <a:ext uri="{FF2B5EF4-FFF2-40B4-BE49-F238E27FC236}">
                          <a16:creationId xmlns:a16="http://schemas.microsoft.com/office/drawing/2014/main" id="{CCF2C4B0-CB2B-0B43-B309-7F831A6FFEBC}"/>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4" name="AutoShape 1016">
                      <a:extLst>
                        <a:ext uri="{FF2B5EF4-FFF2-40B4-BE49-F238E27FC236}">
                          <a16:creationId xmlns:a16="http://schemas.microsoft.com/office/drawing/2014/main" id="{DDF2D85C-EEEC-534C-9472-203BAE3E1854}"/>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5" name="AutoShape 1017">
                      <a:extLst>
                        <a:ext uri="{FF2B5EF4-FFF2-40B4-BE49-F238E27FC236}">
                          <a16:creationId xmlns:a16="http://schemas.microsoft.com/office/drawing/2014/main" id="{529146A8-0BD6-2C4B-B77D-DC5588269919}"/>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6" name="AutoShape 1018">
                      <a:extLst>
                        <a:ext uri="{FF2B5EF4-FFF2-40B4-BE49-F238E27FC236}">
                          <a16:creationId xmlns:a16="http://schemas.microsoft.com/office/drawing/2014/main" id="{B3C3AF92-EE32-EE4C-BC77-B884D22E2F47}"/>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7" name="AutoShape 1019">
                      <a:extLst>
                        <a:ext uri="{FF2B5EF4-FFF2-40B4-BE49-F238E27FC236}">
                          <a16:creationId xmlns:a16="http://schemas.microsoft.com/office/drawing/2014/main" id="{85C647E0-7719-E34C-98ED-91D069DE6B25}"/>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8" name="AutoShape 1020">
                      <a:extLst>
                        <a:ext uri="{FF2B5EF4-FFF2-40B4-BE49-F238E27FC236}">
                          <a16:creationId xmlns:a16="http://schemas.microsoft.com/office/drawing/2014/main" id="{E6E778CD-C659-D645-95C8-19AADC2C7F53}"/>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9" name="AutoShape 1021">
                      <a:extLst>
                        <a:ext uri="{FF2B5EF4-FFF2-40B4-BE49-F238E27FC236}">
                          <a16:creationId xmlns:a16="http://schemas.microsoft.com/office/drawing/2014/main" id="{27A60CA9-247A-0349-BA15-A18DC6E9E34E}"/>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80" name="AutoShape 1022">
                      <a:extLst>
                        <a:ext uri="{FF2B5EF4-FFF2-40B4-BE49-F238E27FC236}">
                          <a16:creationId xmlns:a16="http://schemas.microsoft.com/office/drawing/2014/main" id="{6F3EEB70-6FEF-8D44-A65C-34BAB348BD47}"/>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81" name="AutoShape 1023">
                      <a:extLst>
                        <a:ext uri="{FF2B5EF4-FFF2-40B4-BE49-F238E27FC236}">
                          <a16:creationId xmlns:a16="http://schemas.microsoft.com/office/drawing/2014/main" id="{E8D2DC52-6B2C-8841-AF6E-3F2C223C85F2}"/>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367" name="AutoShape 1024">
                    <a:extLst>
                      <a:ext uri="{FF2B5EF4-FFF2-40B4-BE49-F238E27FC236}">
                        <a16:creationId xmlns:a16="http://schemas.microsoft.com/office/drawing/2014/main" id="{69EEF0FB-D79F-FB45-8A1B-0DC43DE5E1C4}"/>
                      </a:ext>
                    </a:extLst>
                  </p:cNvPr>
                  <p:cNvCxnSpPr>
                    <a:cxnSpLocks noChangeShapeType="1"/>
                  </p:cNvCxnSpPr>
                  <p:nvPr/>
                </p:nvCxnSpPr>
                <p:spPr bwMode="auto">
                  <a:xfrm flipH="1">
                    <a:off x="9145" y="1366"/>
                    <a:ext cx="241" cy="250"/>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68" name="AutoShape 1025">
                    <a:extLst>
                      <a:ext uri="{FF2B5EF4-FFF2-40B4-BE49-F238E27FC236}">
                        <a16:creationId xmlns:a16="http://schemas.microsoft.com/office/drawing/2014/main" id="{A508B131-0F71-6A44-9A69-E3BFE1C77F06}"/>
                      </a:ext>
                    </a:extLst>
                  </p:cNvPr>
                  <p:cNvCxnSpPr>
                    <a:cxnSpLocks noChangeShapeType="1"/>
                  </p:cNvCxnSpPr>
                  <p:nvPr/>
                </p:nvCxnSpPr>
                <p:spPr bwMode="auto">
                  <a:xfrm>
                    <a:off x="9259" y="1504"/>
                    <a:ext cx="326" cy="288"/>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sp>
            <p:nvSpPr>
              <p:cNvPr id="358" name="AutoShape 1431">
                <a:extLst>
                  <a:ext uri="{FF2B5EF4-FFF2-40B4-BE49-F238E27FC236}">
                    <a16:creationId xmlns:a16="http://schemas.microsoft.com/office/drawing/2014/main" id="{F336F65D-ECD5-8440-A1A6-3629F4745F74}"/>
                  </a:ext>
                </a:extLst>
              </p:cNvPr>
              <p:cNvSpPr>
                <a:spLocks noChangeArrowheads="1"/>
              </p:cNvSpPr>
              <p:nvPr/>
            </p:nvSpPr>
            <p:spPr bwMode="auto">
              <a:xfrm>
                <a:off x="12849" y="1317"/>
                <a:ext cx="2958" cy="705"/>
              </a:xfrm>
              <a:prstGeom prst="bevel">
                <a:avLst>
                  <a:gd name="adj" fmla="val 12500"/>
                </a:avLst>
              </a:prstGeom>
              <a:solidFill>
                <a:srgbClr val="FFFFFF"/>
              </a:solidFill>
              <a:ln w="9525">
                <a:solidFill>
                  <a:srgbClr val="000000"/>
                </a:solidFill>
                <a:miter lim="800000"/>
                <a:headEnd/>
                <a:tailEnd/>
              </a:ln>
            </p:spPr>
            <p:txBody>
              <a:bodyPr rot="0" vert="horz" wrap="square" lIns="0" tIns="45720" rIns="0" bIns="45720" anchor="t" anchorCtr="0" upright="1">
                <a:noAutofit/>
              </a:bodyPr>
              <a:lstStyle/>
              <a:p>
                <a:pPr marL="71755" marR="71755" algn="ctr">
                  <a:lnSpc>
                    <a:spcPct val="150000"/>
                  </a:lnSpc>
                  <a:spcAft>
                    <a:spcPts val="0"/>
                  </a:spcAft>
                </a:pPr>
                <a:r>
                  <a:rPr lang="fr-FR" sz="1100">
                    <a:effectLst/>
                    <a:latin typeface="Calibri" charset="0"/>
                    <a:ea typeface="Calibri" charset="0"/>
                    <a:cs typeface="Times New Roman" charset="0"/>
                  </a:rPr>
                  <a:t>3-  T de tir </a:t>
                </a:r>
                <a:r>
                  <a:rPr lang="fr-FR" sz="700">
                    <a:effectLst/>
                    <a:latin typeface="Calibri" charset="0"/>
                    <a:ea typeface="Calibri" charset="0"/>
                    <a:cs typeface="Times New Roman" charset="0"/>
                  </a:rPr>
                  <a:t>(ajouter la main faible)</a:t>
                </a:r>
                <a:endParaRPr lang="fr-FR" sz="1100">
                  <a:effectLst/>
                  <a:latin typeface="Calibri" charset="0"/>
                  <a:ea typeface="Calibri" charset="0"/>
                  <a:cs typeface="Times New Roman" charset="0"/>
                </a:endParaRPr>
              </a:p>
            </p:txBody>
          </p:sp>
          <p:sp>
            <p:nvSpPr>
              <p:cNvPr id="359" name="Rectangle 358">
                <a:extLst>
                  <a:ext uri="{FF2B5EF4-FFF2-40B4-BE49-F238E27FC236}">
                    <a16:creationId xmlns:a16="http://schemas.microsoft.com/office/drawing/2014/main" id="{213DEC8C-4E6F-8246-908E-D92BE7E9B3A5}"/>
                  </a:ext>
                </a:extLst>
              </p:cNvPr>
              <p:cNvSpPr>
                <a:spLocks noChangeArrowheads="1"/>
              </p:cNvSpPr>
              <p:nvPr/>
            </p:nvSpPr>
            <p:spPr bwMode="auto">
              <a:xfrm rot="5400000">
                <a:off x="15183" y="3207"/>
                <a:ext cx="549" cy="13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Droitier</a:t>
                </a:r>
              </a:p>
            </p:txBody>
          </p:sp>
          <p:sp>
            <p:nvSpPr>
              <p:cNvPr id="360" name="Rectangle 359">
                <a:extLst>
                  <a:ext uri="{FF2B5EF4-FFF2-40B4-BE49-F238E27FC236}">
                    <a16:creationId xmlns:a16="http://schemas.microsoft.com/office/drawing/2014/main" id="{601E1D15-8583-7349-BDC2-5942FFDDD1A2}"/>
                  </a:ext>
                </a:extLst>
              </p:cNvPr>
              <p:cNvSpPr>
                <a:spLocks noChangeArrowheads="1"/>
              </p:cNvSpPr>
              <p:nvPr/>
            </p:nvSpPr>
            <p:spPr bwMode="auto">
              <a:xfrm rot="5400000">
                <a:off x="13138" y="3126"/>
                <a:ext cx="549" cy="15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Gaucher</a:t>
                </a:r>
              </a:p>
            </p:txBody>
          </p:sp>
        </p:grpSp>
        <p:grpSp>
          <p:nvGrpSpPr>
            <p:cNvPr id="8" name="Group 1440">
              <a:extLst>
                <a:ext uri="{FF2B5EF4-FFF2-40B4-BE49-F238E27FC236}">
                  <a16:creationId xmlns:a16="http://schemas.microsoft.com/office/drawing/2014/main" id="{F1A47627-0EFA-CA4B-9626-B3B842B24DE1}"/>
                </a:ext>
              </a:extLst>
            </p:cNvPr>
            <p:cNvGrpSpPr>
              <a:grpSpLocks/>
            </p:cNvGrpSpPr>
            <p:nvPr/>
          </p:nvGrpSpPr>
          <p:grpSpPr bwMode="auto">
            <a:xfrm>
              <a:off x="204716" y="2988860"/>
              <a:ext cx="3320415" cy="3806190"/>
              <a:chOff x="1253" y="4902"/>
              <a:chExt cx="5229" cy="5994"/>
            </a:xfrm>
          </p:grpSpPr>
          <p:grpSp>
            <p:nvGrpSpPr>
              <p:cNvPr id="242" name="Group 1416">
                <a:extLst>
                  <a:ext uri="{FF2B5EF4-FFF2-40B4-BE49-F238E27FC236}">
                    <a16:creationId xmlns:a16="http://schemas.microsoft.com/office/drawing/2014/main" id="{BCEE15C5-2BFE-0A40-8226-33868C07122F}"/>
                  </a:ext>
                </a:extLst>
              </p:cNvPr>
              <p:cNvGrpSpPr>
                <a:grpSpLocks/>
              </p:cNvGrpSpPr>
              <p:nvPr/>
            </p:nvGrpSpPr>
            <p:grpSpPr bwMode="auto">
              <a:xfrm>
                <a:off x="1253" y="5421"/>
                <a:ext cx="5229" cy="5475"/>
                <a:chOff x="11821" y="114"/>
                <a:chExt cx="4136" cy="5475"/>
              </a:xfrm>
            </p:grpSpPr>
            <p:sp>
              <p:nvSpPr>
                <p:cNvPr id="246" name="Rectangle 245">
                  <a:extLst>
                    <a:ext uri="{FF2B5EF4-FFF2-40B4-BE49-F238E27FC236}">
                      <a16:creationId xmlns:a16="http://schemas.microsoft.com/office/drawing/2014/main" id="{C18A26B7-35D1-6C41-A9C4-09D9F80F52DF}"/>
                    </a:ext>
                  </a:extLst>
                </p:cNvPr>
                <p:cNvSpPr>
                  <a:spLocks noChangeArrowheads="1"/>
                </p:cNvSpPr>
                <p:nvPr/>
              </p:nvSpPr>
              <p:spPr bwMode="auto">
                <a:xfrm>
                  <a:off x="11821" y="114"/>
                  <a:ext cx="4136" cy="54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247" name="Group 1074">
                  <a:extLst>
                    <a:ext uri="{FF2B5EF4-FFF2-40B4-BE49-F238E27FC236}">
                      <a16:creationId xmlns:a16="http://schemas.microsoft.com/office/drawing/2014/main" id="{DD138015-CEC9-0C4B-966C-5BBE2769805F}"/>
                    </a:ext>
                  </a:extLst>
                </p:cNvPr>
                <p:cNvGrpSpPr>
                  <a:grpSpLocks/>
                </p:cNvGrpSpPr>
                <p:nvPr/>
              </p:nvGrpSpPr>
              <p:grpSpPr bwMode="auto">
                <a:xfrm flipH="1">
                  <a:off x="13824" y="196"/>
                  <a:ext cx="1391" cy="5196"/>
                  <a:chOff x="13492" y="299"/>
                  <a:chExt cx="1494" cy="5498"/>
                </a:xfrm>
              </p:grpSpPr>
              <p:grpSp>
                <p:nvGrpSpPr>
                  <p:cNvPr id="303" name="Group 1075">
                    <a:extLst>
                      <a:ext uri="{FF2B5EF4-FFF2-40B4-BE49-F238E27FC236}">
                        <a16:creationId xmlns:a16="http://schemas.microsoft.com/office/drawing/2014/main" id="{0150C3E7-F1BC-B34C-8FEA-18EFD8622065}"/>
                      </a:ext>
                    </a:extLst>
                  </p:cNvPr>
                  <p:cNvGrpSpPr>
                    <a:grpSpLocks/>
                  </p:cNvGrpSpPr>
                  <p:nvPr/>
                </p:nvGrpSpPr>
                <p:grpSpPr bwMode="auto">
                  <a:xfrm>
                    <a:off x="13492" y="299"/>
                    <a:ext cx="1494" cy="5498"/>
                    <a:chOff x="13492" y="299"/>
                    <a:chExt cx="1494" cy="5498"/>
                  </a:xfrm>
                </p:grpSpPr>
                <p:sp>
                  <p:nvSpPr>
                    <p:cNvPr id="309" name="AutoShape 1076">
                      <a:extLst>
                        <a:ext uri="{FF2B5EF4-FFF2-40B4-BE49-F238E27FC236}">
                          <a16:creationId xmlns:a16="http://schemas.microsoft.com/office/drawing/2014/main" id="{1C227F77-11FE-8E4A-BF8A-D15AB5533908}"/>
                        </a:ext>
                      </a:extLst>
                    </p:cNvPr>
                    <p:cNvSpPr>
                      <a:spLocks noChangeArrowheads="1"/>
                    </p:cNvSpPr>
                    <p:nvPr/>
                  </p:nvSpPr>
                  <p:spPr bwMode="auto">
                    <a:xfrm rot="10800000">
                      <a:off x="13533" y="1176"/>
                      <a:ext cx="124" cy="748"/>
                    </a:xfrm>
                    <a:prstGeom prst="can">
                      <a:avLst>
                        <a:gd name="adj" fmla="val 4661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10" name="AutoShape 1077">
                      <a:extLst>
                        <a:ext uri="{FF2B5EF4-FFF2-40B4-BE49-F238E27FC236}">
                          <a16:creationId xmlns:a16="http://schemas.microsoft.com/office/drawing/2014/main" id="{B4454032-8094-264D-89C4-8BF411AFB8A3}"/>
                        </a:ext>
                      </a:extLst>
                    </p:cNvPr>
                    <p:cNvSpPr>
                      <a:spLocks noChangeArrowheads="1"/>
                    </p:cNvSpPr>
                    <p:nvPr/>
                  </p:nvSpPr>
                  <p:spPr bwMode="auto">
                    <a:xfrm rot="6016563">
                      <a:off x="13992" y="1467"/>
                      <a:ext cx="160" cy="967"/>
                    </a:xfrm>
                    <a:prstGeom prst="can">
                      <a:avLst>
                        <a:gd name="adj" fmla="val 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11" name="Group 1078">
                      <a:extLst>
                        <a:ext uri="{FF2B5EF4-FFF2-40B4-BE49-F238E27FC236}">
                          <a16:creationId xmlns:a16="http://schemas.microsoft.com/office/drawing/2014/main" id="{460ED9C1-7954-0C46-A40F-493A1636C68A}"/>
                        </a:ext>
                      </a:extLst>
                    </p:cNvPr>
                    <p:cNvGrpSpPr>
                      <a:grpSpLocks/>
                    </p:cNvGrpSpPr>
                    <p:nvPr/>
                  </p:nvGrpSpPr>
                  <p:grpSpPr bwMode="auto">
                    <a:xfrm>
                      <a:off x="13511" y="1651"/>
                      <a:ext cx="1475" cy="4146"/>
                      <a:chOff x="13511" y="1651"/>
                      <a:chExt cx="1475" cy="4146"/>
                    </a:xfrm>
                  </p:grpSpPr>
                  <p:sp>
                    <p:nvSpPr>
                      <p:cNvPr id="348" name="Freeform 1079">
                        <a:extLst>
                          <a:ext uri="{FF2B5EF4-FFF2-40B4-BE49-F238E27FC236}">
                            <a16:creationId xmlns:a16="http://schemas.microsoft.com/office/drawing/2014/main" id="{878FC5CB-1700-0945-9A8E-825281A65675}"/>
                          </a:ext>
                        </a:extLst>
                      </p:cNvPr>
                      <p:cNvSpPr>
                        <a:spLocks/>
                      </p:cNvSpPr>
                      <p:nvPr/>
                    </p:nvSpPr>
                    <p:spPr bwMode="auto">
                      <a:xfrm>
                        <a:off x="13511" y="5239"/>
                        <a:ext cx="609" cy="289"/>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349" name="Freeform 1080">
                        <a:extLst>
                          <a:ext uri="{FF2B5EF4-FFF2-40B4-BE49-F238E27FC236}">
                            <a16:creationId xmlns:a16="http://schemas.microsoft.com/office/drawing/2014/main" id="{D8B54166-789A-504D-BB16-F43C9FDF05C1}"/>
                          </a:ext>
                        </a:extLst>
                      </p:cNvPr>
                      <p:cNvSpPr>
                        <a:spLocks/>
                      </p:cNvSpPr>
                      <p:nvPr/>
                    </p:nvSpPr>
                    <p:spPr bwMode="auto">
                      <a:xfrm>
                        <a:off x="13918" y="5447"/>
                        <a:ext cx="655" cy="350"/>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350" name="AutoShape 1081">
                        <a:extLst>
                          <a:ext uri="{FF2B5EF4-FFF2-40B4-BE49-F238E27FC236}">
                            <a16:creationId xmlns:a16="http://schemas.microsoft.com/office/drawing/2014/main" id="{F32E5748-6425-4F4C-8866-ACC6751E49BD}"/>
                          </a:ext>
                        </a:extLst>
                      </p:cNvPr>
                      <p:cNvSpPr>
                        <a:spLocks noChangeArrowheads="1"/>
                      </p:cNvSpPr>
                      <p:nvPr/>
                    </p:nvSpPr>
                    <p:spPr bwMode="auto">
                      <a:xfrm rot="218875">
                        <a:off x="13918" y="4404"/>
                        <a:ext cx="275" cy="988"/>
                      </a:xfrm>
                      <a:prstGeom prst="can">
                        <a:avLst>
                          <a:gd name="adj" fmla="val 8981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1" name="AutoShape 1082">
                        <a:extLst>
                          <a:ext uri="{FF2B5EF4-FFF2-40B4-BE49-F238E27FC236}">
                            <a16:creationId xmlns:a16="http://schemas.microsoft.com/office/drawing/2014/main" id="{96B62214-EB1E-704F-8A98-3239E7748537}"/>
                          </a:ext>
                        </a:extLst>
                      </p:cNvPr>
                      <p:cNvSpPr>
                        <a:spLocks noChangeArrowheads="1"/>
                      </p:cNvSpPr>
                      <p:nvPr/>
                    </p:nvSpPr>
                    <p:spPr bwMode="auto">
                      <a:xfrm>
                        <a:off x="14214" y="4593"/>
                        <a:ext cx="359" cy="935"/>
                      </a:xfrm>
                      <a:prstGeom prst="can">
                        <a:avLst>
                          <a:gd name="adj" fmla="val 2247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2" name="AutoShape 1083">
                        <a:extLst>
                          <a:ext uri="{FF2B5EF4-FFF2-40B4-BE49-F238E27FC236}">
                            <a16:creationId xmlns:a16="http://schemas.microsoft.com/office/drawing/2014/main" id="{99B737A6-E4E2-5D40-989B-86A97ADDC35D}"/>
                          </a:ext>
                        </a:extLst>
                      </p:cNvPr>
                      <p:cNvSpPr>
                        <a:spLocks noChangeArrowheads="1"/>
                      </p:cNvSpPr>
                      <p:nvPr/>
                    </p:nvSpPr>
                    <p:spPr bwMode="auto">
                      <a:xfrm rot="1638181">
                        <a:off x="14234" y="3394"/>
                        <a:ext cx="392" cy="1199"/>
                      </a:xfrm>
                      <a:prstGeom prst="can">
                        <a:avLst>
                          <a:gd name="adj" fmla="val 4864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3" name="Rectangle 352">
                        <a:extLst>
                          <a:ext uri="{FF2B5EF4-FFF2-40B4-BE49-F238E27FC236}">
                            <a16:creationId xmlns:a16="http://schemas.microsoft.com/office/drawing/2014/main" id="{BE919497-C869-074F-BC07-1A49DDF9AB6C}"/>
                          </a:ext>
                        </a:extLst>
                      </p:cNvPr>
                      <p:cNvSpPr>
                        <a:spLocks noChangeArrowheads="1"/>
                      </p:cNvSpPr>
                      <p:nvPr/>
                    </p:nvSpPr>
                    <p:spPr bwMode="auto">
                      <a:xfrm>
                        <a:off x="14486" y="1651"/>
                        <a:ext cx="290" cy="1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354" name="Freeform 1085">
                        <a:extLst>
                          <a:ext uri="{FF2B5EF4-FFF2-40B4-BE49-F238E27FC236}">
                            <a16:creationId xmlns:a16="http://schemas.microsoft.com/office/drawing/2014/main" id="{FB773C1E-F217-3346-9584-3993900CAFC1}"/>
                          </a:ext>
                        </a:extLst>
                      </p:cNvPr>
                      <p:cNvSpPr>
                        <a:spLocks/>
                      </p:cNvSpPr>
                      <p:nvPr/>
                    </p:nvSpPr>
                    <p:spPr bwMode="auto">
                      <a:xfrm>
                        <a:off x="14120" y="1772"/>
                        <a:ext cx="866" cy="1640"/>
                      </a:xfrm>
                      <a:custGeom>
                        <a:avLst/>
                        <a:gdLst>
                          <a:gd name="T0" fmla="*/ 35 w 1278"/>
                          <a:gd name="T1" fmla="*/ 606 h 2816"/>
                          <a:gd name="T2" fmla="*/ 155 w 1278"/>
                          <a:gd name="T3" fmla="*/ 119 h 2816"/>
                          <a:gd name="T4" fmla="*/ 346 w 1278"/>
                          <a:gd name="T5" fmla="*/ 34 h 2816"/>
                          <a:gd name="T6" fmla="*/ 796 w 1278"/>
                          <a:gd name="T7" fmla="*/ 8 h 2816"/>
                          <a:gd name="T8" fmla="*/ 1124 w 1278"/>
                          <a:gd name="T9" fmla="*/ 80 h 2816"/>
                          <a:gd name="T10" fmla="*/ 1218 w 1278"/>
                          <a:gd name="T11" fmla="*/ 146 h 2816"/>
                          <a:gd name="T12" fmla="*/ 1255 w 1278"/>
                          <a:gd name="T13" fmla="*/ 200 h 2816"/>
                          <a:gd name="T14" fmla="*/ 1269 w 1278"/>
                          <a:gd name="T15" fmla="*/ 468 h 2816"/>
                          <a:gd name="T16" fmla="*/ 1200 w 1278"/>
                          <a:gd name="T17" fmla="*/ 1463 h 2816"/>
                          <a:gd name="T18" fmla="*/ 975 w 1278"/>
                          <a:gd name="T19" fmla="*/ 2809 h 2816"/>
                          <a:gd name="T20" fmla="*/ 541 w 1278"/>
                          <a:gd name="T21" fmla="*/ 2812 h 2816"/>
                          <a:gd name="T22" fmla="*/ 35 w 1278"/>
                          <a:gd name="T23" fmla="*/ 606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8" h="2816">
                            <a:moveTo>
                              <a:pt x="35" y="606"/>
                            </a:moveTo>
                            <a:cubicBezTo>
                              <a:pt x="0" y="211"/>
                              <a:pt x="130" y="188"/>
                              <a:pt x="155" y="119"/>
                            </a:cubicBezTo>
                            <a:cubicBezTo>
                              <a:pt x="261" y="55"/>
                              <a:pt x="296" y="59"/>
                              <a:pt x="346" y="34"/>
                            </a:cubicBezTo>
                            <a:cubicBezTo>
                              <a:pt x="453" y="16"/>
                              <a:pt x="666" y="0"/>
                              <a:pt x="796" y="8"/>
                            </a:cubicBezTo>
                            <a:cubicBezTo>
                              <a:pt x="887" y="13"/>
                              <a:pt x="1009" y="33"/>
                              <a:pt x="1124" y="80"/>
                            </a:cubicBezTo>
                            <a:cubicBezTo>
                              <a:pt x="1166" y="111"/>
                              <a:pt x="1171" y="106"/>
                              <a:pt x="1218" y="146"/>
                            </a:cubicBezTo>
                            <a:cubicBezTo>
                              <a:pt x="1243" y="171"/>
                              <a:pt x="1243" y="171"/>
                              <a:pt x="1255" y="200"/>
                            </a:cubicBezTo>
                            <a:cubicBezTo>
                              <a:pt x="1264" y="253"/>
                              <a:pt x="1278" y="258"/>
                              <a:pt x="1269" y="468"/>
                            </a:cubicBezTo>
                            <a:cubicBezTo>
                              <a:pt x="1247" y="799"/>
                              <a:pt x="1235" y="1133"/>
                              <a:pt x="1200" y="1463"/>
                            </a:cubicBezTo>
                            <a:cubicBezTo>
                              <a:pt x="1151" y="1854"/>
                              <a:pt x="1111" y="2090"/>
                              <a:pt x="975" y="2809"/>
                            </a:cubicBezTo>
                            <a:cubicBezTo>
                              <a:pt x="873" y="2804"/>
                              <a:pt x="621" y="2816"/>
                              <a:pt x="541" y="2812"/>
                            </a:cubicBezTo>
                            <a:cubicBezTo>
                              <a:pt x="481" y="2440"/>
                              <a:pt x="88" y="1040"/>
                              <a:pt x="35" y="606"/>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5" name="AutoShape 1086">
                        <a:extLst>
                          <a:ext uri="{FF2B5EF4-FFF2-40B4-BE49-F238E27FC236}">
                            <a16:creationId xmlns:a16="http://schemas.microsoft.com/office/drawing/2014/main" id="{1619F7A6-F227-3C40-9953-40872DCEC904}"/>
                          </a:ext>
                        </a:extLst>
                      </p:cNvPr>
                      <p:cNvSpPr>
                        <a:spLocks noChangeArrowheads="1"/>
                      </p:cNvSpPr>
                      <p:nvPr/>
                    </p:nvSpPr>
                    <p:spPr bwMode="auto">
                      <a:xfrm rot="1223210">
                        <a:off x="14339" y="3457"/>
                        <a:ext cx="381" cy="1223"/>
                      </a:xfrm>
                      <a:prstGeom prst="can">
                        <a:avLst>
                          <a:gd name="adj" fmla="val 3419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6" name="Rectangle 355">
                        <a:extLst>
                          <a:ext uri="{FF2B5EF4-FFF2-40B4-BE49-F238E27FC236}">
                            <a16:creationId xmlns:a16="http://schemas.microsoft.com/office/drawing/2014/main" id="{705FD5FC-990E-254F-BE4A-F8DF68705AB0}"/>
                          </a:ext>
                        </a:extLst>
                      </p:cNvPr>
                      <p:cNvSpPr>
                        <a:spLocks noChangeArrowheads="1"/>
                      </p:cNvSpPr>
                      <p:nvPr/>
                    </p:nvSpPr>
                    <p:spPr bwMode="auto">
                      <a:xfrm>
                        <a:off x="14439" y="3276"/>
                        <a:ext cx="429" cy="3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312" name="Oval 1088">
                      <a:extLst>
                        <a:ext uri="{FF2B5EF4-FFF2-40B4-BE49-F238E27FC236}">
                          <a16:creationId xmlns:a16="http://schemas.microsoft.com/office/drawing/2014/main" id="{D166CE80-ED8E-C647-8CF8-41E62326060A}"/>
                        </a:ext>
                      </a:extLst>
                    </p:cNvPr>
                    <p:cNvSpPr>
                      <a:spLocks noChangeArrowheads="1"/>
                    </p:cNvSpPr>
                    <p:nvPr/>
                  </p:nvSpPr>
                  <p:spPr bwMode="auto">
                    <a:xfrm>
                      <a:off x="14234" y="1046"/>
                      <a:ext cx="696" cy="64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13" name="Group 1089">
                      <a:extLst>
                        <a:ext uri="{FF2B5EF4-FFF2-40B4-BE49-F238E27FC236}">
                          <a16:creationId xmlns:a16="http://schemas.microsoft.com/office/drawing/2014/main" id="{B6CE6F66-0CF7-A744-901D-CDB80CAA20EA}"/>
                        </a:ext>
                      </a:extLst>
                    </p:cNvPr>
                    <p:cNvGrpSpPr>
                      <a:grpSpLocks/>
                    </p:cNvGrpSpPr>
                    <p:nvPr/>
                  </p:nvGrpSpPr>
                  <p:grpSpPr bwMode="auto">
                    <a:xfrm>
                      <a:off x="13492" y="299"/>
                      <a:ext cx="616" cy="889"/>
                      <a:chOff x="13492" y="222"/>
                      <a:chExt cx="616" cy="877"/>
                    </a:xfrm>
                  </p:grpSpPr>
                  <p:grpSp>
                    <p:nvGrpSpPr>
                      <p:cNvPr id="317" name="Group 1090">
                        <a:extLst>
                          <a:ext uri="{FF2B5EF4-FFF2-40B4-BE49-F238E27FC236}">
                            <a16:creationId xmlns:a16="http://schemas.microsoft.com/office/drawing/2014/main" id="{42C0D579-5F5A-E54B-8776-251F402016DA}"/>
                          </a:ext>
                        </a:extLst>
                      </p:cNvPr>
                      <p:cNvGrpSpPr>
                        <a:grpSpLocks/>
                      </p:cNvGrpSpPr>
                      <p:nvPr/>
                    </p:nvGrpSpPr>
                    <p:grpSpPr bwMode="auto">
                      <a:xfrm>
                        <a:off x="13492" y="222"/>
                        <a:ext cx="616" cy="709"/>
                        <a:chOff x="13492" y="222"/>
                        <a:chExt cx="616" cy="709"/>
                      </a:xfrm>
                    </p:grpSpPr>
                    <p:sp>
                      <p:nvSpPr>
                        <p:cNvPr id="331" name="Oval 1091">
                          <a:extLst>
                            <a:ext uri="{FF2B5EF4-FFF2-40B4-BE49-F238E27FC236}">
                              <a16:creationId xmlns:a16="http://schemas.microsoft.com/office/drawing/2014/main" id="{C4938643-34FE-A844-B545-06EE5DED806A}"/>
                            </a:ext>
                          </a:extLst>
                        </p:cNvPr>
                        <p:cNvSpPr>
                          <a:spLocks noChangeArrowheads="1"/>
                        </p:cNvSpPr>
                        <p:nvPr/>
                      </p:nvSpPr>
                      <p:spPr bwMode="auto">
                        <a:xfrm flipH="1">
                          <a:off x="13492" y="241"/>
                          <a:ext cx="616" cy="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32" name="Group 1092">
                          <a:extLst>
                            <a:ext uri="{FF2B5EF4-FFF2-40B4-BE49-F238E27FC236}">
                              <a16:creationId xmlns:a16="http://schemas.microsoft.com/office/drawing/2014/main" id="{47ECC488-B16B-8D42-9C7C-E24B7FFDF0DE}"/>
                            </a:ext>
                          </a:extLst>
                        </p:cNvPr>
                        <p:cNvGrpSpPr>
                          <a:grpSpLocks/>
                        </p:cNvGrpSpPr>
                        <p:nvPr/>
                      </p:nvGrpSpPr>
                      <p:grpSpPr bwMode="auto">
                        <a:xfrm rot="161955" flipH="1">
                          <a:off x="13647" y="222"/>
                          <a:ext cx="402" cy="548"/>
                          <a:chOff x="6410" y="4175"/>
                          <a:chExt cx="3671" cy="4034"/>
                        </a:xfrm>
                      </p:grpSpPr>
                      <p:sp>
                        <p:nvSpPr>
                          <p:cNvPr id="335" name="AutoShape 1093">
                            <a:extLst>
                              <a:ext uri="{FF2B5EF4-FFF2-40B4-BE49-F238E27FC236}">
                                <a16:creationId xmlns:a16="http://schemas.microsoft.com/office/drawing/2014/main" id="{97BCBE07-0F48-2C47-B014-2F3DD25DD92A}"/>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6" name="AutoShape 1094">
                            <a:extLst>
                              <a:ext uri="{FF2B5EF4-FFF2-40B4-BE49-F238E27FC236}">
                                <a16:creationId xmlns:a16="http://schemas.microsoft.com/office/drawing/2014/main" id="{8E42B680-FBA6-124A-B91F-616453468935}"/>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7" name="AutoShape 1095">
                            <a:extLst>
                              <a:ext uri="{FF2B5EF4-FFF2-40B4-BE49-F238E27FC236}">
                                <a16:creationId xmlns:a16="http://schemas.microsoft.com/office/drawing/2014/main" id="{0B3651DE-FBA2-8944-8327-5680C2982D1A}"/>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8" name="AutoShape 1096">
                            <a:extLst>
                              <a:ext uri="{FF2B5EF4-FFF2-40B4-BE49-F238E27FC236}">
                                <a16:creationId xmlns:a16="http://schemas.microsoft.com/office/drawing/2014/main" id="{04CFCF9E-FF35-7848-9E2C-A4C3F5707DA8}"/>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9" name="AutoShape 1097">
                            <a:extLst>
                              <a:ext uri="{FF2B5EF4-FFF2-40B4-BE49-F238E27FC236}">
                                <a16:creationId xmlns:a16="http://schemas.microsoft.com/office/drawing/2014/main" id="{FC76485D-AECD-624E-9C3D-CCB5960CBBB0}"/>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0" name="AutoShape 1098">
                            <a:extLst>
                              <a:ext uri="{FF2B5EF4-FFF2-40B4-BE49-F238E27FC236}">
                                <a16:creationId xmlns:a16="http://schemas.microsoft.com/office/drawing/2014/main" id="{1D467856-705C-084A-B4B7-E0C4E50E36CB}"/>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1" name="AutoShape 1099">
                            <a:extLst>
                              <a:ext uri="{FF2B5EF4-FFF2-40B4-BE49-F238E27FC236}">
                                <a16:creationId xmlns:a16="http://schemas.microsoft.com/office/drawing/2014/main" id="{68526230-0DA0-DD4B-B5F0-809CAE4FFCAD}"/>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2" name="AutoShape 1100">
                            <a:extLst>
                              <a:ext uri="{FF2B5EF4-FFF2-40B4-BE49-F238E27FC236}">
                                <a16:creationId xmlns:a16="http://schemas.microsoft.com/office/drawing/2014/main" id="{FBD3B218-CBBA-F743-87B8-B56C5BCC78BE}"/>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3" name="AutoShape 1101">
                            <a:extLst>
                              <a:ext uri="{FF2B5EF4-FFF2-40B4-BE49-F238E27FC236}">
                                <a16:creationId xmlns:a16="http://schemas.microsoft.com/office/drawing/2014/main" id="{FBACD01A-351B-464D-ACF5-782CD9374984}"/>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4" name="AutoShape 1102">
                            <a:extLst>
                              <a:ext uri="{FF2B5EF4-FFF2-40B4-BE49-F238E27FC236}">
                                <a16:creationId xmlns:a16="http://schemas.microsoft.com/office/drawing/2014/main" id="{6C58F63C-E15A-FE4E-A8E9-3BF745C3DA30}"/>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5" name="AutoShape 1103">
                            <a:extLst>
                              <a:ext uri="{FF2B5EF4-FFF2-40B4-BE49-F238E27FC236}">
                                <a16:creationId xmlns:a16="http://schemas.microsoft.com/office/drawing/2014/main" id="{88ECD69E-A577-1E4C-8D83-C4C1B12E3212}"/>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6" name="AutoShape 1104">
                            <a:extLst>
                              <a:ext uri="{FF2B5EF4-FFF2-40B4-BE49-F238E27FC236}">
                                <a16:creationId xmlns:a16="http://schemas.microsoft.com/office/drawing/2014/main" id="{5465E475-AECE-E344-A3AD-1E02AFBE0083}"/>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7" name="AutoShape 1105">
                            <a:extLst>
                              <a:ext uri="{FF2B5EF4-FFF2-40B4-BE49-F238E27FC236}">
                                <a16:creationId xmlns:a16="http://schemas.microsoft.com/office/drawing/2014/main" id="{2D03EFDD-B9BD-8144-8EFE-5FB8FEE4C592}"/>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333" name="AutoShape 1106">
                          <a:extLst>
                            <a:ext uri="{FF2B5EF4-FFF2-40B4-BE49-F238E27FC236}">
                              <a16:creationId xmlns:a16="http://schemas.microsoft.com/office/drawing/2014/main" id="{1C88F640-3B0F-7E4F-9DCE-2A245EA40D02}"/>
                            </a:ext>
                          </a:extLst>
                        </p:cNvPr>
                        <p:cNvCxnSpPr>
                          <a:cxnSpLocks noChangeShapeType="1"/>
                        </p:cNvCxnSpPr>
                        <p:nvPr/>
                      </p:nvCxnSpPr>
                      <p:spPr bwMode="auto">
                        <a:xfrm>
                          <a:off x="13773" y="658"/>
                          <a:ext cx="121" cy="151"/>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34" name="AutoShape 1107">
                          <a:extLst>
                            <a:ext uri="{FF2B5EF4-FFF2-40B4-BE49-F238E27FC236}">
                              <a16:creationId xmlns:a16="http://schemas.microsoft.com/office/drawing/2014/main" id="{D7E1D670-382F-2E40-A36A-71CC3F5CBD00}"/>
                            </a:ext>
                          </a:extLst>
                        </p:cNvPr>
                        <p:cNvCxnSpPr>
                          <a:cxnSpLocks noChangeShapeType="1"/>
                        </p:cNvCxnSpPr>
                        <p:nvPr/>
                      </p:nvCxnSpPr>
                      <p:spPr bwMode="auto">
                        <a:xfrm flipH="1">
                          <a:off x="13673" y="742"/>
                          <a:ext cx="164" cy="172"/>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318" name="Group 1108">
                        <a:extLst>
                          <a:ext uri="{FF2B5EF4-FFF2-40B4-BE49-F238E27FC236}">
                            <a16:creationId xmlns:a16="http://schemas.microsoft.com/office/drawing/2014/main" id="{5E67A869-D3FE-0F45-8AF2-D5D8AB8A7A0E}"/>
                          </a:ext>
                        </a:extLst>
                      </p:cNvPr>
                      <p:cNvGrpSpPr>
                        <a:grpSpLocks/>
                      </p:cNvGrpSpPr>
                      <p:nvPr/>
                    </p:nvGrpSpPr>
                    <p:grpSpPr bwMode="auto">
                      <a:xfrm>
                        <a:off x="13542" y="780"/>
                        <a:ext cx="508" cy="319"/>
                        <a:chOff x="13544" y="773"/>
                        <a:chExt cx="508" cy="319"/>
                      </a:xfrm>
                    </p:grpSpPr>
                    <p:sp>
                      <p:nvSpPr>
                        <p:cNvPr id="319" name="AutoShape 1109">
                          <a:extLst>
                            <a:ext uri="{FF2B5EF4-FFF2-40B4-BE49-F238E27FC236}">
                              <a16:creationId xmlns:a16="http://schemas.microsoft.com/office/drawing/2014/main" id="{2188B3BA-4E4E-1A49-B57C-F8A44B6073FA}"/>
                            </a:ext>
                          </a:extLst>
                        </p:cNvPr>
                        <p:cNvSpPr>
                          <a:spLocks noChangeArrowheads="1"/>
                        </p:cNvSpPr>
                        <p:nvPr/>
                      </p:nvSpPr>
                      <p:spPr bwMode="auto">
                        <a:xfrm rot="11192082" flipH="1">
                          <a:off x="13544" y="989"/>
                          <a:ext cx="111" cy="103"/>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320" name="Group 1110">
                          <a:extLst>
                            <a:ext uri="{FF2B5EF4-FFF2-40B4-BE49-F238E27FC236}">
                              <a16:creationId xmlns:a16="http://schemas.microsoft.com/office/drawing/2014/main" id="{FF5E15F4-B158-6E4B-8845-1FD5502A2327}"/>
                            </a:ext>
                          </a:extLst>
                        </p:cNvPr>
                        <p:cNvGrpSpPr>
                          <a:grpSpLocks/>
                        </p:cNvGrpSpPr>
                        <p:nvPr/>
                      </p:nvGrpSpPr>
                      <p:grpSpPr bwMode="auto">
                        <a:xfrm flipH="1">
                          <a:off x="13558" y="773"/>
                          <a:ext cx="494" cy="239"/>
                          <a:chOff x="2716" y="4390"/>
                          <a:chExt cx="2185" cy="979"/>
                        </a:xfrm>
                      </p:grpSpPr>
                      <p:sp>
                        <p:nvSpPr>
                          <p:cNvPr id="321" name="AutoShape 1111">
                            <a:extLst>
                              <a:ext uri="{FF2B5EF4-FFF2-40B4-BE49-F238E27FC236}">
                                <a16:creationId xmlns:a16="http://schemas.microsoft.com/office/drawing/2014/main" id="{3091C59F-CE76-4C4A-9A0E-4E27A0323B45}"/>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2" name="AutoShape 1112">
                            <a:extLst>
                              <a:ext uri="{FF2B5EF4-FFF2-40B4-BE49-F238E27FC236}">
                                <a16:creationId xmlns:a16="http://schemas.microsoft.com/office/drawing/2014/main" id="{DEFECB80-2374-F243-98D1-6D7A6BE97656}"/>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23" name="Group 1113">
                            <a:extLst>
                              <a:ext uri="{FF2B5EF4-FFF2-40B4-BE49-F238E27FC236}">
                                <a16:creationId xmlns:a16="http://schemas.microsoft.com/office/drawing/2014/main" id="{D12E23BE-FFB2-0C49-8688-C1BEE31EDD1C}"/>
                              </a:ext>
                            </a:extLst>
                          </p:cNvPr>
                          <p:cNvGrpSpPr>
                            <a:grpSpLocks/>
                          </p:cNvGrpSpPr>
                          <p:nvPr/>
                        </p:nvGrpSpPr>
                        <p:grpSpPr bwMode="auto">
                          <a:xfrm>
                            <a:off x="3381" y="4950"/>
                            <a:ext cx="1420" cy="419"/>
                            <a:chOff x="3381" y="4950"/>
                            <a:chExt cx="1420" cy="419"/>
                          </a:xfrm>
                        </p:grpSpPr>
                        <p:sp>
                          <p:nvSpPr>
                            <p:cNvPr id="327" name="AutoShape 1114">
                              <a:extLst>
                                <a:ext uri="{FF2B5EF4-FFF2-40B4-BE49-F238E27FC236}">
                                  <a16:creationId xmlns:a16="http://schemas.microsoft.com/office/drawing/2014/main" id="{4F1CCD7D-7981-D547-8DDB-AD8A0F3CEE03}"/>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8" name="AutoShape 1115">
                              <a:extLst>
                                <a:ext uri="{FF2B5EF4-FFF2-40B4-BE49-F238E27FC236}">
                                  <a16:creationId xmlns:a16="http://schemas.microsoft.com/office/drawing/2014/main" id="{98569B89-7FFD-E245-9168-CF12E4BB3C35}"/>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9" name="AutoShape 1116">
                              <a:extLst>
                                <a:ext uri="{FF2B5EF4-FFF2-40B4-BE49-F238E27FC236}">
                                  <a16:creationId xmlns:a16="http://schemas.microsoft.com/office/drawing/2014/main" id="{79731326-8858-2F4A-A5A0-E8E0BC06C4D9}"/>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0" name="AutoShape 1117">
                              <a:extLst>
                                <a:ext uri="{FF2B5EF4-FFF2-40B4-BE49-F238E27FC236}">
                                  <a16:creationId xmlns:a16="http://schemas.microsoft.com/office/drawing/2014/main" id="{4E287635-B649-F04F-A5D7-269433423300}"/>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324" name="AutoShape 1118">
                            <a:extLst>
                              <a:ext uri="{FF2B5EF4-FFF2-40B4-BE49-F238E27FC236}">
                                <a16:creationId xmlns:a16="http://schemas.microsoft.com/office/drawing/2014/main" id="{D1EFA2B9-1792-7841-9759-8CF0D7A31295}"/>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5" name="AutoShape 1119">
                            <a:extLst>
                              <a:ext uri="{FF2B5EF4-FFF2-40B4-BE49-F238E27FC236}">
                                <a16:creationId xmlns:a16="http://schemas.microsoft.com/office/drawing/2014/main" id="{CEE90A33-4A3D-8946-8CA6-43EAF2453911}"/>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6" name="AutoShape 1120">
                            <a:extLst>
                              <a:ext uri="{FF2B5EF4-FFF2-40B4-BE49-F238E27FC236}">
                                <a16:creationId xmlns:a16="http://schemas.microsoft.com/office/drawing/2014/main" id="{DF0DB79F-BEC3-834E-A2A4-FC41AED7C16D}"/>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sp>
                  <p:nvSpPr>
                    <p:cNvPr id="314" name="AutoShape 1121">
                      <a:extLst>
                        <a:ext uri="{FF2B5EF4-FFF2-40B4-BE49-F238E27FC236}">
                          <a16:creationId xmlns:a16="http://schemas.microsoft.com/office/drawing/2014/main" id="{623A84DA-E2BE-1B4D-8EC6-B7EB9235A3AA}"/>
                        </a:ext>
                      </a:extLst>
                    </p:cNvPr>
                    <p:cNvSpPr>
                      <a:spLocks noChangeArrowheads="1"/>
                    </p:cNvSpPr>
                    <p:nvPr/>
                  </p:nvSpPr>
                  <p:spPr bwMode="auto">
                    <a:xfrm rot="10338655">
                      <a:off x="13669" y="766"/>
                      <a:ext cx="124" cy="885"/>
                    </a:xfrm>
                    <a:prstGeom prst="can">
                      <a:avLst>
                        <a:gd name="adj" fmla="val 5514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15" name="AutoShape 1122">
                      <a:extLst>
                        <a:ext uri="{FF2B5EF4-FFF2-40B4-BE49-F238E27FC236}">
                          <a16:creationId xmlns:a16="http://schemas.microsoft.com/office/drawing/2014/main" id="{41DC6800-E51E-CB4B-B5B1-FEBDA0341495}"/>
                        </a:ext>
                      </a:extLst>
                    </p:cNvPr>
                    <p:cNvSpPr>
                      <a:spLocks noChangeArrowheads="1"/>
                    </p:cNvSpPr>
                    <p:nvPr/>
                  </p:nvSpPr>
                  <p:spPr bwMode="auto">
                    <a:xfrm rot="6746646">
                      <a:off x="14086" y="1338"/>
                      <a:ext cx="171" cy="918"/>
                    </a:xfrm>
                    <a:prstGeom prst="can">
                      <a:avLst>
                        <a:gd name="adj" fmla="val 1943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316" name="AutoShape 1123">
                      <a:extLst>
                        <a:ext uri="{FF2B5EF4-FFF2-40B4-BE49-F238E27FC236}">
                          <a16:creationId xmlns:a16="http://schemas.microsoft.com/office/drawing/2014/main" id="{5B76AD23-382F-4F46-AA15-189AC142B93B}"/>
                        </a:ext>
                      </a:extLst>
                    </p:cNvPr>
                    <p:cNvCxnSpPr>
                      <a:cxnSpLocks noChangeShapeType="1"/>
                    </p:cNvCxnSpPr>
                    <p:nvPr/>
                  </p:nvCxnSpPr>
                  <p:spPr bwMode="auto">
                    <a:xfrm flipV="1">
                      <a:off x="14297" y="1499"/>
                      <a:ext cx="113" cy="7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304" name="Group 1124">
                    <a:extLst>
                      <a:ext uri="{FF2B5EF4-FFF2-40B4-BE49-F238E27FC236}">
                        <a16:creationId xmlns:a16="http://schemas.microsoft.com/office/drawing/2014/main" id="{DDAAACCE-8AFD-BF42-B260-3BF8530EB671}"/>
                      </a:ext>
                    </a:extLst>
                  </p:cNvPr>
                  <p:cNvGrpSpPr>
                    <a:grpSpLocks/>
                  </p:cNvGrpSpPr>
                  <p:nvPr/>
                </p:nvGrpSpPr>
                <p:grpSpPr bwMode="auto">
                  <a:xfrm flipH="1">
                    <a:off x="14215" y="1189"/>
                    <a:ext cx="124" cy="165"/>
                    <a:chOff x="1552" y="2201"/>
                    <a:chExt cx="327" cy="338"/>
                  </a:xfrm>
                </p:grpSpPr>
                <p:cxnSp>
                  <p:nvCxnSpPr>
                    <p:cNvPr id="305" name="AutoShape 1125">
                      <a:extLst>
                        <a:ext uri="{FF2B5EF4-FFF2-40B4-BE49-F238E27FC236}">
                          <a16:creationId xmlns:a16="http://schemas.microsoft.com/office/drawing/2014/main" id="{9886E7DF-10A1-854B-8629-5A8484714DD5}"/>
                        </a:ext>
                      </a:extLst>
                    </p:cNvPr>
                    <p:cNvCxnSpPr>
                      <a:cxnSpLocks noChangeShapeType="1"/>
                    </p:cNvCxnSpPr>
                    <p:nvPr/>
                  </p:nvCxnSpPr>
                  <p:spPr bwMode="auto">
                    <a:xfrm flipV="1">
                      <a:off x="1552" y="2201"/>
                      <a:ext cx="267" cy="22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06" name="AutoShape 1126">
                      <a:extLst>
                        <a:ext uri="{FF2B5EF4-FFF2-40B4-BE49-F238E27FC236}">
                          <a16:creationId xmlns:a16="http://schemas.microsoft.com/office/drawing/2014/main" id="{D8E1353D-8E90-1148-860F-FA05710B3596}"/>
                        </a:ext>
                      </a:extLst>
                    </p:cNvPr>
                    <p:cNvCxnSpPr>
                      <a:cxnSpLocks noChangeShapeType="1"/>
                    </p:cNvCxnSpPr>
                    <p:nvPr/>
                  </p:nvCxnSpPr>
                  <p:spPr bwMode="auto">
                    <a:xfrm>
                      <a:off x="1552" y="2430"/>
                      <a:ext cx="327" cy="10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307" name="Arc 1127">
                      <a:extLst>
                        <a:ext uri="{FF2B5EF4-FFF2-40B4-BE49-F238E27FC236}">
                          <a16:creationId xmlns:a16="http://schemas.microsoft.com/office/drawing/2014/main" id="{9FBC0261-59D3-C943-BFB0-5E5099ECEA13}"/>
                        </a:ext>
                      </a:extLst>
                    </p:cNvPr>
                    <p:cNvSpPr>
                      <a:spLocks/>
                    </p:cNvSpPr>
                    <p:nvPr/>
                  </p:nvSpPr>
                  <p:spPr bwMode="auto">
                    <a:xfrm rot="2028604">
                      <a:off x="1663" y="2318"/>
                      <a:ext cx="108" cy="158"/>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308" name="Arc 1128">
                      <a:extLst>
                        <a:ext uri="{FF2B5EF4-FFF2-40B4-BE49-F238E27FC236}">
                          <a16:creationId xmlns:a16="http://schemas.microsoft.com/office/drawing/2014/main" id="{43C82672-A5BD-3248-A08A-741CF39F81D6}"/>
                        </a:ext>
                      </a:extLst>
                    </p:cNvPr>
                    <p:cNvSpPr>
                      <a:spLocks/>
                    </p:cNvSpPr>
                    <p:nvPr/>
                  </p:nvSpPr>
                  <p:spPr bwMode="auto">
                    <a:xfrm rot="13797456">
                      <a:off x="1696" y="2355"/>
                      <a:ext cx="79" cy="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grpSp>
              <p:nvGrpSpPr>
                <p:cNvPr id="248" name="Group 1215">
                  <a:extLst>
                    <a:ext uri="{FF2B5EF4-FFF2-40B4-BE49-F238E27FC236}">
                      <a16:creationId xmlns:a16="http://schemas.microsoft.com/office/drawing/2014/main" id="{916A8D94-AA54-BD4B-B33A-3BCE75985737}"/>
                    </a:ext>
                  </a:extLst>
                </p:cNvPr>
                <p:cNvGrpSpPr>
                  <a:grpSpLocks/>
                </p:cNvGrpSpPr>
                <p:nvPr/>
              </p:nvGrpSpPr>
              <p:grpSpPr bwMode="auto">
                <a:xfrm>
                  <a:off x="12295" y="235"/>
                  <a:ext cx="1333" cy="5196"/>
                  <a:chOff x="13492" y="299"/>
                  <a:chExt cx="1494" cy="5498"/>
                </a:xfrm>
              </p:grpSpPr>
              <p:grpSp>
                <p:nvGrpSpPr>
                  <p:cNvPr id="249" name="Group 1216">
                    <a:extLst>
                      <a:ext uri="{FF2B5EF4-FFF2-40B4-BE49-F238E27FC236}">
                        <a16:creationId xmlns:a16="http://schemas.microsoft.com/office/drawing/2014/main" id="{70649321-1F84-1C42-92E7-4FE0D7DA2E6D}"/>
                      </a:ext>
                    </a:extLst>
                  </p:cNvPr>
                  <p:cNvGrpSpPr>
                    <a:grpSpLocks/>
                  </p:cNvGrpSpPr>
                  <p:nvPr/>
                </p:nvGrpSpPr>
                <p:grpSpPr bwMode="auto">
                  <a:xfrm>
                    <a:off x="13492" y="299"/>
                    <a:ext cx="1494" cy="5498"/>
                    <a:chOff x="13492" y="299"/>
                    <a:chExt cx="1494" cy="5498"/>
                  </a:xfrm>
                </p:grpSpPr>
                <p:sp>
                  <p:nvSpPr>
                    <p:cNvPr id="255" name="AutoShape 1217">
                      <a:extLst>
                        <a:ext uri="{FF2B5EF4-FFF2-40B4-BE49-F238E27FC236}">
                          <a16:creationId xmlns:a16="http://schemas.microsoft.com/office/drawing/2014/main" id="{4435B29F-0FF8-1746-9860-1C55F443C45C}"/>
                        </a:ext>
                      </a:extLst>
                    </p:cNvPr>
                    <p:cNvSpPr>
                      <a:spLocks noChangeArrowheads="1"/>
                    </p:cNvSpPr>
                    <p:nvPr/>
                  </p:nvSpPr>
                  <p:spPr bwMode="auto">
                    <a:xfrm rot="10800000">
                      <a:off x="13533" y="1176"/>
                      <a:ext cx="124" cy="748"/>
                    </a:xfrm>
                    <a:prstGeom prst="can">
                      <a:avLst>
                        <a:gd name="adj" fmla="val 4661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56" name="AutoShape 1218">
                      <a:extLst>
                        <a:ext uri="{FF2B5EF4-FFF2-40B4-BE49-F238E27FC236}">
                          <a16:creationId xmlns:a16="http://schemas.microsoft.com/office/drawing/2014/main" id="{153EE50C-BB65-204A-A6CF-A32CFDABD682}"/>
                        </a:ext>
                      </a:extLst>
                    </p:cNvPr>
                    <p:cNvSpPr>
                      <a:spLocks noChangeArrowheads="1"/>
                    </p:cNvSpPr>
                    <p:nvPr/>
                  </p:nvSpPr>
                  <p:spPr bwMode="auto">
                    <a:xfrm rot="6016563">
                      <a:off x="13992" y="1467"/>
                      <a:ext cx="160" cy="967"/>
                    </a:xfrm>
                    <a:prstGeom prst="can">
                      <a:avLst>
                        <a:gd name="adj" fmla="val 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57" name="Group 1219">
                      <a:extLst>
                        <a:ext uri="{FF2B5EF4-FFF2-40B4-BE49-F238E27FC236}">
                          <a16:creationId xmlns:a16="http://schemas.microsoft.com/office/drawing/2014/main" id="{22754299-6635-C448-9501-3A13B10067CA}"/>
                        </a:ext>
                      </a:extLst>
                    </p:cNvPr>
                    <p:cNvGrpSpPr>
                      <a:grpSpLocks/>
                    </p:cNvGrpSpPr>
                    <p:nvPr/>
                  </p:nvGrpSpPr>
                  <p:grpSpPr bwMode="auto">
                    <a:xfrm>
                      <a:off x="13511" y="1651"/>
                      <a:ext cx="1475" cy="4146"/>
                      <a:chOff x="13511" y="1651"/>
                      <a:chExt cx="1475" cy="4146"/>
                    </a:xfrm>
                  </p:grpSpPr>
                  <p:sp>
                    <p:nvSpPr>
                      <p:cNvPr id="294" name="Freeform 1220">
                        <a:extLst>
                          <a:ext uri="{FF2B5EF4-FFF2-40B4-BE49-F238E27FC236}">
                            <a16:creationId xmlns:a16="http://schemas.microsoft.com/office/drawing/2014/main" id="{FE6264ED-7F28-BC40-BD4C-840F68FBE3D1}"/>
                          </a:ext>
                        </a:extLst>
                      </p:cNvPr>
                      <p:cNvSpPr>
                        <a:spLocks/>
                      </p:cNvSpPr>
                      <p:nvPr/>
                    </p:nvSpPr>
                    <p:spPr bwMode="auto">
                      <a:xfrm>
                        <a:off x="13511" y="5239"/>
                        <a:ext cx="609" cy="289"/>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295" name="Freeform 1221">
                        <a:extLst>
                          <a:ext uri="{FF2B5EF4-FFF2-40B4-BE49-F238E27FC236}">
                            <a16:creationId xmlns:a16="http://schemas.microsoft.com/office/drawing/2014/main" id="{D6804513-035A-3E42-AB62-07B20EC11DF3}"/>
                          </a:ext>
                        </a:extLst>
                      </p:cNvPr>
                      <p:cNvSpPr>
                        <a:spLocks/>
                      </p:cNvSpPr>
                      <p:nvPr/>
                    </p:nvSpPr>
                    <p:spPr bwMode="auto">
                      <a:xfrm>
                        <a:off x="13918" y="5447"/>
                        <a:ext cx="655" cy="350"/>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296" name="AutoShape 1222">
                        <a:extLst>
                          <a:ext uri="{FF2B5EF4-FFF2-40B4-BE49-F238E27FC236}">
                            <a16:creationId xmlns:a16="http://schemas.microsoft.com/office/drawing/2014/main" id="{98EBD839-7B80-E545-9CAA-04E0CF5B0828}"/>
                          </a:ext>
                        </a:extLst>
                      </p:cNvPr>
                      <p:cNvSpPr>
                        <a:spLocks noChangeArrowheads="1"/>
                      </p:cNvSpPr>
                      <p:nvPr/>
                    </p:nvSpPr>
                    <p:spPr bwMode="auto">
                      <a:xfrm rot="218875">
                        <a:off x="13918" y="4404"/>
                        <a:ext cx="275" cy="988"/>
                      </a:xfrm>
                      <a:prstGeom prst="can">
                        <a:avLst>
                          <a:gd name="adj" fmla="val 8981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7" name="AutoShape 1223">
                        <a:extLst>
                          <a:ext uri="{FF2B5EF4-FFF2-40B4-BE49-F238E27FC236}">
                            <a16:creationId xmlns:a16="http://schemas.microsoft.com/office/drawing/2014/main" id="{BB2930CF-34CA-7348-908D-AE01F77E89B0}"/>
                          </a:ext>
                        </a:extLst>
                      </p:cNvPr>
                      <p:cNvSpPr>
                        <a:spLocks noChangeArrowheads="1"/>
                      </p:cNvSpPr>
                      <p:nvPr/>
                    </p:nvSpPr>
                    <p:spPr bwMode="auto">
                      <a:xfrm>
                        <a:off x="14214" y="4593"/>
                        <a:ext cx="359" cy="935"/>
                      </a:xfrm>
                      <a:prstGeom prst="can">
                        <a:avLst>
                          <a:gd name="adj" fmla="val 2247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8" name="AutoShape 1224">
                        <a:extLst>
                          <a:ext uri="{FF2B5EF4-FFF2-40B4-BE49-F238E27FC236}">
                            <a16:creationId xmlns:a16="http://schemas.microsoft.com/office/drawing/2014/main" id="{EBACFD81-97F0-3449-BCD4-6642CDB558FD}"/>
                          </a:ext>
                        </a:extLst>
                      </p:cNvPr>
                      <p:cNvSpPr>
                        <a:spLocks noChangeArrowheads="1"/>
                      </p:cNvSpPr>
                      <p:nvPr/>
                    </p:nvSpPr>
                    <p:spPr bwMode="auto">
                      <a:xfrm rot="1638181">
                        <a:off x="14234" y="3394"/>
                        <a:ext cx="392" cy="1199"/>
                      </a:xfrm>
                      <a:prstGeom prst="can">
                        <a:avLst>
                          <a:gd name="adj" fmla="val 4864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9" name="Rectangle 298">
                        <a:extLst>
                          <a:ext uri="{FF2B5EF4-FFF2-40B4-BE49-F238E27FC236}">
                            <a16:creationId xmlns:a16="http://schemas.microsoft.com/office/drawing/2014/main" id="{0E1027F3-E34C-4646-AF74-47EB517EC455}"/>
                          </a:ext>
                        </a:extLst>
                      </p:cNvPr>
                      <p:cNvSpPr>
                        <a:spLocks noChangeArrowheads="1"/>
                      </p:cNvSpPr>
                      <p:nvPr/>
                    </p:nvSpPr>
                    <p:spPr bwMode="auto">
                      <a:xfrm>
                        <a:off x="14486" y="1651"/>
                        <a:ext cx="290" cy="1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300" name="Freeform 1226">
                        <a:extLst>
                          <a:ext uri="{FF2B5EF4-FFF2-40B4-BE49-F238E27FC236}">
                            <a16:creationId xmlns:a16="http://schemas.microsoft.com/office/drawing/2014/main" id="{7E364D35-6DAF-DA48-ACEA-14D8FF24A61F}"/>
                          </a:ext>
                        </a:extLst>
                      </p:cNvPr>
                      <p:cNvSpPr>
                        <a:spLocks/>
                      </p:cNvSpPr>
                      <p:nvPr/>
                    </p:nvSpPr>
                    <p:spPr bwMode="auto">
                      <a:xfrm>
                        <a:off x="14120" y="1772"/>
                        <a:ext cx="866" cy="1640"/>
                      </a:xfrm>
                      <a:custGeom>
                        <a:avLst/>
                        <a:gdLst>
                          <a:gd name="T0" fmla="*/ 35 w 1278"/>
                          <a:gd name="T1" fmla="*/ 606 h 2816"/>
                          <a:gd name="T2" fmla="*/ 155 w 1278"/>
                          <a:gd name="T3" fmla="*/ 119 h 2816"/>
                          <a:gd name="T4" fmla="*/ 346 w 1278"/>
                          <a:gd name="T5" fmla="*/ 34 h 2816"/>
                          <a:gd name="T6" fmla="*/ 796 w 1278"/>
                          <a:gd name="T7" fmla="*/ 8 h 2816"/>
                          <a:gd name="T8" fmla="*/ 1124 w 1278"/>
                          <a:gd name="T9" fmla="*/ 80 h 2816"/>
                          <a:gd name="T10" fmla="*/ 1218 w 1278"/>
                          <a:gd name="T11" fmla="*/ 146 h 2816"/>
                          <a:gd name="T12" fmla="*/ 1255 w 1278"/>
                          <a:gd name="T13" fmla="*/ 200 h 2816"/>
                          <a:gd name="T14" fmla="*/ 1269 w 1278"/>
                          <a:gd name="T15" fmla="*/ 468 h 2816"/>
                          <a:gd name="T16" fmla="*/ 1200 w 1278"/>
                          <a:gd name="T17" fmla="*/ 1463 h 2816"/>
                          <a:gd name="T18" fmla="*/ 975 w 1278"/>
                          <a:gd name="T19" fmla="*/ 2809 h 2816"/>
                          <a:gd name="T20" fmla="*/ 541 w 1278"/>
                          <a:gd name="T21" fmla="*/ 2812 h 2816"/>
                          <a:gd name="T22" fmla="*/ 35 w 1278"/>
                          <a:gd name="T23" fmla="*/ 606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8" h="2816">
                            <a:moveTo>
                              <a:pt x="35" y="606"/>
                            </a:moveTo>
                            <a:cubicBezTo>
                              <a:pt x="0" y="211"/>
                              <a:pt x="130" y="188"/>
                              <a:pt x="155" y="119"/>
                            </a:cubicBezTo>
                            <a:cubicBezTo>
                              <a:pt x="261" y="55"/>
                              <a:pt x="296" y="59"/>
                              <a:pt x="346" y="34"/>
                            </a:cubicBezTo>
                            <a:cubicBezTo>
                              <a:pt x="453" y="16"/>
                              <a:pt x="666" y="0"/>
                              <a:pt x="796" y="8"/>
                            </a:cubicBezTo>
                            <a:cubicBezTo>
                              <a:pt x="887" y="13"/>
                              <a:pt x="1009" y="33"/>
                              <a:pt x="1124" y="80"/>
                            </a:cubicBezTo>
                            <a:cubicBezTo>
                              <a:pt x="1166" y="111"/>
                              <a:pt x="1171" y="106"/>
                              <a:pt x="1218" y="146"/>
                            </a:cubicBezTo>
                            <a:cubicBezTo>
                              <a:pt x="1243" y="171"/>
                              <a:pt x="1243" y="171"/>
                              <a:pt x="1255" y="200"/>
                            </a:cubicBezTo>
                            <a:cubicBezTo>
                              <a:pt x="1264" y="253"/>
                              <a:pt x="1278" y="258"/>
                              <a:pt x="1269" y="468"/>
                            </a:cubicBezTo>
                            <a:cubicBezTo>
                              <a:pt x="1247" y="799"/>
                              <a:pt x="1235" y="1133"/>
                              <a:pt x="1200" y="1463"/>
                            </a:cubicBezTo>
                            <a:cubicBezTo>
                              <a:pt x="1151" y="1854"/>
                              <a:pt x="1111" y="2090"/>
                              <a:pt x="975" y="2809"/>
                            </a:cubicBezTo>
                            <a:cubicBezTo>
                              <a:pt x="873" y="2804"/>
                              <a:pt x="621" y="2816"/>
                              <a:pt x="541" y="2812"/>
                            </a:cubicBezTo>
                            <a:cubicBezTo>
                              <a:pt x="481" y="2440"/>
                              <a:pt x="88" y="1040"/>
                              <a:pt x="35" y="606"/>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01" name="AutoShape 1227">
                        <a:extLst>
                          <a:ext uri="{FF2B5EF4-FFF2-40B4-BE49-F238E27FC236}">
                            <a16:creationId xmlns:a16="http://schemas.microsoft.com/office/drawing/2014/main" id="{027ED58C-080C-A14A-811C-DAB7345CE1EB}"/>
                          </a:ext>
                        </a:extLst>
                      </p:cNvPr>
                      <p:cNvSpPr>
                        <a:spLocks noChangeArrowheads="1"/>
                      </p:cNvSpPr>
                      <p:nvPr/>
                    </p:nvSpPr>
                    <p:spPr bwMode="auto">
                      <a:xfrm rot="1223210">
                        <a:off x="14339" y="3457"/>
                        <a:ext cx="381" cy="1223"/>
                      </a:xfrm>
                      <a:prstGeom prst="can">
                        <a:avLst>
                          <a:gd name="adj" fmla="val 3419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02" name="Rectangle 301">
                        <a:extLst>
                          <a:ext uri="{FF2B5EF4-FFF2-40B4-BE49-F238E27FC236}">
                            <a16:creationId xmlns:a16="http://schemas.microsoft.com/office/drawing/2014/main" id="{D5CB1E75-C329-3844-A636-9664E9A37DC1}"/>
                          </a:ext>
                        </a:extLst>
                      </p:cNvPr>
                      <p:cNvSpPr>
                        <a:spLocks noChangeArrowheads="1"/>
                      </p:cNvSpPr>
                      <p:nvPr/>
                    </p:nvSpPr>
                    <p:spPr bwMode="auto">
                      <a:xfrm>
                        <a:off x="14439" y="3276"/>
                        <a:ext cx="429" cy="3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258" name="Oval 1229">
                      <a:extLst>
                        <a:ext uri="{FF2B5EF4-FFF2-40B4-BE49-F238E27FC236}">
                          <a16:creationId xmlns:a16="http://schemas.microsoft.com/office/drawing/2014/main" id="{39AFA6C5-75DA-9743-8558-C1E425F58ACD}"/>
                        </a:ext>
                      </a:extLst>
                    </p:cNvPr>
                    <p:cNvSpPr>
                      <a:spLocks noChangeArrowheads="1"/>
                    </p:cNvSpPr>
                    <p:nvPr/>
                  </p:nvSpPr>
                  <p:spPr bwMode="auto">
                    <a:xfrm>
                      <a:off x="14234" y="1046"/>
                      <a:ext cx="696" cy="64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59" name="Group 1230">
                      <a:extLst>
                        <a:ext uri="{FF2B5EF4-FFF2-40B4-BE49-F238E27FC236}">
                          <a16:creationId xmlns:a16="http://schemas.microsoft.com/office/drawing/2014/main" id="{F4CD149B-904F-C747-9535-67D0ABEE9A6A}"/>
                        </a:ext>
                      </a:extLst>
                    </p:cNvPr>
                    <p:cNvGrpSpPr>
                      <a:grpSpLocks/>
                    </p:cNvGrpSpPr>
                    <p:nvPr/>
                  </p:nvGrpSpPr>
                  <p:grpSpPr bwMode="auto">
                    <a:xfrm>
                      <a:off x="13492" y="299"/>
                      <a:ext cx="616" cy="889"/>
                      <a:chOff x="13492" y="222"/>
                      <a:chExt cx="616" cy="877"/>
                    </a:xfrm>
                  </p:grpSpPr>
                  <p:grpSp>
                    <p:nvGrpSpPr>
                      <p:cNvPr id="263" name="Group 1231">
                        <a:extLst>
                          <a:ext uri="{FF2B5EF4-FFF2-40B4-BE49-F238E27FC236}">
                            <a16:creationId xmlns:a16="http://schemas.microsoft.com/office/drawing/2014/main" id="{B0C3D022-6A8D-574A-8373-3831548B1DAE}"/>
                          </a:ext>
                        </a:extLst>
                      </p:cNvPr>
                      <p:cNvGrpSpPr>
                        <a:grpSpLocks/>
                      </p:cNvGrpSpPr>
                      <p:nvPr/>
                    </p:nvGrpSpPr>
                    <p:grpSpPr bwMode="auto">
                      <a:xfrm>
                        <a:off x="13492" y="222"/>
                        <a:ext cx="616" cy="709"/>
                        <a:chOff x="13492" y="222"/>
                        <a:chExt cx="616" cy="709"/>
                      </a:xfrm>
                    </p:grpSpPr>
                    <p:sp>
                      <p:nvSpPr>
                        <p:cNvPr id="277" name="Oval 1232">
                          <a:extLst>
                            <a:ext uri="{FF2B5EF4-FFF2-40B4-BE49-F238E27FC236}">
                              <a16:creationId xmlns:a16="http://schemas.microsoft.com/office/drawing/2014/main" id="{FC9D242B-3E9C-944D-8441-AC939F3355D9}"/>
                            </a:ext>
                          </a:extLst>
                        </p:cNvPr>
                        <p:cNvSpPr>
                          <a:spLocks noChangeArrowheads="1"/>
                        </p:cNvSpPr>
                        <p:nvPr/>
                      </p:nvSpPr>
                      <p:spPr bwMode="auto">
                        <a:xfrm flipH="1">
                          <a:off x="13492" y="241"/>
                          <a:ext cx="616" cy="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78" name="Group 1233">
                          <a:extLst>
                            <a:ext uri="{FF2B5EF4-FFF2-40B4-BE49-F238E27FC236}">
                              <a16:creationId xmlns:a16="http://schemas.microsoft.com/office/drawing/2014/main" id="{4FBB4335-FA43-C849-913C-73981E923F26}"/>
                            </a:ext>
                          </a:extLst>
                        </p:cNvPr>
                        <p:cNvGrpSpPr>
                          <a:grpSpLocks/>
                        </p:cNvGrpSpPr>
                        <p:nvPr/>
                      </p:nvGrpSpPr>
                      <p:grpSpPr bwMode="auto">
                        <a:xfrm rot="161955" flipH="1">
                          <a:off x="13647" y="222"/>
                          <a:ext cx="402" cy="548"/>
                          <a:chOff x="6410" y="4175"/>
                          <a:chExt cx="3671" cy="4034"/>
                        </a:xfrm>
                      </p:grpSpPr>
                      <p:sp>
                        <p:nvSpPr>
                          <p:cNvPr id="281" name="AutoShape 1234">
                            <a:extLst>
                              <a:ext uri="{FF2B5EF4-FFF2-40B4-BE49-F238E27FC236}">
                                <a16:creationId xmlns:a16="http://schemas.microsoft.com/office/drawing/2014/main" id="{7CF792F3-71AD-DC42-8FE1-1A702CBFD281}"/>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2" name="AutoShape 1235">
                            <a:extLst>
                              <a:ext uri="{FF2B5EF4-FFF2-40B4-BE49-F238E27FC236}">
                                <a16:creationId xmlns:a16="http://schemas.microsoft.com/office/drawing/2014/main" id="{1EA10756-85C1-4D47-9F41-D634540D1E2C}"/>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3" name="AutoShape 1236">
                            <a:extLst>
                              <a:ext uri="{FF2B5EF4-FFF2-40B4-BE49-F238E27FC236}">
                                <a16:creationId xmlns:a16="http://schemas.microsoft.com/office/drawing/2014/main" id="{DB91DD9C-5F4B-EC4E-92F7-363BC8635D78}"/>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4" name="AutoShape 1237">
                            <a:extLst>
                              <a:ext uri="{FF2B5EF4-FFF2-40B4-BE49-F238E27FC236}">
                                <a16:creationId xmlns:a16="http://schemas.microsoft.com/office/drawing/2014/main" id="{2D031CA6-9FE9-2444-889F-752E684E0505}"/>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5" name="AutoShape 1238">
                            <a:extLst>
                              <a:ext uri="{FF2B5EF4-FFF2-40B4-BE49-F238E27FC236}">
                                <a16:creationId xmlns:a16="http://schemas.microsoft.com/office/drawing/2014/main" id="{0D8C4264-F412-A04D-B9D0-1F82879CF4DA}"/>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6" name="AutoShape 1239">
                            <a:extLst>
                              <a:ext uri="{FF2B5EF4-FFF2-40B4-BE49-F238E27FC236}">
                                <a16:creationId xmlns:a16="http://schemas.microsoft.com/office/drawing/2014/main" id="{F4E12F74-7E8C-8B42-AAF4-F0849F844EBF}"/>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7" name="AutoShape 1240">
                            <a:extLst>
                              <a:ext uri="{FF2B5EF4-FFF2-40B4-BE49-F238E27FC236}">
                                <a16:creationId xmlns:a16="http://schemas.microsoft.com/office/drawing/2014/main" id="{3DA069A6-7AB3-7640-B6D3-07C5960ECD24}"/>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8" name="AutoShape 1241">
                            <a:extLst>
                              <a:ext uri="{FF2B5EF4-FFF2-40B4-BE49-F238E27FC236}">
                                <a16:creationId xmlns:a16="http://schemas.microsoft.com/office/drawing/2014/main" id="{7619DA50-697E-4649-946D-5C3D22302B51}"/>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9" name="AutoShape 1242">
                            <a:extLst>
                              <a:ext uri="{FF2B5EF4-FFF2-40B4-BE49-F238E27FC236}">
                                <a16:creationId xmlns:a16="http://schemas.microsoft.com/office/drawing/2014/main" id="{FF38BA0A-EC7B-A046-A5D1-91BB84A2357B}"/>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0" name="AutoShape 1243">
                            <a:extLst>
                              <a:ext uri="{FF2B5EF4-FFF2-40B4-BE49-F238E27FC236}">
                                <a16:creationId xmlns:a16="http://schemas.microsoft.com/office/drawing/2014/main" id="{075C8EBA-8870-EE46-898F-C2E513DB44C4}"/>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1" name="AutoShape 1244">
                            <a:extLst>
                              <a:ext uri="{FF2B5EF4-FFF2-40B4-BE49-F238E27FC236}">
                                <a16:creationId xmlns:a16="http://schemas.microsoft.com/office/drawing/2014/main" id="{89907C4F-5DE6-3241-AC62-8BE25D46DE3B}"/>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2" name="AutoShape 1245">
                            <a:extLst>
                              <a:ext uri="{FF2B5EF4-FFF2-40B4-BE49-F238E27FC236}">
                                <a16:creationId xmlns:a16="http://schemas.microsoft.com/office/drawing/2014/main" id="{28A13BFD-2F7F-1340-B83F-B71FF1BA31D6}"/>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3" name="AutoShape 1246">
                            <a:extLst>
                              <a:ext uri="{FF2B5EF4-FFF2-40B4-BE49-F238E27FC236}">
                                <a16:creationId xmlns:a16="http://schemas.microsoft.com/office/drawing/2014/main" id="{7F9CF8E0-DB54-B141-BA2A-FF3D4EC56D88}"/>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279" name="AutoShape 1247">
                          <a:extLst>
                            <a:ext uri="{FF2B5EF4-FFF2-40B4-BE49-F238E27FC236}">
                              <a16:creationId xmlns:a16="http://schemas.microsoft.com/office/drawing/2014/main" id="{B97B9ADD-07EE-8D4A-B118-DA73209AC54C}"/>
                            </a:ext>
                          </a:extLst>
                        </p:cNvPr>
                        <p:cNvCxnSpPr>
                          <a:cxnSpLocks noChangeShapeType="1"/>
                        </p:cNvCxnSpPr>
                        <p:nvPr/>
                      </p:nvCxnSpPr>
                      <p:spPr bwMode="auto">
                        <a:xfrm>
                          <a:off x="13773" y="658"/>
                          <a:ext cx="121" cy="151"/>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80" name="AutoShape 1248">
                          <a:extLst>
                            <a:ext uri="{FF2B5EF4-FFF2-40B4-BE49-F238E27FC236}">
                              <a16:creationId xmlns:a16="http://schemas.microsoft.com/office/drawing/2014/main" id="{36DADAD7-7956-9948-8688-196147D23D7B}"/>
                            </a:ext>
                          </a:extLst>
                        </p:cNvPr>
                        <p:cNvCxnSpPr>
                          <a:cxnSpLocks noChangeShapeType="1"/>
                        </p:cNvCxnSpPr>
                        <p:nvPr/>
                      </p:nvCxnSpPr>
                      <p:spPr bwMode="auto">
                        <a:xfrm flipH="1">
                          <a:off x="13673" y="742"/>
                          <a:ext cx="164" cy="172"/>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264" name="Group 1249">
                        <a:extLst>
                          <a:ext uri="{FF2B5EF4-FFF2-40B4-BE49-F238E27FC236}">
                            <a16:creationId xmlns:a16="http://schemas.microsoft.com/office/drawing/2014/main" id="{01E68BC3-4153-BE40-B275-1B066D236BC1}"/>
                          </a:ext>
                        </a:extLst>
                      </p:cNvPr>
                      <p:cNvGrpSpPr>
                        <a:grpSpLocks/>
                      </p:cNvGrpSpPr>
                      <p:nvPr/>
                    </p:nvGrpSpPr>
                    <p:grpSpPr bwMode="auto">
                      <a:xfrm>
                        <a:off x="13542" y="780"/>
                        <a:ext cx="508" cy="319"/>
                        <a:chOff x="13544" y="773"/>
                        <a:chExt cx="508" cy="319"/>
                      </a:xfrm>
                    </p:grpSpPr>
                    <p:sp>
                      <p:nvSpPr>
                        <p:cNvPr id="265" name="AutoShape 1250">
                          <a:extLst>
                            <a:ext uri="{FF2B5EF4-FFF2-40B4-BE49-F238E27FC236}">
                              <a16:creationId xmlns:a16="http://schemas.microsoft.com/office/drawing/2014/main" id="{FC3A61B2-30F5-4D41-BBF7-9D3D73D1F8AC}"/>
                            </a:ext>
                          </a:extLst>
                        </p:cNvPr>
                        <p:cNvSpPr>
                          <a:spLocks noChangeArrowheads="1"/>
                        </p:cNvSpPr>
                        <p:nvPr/>
                      </p:nvSpPr>
                      <p:spPr bwMode="auto">
                        <a:xfrm rot="11192082" flipH="1">
                          <a:off x="13544" y="989"/>
                          <a:ext cx="111" cy="103"/>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266" name="Group 1251">
                          <a:extLst>
                            <a:ext uri="{FF2B5EF4-FFF2-40B4-BE49-F238E27FC236}">
                              <a16:creationId xmlns:a16="http://schemas.microsoft.com/office/drawing/2014/main" id="{661F629C-0ADB-7E4D-9A0E-67EE3593203D}"/>
                            </a:ext>
                          </a:extLst>
                        </p:cNvPr>
                        <p:cNvGrpSpPr>
                          <a:grpSpLocks/>
                        </p:cNvGrpSpPr>
                        <p:nvPr/>
                      </p:nvGrpSpPr>
                      <p:grpSpPr bwMode="auto">
                        <a:xfrm flipH="1">
                          <a:off x="13558" y="773"/>
                          <a:ext cx="494" cy="239"/>
                          <a:chOff x="2716" y="4390"/>
                          <a:chExt cx="2185" cy="979"/>
                        </a:xfrm>
                      </p:grpSpPr>
                      <p:sp>
                        <p:nvSpPr>
                          <p:cNvPr id="267" name="AutoShape 1252">
                            <a:extLst>
                              <a:ext uri="{FF2B5EF4-FFF2-40B4-BE49-F238E27FC236}">
                                <a16:creationId xmlns:a16="http://schemas.microsoft.com/office/drawing/2014/main" id="{6817E7DE-BE36-1947-A0DA-F7374A25243E}"/>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68" name="AutoShape 1253">
                            <a:extLst>
                              <a:ext uri="{FF2B5EF4-FFF2-40B4-BE49-F238E27FC236}">
                                <a16:creationId xmlns:a16="http://schemas.microsoft.com/office/drawing/2014/main" id="{4A4D1AD1-9318-2447-B79D-265A7F705764}"/>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69" name="Group 1254">
                            <a:extLst>
                              <a:ext uri="{FF2B5EF4-FFF2-40B4-BE49-F238E27FC236}">
                                <a16:creationId xmlns:a16="http://schemas.microsoft.com/office/drawing/2014/main" id="{09EF1D78-92A9-4C45-B7BD-03C8A7077193}"/>
                              </a:ext>
                            </a:extLst>
                          </p:cNvPr>
                          <p:cNvGrpSpPr>
                            <a:grpSpLocks/>
                          </p:cNvGrpSpPr>
                          <p:nvPr/>
                        </p:nvGrpSpPr>
                        <p:grpSpPr bwMode="auto">
                          <a:xfrm>
                            <a:off x="3381" y="4950"/>
                            <a:ext cx="1420" cy="419"/>
                            <a:chOff x="3381" y="4950"/>
                            <a:chExt cx="1420" cy="419"/>
                          </a:xfrm>
                        </p:grpSpPr>
                        <p:sp>
                          <p:nvSpPr>
                            <p:cNvPr id="273" name="AutoShape 1255">
                              <a:extLst>
                                <a:ext uri="{FF2B5EF4-FFF2-40B4-BE49-F238E27FC236}">
                                  <a16:creationId xmlns:a16="http://schemas.microsoft.com/office/drawing/2014/main" id="{32B17716-E6C8-0646-B3EA-54421810A7FC}"/>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4" name="AutoShape 1256">
                              <a:extLst>
                                <a:ext uri="{FF2B5EF4-FFF2-40B4-BE49-F238E27FC236}">
                                  <a16:creationId xmlns:a16="http://schemas.microsoft.com/office/drawing/2014/main" id="{91F0EE9E-86AD-2345-A2A1-EE9C8DE742BD}"/>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5" name="AutoShape 1257">
                              <a:extLst>
                                <a:ext uri="{FF2B5EF4-FFF2-40B4-BE49-F238E27FC236}">
                                  <a16:creationId xmlns:a16="http://schemas.microsoft.com/office/drawing/2014/main" id="{091A0A49-E4A8-C945-85BF-22AB63FB8912}"/>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6" name="AutoShape 1258">
                              <a:extLst>
                                <a:ext uri="{FF2B5EF4-FFF2-40B4-BE49-F238E27FC236}">
                                  <a16:creationId xmlns:a16="http://schemas.microsoft.com/office/drawing/2014/main" id="{2CBD647E-0B3E-5C47-934D-8AC704537E82}"/>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270" name="AutoShape 1259">
                            <a:extLst>
                              <a:ext uri="{FF2B5EF4-FFF2-40B4-BE49-F238E27FC236}">
                                <a16:creationId xmlns:a16="http://schemas.microsoft.com/office/drawing/2014/main" id="{46768B4C-FF5A-1948-9939-D0BEC3897CC4}"/>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1" name="AutoShape 1260">
                            <a:extLst>
                              <a:ext uri="{FF2B5EF4-FFF2-40B4-BE49-F238E27FC236}">
                                <a16:creationId xmlns:a16="http://schemas.microsoft.com/office/drawing/2014/main" id="{0893EF42-6ADE-904B-A6B4-A94E460C884B}"/>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2" name="AutoShape 1261">
                            <a:extLst>
                              <a:ext uri="{FF2B5EF4-FFF2-40B4-BE49-F238E27FC236}">
                                <a16:creationId xmlns:a16="http://schemas.microsoft.com/office/drawing/2014/main" id="{F0C126C6-A6C8-704E-95B3-0C18EA4B210F}"/>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sp>
                  <p:nvSpPr>
                    <p:cNvPr id="260" name="AutoShape 1262">
                      <a:extLst>
                        <a:ext uri="{FF2B5EF4-FFF2-40B4-BE49-F238E27FC236}">
                          <a16:creationId xmlns:a16="http://schemas.microsoft.com/office/drawing/2014/main" id="{DE6C0645-7CAB-4E48-9066-24F446085188}"/>
                        </a:ext>
                      </a:extLst>
                    </p:cNvPr>
                    <p:cNvSpPr>
                      <a:spLocks noChangeArrowheads="1"/>
                    </p:cNvSpPr>
                    <p:nvPr/>
                  </p:nvSpPr>
                  <p:spPr bwMode="auto">
                    <a:xfrm rot="10338655">
                      <a:off x="13669" y="766"/>
                      <a:ext cx="124" cy="885"/>
                    </a:xfrm>
                    <a:prstGeom prst="can">
                      <a:avLst>
                        <a:gd name="adj" fmla="val 5514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61" name="AutoShape 1263">
                      <a:extLst>
                        <a:ext uri="{FF2B5EF4-FFF2-40B4-BE49-F238E27FC236}">
                          <a16:creationId xmlns:a16="http://schemas.microsoft.com/office/drawing/2014/main" id="{90FAC4F0-7EC9-054A-9BD4-0617E87DD876}"/>
                        </a:ext>
                      </a:extLst>
                    </p:cNvPr>
                    <p:cNvSpPr>
                      <a:spLocks noChangeArrowheads="1"/>
                    </p:cNvSpPr>
                    <p:nvPr/>
                  </p:nvSpPr>
                  <p:spPr bwMode="auto">
                    <a:xfrm rot="6746646">
                      <a:off x="14086" y="1338"/>
                      <a:ext cx="171" cy="918"/>
                    </a:xfrm>
                    <a:prstGeom prst="can">
                      <a:avLst>
                        <a:gd name="adj" fmla="val 1943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262" name="AutoShape 1264">
                      <a:extLst>
                        <a:ext uri="{FF2B5EF4-FFF2-40B4-BE49-F238E27FC236}">
                          <a16:creationId xmlns:a16="http://schemas.microsoft.com/office/drawing/2014/main" id="{C97F01EC-D17E-B74A-BEBE-E5979B352589}"/>
                        </a:ext>
                      </a:extLst>
                    </p:cNvPr>
                    <p:cNvCxnSpPr>
                      <a:cxnSpLocks noChangeShapeType="1"/>
                    </p:cNvCxnSpPr>
                    <p:nvPr/>
                  </p:nvCxnSpPr>
                  <p:spPr bwMode="auto">
                    <a:xfrm flipV="1">
                      <a:off x="14297" y="1499"/>
                      <a:ext cx="113" cy="7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250" name="Group 1265">
                    <a:extLst>
                      <a:ext uri="{FF2B5EF4-FFF2-40B4-BE49-F238E27FC236}">
                        <a16:creationId xmlns:a16="http://schemas.microsoft.com/office/drawing/2014/main" id="{7A36C32D-A495-5B46-ADC3-1B1007B55C78}"/>
                      </a:ext>
                    </a:extLst>
                  </p:cNvPr>
                  <p:cNvGrpSpPr>
                    <a:grpSpLocks/>
                  </p:cNvGrpSpPr>
                  <p:nvPr/>
                </p:nvGrpSpPr>
                <p:grpSpPr bwMode="auto">
                  <a:xfrm flipH="1">
                    <a:off x="14215" y="1189"/>
                    <a:ext cx="124" cy="165"/>
                    <a:chOff x="1552" y="2201"/>
                    <a:chExt cx="327" cy="338"/>
                  </a:xfrm>
                </p:grpSpPr>
                <p:cxnSp>
                  <p:nvCxnSpPr>
                    <p:cNvPr id="251" name="AutoShape 1266">
                      <a:extLst>
                        <a:ext uri="{FF2B5EF4-FFF2-40B4-BE49-F238E27FC236}">
                          <a16:creationId xmlns:a16="http://schemas.microsoft.com/office/drawing/2014/main" id="{1EBF1583-5134-E440-88C0-DCBFCFC47072}"/>
                        </a:ext>
                      </a:extLst>
                    </p:cNvPr>
                    <p:cNvCxnSpPr>
                      <a:cxnSpLocks noChangeShapeType="1"/>
                    </p:cNvCxnSpPr>
                    <p:nvPr/>
                  </p:nvCxnSpPr>
                  <p:spPr bwMode="auto">
                    <a:xfrm flipV="1">
                      <a:off x="1552" y="2201"/>
                      <a:ext cx="267" cy="22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52" name="AutoShape 1267">
                      <a:extLst>
                        <a:ext uri="{FF2B5EF4-FFF2-40B4-BE49-F238E27FC236}">
                          <a16:creationId xmlns:a16="http://schemas.microsoft.com/office/drawing/2014/main" id="{4A8384B0-2B80-664D-8BBD-CB1E2F2533BF}"/>
                        </a:ext>
                      </a:extLst>
                    </p:cNvPr>
                    <p:cNvCxnSpPr>
                      <a:cxnSpLocks noChangeShapeType="1"/>
                    </p:cNvCxnSpPr>
                    <p:nvPr/>
                  </p:nvCxnSpPr>
                  <p:spPr bwMode="auto">
                    <a:xfrm>
                      <a:off x="1552" y="2430"/>
                      <a:ext cx="327" cy="10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253" name="Arc 1268">
                      <a:extLst>
                        <a:ext uri="{FF2B5EF4-FFF2-40B4-BE49-F238E27FC236}">
                          <a16:creationId xmlns:a16="http://schemas.microsoft.com/office/drawing/2014/main" id="{F5C4C526-F8DA-4443-9CF5-D19E2E650DA6}"/>
                        </a:ext>
                      </a:extLst>
                    </p:cNvPr>
                    <p:cNvSpPr>
                      <a:spLocks/>
                    </p:cNvSpPr>
                    <p:nvPr/>
                  </p:nvSpPr>
                  <p:spPr bwMode="auto">
                    <a:xfrm rot="2028604">
                      <a:off x="1663" y="2318"/>
                      <a:ext cx="108" cy="158"/>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254" name="Arc 1269">
                      <a:extLst>
                        <a:ext uri="{FF2B5EF4-FFF2-40B4-BE49-F238E27FC236}">
                          <a16:creationId xmlns:a16="http://schemas.microsoft.com/office/drawing/2014/main" id="{2539A3AD-F08C-1E43-BBDD-2E20F90FD0B9}"/>
                        </a:ext>
                      </a:extLst>
                    </p:cNvPr>
                    <p:cNvSpPr>
                      <a:spLocks/>
                    </p:cNvSpPr>
                    <p:nvPr/>
                  </p:nvSpPr>
                  <p:spPr bwMode="auto">
                    <a:xfrm rot="13797456">
                      <a:off x="1696" y="2355"/>
                      <a:ext cx="79" cy="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grpSp>
          <p:sp>
            <p:nvSpPr>
              <p:cNvPr id="243" name="Rectangle 242">
                <a:extLst>
                  <a:ext uri="{FF2B5EF4-FFF2-40B4-BE49-F238E27FC236}">
                    <a16:creationId xmlns:a16="http://schemas.microsoft.com/office/drawing/2014/main" id="{F7FFA735-EDA0-754F-8D54-B4E5552075DA}"/>
                  </a:ext>
                </a:extLst>
              </p:cNvPr>
              <p:cNvSpPr>
                <a:spLocks noChangeArrowheads="1"/>
              </p:cNvSpPr>
              <p:nvPr/>
            </p:nvSpPr>
            <p:spPr bwMode="auto">
              <a:xfrm>
                <a:off x="1507" y="7930"/>
                <a:ext cx="621" cy="1209"/>
              </a:xfrm>
              <a:prstGeom prst="rect">
                <a:avLst/>
              </a:prstGeom>
              <a:solidFill>
                <a:srgbClr val="FFFFFF"/>
              </a:solidFill>
              <a:ln w="9525">
                <a:solidFill>
                  <a:srgbClr val="000000"/>
                </a:solidFill>
                <a:miter lim="800000"/>
                <a:headEnd/>
                <a:tailEnd/>
              </a:ln>
            </p:spPr>
            <p:txBody>
              <a:bodyPr rot="0" vert="vert270" wrap="square" lIns="91440" tIns="45720" rIns="91440" bIns="45720" anchor="t" anchorCtr="0" upright="1">
                <a:noAutofit/>
              </a:bodyPr>
              <a:lstStyle/>
              <a:p>
                <a:pPr marL="71755" marR="71755" algn="just">
                  <a:lnSpc>
                    <a:spcPct val="150000"/>
                  </a:lnSpc>
                  <a:spcAft>
                    <a:spcPts val="0"/>
                  </a:spcAft>
                </a:pPr>
                <a:r>
                  <a:rPr lang="fr-FR" sz="1100">
                    <a:effectLst/>
                    <a:latin typeface="Calibri" charset="0"/>
                    <a:ea typeface="Calibri" charset="0"/>
                    <a:cs typeface="Times New Roman" charset="0"/>
                  </a:rPr>
                  <a:t>Droitier</a:t>
                </a:r>
              </a:p>
            </p:txBody>
          </p:sp>
          <p:sp>
            <p:nvSpPr>
              <p:cNvPr id="244" name="Rectangle 243">
                <a:extLst>
                  <a:ext uri="{FF2B5EF4-FFF2-40B4-BE49-F238E27FC236}">
                    <a16:creationId xmlns:a16="http://schemas.microsoft.com/office/drawing/2014/main" id="{B05AAE6D-C6C9-C240-9B18-B991FFCC8933}"/>
                  </a:ext>
                </a:extLst>
              </p:cNvPr>
              <p:cNvSpPr>
                <a:spLocks noChangeArrowheads="1"/>
              </p:cNvSpPr>
              <p:nvPr/>
            </p:nvSpPr>
            <p:spPr bwMode="auto">
              <a:xfrm>
                <a:off x="5180" y="7513"/>
                <a:ext cx="621" cy="1553"/>
              </a:xfrm>
              <a:prstGeom prst="rect">
                <a:avLst/>
              </a:prstGeom>
              <a:solidFill>
                <a:srgbClr val="FFFFFF"/>
              </a:solidFill>
              <a:ln w="9525">
                <a:solidFill>
                  <a:srgbClr val="000000"/>
                </a:solidFill>
                <a:miter lim="800000"/>
                <a:headEnd/>
                <a:tailEnd/>
              </a:ln>
            </p:spPr>
            <p:txBody>
              <a:bodyPr rot="0" vert="vert270"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Gaucher</a:t>
                </a:r>
              </a:p>
            </p:txBody>
          </p:sp>
          <p:sp>
            <p:nvSpPr>
              <p:cNvPr id="245" name="AutoShape 1439">
                <a:extLst>
                  <a:ext uri="{FF2B5EF4-FFF2-40B4-BE49-F238E27FC236}">
                    <a16:creationId xmlns:a16="http://schemas.microsoft.com/office/drawing/2014/main" id="{4A8ED676-9511-C94D-AE04-130470B392BF}"/>
                  </a:ext>
                </a:extLst>
              </p:cNvPr>
              <p:cNvSpPr>
                <a:spLocks noChangeArrowheads="1"/>
              </p:cNvSpPr>
              <p:nvPr/>
            </p:nvSpPr>
            <p:spPr bwMode="auto">
              <a:xfrm>
                <a:off x="2208" y="4902"/>
                <a:ext cx="3605" cy="605"/>
              </a:xfrm>
              <a:prstGeom prst="bevel">
                <a:avLst>
                  <a:gd name="adj" fmla="val 12500"/>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71755" marR="71755" algn="ctr">
                  <a:lnSpc>
                    <a:spcPct val="150000"/>
                  </a:lnSpc>
                  <a:spcAft>
                    <a:spcPts val="0"/>
                  </a:spcAft>
                </a:pPr>
                <a:r>
                  <a:rPr lang="fr-FR" sz="1100" dirty="0">
                    <a:effectLst/>
                    <a:latin typeface="Calibri" charset="0"/>
                    <a:ea typeface="Calibri" charset="0"/>
                    <a:cs typeface="Times New Roman" charset="0"/>
                  </a:rPr>
                  <a:t>4-  Position de tir vue de profil</a:t>
                </a:r>
              </a:p>
            </p:txBody>
          </p:sp>
        </p:grpSp>
        <p:grpSp>
          <p:nvGrpSpPr>
            <p:cNvPr id="9" name="Group 1442">
              <a:extLst>
                <a:ext uri="{FF2B5EF4-FFF2-40B4-BE49-F238E27FC236}">
                  <a16:creationId xmlns:a16="http://schemas.microsoft.com/office/drawing/2014/main" id="{36657C20-42E3-0F43-9207-5E13EDCE4D71}"/>
                </a:ext>
              </a:extLst>
            </p:cNvPr>
            <p:cNvGrpSpPr>
              <a:grpSpLocks/>
            </p:cNvGrpSpPr>
            <p:nvPr/>
          </p:nvGrpSpPr>
          <p:grpSpPr bwMode="auto">
            <a:xfrm>
              <a:off x="3985146" y="3002507"/>
              <a:ext cx="1873250" cy="3827145"/>
              <a:chOff x="7203" y="4927"/>
              <a:chExt cx="2950" cy="6027"/>
            </a:xfrm>
          </p:grpSpPr>
          <p:grpSp>
            <p:nvGrpSpPr>
              <p:cNvPr id="153" name="Group 1414">
                <a:extLst>
                  <a:ext uri="{FF2B5EF4-FFF2-40B4-BE49-F238E27FC236}">
                    <a16:creationId xmlns:a16="http://schemas.microsoft.com/office/drawing/2014/main" id="{307046C1-42AC-E646-B33E-C48FB0C8F9E8}"/>
                  </a:ext>
                </a:extLst>
              </p:cNvPr>
              <p:cNvGrpSpPr>
                <a:grpSpLocks/>
              </p:cNvGrpSpPr>
              <p:nvPr/>
            </p:nvGrpSpPr>
            <p:grpSpPr bwMode="auto">
              <a:xfrm>
                <a:off x="7203" y="5421"/>
                <a:ext cx="2950" cy="5533"/>
                <a:chOff x="7514" y="3353"/>
                <a:chExt cx="2950" cy="6458"/>
              </a:xfrm>
            </p:grpSpPr>
            <p:sp>
              <p:nvSpPr>
                <p:cNvPr id="155" name="Rectangle 154">
                  <a:extLst>
                    <a:ext uri="{FF2B5EF4-FFF2-40B4-BE49-F238E27FC236}">
                      <a16:creationId xmlns:a16="http://schemas.microsoft.com/office/drawing/2014/main" id="{4364FEA3-B9B5-8F4D-98CD-3B4E9414278D}"/>
                    </a:ext>
                  </a:extLst>
                </p:cNvPr>
                <p:cNvSpPr>
                  <a:spLocks noChangeArrowheads="1"/>
                </p:cNvSpPr>
                <p:nvPr/>
              </p:nvSpPr>
              <p:spPr bwMode="auto">
                <a:xfrm>
                  <a:off x="7514" y="3353"/>
                  <a:ext cx="2950" cy="64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156" name="Group 1129">
                  <a:extLst>
                    <a:ext uri="{FF2B5EF4-FFF2-40B4-BE49-F238E27FC236}">
                      <a16:creationId xmlns:a16="http://schemas.microsoft.com/office/drawing/2014/main" id="{29F971A2-19A0-B848-9B36-594FD3EA8468}"/>
                    </a:ext>
                  </a:extLst>
                </p:cNvPr>
                <p:cNvGrpSpPr>
                  <a:grpSpLocks/>
                </p:cNvGrpSpPr>
                <p:nvPr/>
              </p:nvGrpSpPr>
              <p:grpSpPr bwMode="auto">
                <a:xfrm>
                  <a:off x="7909" y="5053"/>
                  <a:ext cx="601" cy="2466"/>
                  <a:chOff x="9855" y="4865"/>
                  <a:chExt cx="1128" cy="5231"/>
                </a:xfrm>
              </p:grpSpPr>
              <p:sp>
                <p:nvSpPr>
                  <p:cNvPr id="200" name="AutoShape 1130">
                    <a:extLst>
                      <a:ext uri="{FF2B5EF4-FFF2-40B4-BE49-F238E27FC236}">
                        <a16:creationId xmlns:a16="http://schemas.microsoft.com/office/drawing/2014/main" id="{E5D867BE-57D6-5940-832A-E107FD193B74}"/>
                      </a:ext>
                    </a:extLst>
                  </p:cNvPr>
                  <p:cNvSpPr>
                    <a:spLocks noChangeArrowheads="1"/>
                  </p:cNvSpPr>
                  <p:nvPr/>
                </p:nvSpPr>
                <p:spPr bwMode="auto">
                  <a:xfrm rot="258833">
                    <a:off x="10105" y="5363"/>
                    <a:ext cx="651" cy="870"/>
                  </a:xfrm>
                  <a:prstGeom prst="smileyFace">
                    <a:avLst>
                      <a:gd name="adj" fmla="val 465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01" name="Group 1131">
                    <a:extLst>
                      <a:ext uri="{FF2B5EF4-FFF2-40B4-BE49-F238E27FC236}">
                        <a16:creationId xmlns:a16="http://schemas.microsoft.com/office/drawing/2014/main" id="{08FAEB9F-9649-B34E-8106-3C9C60B13C0D}"/>
                      </a:ext>
                    </a:extLst>
                  </p:cNvPr>
                  <p:cNvGrpSpPr>
                    <a:grpSpLocks/>
                  </p:cNvGrpSpPr>
                  <p:nvPr/>
                </p:nvGrpSpPr>
                <p:grpSpPr bwMode="auto">
                  <a:xfrm>
                    <a:off x="9855" y="6233"/>
                    <a:ext cx="1128" cy="1302"/>
                    <a:chOff x="10439" y="6233"/>
                    <a:chExt cx="1147" cy="1302"/>
                  </a:xfrm>
                </p:grpSpPr>
                <p:sp>
                  <p:nvSpPr>
                    <p:cNvPr id="240" name="AutoShape 1132">
                      <a:extLst>
                        <a:ext uri="{FF2B5EF4-FFF2-40B4-BE49-F238E27FC236}">
                          <a16:creationId xmlns:a16="http://schemas.microsoft.com/office/drawing/2014/main" id="{D8E5BAF4-F094-BE42-BF46-3B32E213620C}"/>
                        </a:ext>
                      </a:extLst>
                    </p:cNvPr>
                    <p:cNvSpPr>
                      <a:spLocks noChangeArrowheads="1"/>
                    </p:cNvSpPr>
                    <p:nvPr/>
                  </p:nvSpPr>
                  <p:spPr bwMode="auto">
                    <a:xfrm>
                      <a:off x="10511" y="6233"/>
                      <a:ext cx="1075" cy="13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241" name="AutoShape 1133">
                      <a:extLst>
                        <a:ext uri="{FF2B5EF4-FFF2-40B4-BE49-F238E27FC236}">
                          <a16:creationId xmlns:a16="http://schemas.microsoft.com/office/drawing/2014/main" id="{3FA7239E-8C00-1148-831B-4F14C0BA3920}"/>
                        </a:ext>
                      </a:extLst>
                    </p:cNvPr>
                    <p:cNvSpPr>
                      <a:spLocks noChangeArrowheads="1"/>
                    </p:cNvSpPr>
                    <p:nvPr/>
                  </p:nvSpPr>
                  <p:spPr bwMode="auto">
                    <a:xfrm rot="7409600">
                      <a:off x="10610" y="6157"/>
                      <a:ext cx="224" cy="565"/>
                    </a:xfrm>
                    <a:prstGeom prst="can">
                      <a:avLst>
                        <a:gd name="adj" fmla="val 126116"/>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202" name="Group 1134">
                    <a:extLst>
                      <a:ext uri="{FF2B5EF4-FFF2-40B4-BE49-F238E27FC236}">
                        <a16:creationId xmlns:a16="http://schemas.microsoft.com/office/drawing/2014/main" id="{E402F4B6-7D1A-2142-B52C-6C0CA31E6823}"/>
                      </a:ext>
                    </a:extLst>
                  </p:cNvPr>
                  <p:cNvGrpSpPr>
                    <a:grpSpLocks/>
                  </p:cNvGrpSpPr>
                  <p:nvPr/>
                </p:nvGrpSpPr>
                <p:grpSpPr bwMode="auto">
                  <a:xfrm>
                    <a:off x="9921" y="4865"/>
                    <a:ext cx="900" cy="1102"/>
                    <a:chOff x="9207" y="2782"/>
                    <a:chExt cx="856" cy="1189"/>
                  </a:xfrm>
                </p:grpSpPr>
                <p:grpSp>
                  <p:nvGrpSpPr>
                    <p:cNvPr id="213" name="Group 1135">
                      <a:extLst>
                        <a:ext uri="{FF2B5EF4-FFF2-40B4-BE49-F238E27FC236}">
                          <a16:creationId xmlns:a16="http://schemas.microsoft.com/office/drawing/2014/main" id="{074AD766-5ABA-4B44-9FFF-FB1F27542E74}"/>
                        </a:ext>
                      </a:extLst>
                    </p:cNvPr>
                    <p:cNvGrpSpPr>
                      <a:grpSpLocks/>
                    </p:cNvGrpSpPr>
                    <p:nvPr/>
                  </p:nvGrpSpPr>
                  <p:grpSpPr bwMode="auto">
                    <a:xfrm>
                      <a:off x="9207" y="2782"/>
                      <a:ext cx="856" cy="1189"/>
                      <a:chOff x="8511" y="3430"/>
                      <a:chExt cx="856" cy="1189"/>
                    </a:xfrm>
                  </p:grpSpPr>
                  <p:grpSp>
                    <p:nvGrpSpPr>
                      <p:cNvPr id="217" name="Group 1136">
                        <a:extLst>
                          <a:ext uri="{FF2B5EF4-FFF2-40B4-BE49-F238E27FC236}">
                            <a16:creationId xmlns:a16="http://schemas.microsoft.com/office/drawing/2014/main" id="{AEF755DF-20DF-DB4E-A4C8-5CCD8D8B983F}"/>
                          </a:ext>
                        </a:extLst>
                      </p:cNvPr>
                      <p:cNvGrpSpPr>
                        <a:grpSpLocks/>
                      </p:cNvGrpSpPr>
                      <p:nvPr/>
                    </p:nvGrpSpPr>
                    <p:grpSpPr bwMode="auto">
                      <a:xfrm>
                        <a:off x="9245" y="3723"/>
                        <a:ext cx="101" cy="248"/>
                        <a:chOff x="9245" y="3723"/>
                        <a:chExt cx="101" cy="248"/>
                      </a:xfrm>
                    </p:grpSpPr>
                    <p:sp>
                      <p:nvSpPr>
                        <p:cNvPr id="238" name="AutoShape 1137">
                          <a:extLst>
                            <a:ext uri="{FF2B5EF4-FFF2-40B4-BE49-F238E27FC236}">
                              <a16:creationId xmlns:a16="http://schemas.microsoft.com/office/drawing/2014/main" id="{85C36436-B667-1648-997F-17D005324653}"/>
                            </a:ext>
                          </a:extLst>
                        </p:cNvPr>
                        <p:cNvSpPr>
                          <a:spLocks noChangeArrowheads="1"/>
                        </p:cNvSpPr>
                        <p:nvPr/>
                      </p:nvSpPr>
                      <p:spPr bwMode="auto">
                        <a:xfrm rot="21867949">
                          <a:off x="9267" y="3723"/>
                          <a:ext cx="79" cy="82"/>
                        </a:xfrm>
                        <a:prstGeom prst="can">
                          <a:avLst>
                            <a:gd name="adj" fmla="val 2594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9" name="AutoShape 1138">
                          <a:extLst>
                            <a:ext uri="{FF2B5EF4-FFF2-40B4-BE49-F238E27FC236}">
                              <a16:creationId xmlns:a16="http://schemas.microsoft.com/office/drawing/2014/main" id="{CB7E2930-DCF3-E747-819E-BCC964873330}"/>
                            </a:ext>
                          </a:extLst>
                        </p:cNvPr>
                        <p:cNvSpPr>
                          <a:spLocks noChangeArrowheads="1"/>
                        </p:cNvSpPr>
                        <p:nvPr/>
                      </p:nvSpPr>
                      <p:spPr bwMode="auto">
                        <a:xfrm rot="21867949">
                          <a:off x="9245" y="3794"/>
                          <a:ext cx="91" cy="177"/>
                        </a:xfrm>
                        <a:prstGeom prst="can">
                          <a:avLst>
                            <a:gd name="adj" fmla="val 3389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218" name="Group 1139">
                        <a:extLst>
                          <a:ext uri="{FF2B5EF4-FFF2-40B4-BE49-F238E27FC236}">
                            <a16:creationId xmlns:a16="http://schemas.microsoft.com/office/drawing/2014/main" id="{373497D6-6F04-1E49-A26C-BC26D849803E}"/>
                          </a:ext>
                        </a:extLst>
                      </p:cNvPr>
                      <p:cNvGrpSpPr>
                        <a:grpSpLocks/>
                      </p:cNvGrpSpPr>
                      <p:nvPr/>
                    </p:nvGrpSpPr>
                    <p:grpSpPr bwMode="auto">
                      <a:xfrm>
                        <a:off x="8511" y="3430"/>
                        <a:ext cx="856" cy="1189"/>
                        <a:chOff x="8511" y="3430"/>
                        <a:chExt cx="856" cy="1189"/>
                      </a:xfrm>
                    </p:grpSpPr>
                    <p:sp>
                      <p:nvSpPr>
                        <p:cNvPr id="219" name="AutoShape 1140">
                          <a:extLst>
                            <a:ext uri="{FF2B5EF4-FFF2-40B4-BE49-F238E27FC236}">
                              <a16:creationId xmlns:a16="http://schemas.microsoft.com/office/drawing/2014/main" id="{6B060A00-6015-4B4D-999B-C687123A1947}"/>
                            </a:ext>
                          </a:extLst>
                        </p:cNvPr>
                        <p:cNvSpPr>
                          <a:spLocks noChangeArrowheads="1"/>
                        </p:cNvSpPr>
                        <p:nvPr/>
                      </p:nvSpPr>
                      <p:spPr bwMode="auto">
                        <a:xfrm rot="-24152584">
                          <a:off x="9151" y="3788"/>
                          <a:ext cx="94" cy="178"/>
                        </a:xfrm>
                        <a:prstGeom prst="can">
                          <a:avLst>
                            <a:gd name="adj" fmla="val 1585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20" name="Group 1141">
                          <a:extLst>
                            <a:ext uri="{FF2B5EF4-FFF2-40B4-BE49-F238E27FC236}">
                              <a16:creationId xmlns:a16="http://schemas.microsoft.com/office/drawing/2014/main" id="{60C9C242-C8CE-5B4D-B46E-DB0780588722}"/>
                            </a:ext>
                          </a:extLst>
                        </p:cNvPr>
                        <p:cNvGrpSpPr>
                          <a:grpSpLocks/>
                        </p:cNvGrpSpPr>
                        <p:nvPr/>
                      </p:nvGrpSpPr>
                      <p:grpSpPr bwMode="auto">
                        <a:xfrm>
                          <a:off x="8511" y="3430"/>
                          <a:ext cx="856" cy="1189"/>
                          <a:chOff x="8511" y="3430"/>
                          <a:chExt cx="856" cy="1189"/>
                        </a:xfrm>
                      </p:grpSpPr>
                      <p:grpSp>
                        <p:nvGrpSpPr>
                          <p:cNvPr id="222" name="Group 1142">
                            <a:extLst>
                              <a:ext uri="{FF2B5EF4-FFF2-40B4-BE49-F238E27FC236}">
                                <a16:creationId xmlns:a16="http://schemas.microsoft.com/office/drawing/2014/main" id="{36A7A00E-5087-0542-B0FF-B3BE49410C0A}"/>
                              </a:ext>
                            </a:extLst>
                          </p:cNvPr>
                          <p:cNvGrpSpPr>
                            <a:grpSpLocks/>
                          </p:cNvGrpSpPr>
                          <p:nvPr/>
                        </p:nvGrpSpPr>
                        <p:grpSpPr bwMode="auto">
                          <a:xfrm>
                            <a:off x="8511" y="3430"/>
                            <a:ext cx="732" cy="1189"/>
                            <a:chOff x="7292" y="3080"/>
                            <a:chExt cx="732" cy="1189"/>
                          </a:xfrm>
                        </p:grpSpPr>
                        <p:sp>
                          <p:nvSpPr>
                            <p:cNvPr id="230" name="AutoShape 1143">
                              <a:extLst>
                                <a:ext uri="{FF2B5EF4-FFF2-40B4-BE49-F238E27FC236}">
                                  <a16:creationId xmlns:a16="http://schemas.microsoft.com/office/drawing/2014/main" id="{C574CE57-C53F-BE42-959A-705C67D1B941}"/>
                                </a:ext>
                              </a:extLst>
                            </p:cNvPr>
                            <p:cNvSpPr>
                              <a:spLocks noChangeArrowheads="1"/>
                            </p:cNvSpPr>
                            <p:nvPr/>
                          </p:nvSpPr>
                          <p:spPr bwMode="auto">
                            <a:xfrm rot="-1805316">
                              <a:off x="7351" y="3547"/>
                              <a:ext cx="75" cy="101"/>
                            </a:xfrm>
                            <a:prstGeom prst="can">
                              <a:avLst>
                                <a:gd name="adj" fmla="val 2727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1" name="AutoShape 1144">
                              <a:extLst>
                                <a:ext uri="{FF2B5EF4-FFF2-40B4-BE49-F238E27FC236}">
                                  <a16:creationId xmlns:a16="http://schemas.microsoft.com/office/drawing/2014/main" id="{0E1E603F-3FC0-E247-8210-A2FCEC38FB20}"/>
                                </a:ext>
                              </a:extLst>
                            </p:cNvPr>
                            <p:cNvSpPr>
                              <a:spLocks noChangeArrowheads="1"/>
                            </p:cNvSpPr>
                            <p:nvPr/>
                          </p:nvSpPr>
                          <p:spPr bwMode="auto">
                            <a:xfrm rot="-1630866">
                              <a:off x="7451" y="3725"/>
                              <a:ext cx="93" cy="118"/>
                            </a:xfrm>
                            <a:prstGeom prst="can">
                              <a:avLst>
                                <a:gd name="adj" fmla="val 2659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32" name="Group 1145">
                              <a:extLst>
                                <a:ext uri="{FF2B5EF4-FFF2-40B4-BE49-F238E27FC236}">
                                  <a16:creationId xmlns:a16="http://schemas.microsoft.com/office/drawing/2014/main" id="{73865161-9E76-C04B-8919-A3036D413634}"/>
                                </a:ext>
                              </a:extLst>
                            </p:cNvPr>
                            <p:cNvGrpSpPr>
                              <a:grpSpLocks/>
                            </p:cNvGrpSpPr>
                            <p:nvPr/>
                          </p:nvGrpSpPr>
                          <p:grpSpPr bwMode="auto">
                            <a:xfrm>
                              <a:off x="7292" y="3080"/>
                              <a:ext cx="732" cy="1189"/>
                              <a:chOff x="7292" y="3080"/>
                              <a:chExt cx="732" cy="1189"/>
                            </a:xfrm>
                          </p:grpSpPr>
                          <p:sp>
                            <p:nvSpPr>
                              <p:cNvPr id="233" name="AutoShape 1146">
                                <a:extLst>
                                  <a:ext uri="{FF2B5EF4-FFF2-40B4-BE49-F238E27FC236}">
                                    <a16:creationId xmlns:a16="http://schemas.microsoft.com/office/drawing/2014/main" id="{196FC445-8622-AA45-BB0D-7CAD7D10A9BF}"/>
                                  </a:ext>
                                </a:extLst>
                              </p:cNvPr>
                              <p:cNvSpPr>
                                <a:spLocks noChangeArrowheads="1"/>
                              </p:cNvSpPr>
                              <p:nvPr/>
                            </p:nvSpPr>
                            <p:spPr bwMode="auto">
                              <a:xfrm>
                                <a:off x="7544" y="3843"/>
                                <a:ext cx="197" cy="426"/>
                              </a:xfrm>
                              <a:prstGeom prst="can">
                                <a:avLst>
                                  <a:gd name="adj" fmla="val 37672"/>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4" name="AutoShape 1147">
                                <a:extLst>
                                  <a:ext uri="{FF2B5EF4-FFF2-40B4-BE49-F238E27FC236}">
                                    <a16:creationId xmlns:a16="http://schemas.microsoft.com/office/drawing/2014/main" id="{2C247C6B-929B-D44D-8B94-46C3CC170689}"/>
                                  </a:ext>
                                </a:extLst>
                              </p:cNvPr>
                              <p:cNvSpPr>
                                <a:spLocks noChangeArrowheads="1"/>
                              </p:cNvSpPr>
                              <p:nvPr/>
                            </p:nvSpPr>
                            <p:spPr bwMode="auto">
                              <a:xfrm rot="2565501">
                                <a:off x="7793" y="3580"/>
                                <a:ext cx="102" cy="284"/>
                              </a:xfrm>
                              <a:prstGeom prst="can">
                                <a:avLst>
                                  <a:gd name="adj" fmla="val 69608"/>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5" name="AutoShape 1148">
                                <a:extLst>
                                  <a:ext uri="{FF2B5EF4-FFF2-40B4-BE49-F238E27FC236}">
                                    <a16:creationId xmlns:a16="http://schemas.microsoft.com/office/drawing/2014/main" id="{85A5F49D-5EA4-5142-81A2-6A65B19306A4}"/>
                                  </a:ext>
                                </a:extLst>
                              </p:cNvPr>
                              <p:cNvSpPr>
                                <a:spLocks noChangeArrowheads="1"/>
                              </p:cNvSpPr>
                              <p:nvPr/>
                            </p:nvSpPr>
                            <p:spPr bwMode="auto">
                              <a:xfrm>
                                <a:off x="7470" y="3748"/>
                                <a:ext cx="363" cy="116"/>
                              </a:xfrm>
                              <a:prstGeom prst="roundRect">
                                <a:avLst>
                                  <a:gd name="adj" fmla="val 16667"/>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6" name="AutoShape 1149">
                                <a:extLst>
                                  <a:ext uri="{FF2B5EF4-FFF2-40B4-BE49-F238E27FC236}">
                                    <a16:creationId xmlns:a16="http://schemas.microsoft.com/office/drawing/2014/main" id="{B3A32D6D-8E76-1D46-9A8B-4A7001F239BB}"/>
                                  </a:ext>
                                </a:extLst>
                              </p:cNvPr>
                              <p:cNvSpPr>
                                <a:spLocks noChangeArrowheads="1"/>
                              </p:cNvSpPr>
                              <p:nvPr/>
                            </p:nvSpPr>
                            <p:spPr bwMode="auto">
                              <a:xfrm rot="-1805316">
                                <a:off x="7395" y="3630"/>
                                <a:ext cx="75" cy="118"/>
                              </a:xfrm>
                              <a:prstGeom prst="can">
                                <a:avLst>
                                  <a:gd name="adj" fmla="val 3186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7" name="Oval 1150">
                                <a:extLst>
                                  <a:ext uri="{FF2B5EF4-FFF2-40B4-BE49-F238E27FC236}">
                                    <a16:creationId xmlns:a16="http://schemas.microsoft.com/office/drawing/2014/main" id="{EC738A33-B3B4-1446-9070-3DFE42A9F7E6}"/>
                                  </a:ext>
                                </a:extLst>
                              </p:cNvPr>
                              <p:cNvSpPr>
                                <a:spLocks noChangeArrowheads="1"/>
                              </p:cNvSpPr>
                              <p:nvPr/>
                            </p:nvSpPr>
                            <p:spPr bwMode="auto">
                              <a:xfrm>
                                <a:off x="7292" y="3080"/>
                                <a:ext cx="732" cy="66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223" name="AutoShape 1151">
                            <a:extLst>
                              <a:ext uri="{FF2B5EF4-FFF2-40B4-BE49-F238E27FC236}">
                                <a16:creationId xmlns:a16="http://schemas.microsoft.com/office/drawing/2014/main" id="{628FB11F-5DE9-5549-88EA-E0FEE54DA24B}"/>
                              </a:ext>
                            </a:extLst>
                          </p:cNvPr>
                          <p:cNvSpPr>
                            <a:spLocks noChangeArrowheads="1"/>
                          </p:cNvSpPr>
                          <p:nvPr/>
                        </p:nvSpPr>
                        <p:spPr bwMode="auto">
                          <a:xfrm rot="-1343997">
                            <a:off x="9236" y="3587"/>
                            <a:ext cx="91" cy="86"/>
                          </a:xfrm>
                          <a:prstGeom prst="can">
                            <a:avLst>
                              <a:gd name="adj" fmla="val 32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4" name="AutoShape 1152">
                            <a:extLst>
                              <a:ext uri="{FF2B5EF4-FFF2-40B4-BE49-F238E27FC236}">
                                <a16:creationId xmlns:a16="http://schemas.microsoft.com/office/drawing/2014/main" id="{4B80C3D4-261F-F240-BAF1-A847F9578471}"/>
                              </a:ext>
                            </a:extLst>
                          </p:cNvPr>
                          <p:cNvSpPr>
                            <a:spLocks noChangeArrowheads="1"/>
                          </p:cNvSpPr>
                          <p:nvPr/>
                        </p:nvSpPr>
                        <p:spPr bwMode="auto">
                          <a:xfrm rot="-2016259">
                            <a:off x="9265" y="3585"/>
                            <a:ext cx="67" cy="85"/>
                          </a:xfrm>
                          <a:prstGeom prst="can">
                            <a:avLst>
                              <a:gd name="adj" fmla="val 878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5" name="AutoShape 1153">
                            <a:extLst>
                              <a:ext uri="{FF2B5EF4-FFF2-40B4-BE49-F238E27FC236}">
                                <a16:creationId xmlns:a16="http://schemas.microsoft.com/office/drawing/2014/main" id="{4F3D8C16-2679-684C-B187-98F35F72E6BB}"/>
                              </a:ext>
                            </a:extLst>
                          </p:cNvPr>
                          <p:cNvSpPr>
                            <a:spLocks noChangeArrowheads="1"/>
                          </p:cNvSpPr>
                          <p:nvPr/>
                        </p:nvSpPr>
                        <p:spPr bwMode="auto">
                          <a:xfrm rot="-1552951">
                            <a:off x="9248" y="3632"/>
                            <a:ext cx="74" cy="89"/>
                          </a:xfrm>
                          <a:prstGeom prst="can">
                            <a:avLst>
                              <a:gd name="adj" fmla="val 250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6" name="AutoShape 1154">
                            <a:extLst>
                              <a:ext uri="{FF2B5EF4-FFF2-40B4-BE49-F238E27FC236}">
                                <a16:creationId xmlns:a16="http://schemas.microsoft.com/office/drawing/2014/main" id="{745EBF1E-16DE-A847-B6B9-B2F8C5338957}"/>
                              </a:ext>
                            </a:extLst>
                          </p:cNvPr>
                          <p:cNvSpPr>
                            <a:spLocks noChangeArrowheads="1"/>
                          </p:cNvSpPr>
                          <p:nvPr/>
                        </p:nvSpPr>
                        <p:spPr bwMode="auto">
                          <a:xfrm rot="10628489">
                            <a:off x="9207" y="3958"/>
                            <a:ext cx="134" cy="70"/>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227" name="AutoShape 1155">
                            <a:extLst>
                              <a:ext uri="{FF2B5EF4-FFF2-40B4-BE49-F238E27FC236}">
                                <a16:creationId xmlns:a16="http://schemas.microsoft.com/office/drawing/2014/main" id="{4257B343-B170-FE46-98A9-E7C26920BF92}"/>
                              </a:ext>
                            </a:extLst>
                          </p:cNvPr>
                          <p:cNvSpPr>
                            <a:spLocks noChangeArrowheads="1"/>
                          </p:cNvSpPr>
                          <p:nvPr/>
                        </p:nvSpPr>
                        <p:spPr bwMode="auto">
                          <a:xfrm rot="21867949">
                            <a:off x="9232" y="3795"/>
                            <a:ext cx="91" cy="177"/>
                          </a:xfrm>
                          <a:prstGeom prst="can">
                            <a:avLst>
                              <a:gd name="adj" fmla="val 3389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8" name="AutoShape 1156">
                            <a:extLst>
                              <a:ext uri="{FF2B5EF4-FFF2-40B4-BE49-F238E27FC236}">
                                <a16:creationId xmlns:a16="http://schemas.microsoft.com/office/drawing/2014/main" id="{B2BB4E35-82ED-0A4F-BD6D-35D5A78F6BF2}"/>
                              </a:ext>
                            </a:extLst>
                          </p:cNvPr>
                          <p:cNvSpPr>
                            <a:spLocks noChangeArrowheads="1"/>
                          </p:cNvSpPr>
                          <p:nvPr/>
                        </p:nvSpPr>
                        <p:spPr bwMode="auto">
                          <a:xfrm rot="21867949">
                            <a:off x="9256" y="3722"/>
                            <a:ext cx="78" cy="82"/>
                          </a:xfrm>
                          <a:prstGeom prst="can">
                            <a:avLst>
                              <a:gd name="adj" fmla="val 2628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9" name="AutoShape 1157">
                            <a:extLst>
                              <a:ext uri="{FF2B5EF4-FFF2-40B4-BE49-F238E27FC236}">
                                <a16:creationId xmlns:a16="http://schemas.microsoft.com/office/drawing/2014/main" id="{777C4DE0-FD26-8E44-915D-7BA065AAB9F5}"/>
                              </a:ext>
                            </a:extLst>
                          </p:cNvPr>
                          <p:cNvSpPr>
                            <a:spLocks noChangeArrowheads="1"/>
                          </p:cNvSpPr>
                          <p:nvPr/>
                        </p:nvSpPr>
                        <p:spPr bwMode="auto">
                          <a:xfrm rot="10880736">
                            <a:off x="9196" y="4030"/>
                            <a:ext cx="171" cy="170"/>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221" name="AutoShape 1158">
                          <a:extLst>
                            <a:ext uri="{FF2B5EF4-FFF2-40B4-BE49-F238E27FC236}">
                              <a16:creationId xmlns:a16="http://schemas.microsoft.com/office/drawing/2014/main" id="{025BC6F7-0CCD-4049-9C6F-73CED6755F1A}"/>
                            </a:ext>
                          </a:extLst>
                        </p:cNvPr>
                        <p:cNvSpPr>
                          <a:spLocks noChangeArrowheads="1"/>
                        </p:cNvSpPr>
                        <p:nvPr/>
                      </p:nvSpPr>
                      <p:spPr bwMode="auto">
                        <a:xfrm rot="-2492749">
                          <a:off x="9236" y="3660"/>
                          <a:ext cx="71" cy="76"/>
                        </a:xfrm>
                        <a:prstGeom prst="can">
                          <a:avLst>
                            <a:gd name="adj" fmla="val 267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214" name="AutoShape 1159">
                      <a:extLst>
                        <a:ext uri="{FF2B5EF4-FFF2-40B4-BE49-F238E27FC236}">
                          <a16:creationId xmlns:a16="http://schemas.microsoft.com/office/drawing/2014/main" id="{216D70C8-CED0-BC46-8EE4-066FDAD754AF}"/>
                        </a:ext>
                      </a:extLst>
                    </p:cNvPr>
                    <p:cNvSpPr>
                      <a:spLocks noChangeArrowheads="1"/>
                    </p:cNvSpPr>
                    <p:nvPr/>
                  </p:nvSpPr>
                  <p:spPr bwMode="auto">
                    <a:xfrm rot="-3061484">
                      <a:off x="9875" y="2851"/>
                      <a:ext cx="72" cy="104"/>
                    </a:xfrm>
                    <a:prstGeom prst="can">
                      <a:avLst>
                        <a:gd name="adj" fmla="val 3794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5" name="AutoShape 1160">
                      <a:extLst>
                        <a:ext uri="{FF2B5EF4-FFF2-40B4-BE49-F238E27FC236}">
                          <a16:creationId xmlns:a16="http://schemas.microsoft.com/office/drawing/2014/main" id="{886A013D-EAB1-2C41-A9BA-42258F760FF1}"/>
                        </a:ext>
                      </a:extLst>
                    </p:cNvPr>
                    <p:cNvSpPr>
                      <a:spLocks noChangeArrowheads="1"/>
                    </p:cNvSpPr>
                    <p:nvPr/>
                  </p:nvSpPr>
                  <p:spPr bwMode="auto">
                    <a:xfrm rot="-3061484">
                      <a:off x="9892" y="2893"/>
                      <a:ext cx="72" cy="99"/>
                    </a:xfrm>
                    <a:prstGeom prst="can">
                      <a:avLst>
                        <a:gd name="adj" fmla="val 361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6" name="AutoShape 1161">
                      <a:extLst>
                        <a:ext uri="{FF2B5EF4-FFF2-40B4-BE49-F238E27FC236}">
                          <a16:creationId xmlns:a16="http://schemas.microsoft.com/office/drawing/2014/main" id="{26F3AE51-F33B-0249-A70D-90778468948E}"/>
                        </a:ext>
                      </a:extLst>
                    </p:cNvPr>
                    <p:cNvSpPr>
                      <a:spLocks noChangeArrowheads="1"/>
                    </p:cNvSpPr>
                    <p:nvPr/>
                  </p:nvSpPr>
                  <p:spPr bwMode="auto">
                    <a:xfrm rot="-3061484">
                      <a:off x="9872" y="2954"/>
                      <a:ext cx="72" cy="93"/>
                    </a:xfrm>
                    <a:prstGeom prst="can">
                      <a:avLst>
                        <a:gd name="adj" fmla="val 3393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203" name="AutoShape 1162">
                    <a:extLst>
                      <a:ext uri="{FF2B5EF4-FFF2-40B4-BE49-F238E27FC236}">
                        <a16:creationId xmlns:a16="http://schemas.microsoft.com/office/drawing/2014/main" id="{5923BE9E-AD6A-BA47-89FA-D92298F5C62E}"/>
                      </a:ext>
                    </a:extLst>
                  </p:cNvPr>
                  <p:cNvSpPr>
                    <a:spLocks noChangeArrowheads="1"/>
                  </p:cNvSpPr>
                  <p:nvPr/>
                </p:nvSpPr>
                <p:spPr bwMode="auto">
                  <a:xfrm>
                    <a:off x="10056" y="8792"/>
                    <a:ext cx="206" cy="1085"/>
                  </a:xfrm>
                  <a:prstGeom prst="can">
                    <a:avLst>
                      <a:gd name="adj" fmla="val 104535"/>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4" name="AutoShape 1163">
                    <a:extLst>
                      <a:ext uri="{FF2B5EF4-FFF2-40B4-BE49-F238E27FC236}">
                        <a16:creationId xmlns:a16="http://schemas.microsoft.com/office/drawing/2014/main" id="{4476749A-72D4-E84A-B4D2-304E76CB0734}"/>
                      </a:ext>
                    </a:extLst>
                  </p:cNvPr>
                  <p:cNvSpPr>
                    <a:spLocks noChangeArrowheads="1"/>
                  </p:cNvSpPr>
                  <p:nvPr/>
                </p:nvSpPr>
                <p:spPr bwMode="auto">
                  <a:xfrm rot="437619">
                    <a:off x="10109" y="7647"/>
                    <a:ext cx="252" cy="1349"/>
                  </a:xfrm>
                  <a:prstGeom prst="can">
                    <a:avLst>
                      <a:gd name="adj" fmla="val 3786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5" name="AutoShape 1164">
                    <a:extLst>
                      <a:ext uri="{FF2B5EF4-FFF2-40B4-BE49-F238E27FC236}">
                        <a16:creationId xmlns:a16="http://schemas.microsoft.com/office/drawing/2014/main" id="{5A6BEC2D-8FAE-B545-A597-4AFECB9D05A8}"/>
                      </a:ext>
                    </a:extLst>
                  </p:cNvPr>
                  <p:cNvSpPr>
                    <a:spLocks noChangeArrowheads="1"/>
                  </p:cNvSpPr>
                  <p:nvPr/>
                </p:nvSpPr>
                <p:spPr bwMode="auto">
                  <a:xfrm>
                    <a:off x="10544" y="8792"/>
                    <a:ext cx="207" cy="1139"/>
                  </a:xfrm>
                  <a:prstGeom prst="can">
                    <a:avLst>
                      <a:gd name="adj" fmla="val 4952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6" name="AutoShape 1165">
                    <a:extLst>
                      <a:ext uri="{FF2B5EF4-FFF2-40B4-BE49-F238E27FC236}">
                        <a16:creationId xmlns:a16="http://schemas.microsoft.com/office/drawing/2014/main" id="{E30D7085-DDC5-3940-B8D1-27D101D62AFD}"/>
                      </a:ext>
                    </a:extLst>
                  </p:cNvPr>
                  <p:cNvSpPr>
                    <a:spLocks noChangeArrowheads="1"/>
                  </p:cNvSpPr>
                  <p:nvPr/>
                </p:nvSpPr>
                <p:spPr bwMode="auto">
                  <a:xfrm rot="-134916">
                    <a:off x="10506" y="7708"/>
                    <a:ext cx="233" cy="1209"/>
                  </a:xfrm>
                  <a:prstGeom prst="can">
                    <a:avLst>
                      <a:gd name="adj" fmla="val 4960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7" name="Rectangle 206">
                    <a:extLst>
                      <a:ext uri="{FF2B5EF4-FFF2-40B4-BE49-F238E27FC236}">
                        <a16:creationId xmlns:a16="http://schemas.microsoft.com/office/drawing/2014/main" id="{FD960844-991D-DD42-814E-4E76EC62CDCB}"/>
                      </a:ext>
                    </a:extLst>
                  </p:cNvPr>
                  <p:cNvSpPr>
                    <a:spLocks noChangeArrowheads="1"/>
                  </p:cNvSpPr>
                  <p:nvPr/>
                </p:nvSpPr>
                <p:spPr bwMode="auto">
                  <a:xfrm>
                    <a:off x="10185" y="7503"/>
                    <a:ext cx="537" cy="3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208" name="AutoShape 1167">
                    <a:extLst>
                      <a:ext uri="{FF2B5EF4-FFF2-40B4-BE49-F238E27FC236}">
                        <a16:creationId xmlns:a16="http://schemas.microsoft.com/office/drawing/2014/main" id="{26E2A909-9D0C-FC4E-8C17-A1238D44E9E8}"/>
                      </a:ext>
                    </a:extLst>
                  </p:cNvPr>
                  <p:cNvSpPr>
                    <a:spLocks noChangeArrowheads="1"/>
                  </p:cNvSpPr>
                  <p:nvPr/>
                </p:nvSpPr>
                <p:spPr bwMode="auto">
                  <a:xfrm>
                    <a:off x="9951" y="9770"/>
                    <a:ext cx="340" cy="326"/>
                  </a:xfrm>
                  <a:prstGeom prst="roundRect">
                    <a:avLst>
                      <a:gd name="adj" fmla="val 16667"/>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9" name="AutoShape 1168">
                    <a:extLst>
                      <a:ext uri="{FF2B5EF4-FFF2-40B4-BE49-F238E27FC236}">
                        <a16:creationId xmlns:a16="http://schemas.microsoft.com/office/drawing/2014/main" id="{0972CB29-EF71-8B41-A3CF-544D5A03D1DB}"/>
                      </a:ext>
                    </a:extLst>
                  </p:cNvPr>
                  <p:cNvSpPr>
                    <a:spLocks noChangeArrowheads="1"/>
                  </p:cNvSpPr>
                  <p:nvPr/>
                </p:nvSpPr>
                <p:spPr bwMode="auto">
                  <a:xfrm>
                    <a:off x="10506" y="9770"/>
                    <a:ext cx="323" cy="318"/>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0" name="AutoShape 1169">
                    <a:extLst>
                      <a:ext uri="{FF2B5EF4-FFF2-40B4-BE49-F238E27FC236}">
                        <a16:creationId xmlns:a16="http://schemas.microsoft.com/office/drawing/2014/main" id="{5ED7B44C-342C-3A43-A2F3-5130799F8D61}"/>
                      </a:ext>
                    </a:extLst>
                  </p:cNvPr>
                  <p:cNvSpPr>
                    <a:spLocks noChangeArrowheads="1"/>
                  </p:cNvSpPr>
                  <p:nvPr/>
                </p:nvSpPr>
                <p:spPr bwMode="auto">
                  <a:xfrm>
                    <a:off x="10145" y="5705"/>
                    <a:ext cx="216" cy="867"/>
                  </a:xfrm>
                  <a:prstGeom prst="can">
                    <a:avLst>
                      <a:gd name="adj" fmla="val 92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1" name="AutoShape 1170">
                    <a:extLst>
                      <a:ext uri="{FF2B5EF4-FFF2-40B4-BE49-F238E27FC236}">
                        <a16:creationId xmlns:a16="http://schemas.microsoft.com/office/drawing/2014/main" id="{E6A6569F-C5DC-3045-A2D9-9F94948C9CEA}"/>
                      </a:ext>
                    </a:extLst>
                  </p:cNvPr>
                  <p:cNvSpPr>
                    <a:spLocks noChangeArrowheads="1"/>
                  </p:cNvSpPr>
                  <p:nvPr/>
                </p:nvSpPr>
                <p:spPr bwMode="auto">
                  <a:xfrm rot="8614786" flipV="1">
                    <a:off x="10674" y="6008"/>
                    <a:ext cx="235" cy="392"/>
                  </a:xfrm>
                  <a:prstGeom prst="can">
                    <a:avLst>
                      <a:gd name="adj" fmla="val 3345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2" name="AutoShape 1171">
                    <a:extLst>
                      <a:ext uri="{FF2B5EF4-FFF2-40B4-BE49-F238E27FC236}">
                        <a16:creationId xmlns:a16="http://schemas.microsoft.com/office/drawing/2014/main" id="{8300331D-DF8D-A74D-9673-26679FA6C4EA}"/>
                      </a:ext>
                    </a:extLst>
                  </p:cNvPr>
                  <p:cNvSpPr>
                    <a:spLocks noChangeArrowheads="1"/>
                  </p:cNvSpPr>
                  <p:nvPr/>
                </p:nvSpPr>
                <p:spPr bwMode="auto">
                  <a:xfrm>
                    <a:off x="10609" y="5586"/>
                    <a:ext cx="177" cy="543"/>
                  </a:xfrm>
                  <a:prstGeom prst="can">
                    <a:avLst>
                      <a:gd name="adj" fmla="val 1920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157" name="Group 1172">
                  <a:extLst>
                    <a:ext uri="{FF2B5EF4-FFF2-40B4-BE49-F238E27FC236}">
                      <a16:creationId xmlns:a16="http://schemas.microsoft.com/office/drawing/2014/main" id="{5E8E8884-2AE9-574F-8E87-E597936DBDF4}"/>
                    </a:ext>
                  </a:extLst>
                </p:cNvPr>
                <p:cNvGrpSpPr>
                  <a:grpSpLocks/>
                </p:cNvGrpSpPr>
                <p:nvPr/>
              </p:nvGrpSpPr>
              <p:grpSpPr bwMode="auto">
                <a:xfrm flipH="1">
                  <a:off x="9150" y="5052"/>
                  <a:ext cx="617" cy="2447"/>
                  <a:chOff x="9855" y="4865"/>
                  <a:chExt cx="1128" cy="5231"/>
                </a:xfrm>
              </p:grpSpPr>
              <p:sp>
                <p:nvSpPr>
                  <p:cNvPr id="158" name="AutoShape 1173">
                    <a:extLst>
                      <a:ext uri="{FF2B5EF4-FFF2-40B4-BE49-F238E27FC236}">
                        <a16:creationId xmlns:a16="http://schemas.microsoft.com/office/drawing/2014/main" id="{09F03A71-46A6-8D4C-B822-BBA9DEA99F98}"/>
                      </a:ext>
                    </a:extLst>
                  </p:cNvPr>
                  <p:cNvSpPr>
                    <a:spLocks noChangeArrowheads="1"/>
                  </p:cNvSpPr>
                  <p:nvPr/>
                </p:nvSpPr>
                <p:spPr bwMode="auto">
                  <a:xfrm rot="258833">
                    <a:off x="10105" y="5363"/>
                    <a:ext cx="651" cy="870"/>
                  </a:xfrm>
                  <a:prstGeom prst="smileyFace">
                    <a:avLst>
                      <a:gd name="adj" fmla="val 465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59" name="Group 1174">
                    <a:extLst>
                      <a:ext uri="{FF2B5EF4-FFF2-40B4-BE49-F238E27FC236}">
                        <a16:creationId xmlns:a16="http://schemas.microsoft.com/office/drawing/2014/main" id="{26630EF5-4D04-A844-B72C-3906D859E1A5}"/>
                      </a:ext>
                    </a:extLst>
                  </p:cNvPr>
                  <p:cNvGrpSpPr>
                    <a:grpSpLocks/>
                  </p:cNvGrpSpPr>
                  <p:nvPr/>
                </p:nvGrpSpPr>
                <p:grpSpPr bwMode="auto">
                  <a:xfrm>
                    <a:off x="9855" y="6233"/>
                    <a:ext cx="1128" cy="1302"/>
                    <a:chOff x="10439" y="6233"/>
                    <a:chExt cx="1147" cy="1302"/>
                  </a:xfrm>
                </p:grpSpPr>
                <p:sp>
                  <p:nvSpPr>
                    <p:cNvPr id="198" name="AutoShape 1175">
                      <a:extLst>
                        <a:ext uri="{FF2B5EF4-FFF2-40B4-BE49-F238E27FC236}">
                          <a16:creationId xmlns:a16="http://schemas.microsoft.com/office/drawing/2014/main" id="{38A4D359-C96A-574A-868E-754830F1EA2A}"/>
                        </a:ext>
                      </a:extLst>
                    </p:cNvPr>
                    <p:cNvSpPr>
                      <a:spLocks noChangeArrowheads="1"/>
                    </p:cNvSpPr>
                    <p:nvPr/>
                  </p:nvSpPr>
                  <p:spPr bwMode="auto">
                    <a:xfrm>
                      <a:off x="10511" y="6233"/>
                      <a:ext cx="1075" cy="13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99" name="AutoShape 1176">
                      <a:extLst>
                        <a:ext uri="{FF2B5EF4-FFF2-40B4-BE49-F238E27FC236}">
                          <a16:creationId xmlns:a16="http://schemas.microsoft.com/office/drawing/2014/main" id="{C9B96788-7D57-D149-BA95-DA40A21835A9}"/>
                        </a:ext>
                      </a:extLst>
                    </p:cNvPr>
                    <p:cNvSpPr>
                      <a:spLocks noChangeArrowheads="1"/>
                    </p:cNvSpPr>
                    <p:nvPr/>
                  </p:nvSpPr>
                  <p:spPr bwMode="auto">
                    <a:xfrm rot="7409600">
                      <a:off x="10610" y="6157"/>
                      <a:ext cx="224" cy="565"/>
                    </a:xfrm>
                    <a:prstGeom prst="can">
                      <a:avLst>
                        <a:gd name="adj" fmla="val 126116"/>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160" name="Group 1177">
                    <a:extLst>
                      <a:ext uri="{FF2B5EF4-FFF2-40B4-BE49-F238E27FC236}">
                        <a16:creationId xmlns:a16="http://schemas.microsoft.com/office/drawing/2014/main" id="{C2D348D6-8B69-824E-8FA7-3C6E7AAA3216}"/>
                      </a:ext>
                    </a:extLst>
                  </p:cNvPr>
                  <p:cNvGrpSpPr>
                    <a:grpSpLocks/>
                  </p:cNvGrpSpPr>
                  <p:nvPr/>
                </p:nvGrpSpPr>
                <p:grpSpPr bwMode="auto">
                  <a:xfrm>
                    <a:off x="9921" y="4865"/>
                    <a:ext cx="900" cy="1102"/>
                    <a:chOff x="9207" y="2782"/>
                    <a:chExt cx="856" cy="1189"/>
                  </a:xfrm>
                </p:grpSpPr>
                <p:grpSp>
                  <p:nvGrpSpPr>
                    <p:cNvPr id="171" name="Group 1178">
                      <a:extLst>
                        <a:ext uri="{FF2B5EF4-FFF2-40B4-BE49-F238E27FC236}">
                          <a16:creationId xmlns:a16="http://schemas.microsoft.com/office/drawing/2014/main" id="{483D8537-B14A-E043-91AD-E367733C3ED1}"/>
                        </a:ext>
                      </a:extLst>
                    </p:cNvPr>
                    <p:cNvGrpSpPr>
                      <a:grpSpLocks/>
                    </p:cNvGrpSpPr>
                    <p:nvPr/>
                  </p:nvGrpSpPr>
                  <p:grpSpPr bwMode="auto">
                    <a:xfrm>
                      <a:off x="9207" y="2782"/>
                      <a:ext cx="856" cy="1189"/>
                      <a:chOff x="8511" y="3430"/>
                      <a:chExt cx="856" cy="1189"/>
                    </a:xfrm>
                  </p:grpSpPr>
                  <p:grpSp>
                    <p:nvGrpSpPr>
                      <p:cNvPr id="175" name="Group 1179">
                        <a:extLst>
                          <a:ext uri="{FF2B5EF4-FFF2-40B4-BE49-F238E27FC236}">
                            <a16:creationId xmlns:a16="http://schemas.microsoft.com/office/drawing/2014/main" id="{46271F1A-A1C1-6B47-865E-5DE901CCBF59}"/>
                          </a:ext>
                        </a:extLst>
                      </p:cNvPr>
                      <p:cNvGrpSpPr>
                        <a:grpSpLocks/>
                      </p:cNvGrpSpPr>
                      <p:nvPr/>
                    </p:nvGrpSpPr>
                    <p:grpSpPr bwMode="auto">
                      <a:xfrm>
                        <a:off x="9245" y="3723"/>
                        <a:ext cx="101" cy="248"/>
                        <a:chOff x="9245" y="3723"/>
                        <a:chExt cx="101" cy="248"/>
                      </a:xfrm>
                    </p:grpSpPr>
                    <p:sp>
                      <p:nvSpPr>
                        <p:cNvPr id="196" name="AutoShape 1180">
                          <a:extLst>
                            <a:ext uri="{FF2B5EF4-FFF2-40B4-BE49-F238E27FC236}">
                              <a16:creationId xmlns:a16="http://schemas.microsoft.com/office/drawing/2014/main" id="{5BCB26A5-7943-934D-A032-887345FE7FE0}"/>
                            </a:ext>
                          </a:extLst>
                        </p:cNvPr>
                        <p:cNvSpPr>
                          <a:spLocks noChangeArrowheads="1"/>
                        </p:cNvSpPr>
                        <p:nvPr/>
                      </p:nvSpPr>
                      <p:spPr bwMode="auto">
                        <a:xfrm rot="21867949">
                          <a:off x="9267" y="3723"/>
                          <a:ext cx="79" cy="82"/>
                        </a:xfrm>
                        <a:prstGeom prst="can">
                          <a:avLst>
                            <a:gd name="adj" fmla="val 2594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7" name="AutoShape 1181">
                          <a:extLst>
                            <a:ext uri="{FF2B5EF4-FFF2-40B4-BE49-F238E27FC236}">
                              <a16:creationId xmlns:a16="http://schemas.microsoft.com/office/drawing/2014/main" id="{782EACCF-B912-C841-94BD-86A4DB1D29F6}"/>
                            </a:ext>
                          </a:extLst>
                        </p:cNvPr>
                        <p:cNvSpPr>
                          <a:spLocks noChangeArrowheads="1"/>
                        </p:cNvSpPr>
                        <p:nvPr/>
                      </p:nvSpPr>
                      <p:spPr bwMode="auto">
                        <a:xfrm rot="21867949">
                          <a:off x="9245" y="3794"/>
                          <a:ext cx="91" cy="177"/>
                        </a:xfrm>
                        <a:prstGeom prst="can">
                          <a:avLst>
                            <a:gd name="adj" fmla="val 3389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176" name="Group 1182">
                        <a:extLst>
                          <a:ext uri="{FF2B5EF4-FFF2-40B4-BE49-F238E27FC236}">
                            <a16:creationId xmlns:a16="http://schemas.microsoft.com/office/drawing/2014/main" id="{9BCABE30-46F7-284B-9619-E886955DA979}"/>
                          </a:ext>
                        </a:extLst>
                      </p:cNvPr>
                      <p:cNvGrpSpPr>
                        <a:grpSpLocks/>
                      </p:cNvGrpSpPr>
                      <p:nvPr/>
                    </p:nvGrpSpPr>
                    <p:grpSpPr bwMode="auto">
                      <a:xfrm>
                        <a:off x="8511" y="3430"/>
                        <a:ext cx="856" cy="1189"/>
                        <a:chOff x="8511" y="3430"/>
                        <a:chExt cx="856" cy="1189"/>
                      </a:xfrm>
                    </p:grpSpPr>
                    <p:sp>
                      <p:nvSpPr>
                        <p:cNvPr id="177" name="AutoShape 1183">
                          <a:extLst>
                            <a:ext uri="{FF2B5EF4-FFF2-40B4-BE49-F238E27FC236}">
                              <a16:creationId xmlns:a16="http://schemas.microsoft.com/office/drawing/2014/main" id="{EAF20ACE-26E0-3749-AFFF-8763DF45C079}"/>
                            </a:ext>
                          </a:extLst>
                        </p:cNvPr>
                        <p:cNvSpPr>
                          <a:spLocks noChangeArrowheads="1"/>
                        </p:cNvSpPr>
                        <p:nvPr/>
                      </p:nvSpPr>
                      <p:spPr bwMode="auto">
                        <a:xfrm rot="-24152584">
                          <a:off x="9151" y="3788"/>
                          <a:ext cx="94" cy="178"/>
                        </a:xfrm>
                        <a:prstGeom prst="can">
                          <a:avLst>
                            <a:gd name="adj" fmla="val 1585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78" name="Group 1184">
                          <a:extLst>
                            <a:ext uri="{FF2B5EF4-FFF2-40B4-BE49-F238E27FC236}">
                              <a16:creationId xmlns:a16="http://schemas.microsoft.com/office/drawing/2014/main" id="{1AA10E18-BED8-2442-91B2-70310FE560E9}"/>
                            </a:ext>
                          </a:extLst>
                        </p:cNvPr>
                        <p:cNvGrpSpPr>
                          <a:grpSpLocks/>
                        </p:cNvGrpSpPr>
                        <p:nvPr/>
                      </p:nvGrpSpPr>
                      <p:grpSpPr bwMode="auto">
                        <a:xfrm>
                          <a:off x="8511" y="3430"/>
                          <a:ext cx="856" cy="1189"/>
                          <a:chOff x="8511" y="3430"/>
                          <a:chExt cx="856" cy="1189"/>
                        </a:xfrm>
                      </p:grpSpPr>
                      <p:grpSp>
                        <p:nvGrpSpPr>
                          <p:cNvPr id="180" name="Group 1185">
                            <a:extLst>
                              <a:ext uri="{FF2B5EF4-FFF2-40B4-BE49-F238E27FC236}">
                                <a16:creationId xmlns:a16="http://schemas.microsoft.com/office/drawing/2014/main" id="{DE85DC36-6933-3F4B-8CFA-388C9BAC016E}"/>
                              </a:ext>
                            </a:extLst>
                          </p:cNvPr>
                          <p:cNvGrpSpPr>
                            <a:grpSpLocks/>
                          </p:cNvGrpSpPr>
                          <p:nvPr/>
                        </p:nvGrpSpPr>
                        <p:grpSpPr bwMode="auto">
                          <a:xfrm>
                            <a:off x="8511" y="3430"/>
                            <a:ext cx="732" cy="1189"/>
                            <a:chOff x="7292" y="3080"/>
                            <a:chExt cx="732" cy="1189"/>
                          </a:xfrm>
                        </p:grpSpPr>
                        <p:sp>
                          <p:nvSpPr>
                            <p:cNvPr id="188" name="AutoShape 1186">
                              <a:extLst>
                                <a:ext uri="{FF2B5EF4-FFF2-40B4-BE49-F238E27FC236}">
                                  <a16:creationId xmlns:a16="http://schemas.microsoft.com/office/drawing/2014/main" id="{46035ED4-702D-E341-AB4C-BA468969F1B3}"/>
                                </a:ext>
                              </a:extLst>
                            </p:cNvPr>
                            <p:cNvSpPr>
                              <a:spLocks noChangeArrowheads="1"/>
                            </p:cNvSpPr>
                            <p:nvPr/>
                          </p:nvSpPr>
                          <p:spPr bwMode="auto">
                            <a:xfrm rot="-1805316">
                              <a:off x="7351" y="3547"/>
                              <a:ext cx="75" cy="101"/>
                            </a:xfrm>
                            <a:prstGeom prst="can">
                              <a:avLst>
                                <a:gd name="adj" fmla="val 2727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9" name="AutoShape 1187">
                              <a:extLst>
                                <a:ext uri="{FF2B5EF4-FFF2-40B4-BE49-F238E27FC236}">
                                  <a16:creationId xmlns:a16="http://schemas.microsoft.com/office/drawing/2014/main" id="{AE2E9479-4C28-0249-848F-36393D8A0265}"/>
                                </a:ext>
                              </a:extLst>
                            </p:cNvPr>
                            <p:cNvSpPr>
                              <a:spLocks noChangeArrowheads="1"/>
                            </p:cNvSpPr>
                            <p:nvPr/>
                          </p:nvSpPr>
                          <p:spPr bwMode="auto">
                            <a:xfrm rot="-1630866">
                              <a:off x="7451" y="3725"/>
                              <a:ext cx="93" cy="118"/>
                            </a:xfrm>
                            <a:prstGeom prst="can">
                              <a:avLst>
                                <a:gd name="adj" fmla="val 2659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90" name="Group 1188">
                              <a:extLst>
                                <a:ext uri="{FF2B5EF4-FFF2-40B4-BE49-F238E27FC236}">
                                  <a16:creationId xmlns:a16="http://schemas.microsoft.com/office/drawing/2014/main" id="{EE0092C4-36B3-A141-8B3A-3C43200266BD}"/>
                                </a:ext>
                              </a:extLst>
                            </p:cNvPr>
                            <p:cNvGrpSpPr>
                              <a:grpSpLocks/>
                            </p:cNvGrpSpPr>
                            <p:nvPr/>
                          </p:nvGrpSpPr>
                          <p:grpSpPr bwMode="auto">
                            <a:xfrm>
                              <a:off x="7292" y="3080"/>
                              <a:ext cx="732" cy="1189"/>
                              <a:chOff x="7292" y="3080"/>
                              <a:chExt cx="732" cy="1189"/>
                            </a:xfrm>
                          </p:grpSpPr>
                          <p:sp>
                            <p:nvSpPr>
                              <p:cNvPr id="191" name="AutoShape 1189">
                                <a:extLst>
                                  <a:ext uri="{FF2B5EF4-FFF2-40B4-BE49-F238E27FC236}">
                                    <a16:creationId xmlns:a16="http://schemas.microsoft.com/office/drawing/2014/main" id="{A74B8F0D-648E-564D-8F62-42F0C1785504}"/>
                                  </a:ext>
                                </a:extLst>
                              </p:cNvPr>
                              <p:cNvSpPr>
                                <a:spLocks noChangeArrowheads="1"/>
                              </p:cNvSpPr>
                              <p:nvPr/>
                            </p:nvSpPr>
                            <p:spPr bwMode="auto">
                              <a:xfrm>
                                <a:off x="7544" y="3843"/>
                                <a:ext cx="197" cy="426"/>
                              </a:xfrm>
                              <a:prstGeom prst="can">
                                <a:avLst>
                                  <a:gd name="adj" fmla="val 37672"/>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2" name="AutoShape 1190">
                                <a:extLst>
                                  <a:ext uri="{FF2B5EF4-FFF2-40B4-BE49-F238E27FC236}">
                                    <a16:creationId xmlns:a16="http://schemas.microsoft.com/office/drawing/2014/main" id="{A1436D5B-248E-DA45-A01C-7ECA2962E2DB}"/>
                                  </a:ext>
                                </a:extLst>
                              </p:cNvPr>
                              <p:cNvSpPr>
                                <a:spLocks noChangeArrowheads="1"/>
                              </p:cNvSpPr>
                              <p:nvPr/>
                            </p:nvSpPr>
                            <p:spPr bwMode="auto">
                              <a:xfrm rot="2565501">
                                <a:off x="7793" y="3580"/>
                                <a:ext cx="102" cy="284"/>
                              </a:xfrm>
                              <a:prstGeom prst="can">
                                <a:avLst>
                                  <a:gd name="adj" fmla="val 69608"/>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3" name="AutoShape 1191">
                                <a:extLst>
                                  <a:ext uri="{FF2B5EF4-FFF2-40B4-BE49-F238E27FC236}">
                                    <a16:creationId xmlns:a16="http://schemas.microsoft.com/office/drawing/2014/main" id="{B0ABD4A6-B3A8-2B45-8631-703870350A91}"/>
                                  </a:ext>
                                </a:extLst>
                              </p:cNvPr>
                              <p:cNvSpPr>
                                <a:spLocks noChangeArrowheads="1"/>
                              </p:cNvSpPr>
                              <p:nvPr/>
                            </p:nvSpPr>
                            <p:spPr bwMode="auto">
                              <a:xfrm>
                                <a:off x="7470" y="3748"/>
                                <a:ext cx="363" cy="116"/>
                              </a:xfrm>
                              <a:prstGeom prst="roundRect">
                                <a:avLst>
                                  <a:gd name="adj" fmla="val 16667"/>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4" name="AutoShape 1192">
                                <a:extLst>
                                  <a:ext uri="{FF2B5EF4-FFF2-40B4-BE49-F238E27FC236}">
                                    <a16:creationId xmlns:a16="http://schemas.microsoft.com/office/drawing/2014/main" id="{8151EBD6-4751-1C42-9E60-1F90D0C318DB}"/>
                                  </a:ext>
                                </a:extLst>
                              </p:cNvPr>
                              <p:cNvSpPr>
                                <a:spLocks noChangeArrowheads="1"/>
                              </p:cNvSpPr>
                              <p:nvPr/>
                            </p:nvSpPr>
                            <p:spPr bwMode="auto">
                              <a:xfrm rot="-1805316">
                                <a:off x="7395" y="3630"/>
                                <a:ext cx="75" cy="118"/>
                              </a:xfrm>
                              <a:prstGeom prst="can">
                                <a:avLst>
                                  <a:gd name="adj" fmla="val 3186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5" name="Oval 1193">
                                <a:extLst>
                                  <a:ext uri="{FF2B5EF4-FFF2-40B4-BE49-F238E27FC236}">
                                    <a16:creationId xmlns:a16="http://schemas.microsoft.com/office/drawing/2014/main" id="{04783557-BF33-C548-A6C5-2E7D7ECB0C26}"/>
                                  </a:ext>
                                </a:extLst>
                              </p:cNvPr>
                              <p:cNvSpPr>
                                <a:spLocks noChangeArrowheads="1"/>
                              </p:cNvSpPr>
                              <p:nvPr/>
                            </p:nvSpPr>
                            <p:spPr bwMode="auto">
                              <a:xfrm>
                                <a:off x="7292" y="3080"/>
                                <a:ext cx="732" cy="66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181" name="AutoShape 1194">
                            <a:extLst>
                              <a:ext uri="{FF2B5EF4-FFF2-40B4-BE49-F238E27FC236}">
                                <a16:creationId xmlns:a16="http://schemas.microsoft.com/office/drawing/2014/main" id="{FF57C9C2-9A77-FB46-9F09-B5B462531CF8}"/>
                              </a:ext>
                            </a:extLst>
                          </p:cNvPr>
                          <p:cNvSpPr>
                            <a:spLocks noChangeArrowheads="1"/>
                          </p:cNvSpPr>
                          <p:nvPr/>
                        </p:nvSpPr>
                        <p:spPr bwMode="auto">
                          <a:xfrm rot="-1343997">
                            <a:off x="9236" y="3587"/>
                            <a:ext cx="91" cy="86"/>
                          </a:xfrm>
                          <a:prstGeom prst="can">
                            <a:avLst>
                              <a:gd name="adj" fmla="val 32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2" name="AutoShape 1195">
                            <a:extLst>
                              <a:ext uri="{FF2B5EF4-FFF2-40B4-BE49-F238E27FC236}">
                                <a16:creationId xmlns:a16="http://schemas.microsoft.com/office/drawing/2014/main" id="{EB47D412-CFFE-0F41-A5E7-BFAA7B388F9D}"/>
                              </a:ext>
                            </a:extLst>
                          </p:cNvPr>
                          <p:cNvSpPr>
                            <a:spLocks noChangeArrowheads="1"/>
                          </p:cNvSpPr>
                          <p:nvPr/>
                        </p:nvSpPr>
                        <p:spPr bwMode="auto">
                          <a:xfrm rot="-2016259">
                            <a:off x="9265" y="3585"/>
                            <a:ext cx="67" cy="85"/>
                          </a:xfrm>
                          <a:prstGeom prst="can">
                            <a:avLst>
                              <a:gd name="adj" fmla="val 878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3" name="AutoShape 1196">
                            <a:extLst>
                              <a:ext uri="{FF2B5EF4-FFF2-40B4-BE49-F238E27FC236}">
                                <a16:creationId xmlns:a16="http://schemas.microsoft.com/office/drawing/2014/main" id="{54345359-ACB1-7946-842C-9A62C0210D19}"/>
                              </a:ext>
                            </a:extLst>
                          </p:cNvPr>
                          <p:cNvSpPr>
                            <a:spLocks noChangeArrowheads="1"/>
                          </p:cNvSpPr>
                          <p:nvPr/>
                        </p:nvSpPr>
                        <p:spPr bwMode="auto">
                          <a:xfrm rot="-1552951">
                            <a:off x="9248" y="3632"/>
                            <a:ext cx="74" cy="89"/>
                          </a:xfrm>
                          <a:prstGeom prst="can">
                            <a:avLst>
                              <a:gd name="adj" fmla="val 250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4" name="AutoShape 1197">
                            <a:extLst>
                              <a:ext uri="{FF2B5EF4-FFF2-40B4-BE49-F238E27FC236}">
                                <a16:creationId xmlns:a16="http://schemas.microsoft.com/office/drawing/2014/main" id="{DAFA461F-ED21-B646-8A07-C05E080F3A3B}"/>
                              </a:ext>
                            </a:extLst>
                          </p:cNvPr>
                          <p:cNvSpPr>
                            <a:spLocks noChangeArrowheads="1"/>
                          </p:cNvSpPr>
                          <p:nvPr/>
                        </p:nvSpPr>
                        <p:spPr bwMode="auto">
                          <a:xfrm rot="10628489">
                            <a:off x="9207" y="3958"/>
                            <a:ext cx="134" cy="70"/>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85" name="AutoShape 1198">
                            <a:extLst>
                              <a:ext uri="{FF2B5EF4-FFF2-40B4-BE49-F238E27FC236}">
                                <a16:creationId xmlns:a16="http://schemas.microsoft.com/office/drawing/2014/main" id="{70968859-ECC9-CB49-850C-015935D665DC}"/>
                              </a:ext>
                            </a:extLst>
                          </p:cNvPr>
                          <p:cNvSpPr>
                            <a:spLocks noChangeArrowheads="1"/>
                          </p:cNvSpPr>
                          <p:nvPr/>
                        </p:nvSpPr>
                        <p:spPr bwMode="auto">
                          <a:xfrm rot="21867949">
                            <a:off x="9232" y="3795"/>
                            <a:ext cx="91" cy="177"/>
                          </a:xfrm>
                          <a:prstGeom prst="can">
                            <a:avLst>
                              <a:gd name="adj" fmla="val 3389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6" name="AutoShape 1199">
                            <a:extLst>
                              <a:ext uri="{FF2B5EF4-FFF2-40B4-BE49-F238E27FC236}">
                                <a16:creationId xmlns:a16="http://schemas.microsoft.com/office/drawing/2014/main" id="{995FBFFF-F707-1941-AFB6-9D00B5A480BA}"/>
                              </a:ext>
                            </a:extLst>
                          </p:cNvPr>
                          <p:cNvSpPr>
                            <a:spLocks noChangeArrowheads="1"/>
                          </p:cNvSpPr>
                          <p:nvPr/>
                        </p:nvSpPr>
                        <p:spPr bwMode="auto">
                          <a:xfrm rot="21867949">
                            <a:off x="9256" y="3722"/>
                            <a:ext cx="78" cy="82"/>
                          </a:xfrm>
                          <a:prstGeom prst="can">
                            <a:avLst>
                              <a:gd name="adj" fmla="val 2628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7" name="AutoShape 1200">
                            <a:extLst>
                              <a:ext uri="{FF2B5EF4-FFF2-40B4-BE49-F238E27FC236}">
                                <a16:creationId xmlns:a16="http://schemas.microsoft.com/office/drawing/2014/main" id="{07A08E45-DAF9-4A4E-ACA3-2DD9364F5A95}"/>
                              </a:ext>
                            </a:extLst>
                          </p:cNvPr>
                          <p:cNvSpPr>
                            <a:spLocks noChangeArrowheads="1"/>
                          </p:cNvSpPr>
                          <p:nvPr/>
                        </p:nvSpPr>
                        <p:spPr bwMode="auto">
                          <a:xfrm rot="10880736">
                            <a:off x="9196" y="4030"/>
                            <a:ext cx="171" cy="170"/>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179" name="AutoShape 1201">
                          <a:extLst>
                            <a:ext uri="{FF2B5EF4-FFF2-40B4-BE49-F238E27FC236}">
                              <a16:creationId xmlns:a16="http://schemas.microsoft.com/office/drawing/2014/main" id="{0FFBF794-9709-704F-A51D-1D0D6623F16C}"/>
                            </a:ext>
                          </a:extLst>
                        </p:cNvPr>
                        <p:cNvSpPr>
                          <a:spLocks noChangeArrowheads="1"/>
                        </p:cNvSpPr>
                        <p:nvPr/>
                      </p:nvSpPr>
                      <p:spPr bwMode="auto">
                        <a:xfrm rot="-2492749">
                          <a:off x="9236" y="3660"/>
                          <a:ext cx="71" cy="76"/>
                        </a:xfrm>
                        <a:prstGeom prst="can">
                          <a:avLst>
                            <a:gd name="adj" fmla="val 267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172" name="AutoShape 1202">
                      <a:extLst>
                        <a:ext uri="{FF2B5EF4-FFF2-40B4-BE49-F238E27FC236}">
                          <a16:creationId xmlns:a16="http://schemas.microsoft.com/office/drawing/2014/main" id="{C5D9EB3E-E9CA-3E4D-A555-34F921B418AA}"/>
                        </a:ext>
                      </a:extLst>
                    </p:cNvPr>
                    <p:cNvSpPr>
                      <a:spLocks noChangeArrowheads="1"/>
                    </p:cNvSpPr>
                    <p:nvPr/>
                  </p:nvSpPr>
                  <p:spPr bwMode="auto">
                    <a:xfrm rot="-3061484">
                      <a:off x="9875" y="2851"/>
                      <a:ext cx="72" cy="104"/>
                    </a:xfrm>
                    <a:prstGeom prst="can">
                      <a:avLst>
                        <a:gd name="adj" fmla="val 3794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73" name="AutoShape 1203">
                      <a:extLst>
                        <a:ext uri="{FF2B5EF4-FFF2-40B4-BE49-F238E27FC236}">
                          <a16:creationId xmlns:a16="http://schemas.microsoft.com/office/drawing/2014/main" id="{04CF5AA1-02F7-2A44-9357-F5EE2F65E883}"/>
                        </a:ext>
                      </a:extLst>
                    </p:cNvPr>
                    <p:cNvSpPr>
                      <a:spLocks noChangeArrowheads="1"/>
                    </p:cNvSpPr>
                    <p:nvPr/>
                  </p:nvSpPr>
                  <p:spPr bwMode="auto">
                    <a:xfrm rot="-3061484">
                      <a:off x="9892" y="2893"/>
                      <a:ext cx="72" cy="99"/>
                    </a:xfrm>
                    <a:prstGeom prst="can">
                      <a:avLst>
                        <a:gd name="adj" fmla="val 361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74" name="AutoShape 1204">
                      <a:extLst>
                        <a:ext uri="{FF2B5EF4-FFF2-40B4-BE49-F238E27FC236}">
                          <a16:creationId xmlns:a16="http://schemas.microsoft.com/office/drawing/2014/main" id="{DF14AC4F-DC74-1848-902D-59BB4F8482F8}"/>
                        </a:ext>
                      </a:extLst>
                    </p:cNvPr>
                    <p:cNvSpPr>
                      <a:spLocks noChangeArrowheads="1"/>
                    </p:cNvSpPr>
                    <p:nvPr/>
                  </p:nvSpPr>
                  <p:spPr bwMode="auto">
                    <a:xfrm rot="-3061484">
                      <a:off x="9872" y="2954"/>
                      <a:ext cx="72" cy="93"/>
                    </a:xfrm>
                    <a:prstGeom prst="can">
                      <a:avLst>
                        <a:gd name="adj" fmla="val 3393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161" name="AutoShape 1205">
                    <a:extLst>
                      <a:ext uri="{FF2B5EF4-FFF2-40B4-BE49-F238E27FC236}">
                        <a16:creationId xmlns:a16="http://schemas.microsoft.com/office/drawing/2014/main" id="{2A5B6433-9B0B-4148-8974-3E3A2D7221F5}"/>
                      </a:ext>
                    </a:extLst>
                  </p:cNvPr>
                  <p:cNvSpPr>
                    <a:spLocks noChangeArrowheads="1"/>
                  </p:cNvSpPr>
                  <p:nvPr/>
                </p:nvSpPr>
                <p:spPr bwMode="auto">
                  <a:xfrm>
                    <a:off x="10056" y="8792"/>
                    <a:ext cx="206" cy="1085"/>
                  </a:xfrm>
                  <a:prstGeom prst="can">
                    <a:avLst>
                      <a:gd name="adj" fmla="val 104535"/>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2" name="AutoShape 1206">
                    <a:extLst>
                      <a:ext uri="{FF2B5EF4-FFF2-40B4-BE49-F238E27FC236}">
                        <a16:creationId xmlns:a16="http://schemas.microsoft.com/office/drawing/2014/main" id="{FD8DB58C-0D70-E544-B362-202C403EDBC7}"/>
                      </a:ext>
                    </a:extLst>
                  </p:cNvPr>
                  <p:cNvSpPr>
                    <a:spLocks noChangeArrowheads="1"/>
                  </p:cNvSpPr>
                  <p:nvPr/>
                </p:nvSpPr>
                <p:spPr bwMode="auto">
                  <a:xfrm rot="437619">
                    <a:off x="10109" y="7647"/>
                    <a:ext cx="252" cy="1349"/>
                  </a:xfrm>
                  <a:prstGeom prst="can">
                    <a:avLst>
                      <a:gd name="adj" fmla="val 3786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3" name="AutoShape 1207">
                    <a:extLst>
                      <a:ext uri="{FF2B5EF4-FFF2-40B4-BE49-F238E27FC236}">
                        <a16:creationId xmlns:a16="http://schemas.microsoft.com/office/drawing/2014/main" id="{06645964-0879-7145-813E-7A785CB294E4}"/>
                      </a:ext>
                    </a:extLst>
                  </p:cNvPr>
                  <p:cNvSpPr>
                    <a:spLocks noChangeArrowheads="1"/>
                  </p:cNvSpPr>
                  <p:nvPr/>
                </p:nvSpPr>
                <p:spPr bwMode="auto">
                  <a:xfrm>
                    <a:off x="10544" y="8792"/>
                    <a:ext cx="207" cy="1139"/>
                  </a:xfrm>
                  <a:prstGeom prst="can">
                    <a:avLst>
                      <a:gd name="adj" fmla="val 4952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4" name="AutoShape 1208">
                    <a:extLst>
                      <a:ext uri="{FF2B5EF4-FFF2-40B4-BE49-F238E27FC236}">
                        <a16:creationId xmlns:a16="http://schemas.microsoft.com/office/drawing/2014/main" id="{8BE85C87-A05D-D142-BD73-925279C9B616}"/>
                      </a:ext>
                    </a:extLst>
                  </p:cNvPr>
                  <p:cNvSpPr>
                    <a:spLocks noChangeArrowheads="1"/>
                  </p:cNvSpPr>
                  <p:nvPr/>
                </p:nvSpPr>
                <p:spPr bwMode="auto">
                  <a:xfrm rot="-134916">
                    <a:off x="10506" y="7708"/>
                    <a:ext cx="233" cy="1209"/>
                  </a:xfrm>
                  <a:prstGeom prst="can">
                    <a:avLst>
                      <a:gd name="adj" fmla="val 4960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5" name="Rectangle 164">
                    <a:extLst>
                      <a:ext uri="{FF2B5EF4-FFF2-40B4-BE49-F238E27FC236}">
                        <a16:creationId xmlns:a16="http://schemas.microsoft.com/office/drawing/2014/main" id="{63B948F6-CD2A-2245-AA8E-9C3063CE3C71}"/>
                      </a:ext>
                    </a:extLst>
                  </p:cNvPr>
                  <p:cNvSpPr>
                    <a:spLocks noChangeArrowheads="1"/>
                  </p:cNvSpPr>
                  <p:nvPr/>
                </p:nvSpPr>
                <p:spPr bwMode="auto">
                  <a:xfrm>
                    <a:off x="10185" y="7503"/>
                    <a:ext cx="537" cy="3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66" name="AutoShape 1210">
                    <a:extLst>
                      <a:ext uri="{FF2B5EF4-FFF2-40B4-BE49-F238E27FC236}">
                        <a16:creationId xmlns:a16="http://schemas.microsoft.com/office/drawing/2014/main" id="{8E0EB759-FDD5-7846-AAD3-D9BA61B23F6F}"/>
                      </a:ext>
                    </a:extLst>
                  </p:cNvPr>
                  <p:cNvSpPr>
                    <a:spLocks noChangeArrowheads="1"/>
                  </p:cNvSpPr>
                  <p:nvPr/>
                </p:nvSpPr>
                <p:spPr bwMode="auto">
                  <a:xfrm>
                    <a:off x="9951" y="9770"/>
                    <a:ext cx="340" cy="326"/>
                  </a:xfrm>
                  <a:prstGeom prst="roundRect">
                    <a:avLst>
                      <a:gd name="adj" fmla="val 16667"/>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7" name="AutoShape 1211">
                    <a:extLst>
                      <a:ext uri="{FF2B5EF4-FFF2-40B4-BE49-F238E27FC236}">
                        <a16:creationId xmlns:a16="http://schemas.microsoft.com/office/drawing/2014/main" id="{C38728D5-7C78-3749-8846-D9AF37253D61}"/>
                      </a:ext>
                    </a:extLst>
                  </p:cNvPr>
                  <p:cNvSpPr>
                    <a:spLocks noChangeArrowheads="1"/>
                  </p:cNvSpPr>
                  <p:nvPr/>
                </p:nvSpPr>
                <p:spPr bwMode="auto">
                  <a:xfrm>
                    <a:off x="10506" y="9770"/>
                    <a:ext cx="323" cy="318"/>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8" name="AutoShape 1212">
                    <a:extLst>
                      <a:ext uri="{FF2B5EF4-FFF2-40B4-BE49-F238E27FC236}">
                        <a16:creationId xmlns:a16="http://schemas.microsoft.com/office/drawing/2014/main" id="{D63D0F23-6048-6241-9442-24262E89919B}"/>
                      </a:ext>
                    </a:extLst>
                  </p:cNvPr>
                  <p:cNvSpPr>
                    <a:spLocks noChangeArrowheads="1"/>
                  </p:cNvSpPr>
                  <p:nvPr/>
                </p:nvSpPr>
                <p:spPr bwMode="auto">
                  <a:xfrm>
                    <a:off x="10145" y="5705"/>
                    <a:ext cx="216" cy="867"/>
                  </a:xfrm>
                  <a:prstGeom prst="can">
                    <a:avLst>
                      <a:gd name="adj" fmla="val 92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9" name="AutoShape 1213">
                    <a:extLst>
                      <a:ext uri="{FF2B5EF4-FFF2-40B4-BE49-F238E27FC236}">
                        <a16:creationId xmlns:a16="http://schemas.microsoft.com/office/drawing/2014/main" id="{1A502A73-A4E1-6446-A83C-6AC98F8D49B1}"/>
                      </a:ext>
                    </a:extLst>
                  </p:cNvPr>
                  <p:cNvSpPr>
                    <a:spLocks noChangeArrowheads="1"/>
                  </p:cNvSpPr>
                  <p:nvPr/>
                </p:nvSpPr>
                <p:spPr bwMode="auto">
                  <a:xfrm rot="8614786" flipV="1">
                    <a:off x="10674" y="6008"/>
                    <a:ext cx="235" cy="392"/>
                  </a:xfrm>
                  <a:prstGeom prst="can">
                    <a:avLst>
                      <a:gd name="adj" fmla="val 3345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70" name="AutoShape 1214">
                    <a:extLst>
                      <a:ext uri="{FF2B5EF4-FFF2-40B4-BE49-F238E27FC236}">
                        <a16:creationId xmlns:a16="http://schemas.microsoft.com/office/drawing/2014/main" id="{EDFD462F-37D6-2741-B6EC-3860117890B5}"/>
                      </a:ext>
                    </a:extLst>
                  </p:cNvPr>
                  <p:cNvSpPr>
                    <a:spLocks noChangeArrowheads="1"/>
                  </p:cNvSpPr>
                  <p:nvPr/>
                </p:nvSpPr>
                <p:spPr bwMode="auto">
                  <a:xfrm>
                    <a:off x="10609" y="5586"/>
                    <a:ext cx="177" cy="543"/>
                  </a:xfrm>
                  <a:prstGeom prst="can">
                    <a:avLst>
                      <a:gd name="adj" fmla="val 1920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154" name="AutoShape 1441">
                <a:extLst>
                  <a:ext uri="{FF2B5EF4-FFF2-40B4-BE49-F238E27FC236}">
                    <a16:creationId xmlns:a16="http://schemas.microsoft.com/office/drawing/2014/main" id="{8EB2D55F-795A-B140-A75E-AE95706E01C7}"/>
                  </a:ext>
                </a:extLst>
              </p:cNvPr>
              <p:cNvSpPr>
                <a:spLocks noChangeArrowheads="1"/>
              </p:cNvSpPr>
              <p:nvPr/>
            </p:nvSpPr>
            <p:spPr bwMode="auto">
              <a:xfrm>
                <a:off x="7233" y="4927"/>
                <a:ext cx="2825" cy="705"/>
              </a:xfrm>
              <a:prstGeom prst="bevel">
                <a:avLst>
                  <a:gd name="adj" fmla="val 12500"/>
                </a:avLst>
              </a:prstGeom>
              <a:solidFill>
                <a:srgbClr val="FFFFFF"/>
              </a:solidFill>
              <a:ln w="9525">
                <a:solidFill>
                  <a:srgbClr val="000000"/>
                </a:solidFill>
                <a:miter lim="800000"/>
                <a:headEnd/>
                <a:tailEnd/>
              </a:ln>
            </p:spPr>
            <p:txBody>
              <a:bodyPr rot="0" vert="horz" wrap="square" lIns="0" tIns="45720" rIns="0" bIns="45720" anchor="t" anchorCtr="0" upright="1">
                <a:noAutofit/>
              </a:bodyPr>
              <a:lstStyle/>
              <a:p>
                <a:pPr marL="71755" marR="71755" algn="ctr">
                  <a:lnSpc>
                    <a:spcPct val="150000"/>
                  </a:lnSpc>
                  <a:spcAft>
                    <a:spcPts val="0"/>
                  </a:spcAft>
                </a:pPr>
                <a:r>
                  <a:rPr lang="fr-FR" sz="1100" dirty="0">
                    <a:effectLst/>
                    <a:latin typeface="Calibri" charset="0"/>
                    <a:ea typeface="Calibri" charset="0"/>
                    <a:cs typeface="Times New Roman" charset="0"/>
                  </a:rPr>
                  <a:t>5-  Position vue de face</a:t>
                </a:r>
              </a:p>
            </p:txBody>
          </p:sp>
        </p:grpSp>
        <p:grpSp>
          <p:nvGrpSpPr>
            <p:cNvPr id="10" name="Group 1444">
              <a:extLst>
                <a:ext uri="{FF2B5EF4-FFF2-40B4-BE49-F238E27FC236}">
                  <a16:creationId xmlns:a16="http://schemas.microsoft.com/office/drawing/2014/main" id="{3E830BEB-552A-7644-B331-16F6C320A189}"/>
                </a:ext>
              </a:extLst>
            </p:cNvPr>
            <p:cNvGrpSpPr>
              <a:grpSpLocks/>
            </p:cNvGrpSpPr>
            <p:nvPr/>
          </p:nvGrpSpPr>
          <p:grpSpPr bwMode="auto">
            <a:xfrm>
              <a:off x="6127845" y="3043451"/>
              <a:ext cx="3382010" cy="3848100"/>
              <a:chOff x="10573" y="4980"/>
              <a:chExt cx="5326" cy="6060"/>
            </a:xfrm>
          </p:grpSpPr>
          <p:grpSp>
            <p:nvGrpSpPr>
              <p:cNvPr id="12" name="Group 1411">
                <a:extLst>
                  <a:ext uri="{FF2B5EF4-FFF2-40B4-BE49-F238E27FC236}">
                    <a16:creationId xmlns:a16="http://schemas.microsoft.com/office/drawing/2014/main" id="{361D4C04-E6C9-9144-8981-1B6518282A10}"/>
                  </a:ext>
                </a:extLst>
              </p:cNvPr>
              <p:cNvGrpSpPr>
                <a:grpSpLocks/>
              </p:cNvGrpSpPr>
              <p:nvPr/>
            </p:nvGrpSpPr>
            <p:grpSpPr bwMode="auto">
              <a:xfrm>
                <a:off x="10573" y="5421"/>
                <a:ext cx="5326" cy="5619"/>
                <a:chOff x="1584" y="1771"/>
                <a:chExt cx="5930" cy="6360"/>
              </a:xfrm>
            </p:grpSpPr>
            <p:sp>
              <p:nvSpPr>
                <p:cNvPr id="14" name="Rectangle 13">
                  <a:extLst>
                    <a:ext uri="{FF2B5EF4-FFF2-40B4-BE49-F238E27FC236}">
                      <a16:creationId xmlns:a16="http://schemas.microsoft.com/office/drawing/2014/main" id="{33260DDC-DC06-7F44-979F-28E99E5E70B0}"/>
                    </a:ext>
                  </a:extLst>
                </p:cNvPr>
                <p:cNvSpPr>
                  <a:spLocks noChangeArrowheads="1"/>
                </p:cNvSpPr>
                <p:nvPr/>
              </p:nvSpPr>
              <p:spPr bwMode="auto">
                <a:xfrm>
                  <a:off x="1584" y="1771"/>
                  <a:ext cx="5930" cy="6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15" name="Group 1270">
                  <a:extLst>
                    <a:ext uri="{FF2B5EF4-FFF2-40B4-BE49-F238E27FC236}">
                      <a16:creationId xmlns:a16="http://schemas.microsoft.com/office/drawing/2014/main" id="{980883F1-DFEE-BA44-B951-5DF7314CE473}"/>
                    </a:ext>
                  </a:extLst>
                </p:cNvPr>
                <p:cNvGrpSpPr>
                  <a:grpSpLocks/>
                </p:cNvGrpSpPr>
                <p:nvPr/>
              </p:nvGrpSpPr>
              <p:grpSpPr bwMode="auto">
                <a:xfrm>
                  <a:off x="2738" y="3550"/>
                  <a:ext cx="2955" cy="4007"/>
                  <a:chOff x="2710" y="3353"/>
                  <a:chExt cx="2868" cy="4078"/>
                </a:xfrm>
              </p:grpSpPr>
              <p:cxnSp>
                <p:nvCxnSpPr>
                  <p:cNvPr id="97" name="AutoShape 1271">
                    <a:extLst>
                      <a:ext uri="{FF2B5EF4-FFF2-40B4-BE49-F238E27FC236}">
                        <a16:creationId xmlns:a16="http://schemas.microsoft.com/office/drawing/2014/main" id="{9672B85A-C868-5741-BE7E-03C4F21AA094}"/>
                      </a:ext>
                    </a:extLst>
                  </p:cNvPr>
                  <p:cNvCxnSpPr>
                    <a:cxnSpLocks noChangeShapeType="1"/>
                  </p:cNvCxnSpPr>
                  <p:nvPr/>
                </p:nvCxnSpPr>
                <p:spPr bwMode="auto">
                  <a:xfrm flipH="1" flipV="1">
                    <a:off x="2710" y="3353"/>
                    <a:ext cx="2465" cy="1998"/>
                  </a:xfrm>
                  <a:prstGeom prst="straightConnector1">
                    <a:avLst/>
                  </a:prstGeom>
                  <a:noFill/>
                  <a:ln w="9525" cap="rnd">
                    <a:solidFill>
                      <a:srgbClr val="FF0000"/>
                    </a:solidFill>
                    <a:prstDash val="sysDot"/>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98" name="Group 1272">
                    <a:extLst>
                      <a:ext uri="{FF2B5EF4-FFF2-40B4-BE49-F238E27FC236}">
                        <a16:creationId xmlns:a16="http://schemas.microsoft.com/office/drawing/2014/main" id="{0DF8FE52-170C-CC43-8BCA-D0C177086832}"/>
                      </a:ext>
                    </a:extLst>
                  </p:cNvPr>
                  <p:cNvGrpSpPr>
                    <a:grpSpLocks/>
                  </p:cNvGrpSpPr>
                  <p:nvPr/>
                </p:nvGrpSpPr>
                <p:grpSpPr bwMode="auto">
                  <a:xfrm>
                    <a:off x="4899" y="4918"/>
                    <a:ext cx="679" cy="2513"/>
                    <a:chOff x="13492" y="299"/>
                    <a:chExt cx="1494" cy="5498"/>
                  </a:xfrm>
                </p:grpSpPr>
                <p:grpSp>
                  <p:nvGrpSpPr>
                    <p:cNvPr id="99" name="Group 1273">
                      <a:extLst>
                        <a:ext uri="{FF2B5EF4-FFF2-40B4-BE49-F238E27FC236}">
                          <a16:creationId xmlns:a16="http://schemas.microsoft.com/office/drawing/2014/main" id="{AB5519D5-1FD9-A742-8307-3D45CC596F3B}"/>
                        </a:ext>
                      </a:extLst>
                    </p:cNvPr>
                    <p:cNvGrpSpPr>
                      <a:grpSpLocks/>
                    </p:cNvGrpSpPr>
                    <p:nvPr/>
                  </p:nvGrpSpPr>
                  <p:grpSpPr bwMode="auto">
                    <a:xfrm>
                      <a:off x="13492" y="299"/>
                      <a:ext cx="1494" cy="5498"/>
                      <a:chOff x="13492" y="299"/>
                      <a:chExt cx="1494" cy="5498"/>
                    </a:xfrm>
                  </p:grpSpPr>
                  <p:sp>
                    <p:nvSpPr>
                      <p:cNvPr id="105" name="AutoShape 1274">
                        <a:extLst>
                          <a:ext uri="{FF2B5EF4-FFF2-40B4-BE49-F238E27FC236}">
                            <a16:creationId xmlns:a16="http://schemas.microsoft.com/office/drawing/2014/main" id="{1294CFC3-39B7-D94A-95E0-8B8F31A98DAC}"/>
                          </a:ext>
                        </a:extLst>
                      </p:cNvPr>
                      <p:cNvSpPr>
                        <a:spLocks noChangeArrowheads="1"/>
                      </p:cNvSpPr>
                      <p:nvPr/>
                    </p:nvSpPr>
                    <p:spPr bwMode="auto">
                      <a:xfrm rot="10800000">
                        <a:off x="13533" y="1176"/>
                        <a:ext cx="124" cy="748"/>
                      </a:xfrm>
                      <a:prstGeom prst="can">
                        <a:avLst>
                          <a:gd name="adj" fmla="val 4661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06" name="AutoShape 1275">
                        <a:extLst>
                          <a:ext uri="{FF2B5EF4-FFF2-40B4-BE49-F238E27FC236}">
                            <a16:creationId xmlns:a16="http://schemas.microsoft.com/office/drawing/2014/main" id="{0BB54400-A964-B145-B104-F9DB8E246A77}"/>
                          </a:ext>
                        </a:extLst>
                      </p:cNvPr>
                      <p:cNvSpPr>
                        <a:spLocks noChangeArrowheads="1"/>
                      </p:cNvSpPr>
                      <p:nvPr/>
                    </p:nvSpPr>
                    <p:spPr bwMode="auto">
                      <a:xfrm rot="6016563">
                        <a:off x="13992" y="1467"/>
                        <a:ext cx="160" cy="967"/>
                      </a:xfrm>
                      <a:prstGeom prst="can">
                        <a:avLst>
                          <a:gd name="adj" fmla="val 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07" name="Group 1276">
                        <a:extLst>
                          <a:ext uri="{FF2B5EF4-FFF2-40B4-BE49-F238E27FC236}">
                            <a16:creationId xmlns:a16="http://schemas.microsoft.com/office/drawing/2014/main" id="{55DB2723-0276-E145-9464-33D18D2D96A5}"/>
                          </a:ext>
                        </a:extLst>
                      </p:cNvPr>
                      <p:cNvGrpSpPr>
                        <a:grpSpLocks/>
                      </p:cNvGrpSpPr>
                      <p:nvPr/>
                    </p:nvGrpSpPr>
                    <p:grpSpPr bwMode="auto">
                      <a:xfrm>
                        <a:off x="13511" y="1651"/>
                        <a:ext cx="1475" cy="4146"/>
                        <a:chOff x="13511" y="1651"/>
                        <a:chExt cx="1475" cy="4146"/>
                      </a:xfrm>
                    </p:grpSpPr>
                    <p:sp>
                      <p:nvSpPr>
                        <p:cNvPr id="144" name="Freeform 1277">
                          <a:extLst>
                            <a:ext uri="{FF2B5EF4-FFF2-40B4-BE49-F238E27FC236}">
                              <a16:creationId xmlns:a16="http://schemas.microsoft.com/office/drawing/2014/main" id="{577E6E2A-1C70-3D4D-A0FB-14BECBF47728}"/>
                            </a:ext>
                          </a:extLst>
                        </p:cNvPr>
                        <p:cNvSpPr>
                          <a:spLocks/>
                        </p:cNvSpPr>
                        <p:nvPr/>
                      </p:nvSpPr>
                      <p:spPr bwMode="auto">
                        <a:xfrm>
                          <a:off x="13511" y="5239"/>
                          <a:ext cx="609" cy="289"/>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5" name="Freeform 1278">
                          <a:extLst>
                            <a:ext uri="{FF2B5EF4-FFF2-40B4-BE49-F238E27FC236}">
                              <a16:creationId xmlns:a16="http://schemas.microsoft.com/office/drawing/2014/main" id="{E4D65782-0591-E241-B467-5A66FEA5ACB1}"/>
                            </a:ext>
                          </a:extLst>
                        </p:cNvPr>
                        <p:cNvSpPr>
                          <a:spLocks/>
                        </p:cNvSpPr>
                        <p:nvPr/>
                      </p:nvSpPr>
                      <p:spPr bwMode="auto">
                        <a:xfrm>
                          <a:off x="13918" y="5447"/>
                          <a:ext cx="655" cy="350"/>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146" name="AutoShape 1279">
                          <a:extLst>
                            <a:ext uri="{FF2B5EF4-FFF2-40B4-BE49-F238E27FC236}">
                              <a16:creationId xmlns:a16="http://schemas.microsoft.com/office/drawing/2014/main" id="{FB789324-17D6-E04E-B5B2-CEC7D3173E9C}"/>
                            </a:ext>
                          </a:extLst>
                        </p:cNvPr>
                        <p:cNvSpPr>
                          <a:spLocks noChangeArrowheads="1"/>
                        </p:cNvSpPr>
                        <p:nvPr/>
                      </p:nvSpPr>
                      <p:spPr bwMode="auto">
                        <a:xfrm rot="218875">
                          <a:off x="13918" y="4404"/>
                          <a:ext cx="275" cy="988"/>
                        </a:xfrm>
                        <a:prstGeom prst="can">
                          <a:avLst>
                            <a:gd name="adj" fmla="val 89818"/>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7" name="AutoShape 1280">
                          <a:extLst>
                            <a:ext uri="{FF2B5EF4-FFF2-40B4-BE49-F238E27FC236}">
                              <a16:creationId xmlns:a16="http://schemas.microsoft.com/office/drawing/2014/main" id="{9B6719A7-36D8-6E44-9962-2FBFBCF1D9FE}"/>
                            </a:ext>
                          </a:extLst>
                        </p:cNvPr>
                        <p:cNvSpPr>
                          <a:spLocks noChangeArrowheads="1"/>
                        </p:cNvSpPr>
                        <p:nvPr/>
                      </p:nvSpPr>
                      <p:spPr bwMode="auto">
                        <a:xfrm>
                          <a:off x="14214" y="4593"/>
                          <a:ext cx="359" cy="935"/>
                        </a:xfrm>
                        <a:prstGeom prst="can">
                          <a:avLst>
                            <a:gd name="adj" fmla="val 2247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8" name="AutoShape 1281">
                          <a:extLst>
                            <a:ext uri="{FF2B5EF4-FFF2-40B4-BE49-F238E27FC236}">
                              <a16:creationId xmlns:a16="http://schemas.microsoft.com/office/drawing/2014/main" id="{71174453-308E-8444-AB91-802DE418856D}"/>
                            </a:ext>
                          </a:extLst>
                        </p:cNvPr>
                        <p:cNvSpPr>
                          <a:spLocks noChangeArrowheads="1"/>
                        </p:cNvSpPr>
                        <p:nvPr/>
                      </p:nvSpPr>
                      <p:spPr bwMode="auto">
                        <a:xfrm rot="1638181">
                          <a:off x="14234" y="3394"/>
                          <a:ext cx="392" cy="1199"/>
                        </a:xfrm>
                        <a:prstGeom prst="can">
                          <a:avLst>
                            <a:gd name="adj" fmla="val 48641"/>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9" name="Rectangle 148">
                          <a:extLst>
                            <a:ext uri="{FF2B5EF4-FFF2-40B4-BE49-F238E27FC236}">
                              <a16:creationId xmlns:a16="http://schemas.microsoft.com/office/drawing/2014/main" id="{660EFCC3-53AC-034D-8B87-CE8ADA2345F2}"/>
                            </a:ext>
                          </a:extLst>
                        </p:cNvPr>
                        <p:cNvSpPr>
                          <a:spLocks noChangeArrowheads="1"/>
                        </p:cNvSpPr>
                        <p:nvPr/>
                      </p:nvSpPr>
                      <p:spPr bwMode="auto">
                        <a:xfrm>
                          <a:off x="14486" y="1651"/>
                          <a:ext cx="290" cy="1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50" name="Freeform 1283">
                          <a:extLst>
                            <a:ext uri="{FF2B5EF4-FFF2-40B4-BE49-F238E27FC236}">
                              <a16:creationId xmlns:a16="http://schemas.microsoft.com/office/drawing/2014/main" id="{A3A944D3-4CC5-B546-A5AB-ACD28FBB2BFF}"/>
                            </a:ext>
                          </a:extLst>
                        </p:cNvPr>
                        <p:cNvSpPr>
                          <a:spLocks/>
                        </p:cNvSpPr>
                        <p:nvPr/>
                      </p:nvSpPr>
                      <p:spPr bwMode="auto">
                        <a:xfrm>
                          <a:off x="14120" y="1772"/>
                          <a:ext cx="866" cy="1640"/>
                        </a:xfrm>
                        <a:custGeom>
                          <a:avLst/>
                          <a:gdLst>
                            <a:gd name="T0" fmla="*/ 35 w 1278"/>
                            <a:gd name="T1" fmla="*/ 606 h 2816"/>
                            <a:gd name="T2" fmla="*/ 155 w 1278"/>
                            <a:gd name="T3" fmla="*/ 119 h 2816"/>
                            <a:gd name="T4" fmla="*/ 346 w 1278"/>
                            <a:gd name="T5" fmla="*/ 34 h 2816"/>
                            <a:gd name="T6" fmla="*/ 796 w 1278"/>
                            <a:gd name="T7" fmla="*/ 8 h 2816"/>
                            <a:gd name="T8" fmla="*/ 1124 w 1278"/>
                            <a:gd name="T9" fmla="*/ 80 h 2816"/>
                            <a:gd name="T10" fmla="*/ 1218 w 1278"/>
                            <a:gd name="T11" fmla="*/ 146 h 2816"/>
                            <a:gd name="T12" fmla="*/ 1255 w 1278"/>
                            <a:gd name="T13" fmla="*/ 200 h 2816"/>
                            <a:gd name="T14" fmla="*/ 1269 w 1278"/>
                            <a:gd name="T15" fmla="*/ 468 h 2816"/>
                            <a:gd name="T16" fmla="*/ 1200 w 1278"/>
                            <a:gd name="T17" fmla="*/ 1463 h 2816"/>
                            <a:gd name="T18" fmla="*/ 975 w 1278"/>
                            <a:gd name="T19" fmla="*/ 2809 h 2816"/>
                            <a:gd name="T20" fmla="*/ 541 w 1278"/>
                            <a:gd name="T21" fmla="*/ 2812 h 2816"/>
                            <a:gd name="T22" fmla="*/ 35 w 1278"/>
                            <a:gd name="T23" fmla="*/ 606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8" h="2816">
                              <a:moveTo>
                                <a:pt x="35" y="606"/>
                              </a:moveTo>
                              <a:cubicBezTo>
                                <a:pt x="0" y="211"/>
                                <a:pt x="130" y="188"/>
                                <a:pt x="155" y="119"/>
                              </a:cubicBezTo>
                              <a:cubicBezTo>
                                <a:pt x="261" y="55"/>
                                <a:pt x="296" y="59"/>
                                <a:pt x="346" y="34"/>
                              </a:cubicBezTo>
                              <a:cubicBezTo>
                                <a:pt x="453" y="16"/>
                                <a:pt x="666" y="0"/>
                                <a:pt x="796" y="8"/>
                              </a:cubicBezTo>
                              <a:cubicBezTo>
                                <a:pt x="887" y="13"/>
                                <a:pt x="1009" y="33"/>
                                <a:pt x="1124" y="80"/>
                              </a:cubicBezTo>
                              <a:cubicBezTo>
                                <a:pt x="1166" y="111"/>
                                <a:pt x="1171" y="106"/>
                                <a:pt x="1218" y="146"/>
                              </a:cubicBezTo>
                              <a:cubicBezTo>
                                <a:pt x="1243" y="171"/>
                                <a:pt x="1243" y="171"/>
                                <a:pt x="1255" y="200"/>
                              </a:cubicBezTo>
                              <a:cubicBezTo>
                                <a:pt x="1264" y="253"/>
                                <a:pt x="1278" y="258"/>
                                <a:pt x="1269" y="468"/>
                              </a:cubicBezTo>
                              <a:cubicBezTo>
                                <a:pt x="1247" y="799"/>
                                <a:pt x="1235" y="1133"/>
                                <a:pt x="1200" y="1463"/>
                              </a:cubicBezTo>
                              <a:cubicBezTo>
                                <a:pt x="1151" y="1854"/>
                                <a:pt x="1111" y="2090"/>
                                <a:pt x="975" y="2809"/>
                              </a:cubicBezTo>
                              <a:cubicBezTo>
                                <a:pt x="873" y="2804"/>
                                <a:pt x="621" y="2816"/>
                                <a:pt x="541" y="2812"/>
                              </a:cubicBezTo>
                              <a:cubicBezTo>
                                <a:pt x="481" y="2440"/>
                                <a:pt x="88" y="1040"/>
                                <a:pt x="35" y="606"/>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51" name="AutoShape 1284">
                          <a:extLst>
                            <a:ext uri="{FF2B5EF4-FFF2-40B4-BE49-F238E27FC236}">
                              <a16:creationId xmlns:a16="http://schemas.microsoft.com/office/drawing/2014/main" id="{F6DEFD36-8B87-B547-9F74-60DFD69B9EE9}"/>
                            </a:ext>
                          </a:extLst>
                        </p:cNvPr>
                        <p:cNvSpPr>
                          <a:spLocks noChangeArrowheads="1"/>
                        </p:cNvSpPr>
                        <p:nvPr/>
                      </p:nvSpPr>
                      <p:spPr bwMode="auto">
                        <a:xfrm rot="1223210">
                          <a:off x="14339" y="3457"/>
                          <a:ext cx="381" cy="1223"/>
                        </a:xfrm>
                        <a:prstGeom prst="can">
                          <a:avLst>
                            <a:gd name="adj" fmla="val 3419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52" name="Rectangle 151">
                          <a:extLst>
                            <a:ext uri="{FF2B5EF4-FFF2-40B4-BE49-F238E27FC236}">
                              <a16:creationId xmlns:a16="http://schemas.microsoft.com/office/drawing/2014/main" id="{A17AA17B-BCFF-4F40-81C9-06F1A8484244}"/>
                            </a:ext>
                          </a:extLst>
                        </p:cNvPr>
                        <p:cNvSpPr>
                          <a:spLocks noChangeArrowheads="1"/>
                        </p:cNvSpPr>
                        <p:nvPr/>
                      </p:nvSpPr>
                      <p:spPr bwMode="auto">
                        <a:xfrm>
                          <a:off x="14439" y="3276"/>
                          <a:ext cx="429" cy="3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108" name="Oval 1286">
                        <a:extLst>
                          <a:ext uri="{FF2B5EF4-FFF2-40B4-BE49-F238E27FC236}">
                            <a16:creationId xmlns:a16="http://schemas.microsoft.com/office/drawing/2014/main" id="{4E047DD6-0CF8-A343-861E-693E06E1CA53}"/>
                          </a:ext>
                        </a:extLst>
                      </p:cNvPr>
                      <p:cNvSpPr>
                        <a:spLocks noChangeArrowheads="1"/>
                      </p:cNvSpPr>
                      <p:nvPr/>
                    </p:nvSpPr>
                    <p:spPr bwMode="auto">
                      <a:xfrm>
                        <a:off x="14234" y="1046"/>
                        <a:ext cx="696" cy="64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09" name="Group 1287">
                        <a:extLst>
                          <a:ext uri="{FF2B5EF4-FFF2-40B4-BE49-F238E27FC236}">
                            <a16:creationId xmlns:a16="http://schemas.microsoft.com/office/drawing/2014/main" id="{01D068D4-9575-CB45-9017-582F4460F80E}"/>
                          </a:ext>
                        </a:extLst>
                      </p:cNvPr>
                      <p:cNvGrpSpPr>
                        <a:grpSpLocks/>
                      </p:cNvGrpSpPr>
                      <p:nvPr/>
                    </p:nvGrpSpPr>
                    <p:grpSpPr bwMode="auto">
                      <a:xfrm>
                        <a:off x="13492" y="299"/>
                        <a:ext cx="616" cy="889"/>
                        <a:chOff x="13492" y="222"/>
                        <a:chExt cx="616" cy="877"/>
                      </a:xfrm>
                    </p:grpSpPr>
                    <p:grpSp>
                      <p:nvGrpSpPr>
                        <p:cNvPr id="113" name="Group 1288">
                          <a:extLst>
                            <a:ext uri="{FF2B5EF4-FFF2-40B4-BE49-F238E27FC236}">
                              <a16:creationId xmlns:a16="http://schemas.microsoft.com/office/drawing/2014/main" id="{56FF90BA-F7ED-DC4A-9806-48FBB6ECF2E1}"/>
                            </a:ext>
                          </a:extLst>
                        </p:cNvPr>
                        <p:cNvGrpSpPr>
                          <a:grpSpLocks/>
                        </p:cNvGrpSpPr>
                        <p:nvPr/>
                      </p:nvGrpSpPr>
                      <p:grpSpPr bwMode="auto">
                        <a:xfrm>
                          <a:off x="13492" y="222"/>
                          <a:ext cx="616" cy="709"/>
                          <a:chOff x="13492" y="222"/>
                          <a:chExt cx="616" cy="709"/>
                        </a:xfrm>
                      </p:grpSpPr>
                      <p:sp>
                        <p:nvSpPr>
                          <p:cNvPr id="127" name="Oval 1289">
                            <a:extLst>
                              <a:ext uri="{FF2B5EF4-FFF2-40B4-BE49-F238E27FC236}">
                                <a16:creationId xmlns:a16="http://schemas.microsoft.com/office/drawing/2014/main" id="{3D5939C5-AD65-4E4B-A878-67F0B8E3D245}"/>
                              </a:ext>
                            </a:extLst>
                          </p:cNvPr>
                          <p:cNvSpPr>
                            <a:spLocks noChangeArrowheads="1"/>
                          </p:cNvSpPr>
                          <p:nvPr/>
                        </p:nvSpPr>
                        <p:spPr bwMode="auto">
                          <a:xfrm flipH="1">
                            <a:off x="13492" y="241"/>
                            <a:ext cx="616" cy="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28" name="Group 1290">
                            <a:extLst>
                              <a:ext uri="{FF2B5EF4-FFF2-40B4-BE49-F238E27FC236}">
                                <a16:creationId xmlns:a16="http://schemas.microsoft.com/office/drawing/2014/main" id="{2495081B-50C8-A74B-AE4F-E4CAE29ECC51}"/>
                              </a:ext>
                            </a:extLst>
                          </p:cNvPr>
                          <p:cNvGrpSpPr>
                            <a:grpSpLocks/>
                          </p:cNvGrpSpPr>
                          <p:nvPr/>
                        </p:nvGrpSpPr>
                        <p:grpSpPr bwMode="auto">
                          <a:xfrm rot="161955" flipH="1">
                            <a:off x="13647" y="222"/>
                            <a:ext cx="402" cy="548"/>
                            <a:chOff x="6410" y="4175"/>
                            <a:chExt cx="3671" cy="4034"/>
                          </a:xfrm>
                        </p:grpSpPr>
                        <p:sp>
                          <p:nvSpPr>
                            <p:cNvPr id="131" name="AutoShape 1291">
                              <a:extLst>
                                <a:ext uri="{FF2B5EF4-FFF2-40B4-BE49-F238E27FC236}">
                                  <a16:creationId xmlns:a16="http://schemas.microsoft.com/office/drawing/2014/main" id="{1B1CD704-5A00-4849-BF05-49B47BAD8CEA}"/>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2" name="AutoShape 1292">
                              <a:extLst>
                                <a:ext uri="{FF2B5EF4-FFF2-40B4-BE49-F238E27FC236}">
                                  <a16:creationId xmlns:a16="http://schemas.microsoft.com/office/drawing/2014/main" id="{327D584E-E209-C84A-966C-B2C55D2F0B57}"/>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3" name="AutoShape 1293">
                              <a:extLst>
                                <a:ext uri="{FF2B5EF4-FFF2-40B4-BE49-F238E27FC236}">
                                  <a16:creationId xmlns:a16="http://schemas.microsoft.com/office/drawing/2014/main" id="{068462A8-7268-A64F-9702-E74E7B5C10FC}"/>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4" name="AutoShape 1294">
                              <a:extLst>
                                <a:ext uri="{FF2B5EF4-FFF2-40B4-BE49-F238E27FC236}">
                                  <a16:creationId xmlns:a16="http://schemas.microsoft.com/office/drawing/2014/main" id="{A257A9F3-24A4-2C4D-8597-FC1E2329474D}"/>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5" name="AutoShape 1295">
                              <a:extLst>
                                <a:ext uri="{FF2B5EF4-FFF2-40B4-BE49-F238E27FC236}">
                                  <a16:creationId xmlns:a16="http://schemas.microsoft.com/office/drawing/2014/main" id="{59722F62-D2B8-0142-84AA-4F274BAF862B}"/>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6" name="AutoShape 1296">
                              <a:extLst>
                                <a:ext uri="{FF2B5EF4-FFF2-40B4-BE49-F238E27FC236}">
                                  <a16:creationId xmlns:a16="http://schemas.microsoft.com/office/drawing/2014/main" id="{B5C866B0-8F6C-4F40-AD2D-B0177A5F9831}"/>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7" name="AutoShape 1297">
                              <a:extLst>
                                <a:ext uri="{FF2B5EF4-FFF2-40B4-BE49-F238E27FC236}">
                                  <a16:creationId xmlns:a16="http://schemas.microsoft.com/office/drawing/2014/main" id="{EEE0F124-295F-094C-A3AE-5E1087AAD357}"/>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8" name="AutoShape 1298">
                              <a:extLst>
                                <a:ext uri="{FF2B5EF4-FFF2-40B4-BE49-F238E27FC236}">
                                  <a16:creationId xmlns:a16="http://schemas.microsoft.com/office/drawing/2014/main" id="{C081570C-65CB-4740-8AF5-EB230C6C6DCE}"/>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9" name="AutoShape 1299">
                              <a:extLst>
                                <a:ext uri="{FF2B5EF4-FFF2-40B4-BE49-F238E27FC236}">
                                  <a16:creationId xmlns:a16="http://schemas.microsoft.com/office/drawing/2014/main" id="{8EF80284-56E5-1F4A-81E4-626DDD38E810}"/>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0" name="AutoShape 1300">
                              <a:extLst>
                                <a:ext uri="{FF2B5EF4-FFF2-40B4-BE49-F238E27FC236}">
                                  <a16:creationId xmlns:a16="http://schemas.microsoft.com/office/drawing/2014/main" id="{61E090D9-7E80-6749-A235-DD07B44311E8}"/>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1" name="AutoShape 1301">
                              <a:extLst>
                                <a:ext uri="{FF2B5EF4-FFF2-40B4-BE49-F238E27FC236}">
                                  <a16:creationId xmlns:a16="http://schemas.microsoft.com/office/drawing/2014/main" id="{FF85ABA1-B7EA-6C42-8AD4-E9D4BB69604E}"/>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2" name="AutoShape 1302">
                              <a:extLst>
                                <a:ext uri="{FF2B5EF4-FFF2-40B4-BE49-F238E27FC236}">
                                  <a16:creationId xmlns:a16="http://schemas.microsoft.com/office/drawing/2014/main" id="{4951B9DA-1DA6-B745-9FFB-0B8701D734F9}"/>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3" name="AutoShape 1303">
                              <a:extLst>
                                <a:ext uri="{FF2B5EF4-FFF2-40B4-BE49-F238E27FC236}">
                                  <a16:creationId xmlns:a16="http://schemas.microsoft.com/office/drawing/2014/main" id="{68E32316-2BAF-194D-9F7B-7D93B66D99B6}"/>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129" name="AutoShape 1304">
                            <a:extLst>
                              <a:ext uri="{FF2B5EF4-FFF2-40B4-BE49-F238E27FC236}">
                                <a16:creationId xmlns:a16="http://schemas.microsoft.com/office/drawing/2014/main" id="{9BCFF6E6-BBC0-A94A-9049-41BC55F08C5B}"/>
                              </a:ext>
                            </a:extLst>
                          </p:cNvPr>
                          <p:cNvCxnSpPr>
                            <a:cxnSpLocks noChangeShapeType="1"/>
                          </p:cNvCxnSpPr>
                          <p:nvPr/>
                        </p:nvCxnSpPr>
                        <p:spPr bwMode="auto">
                          <a:xfrm>
                            <a:off x="13773" y="658"/>
                            <a:ext cx="121" cy="151"/>
                          </a:xfrm>
                          <a:prstGeom prst="straightConnector1">
                            <a:avLst/>
                          </a:prstGeom>
                          <a:noFill/>
                          <a:ln w="1270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30" name="AutoShape 1305">
                            <a:extLst>
                              <a:ext uri="{FF2B5EF4-FFF2-40B4-BE49-F238E27FC236}">
                                <a16:creationId xmlns:a16="http://schemas.microsoft.com/office/drawing/2014/main" id="{602F46AE-AEF3-D54F-92F5-D0ABC796AC94}"/>
                              </a:ext>
                            </a:extLst>
                          </p:cNvPr>
                          <p:cNvCxnSpPr>
                            <a:cxnSpLocks noChangeShapeType="1"/>
                          </p:cNvCxnSpPr>
                          <p:nvPr/>
                        </p:nvCxnSpPr>
                        <p:spPr bwMode="auto">
                          <a:xfrm flipH="1">
                            <a:off x="13673" y="742"/>
                            <a:ext cx="164" cy="172"/>
                          </a:xfrm>
                          <a:prstGeom prst="straightConnector1">
                            <a:avLst/>
                          </a:prstGeom>
                          <a:noFill/>
                          <a:ln w="9525">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114" name="Group 1306">
                          <a:extLst>
                            <a:ext uri="{FF2B5EF4-FFF2-40B4-BE49-F238E27FC236}">
                              <a16:creationId xmlns:a16="http://schemas.microsoft.com/office/drawing/2014/main" id="{19EC88A5-1460-4742-97B1-0651F397AB70}"/>
                            </a:ext>
                          </a:extLst>
                        </p:cNvPr>
                        <p:cNvGrpSpPr>
                          <a:grpSpLocks/>
                        </p:cNvGrpSpPr>
                        <p:nvPr/>
                      </p:nvGrpSpPr>
                      <p:grpSpPr bwMode="auto">
                        <a:xfrm>
                          <a:off x="13542" y="780"/>
                          <a:ext cx="508" cy="319"/>
                          <a:chOff x="13544" y="773"/>
                          <a:chExt cx="508" cy="319"/>
                        </a:xfrm>
                      </p:grpSpPr>
                      <p:sp>
                        <p:nvSpPr>
                          <p:cNvPr id="115" name="AutoShape 1307">
                            <a:extLst>
                              <a:ext uri="{FF2B5EF4-FFF2-40B4-BE49-F238E27FC236}">
                                <a16:creationId xmlns:a16="http://schemas.microsoft.com/office/drawing/2014/main" id="{DC96FFEC-6926-7D4A-8349-F9FBF3C0BD54}"/>
                              </a:ext>
                            </a:extLst>
                          </p:cNvPr>
                          <p:cNvSpPr>
                            <a:spLocks noChangeArrowheads="1"/>
                          </p:cNvSpPr>
                          <p:nvPr/>
                        </p:nvSpPr>
                        <p:spPr bwMode="auto">
                          <a:xfrm rot="11192082" flipH="1">
                            <a:off x="13544" y="989"/>
                            <a:ext cx="111" cy="103"/>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chemeClr val="accent4">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116" name="Group 1308">
                            <a:extLst>
                              <a:ext uri="{FF2B5EF4-FFF2-40B4-BE49-F238E27FC236}">
                                <a16:creationId xmlns:a16="http://schemas.microsoft.com/office/drawing/2014/main" id="{C54B98FE-6E74-B64F-93CB-CEC9F8EEC72B}"/>
                              </a:ext>
                            </a:extLst>
                          </p:cNvPr>
                          <p:cNvGrpSpPr>
                            <a:grpSpLocks/>
                          </p:cNvGrpSpPr>
                          <p:nvPr/>
                        </p:nvGrpSpPr>
                        <p:grpSpPr bwMode="auto">
                          <a:xfrm flipH="1">
                            <a:off x="13558" y="773"/>
                            <a:ext cx="494" cy="239"/>
                            <a:chOff x="2716" y="4390"/>
                            <a:chExt cx="2185" cy="979"/>
                          </a:xfrm>
                        </p:grpSpPr>
                        <p:sp>
                          <p:nvSpPr>
                            <p:cNvPr id="117" name="AutoShape 1309">
                              <a:extLst>
                                <a:ext uri="{FF2B5EF4-FFF2-40B4-BE49-F238E27FC236}">
                                  <a16:creationId xmlns:a16="http://schemas.microsoft.com/office/drawing/2014/main" id="{B3B51BAF-BF84-F94A-92B9-E182BB5BCBE9}"/>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18" name="AutoShape 1310">
                              <a:extLst>
                                <a:ext uri="{FF2B5EF4-FFF2-40B4-BE49-F238E27FC236}">
                                  <a16:creationId xmlns:a16="http://schemas.microsoft.com/office/drawing/2014/main" id="{5DF67EBE-ECF8-1F4A-8312-96376BCE226B}"/>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19" name="Group 1311">
                              <a:extLst>
                                <a:ext uri="{FF2B5EF4-FFF2-40B4-BE49-F238E27FC236}">
                                  <a16:creationId xmlns:a16="http://schemas.microsoft.com/office/drawing/2014/main" id="{AA475BDF-4759-7D45-8FB8-26D24CC57865}"/>
                                </a:ext>
                              </a:extLst>
                            </p:cNvPr>
                            <p:cNvGrpSpPr>
                              <a:grpSpLocks/>
                            </p:cNvGrpSpPr>
                            <p:nvPr/>
                          </p:nvGrpSpPr>
                          <p:grpSpPr bwMode="auto">
                            <a:xfrm>
                              <a:off x="3381" y="4950"/>
                              <a:ext cx="1420" cy="419"/>
                              <a:chOff x="3381" y="4950"/>
                              <a:chExt cx="1420" cy="419"/>
                            </a:xfrm>
                          </p:grpSpPr>
                          <p:sp>
                            <p:nvSpPr>
                              <p:cNvPr id="123" name="AutoShape 1312">
                                <a:extLst>
                                  <a:ext uri="{FF2B5EF4-FFF2-40B4-BE49-F238E27FC236}">
                                    <a16:creationId xmlns:a16="http://schemas.microsoft.com/office/drawing/2014/main" id="{60ADED14-18B1-164F-863F-37E2F9865DC2}"/>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4" name="AutoShape 1313">
                                <a:extLst>
                                  <a:ext uri="{FF2B5EF4-FFF2-40B4-BE49-F238E27FC236}">
                                    <a16:creationId xmlns:a16="http://schemas.microsoft.com/office/drawing/2014/main" id="{6BD1B059-2021-0640-8AC3-312172CD49F8}"/>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5" name="AutoShape 1314">
                                <a:extLst>
                                  <a:ext uri="{FF2B5EF4-FFF2-40B4-BE49-F238E27FC236}">
                                    <a16:creationId xmlns:a16="http://schemas.microsoft.com/office/drawing/2014/main" id="{1E2A2837-157E-FD4C-BA13-B2B60FD1DAC7}"/>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6" name="AutoShape 1315">
                                <a:extLst>
                                  <a:ext uri="{FF2B5EF4-FFF2-40B4-BE49-F238E27FC236}">
                                    <a16:creationId xmlns:a16="http://schemas.microsoft.com/office/drawing/2014/main" id="{3913220B-573F-A54B-9790-AF9290F9BD6C}"/>
                                  </a:ext>
                                </a:extLst>
                              </p:cNvPr>
                              <p:cNvSpPr>
                                <a:spLocks noChangeArrowheads="1"/>
                              </p:cNvSpPr>
                              <p:nvPr/>
                            </p:nvSpPr>
                            <p:spPr bwMode="auto">
                              <a:xfrm rot="16739127" flipH="1">
                                <a:off x="3486" y="4852"/>
                                <a:ext cx="264" cy="459"/>
                              </a:xfrm>
                              <a:prstGeom prst="can">
                                <a:avLst>
                                  <a:gd name="adj" fmla="val 43466"/>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120" name="AutoShape 1316">
                              <a:extLst>
                                <a:ext uri="{FF2B5EF4-FFF2-40B4-BE49-F238E27FC236}">
                                  <a16:creationId xmlns:a16="http://schemas.microsoft.com/office/drawing/2014/main" id="{B9154C67-C207-A94A-9598-DECCA10DF9E8}"/>
                                </a:ext>
                              </a:extLst>
                            </p:cNvPr>
                            <p:cNvSpPr>
                              <a:spLocks noChangeArrowheads="1"/>
                            </p:cNvSpPr>
                            <p:nvPr/>
                          </p:nvSpPr>
                          <p:spPr bwMode="auto">
                            <a:xfrm rot="18344678" flipH="1">
                              <a:off x="3143" y="4759"/>
                              <a:ext cx="264" cy="351"/>
                            </a:xfrm>
                            <a:prstGeom prst="can">
                              <a:avLst>
                                <a:gd name="adj" fmla="val 3323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1" name="AutoShape 1317">
                              <a:extLst>
                                <a:ext uri="{FF2B5EF4-FFF2-40B4-BE49-F238E27FC236}">
                                  <a16:creationId xmlns:a16="http://schemas.microsoft.com/office/drawing/2014/main" id="{F060E204-1E94-1E42-9D0E-F4715CC6D7D7}"/>
                                </a:ext>
                              </a:extLst>
                            </p:cNvPr>
                            <p:cNvSpPr>
                              <a:spLocks noChangeArrowheads="1"/>
                            </p:cNvSpPr>
                            <p:nvPr/>
                          </p:nvSpPr>
                          <p:spPr bwMode="auto">
                            <a:xfrm rot="19314736" flipH="1">
                              <a:off x="2819" y="4419"/>
                              <a:ext cx="226" cy="485"/>
                            </a:xfrm>
                            <a:prstGeom prst="can">
                              <a:avLst>
                                <a:gd name="adj" fmla="val 14863"/>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2" name="AutoShape 1318">
                              <a:extLst>
                                <a:ext uri="{FF2B5EF4-FFF2-40B4-BE49-F238E27FC236}">
                                  <a16:creationId xmlns:a16="http://schemas.microsoft.com/office/drawing/2014/main" id="{1B337023-85D9-334A-AF2C-1533C918DF02}"/>
                                </a:ext>
                              </a:extLst>
                            </p:cNvPr>
                            <p:cNvSpPr>
                              <a:spLocks noChangeArrowheads="1"/>
                            </p:cNvSpPr>
                            <p:nvPr/>
                          </p:nvSpPr>
                          <p:spPr bwMode="auto">
                            <a:xfrm rot="18671157" flipH="1">
                              <a:off x="4236" y="4417"/>
                              <a:ext cx="316" cy="1015"/>
                            </a:xfrm>
                            <a:prstGeom prst="can">
                              <a:avLst>
                                <a:gd name="adj" fmla="val 26901"/>
                              </a:avLst>
                            </a:prstGeom>
                            <a:solidFill>
                              <a:schemeClr val="accent4">
                                <a:lumMod val="100000"/>
                                <a:lumOff val="0"/>
                              </a:schemeClr>
                            </a:solidFill>
                            <a:ln w="3175">
                              <a:solidFill>
                                <a:srgbClr val="000000"/>
                              </a:solidFill>
                              <a:round/>
                              <a:headEnd/>
                              <a:tailEnd/>
                            </a:ln>
                          </p:spPr>
                          <p:txBody>
                            <a:bodyPr rot="0" vert="horz" wrap="square" lIns="91440" tIns="45720" rIns="91440" bIns="45720" anchor="t" anchorCtr="0" upright="1">
                              <a:noAutofit/>
                            </a:bodyPr>
                            <a:lstStyle/>
                            <a:p>
                              <a:endParaRPr lang="fr-FR"/>
                            </a:p>
                          </p:txBody>
                        </p:sp>
                      </p:grpSp>
                    </p:grpSp>
                  </p:grpSp>
                  <p:sp>
                    <p:nvSpPr>
                      <p:cNvPr id="110" name="AutoShape 1319">
                        <a:extLst>
                          <a:ext uri="{FF2B5EF4-FFF2-40B4-BE49-F238E27FC236}">
                            <a16:creationId xmlns:a16="http://schemas.microsoft.com/office/drawing/2014/main" id="{536729B1-16DB-8440-8BB7-336B0A9F5BEA}"/>
                          </a:ext>
                        </a:extLst>
                      </p:cNvPr>
                      <p:cNvSpPr>
                        <a:spLocks noChangeArrowheads="1"/>
                      </p:cNvSpPr>
                      <p:nvPr/>
                    </p:nvSpPr>
                    <p:spPr bwMode="auto">
                      <a:xfrm rot="10338655">
                        <a:off x="13669" y="766"/>
                        <a:ext cx="124" cy="885"/>
                      </a:xfrm>
                      <a:prstGeom prst="can">
                        <a:avLst>
                          <a:gd name="adj" fmla="val 5514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11" name="AutoShape 1320">
                        <a:extLst>
                          <a:ext uri="{FF2B5EF4-FFF2-40B4-BE49-F238E27FC236}">
                            <a16:creationId xmlns:a16="http://schemas.microsoft.com/office/drawing/2014/main" id="{B05AC4BA-6DE0-4E49-B007-6222A0FDFA0C}"/>
                          </a:ext>
                        </a:extLst>
                      </p:cNvPr>
                      <p:cNvSpPr>
                        <a:spLocks noChangeArrowheads="1"/>
                      </p:cNvSpPr>
                      <p:nvPr/>
                    </p:nvSpPr>
                    <p:spPr bwMode="auto">
                      <a:xfrm rot="6746646">
                        <a:off x="14086" y="1338"/>
                        <a:ext cx="171" cy="918"/>
                      </a:xfrm>
                      <a:prstGeom prst="can">
                        <a:avLst>
                          <a:gd name="adj" fmla="val 1943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112" name="AutoShape 1321">
                        <a:extLst>
                          <a:ext uri="{FF2B5EF4-FFF2-40B4-BE49-F238E27FC236}">
                            <a16:creationId xmlns:a16="http://schemas.microsoft.com/office/drawing/2014/main" id="{FDEBC4F3-FC32-B54C-B4F9-2BC31B720F05}"/>
                          </a:ext>
                        </a:extLst>
                      </p:cNvPr>
                      <p:cNvCxnSpPr>
                        <a:cxnSpLocks noChangeShapeType="1"/>
                      </p:cNvCxnSpPr>
                      <p:nvPr/>
                    </p:nvCxnSpPr>
                    <p:spPr bwMode="auto">
                      <a:xfrm flipV="1">
                        <a:off x="14297" y="1499"/>
                        <a:ext cx="113" cy="7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100" name="Group 1322">
                      <a:extLst>
                        <a:ext uri="{FF2B5EF4-FFF2-40B4-BE49-F238E27FC236}">
                          <a16:creationId xmlns:a16="http://schemas.microsoft.com/office/drawing/2014/main" id="{9DE0AEE1-BF7C-6F42-B0F5-DE0FE27CAB9A}"/>
                        </a:ext>
                      </a:extLst>
                    </p:cNvPr>
                    <p:cNvGrpSpPr>
                      <a:grpSpLocks/>
                    </p:cNvGrpSpPr>
                    <p:nvPr/>
                  </p:nvGrpSpPr>
                  <p:grpSpPr bwMode="auto">
                    <a:xfrm flipH="1">
                      <a:off x="14215" y="1189"/>
                      <a:ext cx="124" cy="165"/>
                      <a:chOff x="1552" y="2201"/>
                      <a:chExt cx="327" cy="338"/>
                    </a:xfrm>
                  </p:grpSpPr>
                  <p:cxnSp>
                    <p:nvCxnSpPr>
                      <p:cNvPr id="101" name="AutoShape 1323">
                        <a:extLst>
                          <a:ext uri="{FF2B5EF4-FFF2-40B4-BE49-F238E27FC236}">
                            <a16:creationId xmlns:a16="http://schemas.microsoft.com/office/drawing/2014/main" id="{991B1592-EBD1-8A41-8B0E-457296C6C9CD}"/>
                          </a:ext>
                        </a:extLst>
                      </p:cNvPr>
                      <p:cNvCxnSpPr>
                        <a:cxnSpLocks noChangeShapeType="1"/>
                      </p:cNvCxnSpPr>
                      <p:nvPr/>
                    </p:nvCxnSpPr>
                    <p:spPr bwMode="auto">
                      <a:xfrm flipV="1">
                        <a:off x="1552" y="2201"/>
                        <a:ext cx="267" cy="22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02" name="AutoShape 1324">
                        <a:extLst>
                          <a:ext uri="{FF2B5EF4-FFF2-40B4-BE49-F238E27FC236}">
                            <a16:creationId xmlns:a16="http://schemas.microsoft.com/office/drawing/2014/main" id="{6DF22B60-D794-044E-91EA-4253335E862F}"/>
                          </a:ext>
                        </a:extLst>
                      </p:cNvPr>
                      <p:cNvCxnSpPr>
                        <a:cxnSpLocks noChangeShapeType="1"/>
                      </p:cNvCxnSpPr>
                      <p:nvPr/>
                    </p:nvCxnSpPr>
                    <p:spPr bwMode="auto">
                      <a:xfrm>
                        <a:off x="1552" y="2430"/>
                        <a:ext cx="327" cy="10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103" name="Arc 1325">
                        <a:extLst>
                          <a:ext uri="{FF2B5EF4-FFF2-40B4-BE49-F238E27FC236}">
                            <a16:creationId xmlns:a16="http://schemas.microsoft.com/office/drawing/2014/main" id="{E5DA1046-F2EF-D34F-B68F-761C908FB9CB}"/>
                          </a:ext>
                        </a:extLst>
                      </p:cNvPr>
                      <p:cNvSpPr>
                        <a:spLocks/>
                      </p:cNvSpPr>
                      <p:nvPr/>
                    </p:nvSpPr>
                    <p:spPr bwMode="auto">
                      <a:xfrm rot="2028604">
                        <a:off x="1663" y="2318"/>
                        <a:ext cx="108" cy="158"/>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104" name="Arc 1326">
                        <a:extLst>
                          <a:ext uri="{FF2B5EF4-FFF2-40B4-BE49-F238E27FC236}">
                            <a16:creationId xmlns:a16="http://schemas.microsoft.com/office/drawing/2014/main" id="{D12D3BB5-AB58-A141-B883-1884C3942BDA}"/>
                          </a:ext>
                        </a:extLst>
                      </p:cNvPr>
                      <p:cNvSpPr>
                        <a:spLocks/>
                      </p:cNvSpPr>
                      <p:nvPr/>
                    </p:nvSpPr>
                    <p:spPr bwMode="auto">
                      <a:xfrm rot="13797456">
                        <a:off x="1696" y="2355"/>
                        <a:ext cx="79" cy="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grpSp>
            <p:grpSp>
              <p:nvGrpSpPr>
                <p:cNvPr id="16" name="Group 1327">
                  <a:extLst>
                    <a:ext uri="{FF2B5EF4-FFF2-40B4-BE49-F238E27FC236}">
                      <a16:creationId xmlns:a16="http://schemas.microsoft.com/office/drawing/2014/main" id="{CA48A1CF-623C-2C43-AF4C-DFA8C3ED591C}"/>
                    </a:ext>
                  </a:extLst>
                </p:cNvPr>
                <p:cNvGrpSpPr>
                  <a:grpSpLocks/>
                </p:cNvGrpSpPr>
                <p:nvPr/>
              </p:nvGrpSpPr>
              <p:grpSpPr bwMode="auto">
                <a:xfrm>
                  <a:off x="2790" y="2177"/>
                  <a:ext cx="3950" cy="5416"/>
                  <a:chOff x="2767" y="2018"/>
                  <a:chExt cx="3950" cy="5416"/>
                </a:xfrm>
              </p:grpSpPr>
              <p:grpSp>
                <p:nvGrpSpPr>
                  <p:cNvPr id="43" name="Group 1328">
                    <a:extLst>
                      <a:ext uri="{FF2B5EF4-FFF2-40B4-BE49-F238E27FC236}">
                        <a16:creationId xmlns:a16="http://schemas.microsoft.com/office/drawing/2014/main" id="{E49B1276-5B80-0D46-BFD3-AAD42D835BFC}"/>
                      </a:ext>
                    </a:extLst>
                  </p:cNvPr>
                  <p:cNvGrpSpPr>
                    <a:grpSpLocks/>
                  </p:cNvGrpSpPr>
                  <p:nvPr/>
                </p:nvGrpSpPr>
                <p:grpSpPr bwMode="auto">
                  <a:xfrm>
                    <a:off x="5832" y="4878"/>
                    <a:ext cx="885" cy="2556"/>
                    <a:chOff x="9828" y="2868"/>
                    <a:chExt cx="1717" cy="5125"/>
                  </a:xfrm>
                </p:grpSpPr>
                <p:grpSp>
                  <p:nvGrpSpPr>
                    <p:cNvPr id="49" name="Group 1329">
                      <a:extLst>
                        <a:ext uri="{FF2B5EF4-FFF2-40B4-BE49-F238E27FC236}">
                          <a16:creationId xmlns:a16="http://schemas.microsoft.com/office/drawing/2014/main" id="{98552EA8-1CA6-6845-8CD4-514F38510949}"/>
                        </a:ext>
                      </a:extLst>
                    </p:cNvPr>
                    <p:cNvGrpSpPr>
                      <a:grpSpLocks/>
                    </p:cNvGrpSpPr>
                    <p:nvPr/>
                  </p:nvGrpSpPr>
                  <p:grpSpPr bwMode="auto">
                    <a:xfrm rot="-1503721">
                      <a:off x="9828" y="2868"/>
                      <a:ext cx="359" cy="311"/>
                      <a:chOff x="10879" y="8719"/>
                      <a:chExt cx="235" cy="158"/>
                    </a:xfrm>
                  </p:grpSpPr>
                  <p:grpSp>
                    <p:nvGrpSpPr>
                      <p:cNvPr id="85" name="Group 1330">
                        <a:extLst>
                          <a:ext uri="{FF2B5EF4-FFF2-40B4-BE49-F238E27FC236}">
                            <a16:creationId xmlns:a16="http://schemas.microsoft.com/office/drawing/2014/main" id="{DAE21A78-A7CA-2B4D-AEB2-8D51449A7188}"/>
                          </a:ext>
                        </a:extLst>
                      </p:cNvPr>
                      <p:cNvGrpSpPr>
                        <a:grpSpLocks/>
                      </p:cNvGrpSpPr>
                      <p:nvPr/>
                    </p:nvGrpSpPr>
                    <p:grpSpPr bwMode="auto">
                      <a:xfrm rot="-4657853">
                        <a:off x="10939" y="8659"/>
                        <a:ext cx="93" cy="214"/>
                        <a:chOff x="11018" y="8584"/>
                        <a:chExt cx="93" cy="214"/>
                      </a:xfrm>
                    </p:grpSpPr>
                    <p:sp>
                      <p:nvSpPr>
                        <p:cNvPr id="87" name="AutoShape 1331">
                          <a:extLst>
                            <a:ext uri="{FF2B5EF4-FFF2-40B4-BE49-F238E27FC236}">
                              <a16:creationId xmlns:a16="http://schemas.microsoft.com/office/drawing/2014/main" id="{E8ADFD8F-A9C9-2643-A7D6-B79E1762657C}"/>
                            </a:ext>
                          </a:extLst>
                        </p:cNvPr>
                        <p:cNvSpPr>
                          <a:spLocks noChangeArrowheads="1"/>
                        </p:cNvSpPr>
                        <p:nvPr/>
                      </p:nvSpPr>
                      <p:spPr bwMode="auto">
                        <a:xfrm rot="-118027">
                          <a:off x="11087" y="8584"/>
                          <a:ext cx="22" cy="50"/>
                        </a:xfrm>
                        <a:prstGeom prst="can">
                          <a:avLst>
                            <a:gd name="adj" fmla="val 1574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8" name="AutoShape 1332">
                          <a:extLst>
                            <a:ext uri="{FF2B5EF4-FFF2-40B4-BE49-F238E27FC236}">
                              <a16:creationId xmlns:a16="http://schemas.microsoft.com/office/drawing/2014/main" id="{4CB7E7DE-8322-464A-AD02-7BA877F564F9}"/>
                            </a:ext>
                          </a:extLst>
                        </p:cNvPr>
                        <p:cNvSpPr>
                          <a:spLocks noChangeArrowheads="1"/>
                        </p:cNvSpPr>
                        <p:nvPr/>
                      </p:nvSpPr>
                      <p:spPr bwMode="auto">
                        <a:xfrm rot="125817">
                          <a:off x="11083" y="8629"/>
                          <a:ext cx="28" cy="29"/>
                        </a:xfrm>
                        <a:prstGeom prst="can">
                          <a:avLst>
                            <a:gd name="adj" fmla="val 2589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9" name="AutoShape 1333">
                          <a:extLst>
                            <a:ext uri="{FF2B5EF4-FFF2-40B4-BE49-F238E27FC236}">
                              <a16:creationId xmlns:a16="http://schemas.microsoft.com/office/drawing/2014/main" id="{69D7B669-5C5B-6644-880B-F135B2D88296}"/>
                            </a:ext>
                          </a:extLst>
                        </p:cNvPr>
                        <p:cNvSpPr>
                          <a:spLocks noChangeArrowheads="1"/>
                        </p:cNvSpPr>
                        <p:nvPr/>
                      </p:nvSpPr>
                      <p:spPr bwMode="auto">
                        <a:xfrm rot="21867949">
                          <a:off x="11081" y="8658"/>
                          <a:ext cx="28" cy="37"/>
                        </a:xfrm>
                        <a:prstGeom prst="can">
                          <a:avLst>
                            <a:gd name="adj" fmla="val 3303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0" name="AutoShape 1334">
                          <a:extLst>
                            <a:ext uri="{FF2B5EF4-FFF2-40B4-BE49-F238E27FC236}">
                              <a16:creationId xmlns:a16="http://schemas.microsoft.com/office/drawing/2014/main" id="{08400684-B6A3-F24B-9256-C371FF8F0863}"/>
                            </a:ext>
                          </a:extLst>
                        </p:cNvPr>
                        <p:cNvSpPr>
                          <a:spLocks noChangeArrowheads="1"/>
                        </p:cNvSpPr>
                        <p:nvPr/>
                      </p:nvSpPr>
                      <p:spPr bwMode="auto">
                        <a:xfrm rot="21867949">
                          <a:off x="11070" y="8691"/>
                          <a:ext cx="33" cy="81"/>
                        </a:xfrm>
                        <a:prstGeom prst="can">
                          <a:avLst>
                            <a:gd name="adj" fmla="val 4277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1" name="AutoShape 1335">
                          <a:extLst>
                            <a:ext uri="{FF2B5EF4-FFF2-40B4-BE49-F238E27FC236}">
                              <a16:creationId xmlns:a16="http://schemas.microsoft.com/office/drawing/2014/main" id="{107B0CC9-B62D-494C-8AAD-BEA17EA4A41F}"/>
                            </a:ext>
                          </a:extLst>
                        </p:cNvPr>
                        <p:cNvSpPr>
                          <a:spLocks noChangeArrowheads="1"/>
                        </p:cNvSpPr>
                        <p:nvPr/>
                      </p:nvSpPr>
                      <p:spPr bwMode="auto">
                        <a:xfrm rot="10628489">
                          <a:off x="11055" y="8765"/>
                          <a:ext cx="49" cy="33"/>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00B050"/>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92" name="AutoShape 1336">
                          <a:extLst>
                            <a:ext uri="{FF2B5EF4-FFF2-40B4-BE49-F238E27FC236}">
                              <a16:creationId xmlns:a16="http://schemas.microsoft.com/office/drawing/2014/main" id="{78E2F55E-D580-B44F-85E3-9D7273FE50BA}"/>
                            </a:ext>
                          </a:extLst>
                        </p:cNvPr>
                        <p:cNvSpPr>
                          <a:spLocks noChangeArrowheads="1"/>
                        </p:cNvSpPr>
                        <p:nvPr/>
                      </p:nvSpPr>
                      <p:spPr bwMode="auto">
                        <a:xfrm rot="-23264081">
                          <a:off x="11018" y="8689"/>
                          <a:ext cx="34" cy="82"/>
                        </a:xfrm>
                        <a:prstGeom prst="can">
                          <a:avLst>
                            <a:gd name="adj" fmla="val 20199"/>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3" name="AutoShape 1337">
                          <a:extLst>
                            <a:ext uri="{FF2B5EF4-FFF2-40B4-BE49-F238E27FC236}">
                              <a16:creationId xmlns:a16="http://schemas.microsoft.com/office/drawing/2014/main" id="{FF7BE851-B92B-4A48-AA5B-A8C6AB1CABE1}"/>
                            </a:ext>
                          </a:extLst>
                        </p:cNvPr>
                        <p:cNvSpPr>
                          <a:spLocks noChangeArrowheads="1"/>
                        </p:cNvSpPr>
                        <p:nvPr/>
                      </p:nvSpPr>
                      <p:spPr bwMode="auto">
                        <a:xfrm rot="21867949">
                          <a:off x="11066" y="8691"/>
                          <a:ext cx="33" cy="82"/>
                        </a:xfrm>
                        <a:prstGeom prst="can">
                          <a:avLst>
                            <a:gd name="adj" fmla="val 43301"/>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4" name="AutoShape 1338">
                          <a:extLst>
                            <a:ext uri="{FF2B5EF4-FFF2-40B4-BE49-F238E27FC236}">
                              <a16:creationId xmlns:a16="http://schemas.microsoft.com/office/drawing/2014/main" id="{11F5A271-EDB1-EC41-AACD-E55A7413465A}"/>
                            </a:ext>
                          </a:extLst>
                        </p:cNvPr>
                        <p:cNvSpPr>
                          <a:spLocks noChangeArrowheads="1"/>
                        </p:cNvSpPr>
                        <p:nvPr/>
                      </p:nvSpPr>
                      <p:spPr bwMode="auto">
                        <a:xfrm rot="21867949">
                          <a:off x="11075" y="8658"/>
                          <a:ext cx="29" cy="37"/>
                        </a:xfrm>
                        <a:prstGeom prst="can">
                          <a:avLst>
                            <a:gd name="adj" fmla="val 31897"/>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5" name="AutoShape 1339">
                          <a:extLst>
                            <a:ext uri="{FF2B5EF4-FFF2-40B4-BE49-F238E27FC236}">
                              <a16:creationId xmlns:a16="http://schemas.microsoft.com/office/drawing/2014/main" id="{B8945307-6EAB-A64A-B3F6-B76F1917B029}"/>
                            </a:ext>
                          </a:extLst>
                        </p:cNvPr>
                        <p:cNvSpPr>
                          <a:spLocks noChangeArrowheads="1"/>
                        </p:cNvSpPr>
                        <p:nvPr/>
                      </p:nvSpPr>
                      <p:spPr bwMode="auto">
                        <a:xfrm rot="125817">
                          <a:off x="11077" y="8629"/>
                          <a:ext cx="29" cy="29"/>
                        </a:xfrm>
                        <a:prstGeom prst="can">
                          <a:avLst>
                            <a:gd name="adj" fmla="val 25000"/>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6" name="AutoShape 1340">
                          <a:extLst>
                            <a:ext uri="{FF2B5EF4-FFF2-40B4-BE49-F238E27FC236}">
                              <a16:creationId xmlns:a16="http://schemas.microsoft.com/office/drawing/2014/main" id="{5C3DBEB1-D1BF-EE45-BDD2-448AE8A3B965}"/>
                            </a:ext>
                          </a:extLst>
                        </p:cNvPr>
                        <p:cNvSpPr>
                          <a:spLocks noChangeArrowheads="1"/>
                        </p:cNvSpPr>
                        <p:nvPr/>
                      </p:nvSpPr>
                      <p:spPr bwMode="auto">
                        <a:xfrm rot="-118027">
                          <a:off x="11081" y="8594"/>
                          <a:ext cx="24" cy="40"/>
                        </a:xfrm>
                        <a:prstGeom prst="can">
                          <a:avLst>
                            <a:gd name="adj" fmla="val 11543"/>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86" name="AutoShape 1341">
                        <a:extLst>
                          <a:ext uri="{FF2B5EF4-FFF2-40B4-BE49-F238E27FC236}">
                            <a16:creationId xmlns:a16="http://schemas.microsoft.com/office/drawing/2014/main" id="{165C545B-5BA9-5942-AB29-4B0C11B26C6A}"/>
                          </a:ext>
                        </a:extLst>
                      </p:cNvPr>
                      <p:cNvSpPr>
                        <a:spLocks noChangeArrowheads="1"/>
                      </p:cNvSpPr>
                      <p:nvPr/>
                    </p:nvSpPr>
                    <p:spPr bwMode="auto">
                      <a:xfrm rot="10880736">
                        <a:off x="11052" y="8799"/>
                        <a:ext cx="62" cy="78"/>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00B050"/>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50" name="AutoShape 1342">
                      <a:extLst>
                        <a:ext uri="{FF2B5EF4-FFF2-40B4-BE49-F238E27FC236}">
                          <a16:creationId xmlns:a16="http://schemas.microsoft.com/office/drawing/2014/main" id="{95A1D8C7-C084-1A4A-80DD-15C9EE202FC6}"/>
                        </a:ext>
                      </a:extLst>
                    </p:cNvPr>
                    <p:cNvSpPr>
                      <a:spLocks noChangeArrowheads="1"/>
                    </p:cNvSpPr>
                    <p:nvPr/>
                  </p:nvSpPr>
                  <p:spPr bwMode="auto">
                    <a:xfrm rot="8921403">
                      <a:off x="10273" y="3089"/>
                      <a:ext cx="104" cy="682"/>
                    </a:xfrm>
                    <a:prstGeom prst="can">
                      <a:avLst>
                        <a:gd name="adj" fmla="val 5067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 name="AutoShape 1343">
                      <a:extLst>
                        <a:ext uri="{FF2B5EF4-FFF2-40B4-BE49-F238E27FC236}">
                          <a16:creationId xmlns:a16="http://schemas.microsoft.com/office/drawing/2014/main" id="{CC298826-F028-B14A-8317-CA67791558C9}"/>
                        </a:ext>
                      </a:extLst>
                    </p:cNvPr>
                    <p:cNvSpPr>
                      <a:spLocks noChangeArrowheads="1"/>
                    </p:cNvSpPr>
                    <p:nvPr/>
                  </p:nvSpPr>
                  <p:spPr bwMode="auto">
                    <a:xfrm rot="8836296">
                      <a:off x="10646" y="3655"/>
                      <a:ext cx="146" cy="814"/>
                    </a:xfrm>
                    <a:prstGeom prst="can">
                      <a:avLst>
                        <a:gd name="adj" fmla="val 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52" name="Group 1344">
                      <a:extLst>
                        <a:ext uri="{FF2B5EF4-FFF2-40B4-BE49-F238E27FC236}">
                          <a16:creationId xmlns:a16="http://schemas.microsoft.com/office/drawing/2014/main" id="{B83C490D-7CBA-D540-A8DB-FD7504E768D7}"/>
                        </a:ext>
                      </a:extLst>
                    </p:cNvPr>
                    <p:cNvGrpSpPr>
                      <a:grpSpLocks/>
                    </p:cNvGrpSpPr>
                    <p:nvPr/>
                  </p:nvGrpSpPr>
                  <p:grpSpPr bwMode="auto">
                    <a:xfrm>
                      <a:off x="10302" y="4204"/>
                      <a:ext cx="1243" cy="3789"/>
                      <a:chOff x="13511" y="1651"/>
                      <a:chExt cx="1475" cy="4146"/>
                    </a:xfrm>
                  </p:grpSpPr>
                  <p:sp>
                    <p:nvSpPr>
                      <p:cNvPr id="76" name="Freeform 1345">
                        <a:extLst>
                          <a:ext uri="{FF2B5EF4-FFF2-40B4-BE49-F238E27FC236}">
                            <a16:creationId xmlns:a16="http://schemas.microsoft.com/office/drawing/2014/main" id="{AE7361C1-00F6-2A45-9469-9A1DF5F817A1}"/>
                          </a:ext>
                        </a:extLst>
                      </p:cNvPr>
                      <p:cNvSpPr>
                        <a:spLocks/>
                      </p:cNvSpPr>
                      <p:nvPr/>
                    </p:nvSpPr>
                    <p:spPr bwMode="auto">
                      <a:xfrm>
                        <a:off x="13511" y="5239"/>
                        <a:ext cx="609" cy="289"/>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77" name="Freeform 1346">
                        <a:extLst>
                          <a:ext uri="{FF2B5EF4-FFF2-40B4-BE49-F238E27FC236}">
                            <a16:creationId xmlns:a16="http://schemas.microsoft.com/office/drawing/2014/main" id="{0EA2A16D-9DCA-5543-B7CE-99804E5055DF}"/>
                          </a:ext>
                        </a:extLst>
                      </p:cNvPr>
                      <p:cNvSpPr>
                        <a:spLocks/>
                      </p:cNvSpPr>
                      <p:nvPr/>
                    </p:nvSpPr>
                    <p:spPr bwMode="auto">
                      <a:xfrm>
                        <a:off x="13918" y="5447"/>
                        <a:ext cx="655" cy="350"/>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78" name="AutoShape 1347">
                        <a:extLst>
                          <a:ext uri="{FF2B5EF4-FFF2-40B4-BE49-F238E27FC236}">
                            <a16:creationId xmlns:a16="http://schemas.microsoft.com/office/drawing/2014/main" id="{C032A194-BA1E-C64F-BFE4-DB6BC59505A0}"/>
                          </a:ext>
                        </a:extLst>
                      </p:cNvPr>
                      <p:cNvSpPr>
                        <a:spLocks noChangeArrowheads="1"/>
                      </p:cNvSpPr>
                      <p:nvPr/>
                    </p:nvSpPr>
                    <p:spPr bwMode="auto">
                      <a:xfrm rot="218875">
                        <a:off x="13918" y="4404"/>
                        <a:ext cx="275" cy="988"/>
                      </a:xfrm>
                      <a:prstGeom prst="can">
                        <a:avLst>
                          <a:gd name="adj" fmla="val 89818"/>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79" name="AutoShape 1348">
                        <a:extLst>
                          <a:ext uri="{FF2B5EF4-FFF2-40B4-BE49-F238E27FC236}">
                            <a16:creationId xmlns:a16="http://schemas.microsoft.com/office/drawing/2014/main" id="{C0079A6A-6ED7-804E-BB6C-546A2A7BD69C}"/>
                          </a:ext>
                        </a:extLst>
                      </p:cNvPr>
                      <p:cNvSpPr>
                        <a:spLocks noChangeArrowheads="1"/>
                      </p:cNvSpPr>
                      <p:nvPr/>
                    </p:nvSpPr>
                    <p:spPr bwMode="auto">
                      <a:xfrm>
                        <a:off x="14214" y="4593"/>
                        <a:ext cx="359" cy="935"/>
                      </a:xfrm>
                      <a:prstGeom prst="can">
                        <a:avLst>
                          <a:gd name="adj" fmla="val 2247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0" name="AutoShape 1349">
                        <a:extLst>
                          <a:ext uri="{FF2B5EF4-FFF2-40B4-BE49-F238E27FC236}">
                            <a16:creationId xmlns:a16="http://schemas.microsoft.com/office/drawing/2014/main" id="{EEBDF01D-8FEB-9246-84D5-821ECAD7D326}"/>
                          </a:ext>
                        </a:extLst>
                      </p:cNvPr>
                      <p:cNvSpPr>
                        <a:spLocks noChangeArrowheads="1"/>
                      </p:cNvSpPr>
                      <p:nvPr/>
                    </p:nvSpPr>
                    <p:spPr bwMode="auto">
                      <a:xfrm rot="1638181">
                        <a:off x="14234" y="3394"/>
                        <a:ext cx="392" cy="1199"/>
                      </a:xfrm>
                      <a:prstGeom prst="can">
                        <a:avLst>
                          <a:gd name="adj" fmla="val 48641"/>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1" name="Rectangle 80">
                        <a:extLst>
                          <a:ext uri="{FF2B5EF4-FFF2-40B4-BE49-F238E27FC236}">
                            <a16:creationId xmlns:a16="http://schemas.microsoft.com/office/drawing/2014/main" id="{32437268-FDC6-8449-A9D6-3D23830E3756}"/>
                          </a:ext>
                        </a:extLst>
                      </p:cNvPr>
                      <p:cNvSpPr>
                        <a:spLocks noChangeArrowheads="1"/>
                      </p:cNvSpPr>
                      <p:nvPr/>
                    </p:nvSpPr>
                    <p:spPr bwMode="auto">
                      <a:xfrm>
                        <a:off x="14486" y="1651"/>
                        <a:ext cx="290" cy="1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82" name="Freeform 1351">
                        <a:extLst>
                          <a:ext uri="{FF2B5EF4-FFF2-40B4-BE49-F238E27FC236}">
                            <a16:creationId xmlns:a16="http://schemas.microsoft.com/office/drawing/2014/main" id="{8446A721-67CB-BD4F-AB24-5448105DC555}"/>
                          </a:ext>
                        </a:extLst>
                      </p:cNvPr>
                      <p:cNvSpPr>
                        <a:spLocks/>
                      </p:cNvSpPr>
                      <p:nvPr/>
                    </p:nvSpPr>
                    <p:spPr bwMode="auto">
                      <a:xfrm>
                        <a:off x="14120" y="1772"/>
                        <a:ext cx="866" cy="1640"/>
                      </a:xfrm>
                      <a:custGeom>
                        <a:avLst/>
                        <a:gdLst>
                          <a:gd name="T0" fmla="*/ 35 w 1278"/>
                          <a:gd name="T1" fmla="*/ 606 h 2816"/>
                          <a:gd name="T2" fmla="*/ 155 w 1278"/>
                          <a:gd name="T3" fmla="*/ 119 h 2816"/>
                          <a:gd name="T4" fmla="*/ 346 w 1278"/>
                          <a:gd name="T5" fmla="*/ 34 h 2816"/>
                          <a:gd name="T6" fmla="*/ 796 w 1278"/>
                          <a:gd name="T7" fmla="*/ 8 h 2816"/>
                          <a:gd name="T8" fmla="*/ 1124 w 1278"/>
                          <a:gd name="T9" fmla="*/ 80 h 2816"/>
                          <a:gd name="T10" fmla="*/ 1218 w 1278"/>
                          <a:gd name="T11" fmla="*/ 146 h 2816"/>
                          <a:gd name="T12" fmla="*/ 1255 w 1278"/>
                          <a:gd name="T13" fmla="*/ 200 h 2816"/>
                          <a:gd name="T14" fmla="*/ 1269 w 1278"/>
                          <a:gd name="T15" fmla="*/ 468 h 2816"/>
                          <a:gd name="T16" fmla="*/ 1200 w 1278"/>
                          <a:gd name="T17" fmla="*/ 1463 h 2816"/>
                          <a:gd name="T18" fmla="*/ 975 w 1278"/>
                          <a:gd name="T19" fmla="*/ 2809 h 2816"/>
                          <a:gd name="T20" fmla="*/ 541 w 1278"/>
                          <a:gd name="T21" fmla="*/ 2812 h 2816"/>
                          <a:gd name="T22" fmla="*/ 35 w 1278"/>
                          <a:gd name="T23" fmla="*/ 606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8" h="2816">
                            <a:moveTo>
                              <a:pt x="35" y="606"/>
                            </a:moveTo>
                            <a:cubicBezTo>
                              <a:pt x="0" y="211"/>
                              <a:pt x="130" y="188"/>
                              <a:pt x="155" y="119"/>
                            </a:cubicBezTo>
                            <a:cubicBezTo>
                              <a:pt x="261" y="55"/>
                              <a:pt x="296" y="59"/>
                              <a:pt x="346" y="34"/>
                            </a:cubicBezTo>
                            <a:cubicBezTo>
                              <a:pt x="453" y="16"/>
                              <a:pt x="666" y="0"/>
                              <a:pt x="796" y="8"/>
                            </a:cubicBezTo>
                            <a:cubicBezTo>
                              <a:pt x="887" y="13"/>
                              <a:pt x="1009" y="33"/>
                              <a:pt x="1124" y="80"/>
                            </a:cubicBezTo>
                            <a:cubicBezTo>
                              <a:pt x="1166" y="111"/>
                              <a:pt x="1171" y="106"/>
                              <a:pt x="1218" y="146"/>
                            </a:cubicBezTo>
                            <a:cubicBezTo>
                              <a:pt x="1243" y="171"/>
                              <a:pt x="1243" y="171"/>
                              <a:pt x="1255" y="200"/>
                            </a:cubicBezTo>
                            <a:cubicBezTo>
                              <a:pt x="1264" y="253"/>
                              <a:pt x="1278" y="258"/>
                              <a:pt x="1269" y="468"/>
                            </a:cubicBezTo>
                            <a:cubicBezTo>
                              <a:pt x="1247" y="799"/>
                              <a:pt x="1235" y="1133"/>
                              <a:pt x="1200" y="1463"/>
                            </a:cubicBezTo>
                            <a:cubicBezTo>
                              <a:pt x="1151" y="1854"/>
                              <a:pt x="1111" y="2090"/>
                              <a:pt x="975" y="2809"/>
                            </a:cubicBezTo>
                            <a:cubicBezTo>
                              <a:pt x="873" y="2804"/>
                              <a:pt x="621" y="2816"/>
                              <a:pt x="541" y="2812"/>
                            </a:cubicBezTo>
                            <a:cubicBezTo>
                              <a:pt x="481" y="2440"/>
                              <a:pt x="88" y="1040"/>
                              <a:pt x="35" y="606"/>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3" name="AutoShape 1352">
                        <a:extLst>
                          <a:ext uri="{FF2B5EF4-FFF2-40B4-BE49-F238E27FC236}">
                            <a16:creationId xmlns:a16="http://schemas.microsoft.com/office/drawing/2014/main" id="{175CC7FE-904E-EA4B-A5B9-D1C66D91A824}"/>
                          </a:ext>
                        </a:extLst>
                      </p:cNvPr>
                      <p:cNvSpPr>
                        <a:spLocks noChangeArrowheads="1"/>
                      </p:cNvSpPr>
                      <p:nvPr/>
                    </p:nvSpPr>
                    <p:spPr bwMode="auto">
                      <a:xfrm rot="1223210">
                        <a:off x="14339" y="3457"/>
                        <a:ext cx="381" cy="1223"/>
                      </a:xfrm>
                      <a:prstGeom prst="can">
                        <a:avLst>
                          <a:gd name="adj" fmla="val 3419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4" name="Rectangle 83">
                        <a:extLst>
                          <a:ext uri="{FF2B5EF4-FFF2-40B4-BE49-F238E27FC236}">
                            <a16:creationId xmlns:a16="http://schemas.microsoft.com/office/drawing/2014/main" id="{2105D949-7399-B243-9A33-695327D9A5AD}"/>
                          </a:ext>
                        </a:extLst>
                      </p:cNvPr>
                      <p:cNvSpPr>
                        <a:spLocks noChangeArrowheads="1"/>
                      </p:cNvSpPr>
                      <p:nvPr/>
                    </p:nvSpPr>
                    <p:spPr bwMode="auto">
                      <a:xfrm>
                        <a:off x="14439" y="3276"/>
                        <a:ext cx="429" cy="3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53" name="Oval 1354">
                      <a:extLst>
                        <a:ext uri="{FF2B5EF4-FFF2-40B4-BE49-F238E27FC236}">
                          <a16:creationId xmlns:a16="http://schemas.microsoft.com/office/drawing/2014/main" id="{895DDFB2-3A94-1E42-ACC7-3ED1733DD937}"/>
                        </a:ext>
                      </a:extLst>
                    </p:cNvPr>
                    <p:cNvSpPr>
                      <a:spLocks noChangeArrowheads="1"/>
                    </p:cNvSpPr>
                    <p:nvPr/>
                  </p:nvSpPr>
                  <p:spPr bwMode="auto">
                    <a:xfrm>
                      <a:off x="10903" y="3650"/>
                      <a:ext cx="586" cy="59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4" name="AutoShape 1355">
                      <a:extLst>
                        <a:ext uri="{FF2B5EF4-FFF2-40B4-BE49-F238E27FC236}">
                          <a16:creationId xmlns:a16="http://schemas.microsoft.com/office/drawing/2014/main" id="{0DBECCE8-6F4D-EE43-839D-27FCE8A6969D}"/>
                        </a:ext>
                      </a:extLst>
                    </p:cNvPr>
                    <p:cNvSpPr>
                      <a:spLocks noChangeArrowheads="1"/>
                    </p:cNvSpPr>
                    <p:nvPr/>
                  </p:nvSpPr>
                  <p:spPr bwMode="auto">
                    <a:xfrm rot="6746646">
                      <a:off x="10773" y="3947"/>
                      <a:ext cx="156" cy="773"/>
                    </a:xfrm>
                    <a:prstGeom prst="can">
                      <a:avLst>
                        <a:gd name="adj" fmla="val 179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55" name="AutoShape 1356">
                      <a:extLst>
                        <a:ext uri="{FF2B5EF4-FFF2-40B4-BE49-F238E27FC236}">
                          <a16:creationId xmlns:a16="http://schemas.microsoft.com/office/drawing/2014/main" id="{D3A8E994-A798-984E-B11C-98E60A199D52}"/>
                        </a:ext>
                      </a:extLst>
                    </p:cNvPr>
                    <p:cNvCxnSpPr>
                      <a:cxnSpLocks noChangeShapeType="1"/>
                    </p:cNvCxnSpPr>
                    <p:nvPr/>
                  </p:nvCxnSpPr>
                  <p:spPr bwMode="auto">
                    <a:xfrm flipV="1">
                      <a:off x="10956" y="4063"/>
                      <a:ext cx="95" cy="64"/>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56" name="Group 1357">
                      <a:extLst>
                        <a:ext uri="{FF2B5EF4-FFF2-40B4-BE49-F238E27FC236}">
                          <a16:creationId xmlns:a16="http://schemas.microsoft.com/office/drawing/2014/main" id="{5B56D6AF-6E00-0847-913C-EF8ECB1D493E}"/>
                        </a:ext>
                      </a:extLst>
                    </p:cNvPr>
                    <p:cNvGrpSpPr>
                      <a:grpSpLocks/>
                    </p:cNvGrpSpPr>
                    <p:nvPr/>
                  </p:nvGrpSpPr>
                  <p:grpSpPr bwMode="auto">
                    <a:xfrm>
                      <a:off x="10887" y="3780"/>
                      <a:ext cx="104" cy="151"/>
                      <a:chOff x="10887" y="3780"/>
                      <a:chExt cx="104" cy="151"/>
                    </a:xfrm>
                  </p:grpSpPr>
                  <p:cxnSp>
                    <p:nvCxnSpPr>
                      <p:cNvPr id="72" name="AutoShape 1358">
                        <a:extLst>
                          <a:ext uri="{FF2B5EF4-FFF2-40B4-BE49-F238E27FC236}">
                            <a16:creationId xmlns:a16="http://schemas.microsoft.com/office/drawing/2014/main" id="{C37AC8B0-35FA-D749-BCE8-663C0B64F987}"/>
                          </a:ext>
                        </a:extLst>
                      </p:cNvPr>
                      <p:cNvCxnSpPr>
                        <a:cxnSpLocks noChangeShapeType="1"/>
                      </p:cNvCxnSpPr>
                      <p:nvPr/>
                    </p:nvCxnSpPr>
                    <p:spPr bwMode="auto">
                      <a:xfrm flipH="1" flipV="1">
                        <a:off x="10906" y="3780"/>
                        <a:ext cx="85" cy="102"/>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73" name="AutoShape 1359">
                        <a:extLst>
                          <a:ext uri="{FF2B5EF4-FFF2-40B4-BE49-F238E27FC236}">
                            <a16:creationId xmlns:a16="http://schemas.microsoft.com/office/drawing/2014/main" id="{2418B4A8-2AD8-414E-AC41-D09479C307D0}"/>
                          </a:ext>
                        </a:extLst>
                      </p:cNvPr>
                      <p:cNvCxnSpPr>
                        <a:cxnSpLocks noChangeShapeType="1"/>
                      </p:cNvCxnSpPr>
                      <p:nvPr/>
                    </p:nvCxnSpPr>
                    <p:spPr bwMode="auto">
                      <a:xfrm flipH="1">
                        <a:off x="10887" y="3882"/>
                        <a:ext cx="104" cy="4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74" name="Arc 1360">
                        <a:extLst>
                          <a:ext uri="{FF2B5EF4-FFF2-40B4-BE49-F238E27FC236}">
                            <a16:creationId xmlns:a16="http://schemas.microsoft.com/office/drawing/2014/main" id="{08EE5529-01FB-084A-BEB8-C56A2F572A8A}"/>
                          </a:ext>
                        </a:extLst>
                      </p:cNvPr>
                      <p:cNvSpPr>
                        <a:spLocks/>
                      </p:cNvSpPr>
                      <p:nvPr/>
                    </p:nvSpPr>
                    <p:spPr bwMode="auto">
                      <a:xfrm rot="19571396" flipH="1">
                        <a:off x="10921" y="3832"/>
                        <a:ext cx="35" cy="71"/>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75" name="Arc 1361">
                        <a:extLst>
                          <a:ext uri="{FF2B5EF4-FFF2-40B4-BE49-F238E27FC236}">
                            <a16:creationId xmlns:a16="http://schemas.microsoft.com/office/drawing/2014/main" id="{C29AF2F6-3D06-C149-9622-A10A313AC162}"/>
                          </a:ext>
                        </a:extLst>
                      </p:cNvPr>
                      <p:cNvSpPr>
                        <a:spLocks/>
                      </p:cNvSpPr>
                      <p:nvPr/>
                    </p:nvSpPr>
                    <p:spPr bwMode="auto">
                      <a:xfrm rot="7802544" flipH="1">
                        <a:off x="10915" y="3853"/>
                        <a:ext cx="35" cy="2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nvGrpSpPr>
                    <p:cNvPr id="57" name="Group 1362">
                      <a:extLst>
                        <a:ext uri="{FF2B5EF4-FFF2-40B4-BE49-F238E27FC236}">
                          <a16:creationId xmlns:a16="http://schemas.microsoft.com/office/drawing/2014/main" id="{1B15177F-8351-804A-A09E-A3588648BD2B}"/>
                        </a:ext>
                      </a:extLst>
                    </p:cNvPr>
                    <p:cNvGrpSpPr>
                      <a:grpSpLocks/>
                    </p:cNvGrpSpPr>
                    <p:nvPr/>
                  </p:nvGrpSpPr>
                  <p:grpSpPr bwMode="auto">
                    <a:xfrm rot="161955" flipH="1">
                      <a:off x="10382" y="2988"/>
                      <a:ext cx="333" cy="509"/>
                      <a:chOff x="6410" y="4175"/>
                      <a:chExt cx="3671" cy="4034"/>
                    </a:xfrm>
                  </p:grpSpPr>
                  <p:sp>
                    <p:nvSpPr>
                      <p:cNvPr id="59" name="AutoShape 1363">
                        <a:extLst>
                          <a:ext uri="{FF2B5EF4-FFF2-40B4-BE49-F238E27FC236}">
                            <a16:creationId xmlns:a16="http://schemas.microsoft.com/office/drawing/2014/main" id="{473FE5B8-A418-3943-83C5-59C5E1E26D61}"/>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0" name="AutoShape 1364">
                        <a:extLst>
                          <a:ext uri="{FF2B5EF4-FFF2-40B4-BE49-F238E27FC236}">
                            <a16:creationId xmlns:a16="http://schemas.microsoft.com/office/drawing/2014/main" id="{09103697-D8F6-0745-8BE1-CD65206A39DA}"/>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1" name="AutoShape 1365">
                        <a:extLst>
                          <a:ext uri="{FF2B5EF4-FFF2-40B4-BE49-F238E27FC236}">
                            <a16:creationId xmlns:a16="http://schemas.microsoft.com/office/drawing/2014/main" id="{A82ECAA1-6F57-1E41-8E6F-83DD4EE7F217}"/>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2" name="AutoShape 1366">
                        <a:extLst>
                          <a:ext uri="{FF2B5EF4-FFF2-40B4-BE49-F238E27FC236}">
                            <a16:creationId xmlns:a16="http://schemas.microsoft.com/office/drawing/2014/main" id="{459AAB35-1D9A-0942-933F-609EF576FFE9}"/>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3" name="AutoShape 1367">
                        <a:extLst>
                          <a:ext uri="{FF2B5EF4-FFF2-40B4-BE49-F238E27FC236}">
                            <a16:creationId xmlns:a16="http://schemas.microsoft.com/office/drawing/2014/main" id="{5B86D035-5919-2C41-8DBE-E4EC7BE20FF3}"/>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4" name="AutoShape 1368">
                        <a:extLst>
                          <a:ext uri="{FF2B5EF4-FFF2-40B4-BE49-F238E27FC236}">
                            <a16:creationId xmlns:a16="http://schemas.microsoft.com/office/drawing/2014/main" id="{E9B7C893-8839-FB42-AF56-453BE8ABC9AF}"/>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5" name="AutoShape 1369">
                        <a:extLst>
                          <a:ext uri="{FF2B5EF4-FFF2-40B4-BE49-F238E27FC236}">
                            <a16:creationId xmlns:a16="http://schemas.microsoft.com/office/drawing/2014/main" id="{79AA8CF3-CEF3-6B47-A5B7-7F9B18EC58FD}"/>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6" name="AutoShape 1370">
                        <a:extLst>
                          <a:ext uri="{FF2B5EF4-FFF2-40B4-BE49-F238E27FC236}">
                            <a16:creationId xmlns:a16="http://schemas.microsoft.com/office/drawing/2014/main" id="{2D3FE980-C717-D24D-8D1F-4F7FE9393DEB}"/>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7" name="AutoShape 1371">
                        <a:extLst>
                          <a:ext uri="{FF2B5EF4-FFF2-40B4-BE49-F238E27FC236}">
                            <a16:creationId xmlns:a16="http://schemas.microsoft.com/office/drawing/2014/main" id="{330FE60B-F661-EE48-9F72-C7A1092274BD}"/>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8" name="AutoShape 1372">
                        <a:extLst>
                          <a:ext uri="{FF2B5EF4-FFF2-40B4-BE49-F238E27FC236}">
                            <a16:creationId xmlns:a16="http://schemas.microsoft.com/office/drawing/2014/main" id="{760811E9-AE80-154D-84D4-CDDDCD09937B}"/>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9" name="AutoShape 1373">
                        <a:extLst>
                          <a:ext uri="{FF2B5EF4-FFF2-40B4-BE49-F238E27FC236}">
                            <a16:creationId xmlns:a16="http://schemas.microsoft.com/office/drawing/2014/main" id="{B3A7537E-5130-8141-9108-CC833BC9914E}"/>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70" name="AutoShape 1374">
                        <a:extLst>
                          <a:ext uri="{FF2B5EF4-FFF2-40B4-BE49-F238E27FC236}">
                            <a16:creationId xmlns:a16="http://schemas.microsoft.com/office/drawing/2014/main" id="{B8D2133D-F975-6149-A4D0-04424C87305B}"/>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71" name="AutoShape 1375">
                        <a:extLst>
                          <a:ext uri="{FF2B5EF4-FFF2-40B4-BE49-F238E27FC236}">
                            <a16:creationId xmlns:a16="http://schemas.microsoft.com/office/drawing/2014/main" id="{7A5FC11C-C024-6E4A-819B-BDD9EB4680A2}"/>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58" name="AutoShape 1376">
                      <a:extLst>
                        <a:ext uri="{FF2B5EF4-FFF2-40B4-BE49-F238E27FC236}">
                          <a16:creationId xmlns:a16="http://schemas.microsoft.com/office/drawing/2014/main" id="{A797138B-3E2C-7B45-8550-4ECC917C9EAC}"/>
                        </a:ext>
                      </a:extLst>
                    </p:cNvPr>
                    <p:cNvSpPr>
                      <a:spLocks noChangeArrowheads="1"/>
                    </p:cNvSpPr>
                    <p:nvPr/>
                  </p:nvSpPr>
                  <p:spPr bwMode="auto">
                    <a:xfrm rot="10338655">
                      <a:off x="10427" y="3394"/>
                      <a:ext cx="104" cy="807"/>
                    </a:xfrm>
                    <a:prstGeom prst="can">
                      <a:avLst>
                        <a:gd name="adj" fmla="val 5995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44" name="Group 1377">
                    <a:extLst>
                      <a:ext uri="{FF2B5EF4-FFF2-40B4-BE49-F238E27FC236}">
                        <a16:creationId xmlns:a16="http://schemas.microsoft.com/office/drawing/2014/main" id="{0B6648BF-0030-5D49-9E77-8C972369D8CD}"/>
                      </a:ext>
                    </a:extLst>
                  </p:cNvPr>
                  <p:cNvGrpSpPr>
                    <a:grpSpLocks/>
                  </p:cNvGrpSpPr>
                  <p:nvPr/>
                </p:nvGrpSpPr>
                <p:grpSpPr bwMode="auto">
                  <a:xfrm>
                    <a:off x="2767" y="2018"/>
                    <a:ext cx="3009" cy="2359"/>
                    <a:chOff x="2389" y="2316"/>
                    <a:chExt cx="4633" cy="3280"/>
                  </a:xfrm>
                </p:grpSpPr>
                <p:sp>
                  <p:nvSpPr>
                    <p:cNvPr id="46" name="Arc 1378">
                      <a:extLst>
                        <a:ext uri="{FF2B5EF4-FFF2-40B4-BE49-F238E27FC236}">
                          <a16:creationId xmlns:a16="http://schemas.microsoft.com/office/drawing/2014/main" id="{40ADE07C-401E-2844-A012-5D34A87AB09F}"/>
                        </a:ext>
                      </a:extLst>
                    </p:cNvPr>
                    <p:cNvSpPr>
                      <a:spLocks/>
                    </p:cNvSpPr>
                    <p:nvPr/>
                  </p:nvSpPr>
                  <p:spPr bwMode="auto">
                    <a:xfrm>
                      <a:off x="2421" y="2316"/>
                      <a:ext cx="4601" cy="3280"/>
                    </a:xfrm>
                    <a:custGeom>
                      <a:avLst/>
                      <a:gdLst>
                        <a:gd name="G0" fmla="+- 19497 0 0"/>
                        <a:gd name="G1" fmla="+- 21600 0 0"/>
                        <a:gd name="G2" fmla="+- 21600 0 0"/>
                        <a:gd name="T0" fmla="*/ 0 w 41097"/>
                        <a:gd name="T1" fmla="*/ 12302 h 21600"/>
                        <a:gd name="T2" fmla="*/ 41097 w 41097"/>
                        <a:gd name="T3" fmla="*/ 21600 h 21600"/>
                        <a:gd name="T4" fmla="*/ 19497 w 41097"/>
                        <a:gd name="T5" fmla="*/ 21600 h 21600"/>
                      </a:gdLst>
                      <a:ahLst/>
                      <a:cxnLst>
                        <a:cxn ang="0">
                          <a:pos x="T0" y="T1"/>
                        </a:cxn>
                        <a:cxn ang="0">
                          <a:pos x="T2" y="T3"/>
                        </a:cxn>
                        <a:cxn ang="0">
                          <a:pos x="T4" y="T5"/>
                        </a:cxn>
                      </a:cxnLst>
                      <a:rect l="0" t="0" r="r" b="b"/>
                      <a:pathLst>
                        <a:path w="41097" h="21600" fill="none" extrusionOk="0">
                          <a:moveTo>
                            <a:pt x="0" y="12302"/>
                          </a:moveTo>
                          <a:cubicBezTo>
                            <a:pt x="3584" y="4786"/>
                            <a:pt x="11170" y="-1"/>
                            <a:pt x="19497" y="-1"/>
                          </a:cubicBezTo>
                          <a:cubicBezTo>
                            <a:pt x="31426" y="-1"/>
                            <a:pt x="41097" y="9670"/>
                            <a:pt x="41097" y="21600"/>
                          </a:cubicBezTo>
                        </a:path>
                        <a:path w="41097" h="21600" stroke="0" extrusionOk="0">
                          <a:moveTo>
                            <a:pt x="0" y="12302"/>
                          </a:moveTo>
                          <a:cubicBezTo>
                            <a:pt x="3584" y="4786"/>
                            <a:pt x="11170" y="-1"/>
                            <a:pt x="19497" y="-1"/>
                          </a:cubicBezTo>
                          <a:cubicBezTo>
                            <a:pt x="31426" y="-1"/>
                            <a:pt x="41097" y="9670"/>
                            <a:pt x="41097" y="21600"/>
                          </a:cubicBezTo>
                          <a:lnTo>
                            <a:pt x="19497"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7" name="AutoShape 1379">
                      <a:extLst>
                        <a:ext uri="{FF2B5EF4-FFF2-40B4-BE49-F238E27FC236}">
                          <a16:creationId xmlns:a16="http://schemas.microsoft.com/office/drawing/2014/main" id="{5AA7BB9C-97B2-DF40-B471-67D1E9570EB6}"/>
                        </a:ext>
                      </a:extLst>
                    </p:cNvPr>
                    <p:cNvCxnSpPr>
                      <a:cxnSpLocks noChangeShapeType="1"/>
                    </p:cNvCxnSpPr>
                    <p:nvPr/>
                  </p:nvCxnSpPr>
                  <p:spPr bwMode="auto">
                    <a:xfrm flipH="1" flipV="1">
                      <a:off x="2389" y="4063"/>
                      <a:ext cx="32" cy="122"/>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 name="AutoShape 1380">
                      <a:extLst>
                        <a:ext uri="{FF2B5EF4-FFF2-40B4-BE49-F238E27FC236}">
                          <a16:creationId xmlns:a16="http://schemas.microsoft.com/office/drawing/2014/main" id="{DCE85599-7965-0F4A-BF49-408F1E468223}"/>
                        </a:ext>
                      </a:extLst>
                    </p:cNvPr>
                    <p:cNvCxnSpPr>
                      <a:cxnSpLocks noChangeShapeType="1"/>
                    </p:cNvCxnSpPr>
                    <p:nvPr/>
                  </p:nvCxnSpPr>
                  <p:spPr bwMode="auto">
                    <a:xfrm flipV="1">
                      <a:off x="2421" y="4114"/>
                      <a:ext cx="105" cy="7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sp>
                <p:nvSpPr>
                  <p:cNvPr id="45" name="Oval 1381">
                    <a:extLst>
                      <a:ext uri="{FF2B5EF4-FFF2-40B4-BE49-F238E27FC236}">
                        <a16:creationId xmlns:a16="http://schemas.microsoft.com/office/drawing/2014/main" id="{19D29C72-D758-D54E-AC3C-2C318FB2DE5E}"/>
                      </a:ext>
                    </a:extLst>
                  </p:cNvPr>
                  <p:cNvSpPr>
                    <a:spLocks noChangeArrowheads="1"/>
                  </p:cNvSpPr>
                  <p:nvPr/>
                </p:nvSpPr>
                <p:spPr bwMode="auto">
                  <a:xfrm>
                    <a:off x="5574" y="3630"/>
                    <a:ext cx="295" cy="30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17" name="Group 1384">
                  <a:extLst>
                    <a:ext uri="{FF2B5EF4-FFF2-40B4-BE49-F238E27FC236}">
                      <a16:creationId xmlns:a16="http://schemas.microsoft.com/office/drawing/2014/main" id="{6C0B796D-3EBD-B84E-9244-5B93337C4441}"/>
                    </a:ext>
                  </a:extLst>
                </p:cNvPr>
                <p:cNvGrpSpPr>
                  <a:grpSpLocks/>
                </p:cNvGrpSpPr>
                <p:nvPr/>
              </p:nvGrpSpPr>
              <p:grpSpPr bwMode="auto">
                <a:xfrm flipH="1">
                  <a:off x="2640" y="3532"/>
                  <a:ext cx="343" cy="330"/>
                  <a:chOff x="11590" y="773"/>
                  <a:chExt cx="3601" cy="2263"/>
                </a:xfrm>
              </p:grpSpPr>
              <p:cxnSp>
                <p:nvCxnSpPr>
                  <p:cNvPr id="18" name="AutoShape 1385">
                    <a:extLst>
                      <a:ext uri="{FF2B5EF4-FFF2-40B4-BE49-F238E27FC236}">
                        <a16:creationId xmlns:a16="http://schemas.microsoft.com/office/drawing/2014/main" id="{0D8487FF-91BD-6543-A73F-483C4E4C8299}"/>
                      </a:ext>
                    </a:extLst>
                  </p:cNvPr>
                  <p:cNvCxnSpPr>
                    <a:cxnSpLocks noChangeShapeType="1"/>
                  </p:cNvCxnSpPr>
                  <p:nvPr/>
                </p:nvCxnSpPr>
                <p:spPr bwMode="auto">
                  <a:xfrm flipH="1">
                    <a:off x="14366" y="1849"/>
                    <a:ext cx="420" cy="1187"/>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19" name="Group 1386">
                    <a:extLst>
                      <a:ext uri="{FF2B5EF4-FFF2-40B4-BE49-F238E27FC236}">
                        <a16:creationId xmlns:a16="http://schemas.microsoft.com/office/drawing/2014/main" id="{CB2420E3-2D24-0D47-BBE3-896CC8642614}"/>
                      </a:ext>
                    </a:extLst>
                  </p:cNvPr>
                  <p:cNvGrpSpPr>
                    <a:grpSpLocks/>
                  </p:cNvGrpSpPr>
                  <p:nvPr/>
                </p:nvGrpSpPr>
                <p:grpSpPr bwMode="auto">
                  <a:xfrm>
                    <a:off x="11590" y="773"/>
                    <a:ext cx="3601" cy="2263"/>
                    <a:chOff x="11590" y="773"/>
                    <a:chExt cx="3601" cy="2263"/>
                  </a:xfrm>
                </p:grpSpPr>
                <p:sp>
                  <p:nvSpPr>
                    <p:cNvPr id="20" name="Oval 1387">
                      <a:extLst>
                        <a:ext uri="{FF2B5EF4-FFF2-40B4-BE49-F238E27FC236}">
                          <a16:creationId xmlns:a16="http://schemas.microsoft.com/office/drawing/2014/main" id="{45E3E16E-F873-9641-B758-3595185D2366}"/>
                        </a:ext>
                      </a:extLst>
                    </p:cNvPr>
                    <p:cNvSpPr>
                      <a:spLocks noChangeArrowheads="1"/>
                    </p:cNvSpPr>
                    <p:nvPr/>
                  </p:nvSpPr>
                  <p:spPr bwMode="auto">
                    <a:xfrm>
                      <a:off x="11590" y="773"/>
                      <a:ext cx="3196" cy="143"/>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21" name="AutoShape 1388">
                      <a:extLst>
                        <a:ext uri="{FF2B5EF4-FFF2-40B4-BE49-F238E27FC236}">
                          <a16:creationId xmlns:a16="http://schemas.microsoft.com/office/drawing/2014/main" id="{6AF1CE7B-8672-364E-A013-22BAC7E00FC1}"/>
                        </a:ext>
                      </a:extLst>
                    </p:cNvPr>
                    <p:cNvCxnSpPr>
                      <a:cxnSpLocks noChangeShapeType="1"/>
                    </p:cNvCxnSpPr>
                    <p:nvPr/>
                  </p:nvCxnSpPr>
                  <p:spPr bwMode="auto">
                    <a:xfrm>
                      <a:off x="11590" y="841"/>
                      <a:ext cx="0" cy="216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2" name="AutoShape 1389">
                      <a:extLst>
                        <a:ext uri="{FF2B5EF4-FFF2-40B4-BE49-F238E27FC236}">
                          <a16:creationId xmlns:a16="http://schemas.microsoft.com/office/drawing/2014/main" id="{7C7BC7A9-9DDE-B342-934E-6FF757FB56F3}"/>
                        </a:ext>
                      </a:extLst>
                    </p:cNvPr>
                    <p:cNvCxnSpPr>
                      <a:cxnSpLocks noChangeShapeType="1"/>
                    </p:cNvCxnSpPr>
                    <p:nvPr/>
                  </p:nvCxnSpPr>
                  <p:spPr bwMode="auto">
                    <a:xfrm>
                      <a:off x="14786" y="841"/>
                      <a:ext cx="0" cy="216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3" name="AutoShape 1390">
                      <a:extLst>
                        <a:ext uri="{FF2B5EF4-FFF2-40B4-BE49-F238E27FC236}">
                          <a16:creationId xmlns:a16="http://schemas.microsoft.com/office/drawing/2014/main" id="{285961A5-316B-0542-AAB1-1E2306378790}"/>
                        </a:ext>
                      </a:extLst>
                    </p:cNvPr>
                    <p:cNvCxnSpPr>
                      <a:cxnSpLocks noChangeShapeType="1"/>
                    </p:cNvCxnSpPr>
                    <p:nvPr/>
                  </p:nvCxnSpPr>
                  <p:spPr bwMode="auto">
                    <a:xfrm flipV="1">
                      <a:off x="11590"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4" name="AutoShape 1391">
                      <a:extLst>
                        <a:ext uri="{FF2B5EF4-FFF2-40B4-BE49-F238E27FC236}">
                          <a16:creationId xmlns:a16="http://schemas.microsoft.com/office/drawing/2014/main" id="{4930DC8B-DA83-CF4C-901D-921B4A51625C}"/>
                        </a:ext>
                      </a:extLst>
                    </p:cNvPr>
                    <p:cNvCxnSpPr>
                      <a:cxnSpLocks noChangeShapeType="1"/>
                    </p:cNvCxnSpPr>
                    <p:nvPr/>
                  </p:nvCxnSpPr>
                  <p:spPr bwMode="auto">
                    <a:xfrm flipV="1">
                      <a:off x="11911"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5" name="AutoShape 1392">
                      <a:extLst>
                        <a:ext uri="{FF2B5EF4-FFF2-40B4-BE49-F238E27FC236}">
                          <a16:creationId xmlns:a16="http://schemas.microsoft.com/office/drawing/2014/main" id="{F3D3FE14-93A4-5B4F-82A1-88341A24BB5D}"/>
                        </a:ext>
                      </a:extLst>
                    </p:cNvPr>
                    <p:cNvCxnSpPr>
                      <a:cxnSpLocks noChangeShapeType="1"/>
                    </p:cNvCxnSpPr>
                    <p:nvPr/>
                  </p:nvCxnSpPr>
                  <p:spPr bwMode="auto">
                    <a:xfrm flipV="1">
                      <a:off x="12239"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6" name="AutoShape 1393">
                      <a:extLst>
                        <a:ext uri="{FF2B5EF4-FFF2-40B4-BE49-F238E27FC236}">
                          <a16:creationId xmlns:a16="http://schemas.microsoft.com/office/drawing/2014/main" id="{59B949D8-0963-B742-A76D-11295DA6A2FE}"/>
                        </a:ext>
                      </a:extLst>
                    </p:cNvPr>
                    <p:cNvCxnSpPr>
                      <a:cxnSpLocks noChangeShapeType="1"/>
                    </p:cNvCxnSpPr>
                    <p:nvPr/>
                  </p:nvCxnSpPr>
                  <p:spPr bwMode="auto">
                    <a:xfrm flipV="1">
                      <a:off x="12630"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7" name="AutoShape 1394">
                      <a:extLst>
                        <a:ext uri="{FF2B5EF4-FFF2-40B4-BE49-F238E27FC236}">
                          <a16:creationId xmlns:a16="http://schemas.microsoft.com/office/drawing/2014/main" id="{28A4FE98-368F-8B45-B142-81DF9CBC84CF}"/>
                        </a:ext>
                      </a:extLst>
                    </p:cNvPr>
                    <p:cNvCxnSpPr>
                      <a:cxnSpLocks noChangeShapeType="1"/>
                    </p:cNvCxnSpPr>
                    <p:nvPr/>
                  </p:nvCxnSpPr>
                  <p:spPr bwMode="auto">
                    <a:xfrm flipV="1">
                      <a:off x="13016"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8" name="AutoShape 1395">
                      <a:extLst>
                        <a:ext uri="{FF2B5EF4-FFF2-40B4-BE49-F238E27FC236}">
                          <a16:creationId xmlns:a16="http://schemas.microsoft.com/office/drawing/2014/main" id="{6C498F48-6D95-0C47-8FCC-82DDFA502B1C}"/>
                        </a:ext>
                      </a:extLst>
                    </p:cNvPr>
                    <p:cNvCxnSpPr>
                      <a:cxnSpLocks noChangeShapeType="1"/>
                    </p:cNvCxnSpPr>
                    <p:nvPr/>
                  </p:nvCxnSpPr>
                  <p:spPr bwMode="auto">
                    <a:xfrm flipV="1">
                      <a:off x="13349"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9" name="AutoShape 1396">
                      <a:extLst>
                        <a:ext uri="{FF2B5EF4-FFF2-40B4-BE49-F238E27FC236}">
                          <a16:creationId xmlns:a16="http://schemas.microsoft.com/office/drawing/2014/main" id="{F94C9D2F-4CB2-CB4F-AE21-83698F698C94}"/>
                        </a:ext>
                      </a:extLst>
                    </p:cNvPr>
                    <p:cNvCxnSpPr>
                      <a:cxnSpLocks noChangeShapeType="1"/>
                    </p:cNvCxnSpPr>
                    <p:nvPr/>
                  </p:nvCxnSpPr>
                  <p:spPr bwMode="auto">
                    <a:xfrm flipV="1">
                      <a:off x="13735" y="899"/>
                      <a:ext cx="719" cy="2074"/>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0" name="AutoShape 1397">
                      <a:extLst>
                        <a:ext uri="{FF2B5EF4-FFF2-40B4-BE49-F238E27FC236}">
                          <a16:creationId xmlns:a16="http://schemas.microsoft.com/office/drawing/2014/main" id="{0C36EB4F-A7E8-5544-A2DB-1154BF0D6975}"/>
                        </a:ext>
                      </a:extLst>
                    </p:cNvPr>
                    <p:cNvCxnSpPr>
                      <a:cxnSpLocks noChangeShapeType="1"/>
                    </p:cNvCxnSpPr>
                    <p:nvPr/>
                  </p:nvCxnSpPr>
                  <p:spPr bwMode="auto">
                    <a:xfrm flipV="1">
                      <a:off x="14014" y="841"/>
                      <a:ext cx="772" cy="2195"/>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1" name="AutoShape 1398">
                      <a:extLst>
                        <a:ext uri="{FF2B5EF4-FFF2-40B4-BE49-F238E27FC236}">
                          <a16:creationId xmlns:a16="http://schemas.microsoft.com/office/drawing/2014/main" id="{56A5EA0B-A743-6344-8CEC-4AC008FE86CA}"/>
                        </a:ext>
                      </a:extLst>
                    </p:cNvPr>
                    <p:cNvCxnSpPr>
                      <a:cxnSpLocks noChangeShapeType="1"/>
                    </p:cNvCxnSpPr>
                    <p:nvPr/>
                  </p:nvCxnSpPr>
                  <p:spPr bwMode="auto">
                    <a:xfrm flipV="1">
                      <a:off x="11590" y="899"/>
                      <a:ext cx="434" cy="110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2" name="AutoShape 1399">
                      <a:extLst>
                        <a:ext uri="{FF2B5EF4-FFF2-40B4-BE49-F238E27FC236}">
                          <a16:creationId xmlns:a16="http://schemas.microsoft.com/office/drawing/2014/main" id="{5B8602B8-10B1-6243-88F3-6CFA26C23F66}"/>
                        </a:ext>
                      </a:extLst>
                    </p:cNvPr>
                    <p:cNvCxnSpPr>
                      <a:cxnSpLocks noChangeShapeType="1"/>
                    </p:cNvCxnSpPr>
                    <p:nvPr/>
                  </p:nvCxnSpPr>
                  <p:spPr bwMode="auto">
                    <a:xfrm>
                      <a:off x="11590" y="872"/>
                      <a:ext cx="649" cy="2135"/>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3" name="AutoShape 1400">
                      <a:extLst>
                        <a:ext uri="{FF2B5EF4-FFF2-40B4-BE49-F238E27FC236}">
                          <a16:creationId xmlns:a16="http://schemas.microsoft.com/office/drawing/2014/main" id="{859283E8-4AC7-5647-B95B-A33B06C0FCA8}"/>
                        </a:ext>
                      </a:extLst>
                    </p:cNvPr>
                    <p:cNvCxnSpPr>
                      <a:cxnSpLocks noChangeShapeType="1"/>
                    </p:cNvCxnSpPr>
                    <p:nvPr/>
                  </p:nvCxnSpPr>
                  <p:spPr bwMode="auto">
                    <a:xfrm>
                      <a:off x="12006" y="916"/>
                      <a:ext cx="624"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4" name="AutoShape 1401">
                      <a:extLst>
                        <a:ext uri="{FF2B5EF4-FFF2-40B4-BE49-F238E27FC236}">
                          <a16:creationId xmlns:a16="http://schemas.microsoft.com/office/drawing/2014/main" id="{41F3C099-6D9F-C64F-B806-560C5A0B2D33}"/>
                        </a:ext>
                      </a:extLst>
                    </p:cNvPr>
                    <p:cNvCxnSpPr>
                      <a:cxnSpLocks noChangeShapeType="1"/>
                    </p:cNvCxnSpPr>
                    <p:nvPr/>
                  </p:nvCxnSpPr>
                  <p:spPr bwMode="auto">
                    <a:xfrm>
                      <a:off x="12309" y="916"/>
                      <a:ext cx="707"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5" name="AutoShape 1402">
                      <a:extLst>
                        <a:ext uri="{FF2B5EF4-FFF2-40B4-BE49-F238E27FC236}">
                          <a16:creationId xmlns:a16="http://schemas.microsoft.com/office/drawing/2014/main" id="{EA41C736-FFD2-5B40-B11C-D1480D190C75}"/>
                        </a:ext>
                      </a:extLst>
                    </p:cNvPr>
                    <p:cNvCxnSpPr>
                      <a:cxnSpLocks noChangeShapeType="1"/>
                    </p:cNvCxnSpPr>
                    <p:nvPr/>
                  </p:nvCxnSpPr>
                  <p:spPr bwMode="auto">
                    <a:xfrm>
                      <a:off x="13349" y="934"/>
                      <a:ext cx="665" cy="2102"/>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6" name="AutoShape 1403">
                      <a:extLst>
                        <a:ext uri="{FF2B5EF4-FFF2-40B4-BE49-F238E27FC236}">
                          <a16:creationId xmlns:a16="http://schemas.microsoft.com/office/drawing/2014/main" id="{ACF2B0F7-A9CC-0A41-86C5-8F842EF4DA85}"/>
                        </a:ext>
                      </a:extLst>
                    </p:cNvPr>
                    <p:cNvCxnSpPr>
                      <a:cxnSpLocks noChangeShapeType="1"/>
                    </p:cNvCxnSpPr>
                    <p:nvPr/>
                  </p:nvCxnSpPr>
                  <p:spPr bwMode="auto">
                    <a:xfrm>
                      <a:off x="12958" y="953"/>
                      <a:ext cx="777" cy="202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7" name="AutoShape 1404">
                      <a:extLst>
                        <a:ext uri="{FF2B5EF4-FFF2-40B4-BE49-F238E27FC236}">
                          <a16:creationId xmlns:a16="http://schemas.microsoft.com/office/drawing/2014/main" id="{6AA7FA21-A2A2-104A-B793-606008EA2CE4}"/>
                        </a:ext>
                      </a:extLst>
                    </p:cNvPr>
                    <p:cNvCxnSpPr>
                      <a:cxnSpLocks noChangeShapeType="1"/>
                    </p:cNvCxnSpPr>
                    <p:nvPr/>
                  </p:nvCxnSpPr>
                  <p:spPr bwMode="auto">
                    <a:xfrm>
                      <a:off x="12630" y="934"/>
                      <a:ext cx="719" cy="207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8" name="AutoShape 1405">
                      <a:extLst>
                        <a:ext uri="{FF2B5EF4-FFF2-40B4-BE49-F238E27FC236}">
                          <a16:creationId xmlns:a16="http://schemas.microsoft.com/office/drawing/2014/main" id="{3438164E-A6FF-184B-A27C-1B70F5726ECF}"/>
                        </a:ext>
                      </a:extLst>
                    </p:cNvPr>
                    <p:cNvCxnSpPr>
                      <a:cxnSpLocks noChangeShapeType="1"/>
                    </p:cNvCxnSpPr>
                    <p:nvPr/>
                  </p:nvCxnSpPr>
                  <p:spPr bwMode="auto">
                    <a:xfrm>
                      <a:off x="14454" y="916"/>
                      <a:ext cx="332" cy="93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9" name="AutoShape 1406">
                      <a:extLst>
                        <a:ext uri="{FF2B5EF4-FFF2-40B4-BE49-F238E27FC236}">
                          <a16:creationId xmlns:a16="http://schemas.microsoft.com/office/drawing/2014/main" id="{2400F091-8C00-1D45-AB97-FC6AAAC2E566}"/>
                        </a:ext>
                      </a:extLst>
                    </p:cNvPr>
                    <p:cNvCxnSpPr>
                      <a:cxnSpLocks noChangeShapeType="1"/>
                    </p:cNvCxnSpPr>
                    <p:nvPr/>
                  </p:nvCxnSpPr>
                  <p:spPr bwMode="auto">
                    <a:xfrm>
                      <a:off x="14068" y="934"/>
                      <a:ext cx="718" cy="207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0" name="AutoShape 1407">
                      <a:extLst>
                        <a:ext uri="{FF2B5EF4-FFF2-40B4-BE49-F238E27FC236}">
                          <a16:creationId xmlns:a16="http://schemas.microsoft.com/office/drawing/2014/main" id="{71DE5E32-5653-E344-A262-83675A487DD8}"/>
                        </a:ext>
                      </a:extLst>
                    </p:cNvPr>
                    <p:cNvCxnSpPr>
                      <a:cxnSpLocks noChangeShapeType="1"/>
                    </p:cNvCxnSpPr>
                    <p:nvPr/>
                  </p:nvCxnSpPr>
                  <p:spPr bwMode="auto">
                    <a:xfrm>
                      <a:off x="13735" y="953"/>
                      <a:ext cx="631" cy="208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1" name="AutoShape 1408">
                      <a:extLst>
                        <a:ext uri="{FF2B5EF4-FFF2-40B4-BE49-F238E27FC236}">
                          <a16:creationId xmlns:a16="http://schemas.microsoft.com/office/drawing/2014/main" id="{C44BD8E3-17C0-6D4C-9BBE-8AD1A1879BD9}"/>
                        </a:ext>
                      </a:extLst>
                    </p:cNvPr>
                    <p:cNvCxnSpPr>
                      <a:cxnSpLocks noChangeShapeType="1"/>
                    </p:cNvCxnSpPr>
                    <p:nvPr/>
                  </p:nvCxnSpPr>
                  <p:spPr bwMode="auto">
                    <a:xfrm>
                      <a:off x="11590" y="1934"/>
                      <a:ext cx="321" cy="103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2" name="AutoShape 1409">
                      <a:extLst>
                        <a:ext uri="{FF2B5EF4-FFF2-40B4-BE49-F238E27FC236}">
                          <a16:creationId xmlns:a16="http://schemas.microsoft.com/office/drawing/2014/main" id="{7E22872B-E5D7-514D-B107-EFC1488FE758}"/>
                        </a:ext>
                      </a:extLst>
                    </p:cNvPr>
                    <p:cNvCxnSpPr>
                      <a:cxnSpLocks noChangeShapeType="1"/>
                    </p:cNvCxnSpPr>
                    <p:nvPr/>
                  </p:nvCxnSpPr>
                  <p:spPr bwMode="auto">
                    <a:xfrm>
                      <a:off x="14786" y="841"/>
                      <a:ext cx="405" cy="0"/>
                    </a:xfrm>
                    <a:prstGeom prst="straightConnector1">
                      <a:avLst/>
                    </a:prstGeom>
                    <a:noFill/>
                    <a:ln w="38100">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grpSp>
          <p:sp>
            <p:nvSpPr>
              <p:cNvPr id="13" name="AutoShape 1443">
                <a:extLst>
                  <a:ext uri="{FF2B5EF4-FFF2-40B4-BE49-F238E27FC236}">
                    <a16:creationId xmlns:a16="http://schemas.microsoft.com/office/drawing/2014/main" id="{0CB45023-EFAD-2F4F-9464-4078EFE5C32C}"/>
                  </a:ext>
                </a:extLst>
              </p:cNvPr>
              <p:cNvSpPr>
                <a:spLocks noChangeArrowheads="1"/>
              </p:cNvSpPr>
              <p:nvPr/>
            </p:nvSpPr>
            <p:spPr bwMode="auto">
              <a:xfrm>
                <a:off x="11477" y="4980"/>
                <a:ext cx="3709" cy="705"/>
              </a:xfrm>
              <a:prstGeom prst="bevel">
                <a:avLst>
                  <a:gd name="adj" fmla="val 12500"/>
                </a:avLst>
              </a:prstGeom>
              <a:solidFill>
                <a:srgbClr val="FFFFFF"/>
              </a:solidFill>
              <a:ln w="9525">
                <a:solidFill>
                  <a:srgbClr val="000000"/>
                </a:solidFill>
                <a:miter lim="800000"/>
                <a:headEnd/>
                <a:tailEnd/>
              </a:ln>
            </p:spPr>
            <p:txBody>
              <a:bodyPr rot="0" vert="horz" wrap="square" lIns="0" tIns="45720" rIns="91440" bIns="45720" anchor="t" anchorCtr="0" upright="1">
                <a:noAutofit/>
              </a:bodyPr>
              <a:lstStyle/>
              <a:p>
                <a:pPr marL="71755" marR="71755" algn="ctr">
                  <a:lnSpc>
                    <a:spcPct val="150000"/>
                  </a:lnSpc>
                  <a:spcAft>
                    <a:spcPts val="0"/>
                  </a:spcAft>
                </a:pPr>
                <a:r>
                  <a:rPr lang="fr-FR" sz="1100" dirty="0">
                    <a:effectLst/>
                    <a:latin typeface="Calibri" charset="0"/>
                    <a:ea typeface="Calibri" charset="0"/>
                    <a:cs typeface="Times New Roman" charset="0"/>
                  </a:rPr>
                  <a:t>6-  Accroche visuelle et finition</a:t>
                </a:r>
              </a:p>
            </p:txBody>
          </p:sp>
        </p:grpSp>
        <p:sp>
          <p:nvSpPr>
            <p:cNvPr id="11" name="AutoShape 1445">
              <a:extLst>
                <a:ext uri="{FF2B5EF4-FFF2-40B4-BE49-F238E27FC236}">
                  <a16:creationId xmlns:a16="http://schemas.microsoft.com/office/drawing/2014/main" id="{992C5D80-CC6E-704F-A87D-A526377E2887}"/>
                </a:ext>
              </a:extLst>
            </p:cNvPr>
            <p:cNvSpPr>
              <a:spLocks noChangeArrowheads="1"/>
            </p:cNvSpPr>
            <p:nvPr/>
          </p:nvSpPr>
          <p:spPr bwMode="auto">
            <a:xfrm>
              <a:off x="3225572" y="-9454"/>
              <a:ext cx="3795198" cy="579120"/>
            </a:xfrm>
            <a:prstGeom prst="roundRect">
              <a:avLst>
                <a:gd name="adj" fmla="val 16667"/>
              </a:avLst>
            </a:prstGeom>
            <a:solidFill>
              <a:schemeClr val="lt1">
                <a:lumMod val="100000"/>
                <a:lumOff val="0"/>
              </a:schemeClr>
            </a:solidFill>
            <a:ln w="63500" cmpd="thickThin">
              <a:solidFill>
                <a:schemeClr val="accent4">
                  <a:lumMod val="100000"/>
                  <a:lumOff val="0"/>
                </a:schemeClr>
              </a:solidFill>
              <a:round/>
              <a:headEnd/>
              <a:tailEnd/>
            </a:ln>
            <a:effectLst/>
            <a:extLst>
              <a:ext uri="{AF507438-7753-43e0-B8FC-AC1667EBCBE1}">
                <a14:hiddenEffects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effectLst>
                    <a:outerShdw blurRad="63500" dist="38099" dir="2700000" algn="ctr" rotWithShape="0">
                      <a:srgbClr val="868686">
                        <a:alpha val="74998"/>
                      </a:srgbClr>
                    </a:outerShdw>
                  </a:effectLst>
                </a14:hiddenEffects>
              </a:ext>
            </a:extLst>
          </p:spPr>
          <p:txBody>
            <a:bodyPr rot="0" vert="horz" wrap="square" lIns="91440" tIns="45720" rIns="91440" bIns="45720" anchor="t" anchorCtr="0" upright="1">
              <a:noAutofit/>
            </a:bodyPr>
            <a:lstStyle/>
            <a:p>
              <a:pPr marL="71755" marR="71755" algn="ctr">
                <a:lnSpc>
                  <a:spcPct val="150000"/>
                </a:lnSpc>
                <a:spcAft>
                  <a:spcPts val="0"/>
                </a:spcAft>
              </a:pPr>
              <a:r>
                <a:rPr lang="fr-FR" sz="1400" dirty="0">
                  <a:solidFill>
                    <a:srgbClr val="5F497A"/>
                  </a:solidFill>
                  <a:effectLst/>
                  <a:latin typeface="Calibri" charset="0"/>
                  <a:ea typeface="Calibri" charset="0"/>
                  <a:cs typeface="Times New Roman" charset="0"/>
                </a:rPr>
                <a:t>Fiche de tutorat tir pour les LFPDB</a:t>
              </a:r>
              <a:endParaRPr lang="fr-FR" sz="1100" dirty="0">
                <a:effectLst/>
                <a:latin typeface="Calibri" charset="0"/>
                <a:ea typeface="Calibri" charset="0"/>
                <a:cs typeface="Times New Roman" charset="0"/>
              </a:endParaRPr>
            </a:p>
          </p:txBody>
        </p:sp>
      </p:grpSp>
    </p:spTree>
    <p:extLst>
      <p:ext uri="{BB962C8B-B14F-4D97-AF65-F5344CB8AC3E}">
        <p14:creationId xmlns:p14="http://schemas.microsoft.com/office/powerpoint/2010/main" val="100070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Autofit/>
          </a:bodyPr>
          <a:lstStyle/>
          <a:p>
            <a:r>
              <a:rPr sz="3200" dirty="0" err="1">
                <a:solidFill>
                  <a:schemeClr val="accent1">
                    <a:lumMod val="75000"/>
                  </a:schemeClr>
                </a:solidFill>
                <a:latin typeface="Comic Sans MS" panose="030F0902030302020204" pitchFamily="66" charset="0"/>
              </a:rPr>
              <a:t>Trame</a:t>
            </a:r>
            <a:r>
              <a:rPr sz="3200" dirty="0">
                <a:solidFill>
                  <a:schemeClr val="accent1">
                    <a:lumMod val="75000"/>
                  </a:schemeClr>
                </a:solidFill>
                <a:latin typeface="Comic Sans MS" panose="030F0902030302020204" pitchFamily="66" charset="0"/>
              </a:rPr>
              <a:t> progressive – </a:t>
            </a:r>
            <a:r>
              <a:rPr sz="3200" dirty="0" err="1">
                <a:solidFill>
                  <a:schemeClr val="accent1">
                    <a:lumMod val="75000"/>
                  </a:schemeClr>
                </a:solidFill>
                <a:latin typeface="Comic Sans MS" panose="030F0902030302020204" pitchFamily="66" charset="0"/>
              </a:rPr>
              <a:t>Étape</a:t>
            </a:r>
            <a:r>
              <a:rPr sz="3200" dirty="0">
                <a:solidFill>
                  <a:schemeClr val="accent1">
                    <a:lumMod val="75000"/>
                  </a:schemeClr>
                </a:solidFill>
                <a:latin typeface="Comic Sans MS" panose="030F0902030302020204" pitchFamily="66" charset="0"/>
              </a:rPr>
              <a:t> 2 </a:t>
            </a:r>
            <a:r>
              <a:rPr lang="fr-FR" sz="3200" dirty="0">
                <a:solidFill>
                  <a:schemeClr val="accent1">
                    <a:lumMod val="75000"/>
                  </a:schemeClr>
                </a:solidFill>
                <a:latin typeface="Comic Sans MS" panose="030F0902030302020204" pitchFamily="66" charset="0"/>
              </a:rPr>
              <a:t>=&gt;</a:t>
            </a:r>
            <a:r>
              <a:rPr sz="3200" dirty="0">
                <a:solidFill>
                  <a:schemeClr val="accent1">
                    <a:lumMod val="75000"/>
                  </a:schemeClr>
                </a:solidFill>
                <a:latin typeface="Comic Sans MS" panose="030F0902030302020204" pitchFamily="66" charset="0"/>
              </a:rPr>
              <a:t> </a:t>
            </a:r>
            <a:r>
              <a:rPr lang="fr-FR" sz="3200" dirty="0">
                <a:solidFill>
                  <a:schemeClr val="accent1">
                    <a:lumMod val="75000"/>
                  </a:schemeClr>
                </a:solidFill>
                <a:latin typeface="Comic Sans MS" panose="030F0902030302020204" pitchFamily="66" charset="0"/>
              </a:rPr>
              <a:t>FPS 2:</a:t>
            </a:r>
            <a:r>
              <a:rPr lang="fr-FR" sz="3200" dirty="0">
                <a:latin typeface="Comic Sans MS" panose="030F0902030302020204" pitchFamily="66" charset="0"/>
              </a:rPr>
              <a:t> </a:t>
            </a:r>
            <a:r>
              <a:rPr lang="fr-FR" sz="3200" dirty="0">
                <a:solidFill>
                  <a:schemeClr val="accent4">
                    <a:lumMod val="75000"/>
                  </a:schemeClr>
                </a:solidFill>
                <a:latin typeface="Comic Sans MS" panose="030F0902030302020204" pitchFamily="66" charset="0"/>
              </a:rPr>
              <a:t>« Main sûre, score sûr »</a:t>
            </a:r>
            <a:endParaRPr sz="3200" dirty="0">
              <a:solidFill>
                <a:schemeClr val="accent4">
                  <a:lumMod val="75000"/>
                </a:schemeClr>
              </a:solidFill>
              <a:latin typeface="Comic Sans MS" panose="030F0902030302020204" pitchFamily="66" charset="0"/>
            </a:endParaRPr>
          </a:p>
        </p:txBody>
      </p:sp>
      <p:sp>
        <p:nvSpPr>
          <p:cNvPr id="3" name="Content Placeholder 2"/>
          <p:cNvSpPr>
            <a:spLocks noGrp="1"/>
          </p:cNvSpPr>
          <p:nvPr>
            <p:ph idx="1"/>
          </p:nvPr>
        </p:nvSpPr>
        <p:spPr>
          <a:ln>
            <a:solidFill>
              <a:srgbClr val="C00000"/>
            </a:solidFill>
          </a:ln>
        </p:spPr>
        <p:txBody>
          <a:bodyPr>
            <a:normAutofit fontScale="85000" lnSpcReduction="20000"/>
          </a:bodyPr>
          <a:lstStyle/>
          <a:p>
            <a:r>
              <a:rPr dirty="0">
                <a:latin typeface="Comic Sans MS" panose="030F0902030302020204" pitchFamily="66" charset="0"/>
              </a:rPr>
              <a:t>🎯 Objectif : Aider les </a:t>
            </a:r>
            <a:r>
              <a:rPr dirty="0" err="1">
                <a:latin typeface="Comic Sans MS" panose="030F0902030302020204" pitchFamily="66" charset="0"/>
              </a:rPr>
              <a:t>élèves</a:t>
            </a:r>
            <a:r>
              <a:rPr dirty="0">
                <a:latin typeface="Comic Sans MS" panose="030F0902030302020204" pitchFamily="66" charset="0"/>
              </a:rPr>
              <a:t> </a:t>
            </a:r>
            <a:r>
              <a:rPr dirty="0" err="1">
                <a:latin typeface="Comic Sans MS" panose="030F0902030302020204" pitchFamily="66" charset="0"/>
              </a:rPr>
              <a:t>à</a:t>
            </a:r>
            <a:r>
              <a:rPr dirty="0">
                <a:latin typeface="Comic Sans MS" panose="030F0902030302020204" pitchFamily="66" charset="0"/>
              </a:rPr>
              <a:t> </a:t>
            </a:r>
            <a:r>
              <a:rPr dirty="0" err="1">
                <a:latin typeface="Comic Sans MS" panose="030F0902030302020204" pitchFamily="66" charset="0"/>
              </a:rPr>
              <a:t>mieux</a:t>
            </a:r>
            <a:r>
              <a:rPr dirty="0">
                <a:latin typeface="Comic Sans MS" panose="030F0902030302020204" pitchFamily="66" charset="0"/>
              </a:rPr>
              <a:t> </a:t>
            </a:r>
            <a:r>
              <a:rPr dirty="0" err="1">
                <a:latin typeface="Comic Sans MS" panose="030F0902030302020204" pitchFamily="66" charset="0"/>
              </a:rPr>
              <a:t>gérer</a:t>
            </a:r>
            <a:r>
              <a:rPr dirty="0">
                <a:latin typeface="Comic Sans MS" panose="030F0902030302020204" pitchFamily="66" charset="0"/>
              </a:rPr>
              <a:t> la </a:t>
            </a:r>
            <a:r>
              <a:rPr dirty="0" err="1">
                <a:latin typeface="Comic Sans MS" panose="030F0902030302020204" pitchFamily="66" charset="0"/>
              </a:rPr>
              <a:t>balle</a:t>
            </a:r>
            <a:r>
              <a:rPr dirty="0">
                <a:latin typeface="Comic Sans MS" panose="030F0902030302020204" pitchFamily="66" charset="0"/>
              </a:rPr>
              <a:t> sans les </a:t>
            </a:r>
            <a:r>
              <a:rPr dirty="0" err="1">
                <a:latin typeface="Comic Sans MS" panose="030F0902030302020204" pitchFamily="66" charset="0"/>
              </a:rPr>
              <a:t>surcharger</a:t>
            </a:r>
            <a:endParaRPr dirty="0">
              <a:latin typeface="Comic Sans MS" panose="030F0902030302020204" pitchFamily="66" charset="0"/>
            </a:endParaRPr>
          </a:p>
          <a:p>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Niveau</a:t>
            </a:r>
            <a:r>
              <a:rPr dirty="0">
                <a:latin typeface="Comic Sans MS" panose="030F0902030302020204" pitchFamily="66" charset="0"/>
              </a:rPr>
              <a:t> 1 : </a:t>
            </a:r>
            <a:r>
              <a:rPr dirty="0" err="1">
                <a:latin typeface="Comic Sans MS" panose="030F0902030302020204" pitchFamily="66" charset="0"/>
              </a:rPr>
              <a:t>Jeu</a:t>
            </a:r>
            <a:r>
              <a:rPr dirty="0">
                <a:latin typeface="Comic Sans MS" panose="030F0902030302020204" pitchFamily="66" charset="0"/>
              </a:rPr>
              <a:t> simple, sans plot</a:t>
            </a:r>
          </a:p>
          <a:p>
            <a:r>
              <a:rPr dirty="0">
                <a:latin typeface="Comic Sans MS" panose="030F0902030302020204" pitchFamily="66" charset="0"/>
              </a:rPr>
              <a:t>• But : </a:t>
            </a:r>
            <a:r>
              <a:rPr dirty="0" err="1">
                <a:latin typeface="Comic Sans MS" panose="030F0902030302020204" pitchFamily="66" charset="0"/>
              </a:rPr>
              <a:t>enchaîner</a:t>
            </a:r>
            <a:r>
              <a:rPr dirty="0">
                <a:latin typeface="Comic Sans MS" panose="030F0902030302020204" pitchFamily="66" charset="0"/>
              </a:rPr>
              <a:t> des passes </a:t>
            </a:r>
            <a:r>
              <a:rPr dirty="0" err="1">
                <a:latin typeface="Comic Sans MS" panose="030F0902030302020204" pitchFamily="66" charset="0"/>
              </a:rPr>
              <a:t>vers</a:t>
            </a:r>
            <a:r>
              <a:rPr dirty="0">
                <a:latin typeface="Comic Sans MS" panose="030F0902030302020204" pitchFamily="66" charset="0"/>
              </a:rPr>
              <a:t> </a:t>
            </a:r>
            <a:r>
              <a:rPr dirty="0" err="1">
                <a:latin typeface="Comic Sans MS" panose="030F0902030302020204" pitchFamily="66" charset="0"/>
              </a:rPr>
              <a:t>l’avant</a:t>
            </a:r>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Comptage</a:t>
            </a:r>
            <a:r>
              <a:rPr dirty="0">
                <a:latin typeface="Comic Sans MS" panose="030F0902030302020204" pitchFamily="66" charset="0"/>
              </a:rPr>
              <a:t> simple des </a:t>
            </a:r>
            <a:r>
              <a:rPr dirty="0" err="1">
                <a:latin typeface="Comic Sans MS" panose="030F0902030302020204" pitchFamily="66" charset="0"/>
              </a:rPr>
              <a:t>pertes</a:t>
            </a:r>
            <a:r>
              <a:rPr dirty="0">
                <a:latin typeface="Comic Sans MS" panose="030F0902030302020204" pitchFamily="66" charset="0"/>
              </a:rPr>
              <a:t> de </a:t>
            </a:r>
            <a:r>
              <a:rPr dirty="0" err="1">
                <a:latin typeface="Comic Sans MS" panose="030F0902030302020204" pitchFamily="66" charset="0"/>
              </a:rPr>
              <a:t>balle</a:t>
            </a:r>
            <a:endParaRPr dirty="0">
              <a:latin typeface="Comic Sans MS" panose="030F0902030302020204" pitchFamily="66" charset="0"/>
            </a:endParaRPr>
          </a:p>
          <a:p>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Niveau</a:t>
            </a:r>
            <a:r>
              <a:rPr dirty="0">
                <a:latin typeface="Comic Sans MS" panose="030F0902030302020204" pitchFamily="66" charset="0"/>
              </a:rPr>
              <a:t> 2 : </a:t>
            </a:r>
            <a:r>
              <a:rPr dirty="0" err="1">
                <a:latin typeface="Comic Sans MS" panose="030F0902030302020204" pitchFamily="66" charset="0"/>
              </a:rPr>
              <a:t>Ajout</a:t>
            </a:r>
            <a:r>
              <a:rPr dirty="0">
                <a:latin typeface="Comic Sans MS" panose="030F0902030302020204" pitchFamily="66" charset="0"/>
              </a:rPr>
              <a:t> du spot de transition + retard </a:t>
            </a:r>
            <a:r>
              <a:rPr dirty="0" err="1">
                <a:latin typeface="Comic Sans MS" panose="030F0902030302020204" pitchFamily="66" charset="0"/>
              </a:rPr>
              <a:t>défensif</a:t>
            </a:r>
            <a:endParaRPr dirty="0">
              <a:latin typeface="Comic Sans MS" panose="030F0902030302020204" pitchFamily="66" charset="0"/>
            </a:endParaRPr>
          </a:p>
          <a:p>
            <a:r>
              <a:rPr dirty="0">
                <a:latin typeface="Comic Sans MS" panose="030F0902030302020204" pitchFamily="66" charset="0"/>
              </a:rPr>
              <a:t>• Retard </a:t>
            </a:r>
            <a:r>
              <a:rPr dirty="0" err="1">
                <a:latin typeface="Comic Sans MS" panose="030F0902030302020204" pitchFamily="66" charset="0"/>
              </a:rPr>
              <a:t>déclenché</a:t>
            </a:r>
            <a:r>
              <a:rPr dirty="0">
                <a:latin typeface="Comic Sans MS" panose="030F0902030302020204" pitchFamily="66" charset="0"/>
              </a:rPr>
              <a:t> </a:t>
            </a:r>
            <a:r>
              <a:rPr dirty="0" err="1">
                <a:latin typeface="Comic Sans MS" panose="030F0902030302020204" pitchFamily="66" charset="0"/>
              </a:rPr>
              <a:t>seulement</a:t>
            </a:r>
            <a:r>
              <a:rPr dirty="0">
                <a:latin typeface="Comic Sans MS" panose="030F0902030302020204" pitchFamily="66" charset="0"/>
              </a:rPr>
              <a:t> </a:t>
            </a:r>
            <a:r>
              <a:rPr dirty="0" err="1">
                <a:latin typeface="Comic Sans MS" panose="030F0902030302020204" pitchFamily="66" charset="0"/>
              </a:rPr>
              <a:t>si</a:t>
            </a:r>
            <a:r>
              <a:rPr dirty="0">
                <a:latin typeface="Comic Sans MS" panose="030F0902030302020204" pitchFamily="66" charset="0"/>
              </a:rPr>
              <a:t> </a:t>
            </a:r>
            <a:r>
              <a:rPr dirty="0" err="1">
                <a:latin typeface="Comic Sans MS" panose="030F0902030302020204" pitchFamily="66" charset="0"/>
              </a:rPr>
              <a:t>jeu</a:t>
            </a:r>
            <a:r>
              <a:rPr dirty="0">
                <a:latin typeface="Comic Sans MS" panose="030F0902030302020204" pitchFamily="66" charset="0"/>
              </a:rPr>
              <a:t> </a:t>
            </a:r>
            <a:r>
              <a:rPr dirty="0" err="1">
                <a:latin typeface="Comic Sans MS" panose="030F0902030302020204" pitchFamily="66" charset="0"/>
              </a:rPr>
              <a:t>en</a:t>
            </a:r>
            <a:r>
              <a:rPr dirty="0">
                <a:latin typeface="Comic Sans MS" panose="030F0902030302020204" pitchFamily="66" charset="0"/>
              </a:rPr>
              <a:t> transition</a:t>
            </a:r>
          </a:p>
          <a:p>
            <a:r>
              <a:rPr dirty="0">
                <a:latin typeface="Comic Sans MS" panose="030F0902030302020204" pitchFamily="66" charset="0"/>
              </a:rPr>
              <a:t>• Lancers francs </a:t>
            </a:r>
            <a:r>
              <a:rPr dirty="0" err="1">
                <a:latin typeface="Comic Sans MS" panose="030F0902030302020204" pitchFamily="66" charset="0"/>
              </a:rPr>
              <a:t>en</a:t>
            </a:r>
            <a:r>
              <a:rPr dirty="0">
                <a:latin typeface="Comic Sans MS" panose="030F0902030302020204" pitchFamily="66" charset="0"/>
              </a:rPr>
              <a:t> fin de match = bonus </a:t>
            </a:r>
            <a:r>
              <a:rPr dirty="0" err="1">
                <a:latin typeface="Comic Sans MS" panose="030F0902030302020204" pitchFamily="66" charset="0"/>
              </a:rPr>
              <a:t>selon</a:t>
            </a:r>
            <a:r>
              <a:rPr dirty="0">
                <a:latin typeface="Comic Sans MS" panose="030F0902030302020204" pitchFamily="66" charset="0"/>
              </a:rPr>
              <a:t> </a:t>
            </a:r>
            <a:r>
              <a:rPr dirty="0" err="1">
                <a:latin typeface="Comic Sans MS" panose="030F0902030302020204" pitchFamily="66" charset="0"/>
              </a:rPr>
              <a:t>pertes</a:t>
            </a:r>
            <a:r>
              <a:rPr lang="fr-FR" dirty="0">
                <a:latin typeface="Comic Sans MS" panose="030F0902030302020204" pitchFamily="66" charset="0"/>
              </a:rPr>
              <a:t> de balle</a:t>
            </a:r>
            <a:endParaRPr dirty="0">
              <a:latin typeface="Comic Sans MS" panose="030F0902030302020204" pitchFamily="66" charset="0"/>
            </a:endParaRPr>
          </a:p>
          <a:p>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Niveau</a:t>
            </a:r>
            <a:r>
              <a:rPr dirty="0">
                <a:latin typeface="Comic Sans MS" panose="030F0902030302020204" pitchFamily="66" charset="0"/>
              </a:rPr>
              <a:t> 3 : Table de marque + auto-arbitrage</a:t>
            </a:r>
          </a:p>
          <a:p>
            <a:r>
              <a:rPr dirty="0">
                <a:latin typeface="Comic Sans MS" panose="030F0902030302020204" pitchFamily="66" charset="0"/>
              </a:rPr>
              <a:t>• Fiche de </a:t>
            </a:r>
            <a:r>
              <a:rPr dirty="0" err="1">
                <a:latin typeface="Comic Sans MS" panose="030F0902030302020204" pitchFamily="66" charset="0"/>
              </a:rPr>
              <a:t>suivi</a:t>
            </a:r>
            <a:r>
              <a:rPr dirty="0">
                <a:latin typeface="Comic Sans MS" panose="030F0902030302020204" pitchFamily="66" charset="0"/>
              </a:rPr>
              <a:t> pour </a:t>
            </a:r>
            <a:r>
              <a:rPr dirty="0" err="1">
                <a:latin typeface="Comic Sans MS" panose="030F0902030302020204" pitchFamily="66" charset="0"/>
              </a:rPr>
              <a:t>pertes</a:t>
            </a:r>
            <a:r>
              <a:rPr lang="fr-FR" dirty="0">
                <a:latin typeface="Comic Sans MS" panose="030F0902030302020204" pitchFamily="66" charset="0"/>
              </a:rPr>
              <a:t> de balles</a:t>
            </a:r>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Rôle</a:t>
            </a:r>
            <a:r>
              <a:rPr dirty="0">
                <a:latin typeface="Comic Sans MS" panose="030F0902030302020204" pitchFamily="66" charset="0"/>
              </a:rPr>
              <a:t> </a:t>
            </a:r>
            <a:r>
              <a:rPr dirty="0" err="1">
                <a:latin typeface="Comic Sans MS" panose="030F0902030302020204" pitchFamily="66" charset="0"/>
              </a:rPr>
              <a:t>d’observateur</a:t>
            </a:r>
            <a:r>
              <a:rPr dirty="0">
                <a:latin typeface="Comic Sans MS" panose="030F0902030302020204" pitchFamily="66" charset="0"/>
              </a:rPr>
              <a:t> + coach</a:t>
            </a:r>
          </a:p>
        </p:txBody>
      </p:sp>
    </p:spTree>
    <p:extLst>
      <p:ext uri="{BB962C8B-B14F-4D97-AF65-F5344CB8AC3E}">
        <p14:creationId xmlns:p14="http://schemas.microsoft.com/office/powerpoint/2010/main" val="3313141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92C22-BDBD-C646-B661-74CF2FCA81A7}"/>
              </a:ext>
            </a:extLst>
          </p:cNvPr>
          <p:cNvSpPr>
            <a:spLocks noGrp="1"/>
          </p:cNvSpPr>
          <p:nvPr>
            <p:ph type="title"/>
          </p:nvPr>
        </p:nvSpPr>
        <p:spPr>
          <a:xfrm>
            <a:off x="457200" y="274638"/>
            <a:ext cx="8229600" cy="803885"/>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Quels rapports GB/PB? </a:t>
            </a:r>
            <a:br>
              <a:rPr lang="fr-FR" sz="3200" dirty="0">
                <a:solidFill>
                  <a:schemeClr val="accent1">
                    <a:lumMod val="75000"/>
                  </a:schemeClr>
                </a:solidFill>
                <a:latin typeface="Comic Sans MS" panose="030F0902030302020204" pitchFamily="66" charset="0"/>
              </a:rPr>
            </a:br>
            <a:r>
              <a:rPr lang="fr-FR" sz="1200" dirty="0">
                <a:solidFill>
                  <a:schemeClr val="accent1">
                    <a:lumMod val="75000"/>
                  </a:schemeClr>
                </a:solidFill>
                <a:latin typeface="Comic Sans MS" panose="030F0902030302020204" pitchFamily="66" charset="0"/>
              </a:rPr>
              <a:t>Même si je « sais », je laisse les élèves choisir (Avant, pendant, après « j’enquête ») </a:t>
            </a:r>
            <a:r>
              <a:rPr lang="fr-FR" sz="1200" b="1" dirty="0">
                <a:solidFill>
                  <a:srgbClr val="FF0000"/>
                </a:solidFill>
                <a:latin typeface="Comic Sans MS" panose="030F0902030302020204" pitchFamily="66" charset="0"/>
              </a:rPr>
              <a:t>À VOUS DE CONSTRUIRE</a:t>
            </a:r>
            <a:endParaRPr lang="fr-FR" sz="3200" b="1" dirty="0">
              <a:solidFill>
                <a:srgbClr val="FF0000"/>
              </a:solidFill>
              <a:latin typeface="Comic Sans MS" panose="030F0902030302020204" pitchFamily="66" charset="0"/>
            </a:endParaRPr>
          </a:p>
        </p:txBody>
      </p:sp>
      <p:sp>
        <p:nvSpPr>
          <p:cNvPr id="3" name="Espace réservé du contenu 2">
            <a:extLst>
              <a:ext uri="{FF2B5EF4-FFF2-40B4-BE49-F238E27FC236}">
                <a16:creationId xmlns:a16="http://schemas.microsoft.com/office/drawing/2014/main" id="{C9FA64C4-7C17-C840-840C-9EC85602D48E}"/>
              </a:ext>
            </a:extLst>
          </p:cNvPr>
          <p:cNvSpPr>
            <a:spLocks noGrp="1"/>
          </p:cNvSpPr>
          <p:nvPr>
            <p:ph idx="1"/>
          </p:nvPr>
        </p:nvSpPr>
        <p:spPr>
          <a:xfrm>
            <a:off x="140678" y="1411779"/>
            <a:ext cx="2758165" cy="4804195"/>
          </a:xfrm>
        </p:spPr>
        <p:style>
          <a:lnRef idx="2">
            <a:schemeClr val="accent3"/>
          </a:lnRef>
          <a:fillRef idx="1">
            <a:schemeClr val="lt1"/>
          </a:fillRef>
          <a:effectRef idx="0">
            <a:schemeClr val="accent3"/>
          </a:effectRef>
          <a:fontRef idx="minor">
            <a:schemeClr val="dk1"/>
          </a:fontRef>
        </p:style>
        <p:txBody>
          <a:bodyPr>
            <a:normAutofit/>
          </a:bodyPr>
          <a:lstStyle/>
          <a:p>
            <a:pPr>
              <a:buFont typeface=".Apple Color Emoji UI"/>
              <a:buChar char="🏀"/>
            </a:pPr>
            <a:r>
              <a:rPr lang="fr-FR" sz="1600" dirty="0">
                <a:latin typeface="Comic Sans MS" panose="030F0902030302020204" pitchFamily="66" charset="0"/>
              </a:rPr>
              <a:t>Situation A:</a:t>
            </a:r>
          </a:p>
          <a:p>
            <a:pPr marL="0" indent="0">
              <a:buNone/>
            </a:pPr>
            <a:endParaRPr lang="fr-FR" sz="1600" dirty="0">
              <a:latin typeface="Comic Sans MS" panose="030F0902030302020204" pitchFamily="66" charset="0"/>
            </a:endParaRPr>
          </a:p>
        </p:txBody>
      </p:sp>
      <p:sp>
        <p:nvSpPr>
          <p:cNvPr id="4" name="Espace réservé du contenu 2">
            <a:extLst>
              <a:ext uri="{FF2B5EF4-FFF2-40B4-BE49-F238E27FC236}">
                <a16:creationId xmlns:a16="http://schemas.microsoft.com/office/drawing/2014/main" id="{18E54B65-6AC6-6140-8AF2-DD42BFBB738A}"/>
              </a:ext>
            </a:extLst>
          </p:cNvPr>
          <p:cNvSpPr txBox="1">
            <a:spLocks/>
          </p:cNvSpPr>
          <p:nvPr/>
        </p:nvSpPr>
        <p:spPr>
          <a:xfrm>
            <a:off x="3091961" y="1416787"/>
            <a:ext cx="2960077" cy="479918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Apple Color Emoji UI"/>
              <a:buChar char="🏀"/>
            </a:pPr>
            <a:r>
              <a:rPr lang="fr-FR" sz="1600" dirty="0">
                <a:latin typeface="Comic Sans MS" panose="030F0902030302020204" pitchFamily="66" charset="0"/>
              </a:rPr>
              <a:t>Situation B:</a:t>
            </a:r>
          </a:p>
        </p:txBody>
      </p:sp>
      <p:sp>
        <p:nvSpPr>
          <p:cNvPr id="5" name="Espace réservé du contenu 2">
            <a:extLst>
              <a:ext uri="{FF2B5EF4-FFF2-40B4-BE49-F238E27FC236}">
                <a16:creationId xmlns:a16="http://schemas.microsoft.com/office/drawing/2014/main" id="{F36EB5E3-D2E6-F440-B778-A79B368D756A}"/>
              </a:ext>
            </a:extLst>
          </p:cNvPr>
          <p:cNvSpPr txBox="1">
            <a:spLocks/>
          </p:cNvSpPr>
          <p:nvPr/>
        </p:nvSpPr>
        <p:spPr>
          <a:xfrm>
            <a:off x="6245156" y="1411778"/>
            <a:ext cx="2705413" cy="480419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Apple Color Emoji UI"/>
              <a:buChar char="🏀"/>
            </a:pPr>
            <a:r>
              <a:rPr lang="fr-FR" sz="1600" dirty="0">
                <a:latin typeface="Comic Sans MS" panose="030F0902030302020204" pitchFamily="66" charset="0"/>
              </a:rPr>
              <a:t>Situation C:</a:t>
            </a:r>
          </a:p>
        </p:txBody>
      </p:sp>
    </p:spTree>
    <p:extLst>
      <p:ext uri="{BB962C8B-B14F-4D97-AF65-F5344CB8AC3E}">
        <p14:creationId xmlns:p14="http://schemas.microsoft.com/office/powerpoint/2010/main" val="19424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B96A0-46D7-8347-8B35-1976BF1D1261}"/>
              </a:ext>
            </a:extLst>
          </p:cNvPr>
          <p:cNvSpPr>
            <a:spLocks noGrp="1"/>
          </p:cNvSpPr>
          <p:nvPr>
            <p:ph type="title"/>
          </p:nvPr>
        </p:nvSpPr>
        <p:spPr>
          <a:xfrm>
            <a:off x="325464" y="2258421"/>
            <a:ext cx="8229600" cy="1143000"/>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L’évaluation</a:t>
            </a:r>
            <a:br>
              <a:rPr lang="fr-FR" sz="3200" dirty="0">
                <a:solidFill>
                  <a:schemeClr val="accent1">
                    <a:lumMod val="75000"/>
                  </a:schemeClr>
                </a:solidFill>
                <a:latin typeface="Comic Sans MS" panose="030F0902030302020204" pitchFamily="66" charset="0"/>
              </a:rPr>
            </a:br>
            <a:r>
              <a:rPr lang="fr-FR" sz="3200" dirty="0">
                <a:solidFill>
                  <a:schemeClr val="accent1">
                    <a:lumMod val="75000"/>
                  </a:schemeClr>
                </a:solidFill>
                <a:latin typeface="Comic Sans MS" panose="030F0902030302020204" pitchFamily="66" charset="0"/>
              </a:rPr>
              <a:t>Proposition AFL1</a:t>
            </a:r>
          </a:p>
        </p:txBody>
      </p:sp>
    </p:spTree>
    <p:extLst>
      <p:ext uri="{BB962C8B-B14F-4D97-AF65-F5344CB8AC3E}">
        <p14:creationId xmlns:p14="http://schemas.microsoft.com/office/powerpoint/2010/main" val="162045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alpha val="5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42ED8-F72E-C447-8DAD-37CA2D2E94CB}"/>
              </a:ext>
            </a:extLst>
          </p:cNvPr>
          <p:cNvSpPr>
            <a:spLocks noGrp="1"/>
          </p:cNvSpPr>
          <p:nvPr>
            <p:ph type="title"/>
          </p:nvPr>
        </p:nvSpPr>
        <p:spPr>
          <a:xfrm>
            <a:off x="457200" y="274638"/>
            <a:ext cx="8229600" cy="914082"/>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 Objectifs de la journée 2: </a:t>
            </a:r>
            <a:endParaRPr lang="fr-FR" b="1" dirty="0">
              <a:solidFill>
                <a:srgbClr val="FF0000"/>
              </a:solidFill>
              <a:latin typeface="Comic Sans MS" panose="030F0902030302020204" pitchFamily="66" charset="0"/>
            </a:endParaRPr>
          </a:p>
        </p:txBody>
      </p:sp>
      <p:sp>
        <p:nvSpPr>
          <p:cNvPr id="3" name="Espace réservé du contenu 2">
            <a:extLst>
              <a:ext uri="{FF2B5EF4-FFF2-40B4-BE49-F238E27FC236}">
                <a16:creationId xmlns:a16="http://schemas.microsoft.com/office/drawing/2014/main" id="{3C4B5555-D1FA-B04D-A692-33DADAA27CF5}"/>
              </a:ext>
            </a:extLst>
          </p:cNvPr>
          <p:cNvSpPr>
            <a:spLocks noGrp="1"/>
          </p:cNvSpPr>
          <p:nvPr>
            <p:ph idx="1"/>
          </p:nvPr>
        </p:nvSpPr>
        <p:spPr>
          <a:xfrm>
            <a:off x="457201" y="1306286"/>
            <a:ext cx="8229600" cy="2649169"/>
          </a:xfrm>
          <a:ln>
            <a:solidFill>
              <a:schemeClr val="accent2"/>
            </a:solidFill>
          </a:ln>
        </p:spPr>
        <p:txBody>
          <a:bodyPr>
            <a:normAutofit fontScale="92500" lnSpcReduction="10000"/>
          </a:bodyPr>
          <a:lstStyle/>
          <a:p>
            <a:pPr marL="0" indent="0" algn="ctr">
              <a:buNone/>
            </a:pPr>
            <a:r>
              <a:rPr lang="fr-FR" dirty="0">
                <a:latin typeface="Comic Sans MS" panose="030F0902030302020204" pitchFamily="66" charset="0"/>
              </a:rPr>
              <a:t>Matin</a:t>
            </a:r>
          </a:p>
          <a:p>
            <a:pPr>
              <a:buFont typeface=".Apple Color Emoji UI"/>
              <a:buChar char="🏀"/>
            </a:pPr>
            <a:r>
              <a:rPr lang="fr-FR" dirty="0">
                <a:latin typeface="Comic Sans MS" panose="030F0902030302020204" pitchFamily="66" charset="0"/>
              </a:rPr>
              <a:t>Accueil</a:t>
            </a:r>
          </a:p>
          <a:p>
            <a:pPr>
              <a:buFont typeface=".Apple Color Emoji UI"/>
              <a:buChar char="🏀"/>
            </a:pPr>
            <a:r>
              <a:rPr lang="fr-FR" dirty="0">
                <a:latin typeface="Comic Sans MS" panose="030F0902030302020204" pitchFamily="66" charset="0"/>
              </a:rPr>
              <a:t>Préparation des groupe qui vont intervenir sur les classes de 2</a:t>
            </a:r>
            <a:r>
              <a:rPr lang="fr-FR" baseline="30000" dirty="0">
                <a:latin typeface="Comic Sans MS" panose="030F0902030302020204" pitchFamily="66" charset="0"/>
              </a:rPr>
              <a:t>nd</a:t>
            </a:r>
            <a:endParaRPr lang="fr-FR" dirty="0">
              <a:latin typeface="Comic Sans MS" panose="030F0902030302020204" pitchFamily="66" charset="0"/>
            </a:endParaRPr>
          </a:p>
          <a:p>
            <a:pPr>
              <a:buFont typeface=".Apple Color Emoji UI"/>
              <a:buChar char="🏀"/>
            </a:pPr>
            <a:r>
              <a:rPr lang="fr-FR" dirty="0">
                <a:latin typeface="Comic Sans MS" panose="030F0902030302020204" pitchFamily="66" charset="0"/>
              </a:rPr>
              <a:t>9h-11h Intervention</a:t>
            </a:r>
          </a:p>
          <a:p>
            <a:pPr>
              <a:buFont typeface=".Apple Color Emoji UI"/>
              <a:buChar char="🏀"/>
            </a:pPr>
            <a:r>
              <a:rPr lang="fr-FR" dirty="0">
                <a:latin typeface="Comic Sans MS" panose="030F0902030302020204" pitchFamily="66" charset="0"/>
              </a:rPr>
              <a:t>11h15-12h00 débriefing à chaud </a:t>
            </a:r>
          </a:p>
          <a:p>
            <a:pPr>
              <a:buFont typeface=".Apple Color Emoji UI"/>
              <a:buChar char="🏀"/>
            </a:pPr>
            <a:r>
              <a:rPr lang="fr-FR" dirty="0">
                <a:latin typeface="Comic Sans MS" panose="030F0902030302020204" pitchFamily="66" charset="0"/>
              </a:rPr>
              <a:t>Pause </a:t>
            </a:r>
          </a:p>
        </p:txBody>
      </p:sp>
      <p:sp>
        <p:nvSpPr>
          <p:cNvPr id="4" name="Espace réservé du contenu 2">
            <a:extLst>
              <a:ext uri="{FF2B5EF4-FFF2-40B4-BE49-F238E27FC236}">
                <a16:creationId xmlns:a16="http://schemas.microsoft.com/office/drawing/2014/main" id="{E78517AA-67A5-CE44-89FE-3E1D1FB54E03}"/>
              </a:ext>
            </a:extLst>
          </p:cNvPr>
          <p:cNvSpPr txBox="1">
            <a:spLocks/>
          </p:cNvSpPr>
          <p:nvPr/>
        </p:nvSpPr>
        <p:spPr>
          <a:xfrm>
            <a:off x="457200" y="4205567"/>
            <a:ext cx="8229600" cy="2044507"/>
          </a:xfrm>
          <a:prstGeom prst="rect">
            <a:avLst/>
          </a:prstGeom>
          <a:ln>
            <a:solidFill>
              <a:schemeClr val="accent2"/>
            </a:solidFill>
          </a:ln>
        </p:spPr>
        <p:txBody>
          <a:bodyPr vert="horz" lIns="68580" tIns="34290" rIns="68580" bIns="3429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400" dirty="0">
                <a:latin typeface="Comic Sans MS" panose="030F0902030302020204" pitchFamily="66" charset="0"/>
              </a:rPr>
              <a:t>Après midi</a:t>
            </a:r>
          </a:p>
          <a:p>
            <a:pPr>
              <a:buFont typeface=".Apple Color Emoji UI"/>
              <a:buChar char="🏀"/>
            </a:pPr>
            <a:r>
              <a:rPr lang="fr-FR" sz="2400" dirty="0">
                <a:latin typeface="Comic Sans MS" panose="030F0902030302020204" pitchFamily="66" charset="0"/>
              </a:rPr>
              <a:t>13h30 L’étape 3</a:t>
            </a:r>
          </a:p>
          <a:p>
            <a:pPr>
              <a:buFont typeface=".Apple Color Emoji UI"/>
              <a:buChar char="🏀"/>
            </a:pPr>
            <a:r>
              <a:rPr lang="fr-FR" sz="2400" dirty="0">
                <a:latin typeface="Comic Sans MS" panose="030F0902030302020204" pitchFamily="66" charset="0"/>
              </a:rPr>
              <a:t>14h45 Les questions diverses </a:t>
            </a:r>
          </a:p>
          <a:p>
            <a:pPr>
              <a:buFont typeface=".Apple Color Emoji UI"/>
              <a:buChar char="🏀"/>
            </a:pPr>
            <a:r>
              <a:rPr lang="fr-FR" sz="2400" dirty="0">
                <a:latin typeface="Comic Sans MS" panose="030F0902030302020204" pitchFamily="66" charset="0"/>
              </a:rPr>
              <a:t>15h30 Vos impressions </a:t>
            </a:r>
          </a:p>
          <a:p>
            <a:pPr>
              <a:buFont typeface=".Apple Color Emoji UI"/>
              <a:buChar char="🏀"/>
            </a:pPr>
            <a:r>
              <a:rPr lang="fr-FR" sz="2400" dirty="0">
                <a:latin typeface="Comic Sans MS" panose="030F0902030302020204" pitchFamily="66" charset="0"/>
              </a:rPr>
              <a:t>16H00: Clôture du stage </a:t>
            </a:r>
          </a:p>
        </p:txBody>
      </p:sp>
    </p:spTree>
    <p:extLst>
      <p:ext uri="{BB962C8B-B14F-4D97-AF65-F5344CB8AC3E}">
        <p14:creationId xmlns:p14="http://schemas.microsoft.com/office/powerpoint/2010/main" val="3002108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363061-F58E-B544-B428-FF18D13D6C88}"/>
              </a:ext>
            </a:extLst>
          </p:cNvPr>
          <p:cNvSpPr>
            <a:spLocks noGrp="1"/>
          </p:cNvSpPr>
          <p:nvPr>
            <p:ph type="title"/>
          </p:nvPr>
        </p:nvSpPr>
        <p:spPr>
          <a:xfrm>
            <a:off x="457199" y="274638"/>
            <a:ext cx="8395399" cy="1143000"/>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AFL1</a:t>
            </a:r>
          </a:p>
        </p:txBody>
      </p:sp>
      <p:graphicFrame>
        <p:nvGraphicFramePr>
          <p:cNvPr id="4" name="Espace réservé du contenu 3">
            <a:extLst>
              <a:ext uri="{FF2B5EF4-FFF2-40B4-BE49-F238E27FC236}">
                <a16:creationId xmlns:a16="http://schemas.microsoft.com/office/drawing/2014/main" id="{31ED6F37-D6D1-2B4C-A6A6-76EF77B85167}"/>
              </a:ext>
            </a:extLst>
          </p:cNvPr>
          <p:cNvGraphicFramePr>
            <a:graphicFrameLocks noGrp="1"/>
          </p:cNvGraphicFramePr>
          <p:nvPr>
            <p:ph idx="1"/>
            <p:extLst>
              <p:ext uri="{D42A27DB-BD31-4B8C-83A1-F6EECF244321}">
                <p14:modId xmlns:p14="http://schemas.microsoft.com/office/powerpoint/2010/main" val="551151000"/>
              </p:ext>
            </p:extLst>
          </p:nvPr>
        </p:nvGraphicFramePr>
        <p:xfrm>
          <a:off x="457199" y="1600199"/>
          <a:ext cx="8395400" cy="4541133"/>
        </p:xfrm>
        <a:graphic>
          <a:graphicData uri="http://schemas.openxmlformats.org/drawingml/2006/table">
            <a:tbl>
              <a:tblPr firstRow="1" bandRow="1">
                <a:tableStyleId>{F5AB1C69-6EDB-4FF4-983F-18BD219EF322}</a:tableStyleId>
              </a:tblPr>
              <a:tblGrid>
                <a:gridCol w="1679080">
                  <a:extLst>
                    <a:ext uri="{9D8B030D-6E8A-4147-A177-3AD203B41FA5}">
                      <a16:colId xmlns:a16="http://schemas.microsoft.com/office/drawing/2014/main" val="3656568203"/>
                    </a:ext>
                  </a:extLst>
                </a:gridCol>
                <a:gridCol w="1679080">
                  <a:extLst>
                    <a:ext uri="{9D8B030D-6E8A-4147-A177-3AD203B41FA5}">
                      <a16:colId xmlns:a16="http://schemas.microsoft.com/office/drawing/2014/main" val="1565989037"/>
                    </a:ext>
                  </a:extLst>
                </a:gridCol>
                <a:gridCol w="1679080">
                  <a:extLst>
                    <a:ext uri="{9D8B030D-6E8A-4147-A177-3AD203B41FA5}">
                      <a16:colId xmlns:a16="http://schemas.microsoft.com/office/drawing/2014/main" val="2259667922"/>
                    </a:ext>
                  </a:extLst>
                </a:gridCol>
                <a:gridCol w="1679080">
                  <a:extLst>
                    <a:ext uri="{9D8B030D-6E8A-4147-A177-3AD203B41FA5}">
                      <a16:colId xmlns:a16="http://schemas.microsoft.com/office/drawing/2014/main" val="813947775"/>
                    </a:ext>
                  </a:extLst>
                </a:gridCol>
                <a:gridCol w="1679080">
                  <a:extLst>
                    <a:ext uri="{9D8B030D-6E8A-4147-A177-3AD203B41FA5}">
                      <a16:colId xmlns:a16="http://schemas.microsoft.com/office/drawing/2014/main" val="734022483"/>
                    </a:ext>
                  </a:extLst>
                </a:gridCol>
              </a:tblGrid>
              <a:tr h="429568">
                <a:tc>
                  <a:txBody>
                    <a:bodyPr/>
                    <a:lstStyle/>
                    <a:p>
                      <a:pPr algn="ctr"/>
                      <a:r>
                        <a:rPr lang="fr-FR" sz="1200" b="1" dirty="0">
                          <a:solidFill>
                            <a:srgbClr val="FF0000"/>
                          </a:solidFill>
                        </a:rPr>
                        <a:t>AFL 1</a:t>
                      </a:r>
                    </a:p>
                    <a:p>
                      <a:pPr algn="ctr"/>
                      <a:r>
                        <a:rPr lang="fr-FR" sz="1200" b="1" dirty="0">
                          <a:solidFill>
                            <a:srgbClr val="FF0000"/>
                          </a:solidFill>
                        </a:rPr>
                        <a:t>Élément à évaluer</a:t>
                      </a:r>
                      <a:endParaRPr lang="fr-FR" sz="1200" b="1" dirty="0">
                        <a:solidFill>
                          <a:srgbClr val="FF0000"/>
                        </a:solidFill>
                        <a:latin typeface="Comic Sans MS" panose="030F0902030302020204" pitchFamily="66" charset="0"/>
                      </a:endParaRP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050" kern="1200" dirty="0">
                          <a:solidFill>
                            <a:schemeClr val="tx1"/>
                          </a:solidFill>
                          <a:effectLst/>
                        </a:rPr>
                        <a:t>Degré́ 1 </a:t>
                      </a:r>
                      <a:endParaRPr lang="fr-FR" sz="1050" dirty="0">
                        <a:solidFill>
                          <a:schemeClr val="tx1"/>
                        </a:solidFill>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050" dirty="0">
                          <a:solidFill>
                            <a:schemeClr val="tx1"/>
                          </a:solidFill>
                        </a:rPr>
                        <a:t>Englué dans la grappe </a:t>
                      </a:r>
                      <a:endParaRPr lang="fr-FR" sz="1050" b="1" dirty="0">
                        <a:solidFill>
                          <a:schemeClr val="tx1"/>
                        </a:solidFill>
                        <a:latin typeface="Comic Sans MS" panose="030F0902030302020204" pitchFamily="66" charset="0"/>
                      </a:endParaRP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schemeClr val="tx1"/>
                          </a:solidFill>
                          <a:effectLst/>
                          <a:uLnTx/>
                          <a:uFillTx/>
                        </a:rPr>
                        <a:t>Degré́ 2 </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050" dirty="0">
                          <a:solidFill>
                            <a:schemeClr val="tx1"/>
                          </a:solidFill>
                        </a:rPr>
                        <a:t>Le solitaire tireur</a:t>
                      </a:r>
                      <a:endParaRPr lang="fr-FR" sz="1050" b="1" dirty="0">
                        <a:solidFill>
                          <a:schemeClr val="tx1"/>
                        </a:solidFill>
                        <a:latin typeface="Comic Sans MS" panose="030F0902030302020204" pitchFamily="66" charset="0"/>
                      </a:endParaRP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schemeClr val="tx1"/>
                          </a:solidFill>
                          <a:effectLst/>
                          <a:uLnTx/>
                          <a:uFillTx/>
                        </a:rPr>
                        <a:t>Degré 3</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050" dirty="0">
                          <a:solidFill>
                            <a:schemeClr val="tx1"/>
                          </a:solidFill>
                        </a:rPr>
                        <a:t>La petite Joueuse </a:t>
                      </a:r>
                      <a:endParaRPr kumimoji="0" lang="fr-FR" sz="1050" b="1" i="0" u="none" strike="noStrike" kern="1200" cap="none" spc="0" normalizeH="0" baseline="0" noProof="0" dirty="0">
                        <a:ln>
                          <a:noFill/>
                        </a:ln>
                        <a:solidFill>
                          <a:schemeClr val="tx1"/>
                        </a:solidFill>
                        <a:effectLst/>
                        <a:uLnTx/>
                        <a:uFillTx/>
                        <a:latin typeface="Comic Sans MS" panose="030F0902030302020204" pitchFamily="66" charset="0"/>
                        <a:ea typeface="+mn-ea"/>
                        <a:cs typeface="+mn-cs"/>
                      </a:endParaRP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1050" u="none" strike="noStrike" kern="1200" cap="none" spc="0" normalizeH="0" baseline="0" noProof="0" dirty="0">
                          <a:ln>
                            <a:noFill/>
                          </a:ln>
                          <a:solidFill>
                            <a:schemeClr val="tx1"/>
                          </a:solidFill>
                          <a:effectLst/>
                          <a:uLnTx/>
                          <a:uFillTx/>
                        </a:rPr>
                        <a:t>Degré 4 </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050" dirty="0">
                          <a:solidFill>
                            <a:schemeClr val="tx1"/>
                          </a:solidFill>
                        </a:rPr>
                        <a:t>La joueuse confirmée</a:t>
                      </a:r>
                      <a:endParaRPr kumimoji="0" lang="fr-FR" sz="1050" b="1" i="0" u="none" strike="noStrike" kern="1200" cap="none" spc="0" normalizeH="0" baseline="0" noProof="0" dirty="0">
                        <a:ln>
                          <a:noFill/>
                        </a:ln>
                        <a:solidFill>
                          <a:schemeClr val="tx1"/>
                        </a:solidFill>
                        <a:effectLst/>
                        <a:uLnTx/>
                        <a:uFillTx/>
                        <a:latin typeface="Comic Sans MS" panose="030F0902030302020204" pitchFamily="66" charset="0"/>
                        <a:ea typeface="+mn-ea"/>
                        <a:cs typeface="+mn-cs"/>
                      </a:endParaRPr>
                    </a:p>
                  </a:txBody>
                  <a:tcPr anchor="ctr"/>
                </a:tc>
                <a:extLst>
                  <a:ext uri="{0D108BD9-81ED-4DB2-BD59-A6C34878D82A}">
                    <a16:rowId xmlns:a16="http://schemas.microsoft.com/office/drawing/2014/main" val="253364612"/>
                  </a:ext>
                </a:extLst>
              </a:tr>
              <a:tr h="2070702">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kern="1200" dirty="0">
                          <a:solidFill>
                            <a:srgbClr val="FF0000"/>
                          </a:solidFill>
                          <a:effectLst/>
                        </a:rPr>
                        <a:t>S’engager et réaliser des actions techniques d’attaque et de défense en relation avec son projet de jeu </a:t>
                      </a:r>
                      <a:endParaRPr lang="fr-FR" sz="1200" b="1" dirty="0">
                        <a:solidFill>
                          <a:srgbClr val="FF0000"/>
                        </a:solidFill>
                        <a:latin typeface="Comic Sans MS" panose="030F0902030302020204" pitchFamily="66" charset="0"/>
                      </a:endParaRPr>
                    </a:p>
                  </a:txBody>
                  <a:tcPr anchor="ctr"/>
                </a:tc>
                <a:tc>
                  <a:txBody>
                    <a:bodyPr/>
                    <a:lstStyle/>
                    <a:p>
                      <a:pPr marL="0" algn="ctr" defTabSz="342900" rtl="0" eaLnBrk="1" latinLnBrk="0" hangingPunct="1"/>
                      <a:r>
                        <a:rPr lang="fr-FR" sz="900" kern="1200" dirty="0"/>
                        <a:t>Les passes sont tentées mais souvent en cloche sans direction préférentielle.</a:t>
                      </a:r>
                    </a:p>
                    <a:p>
                      <a:pPr marL="0" algn="ctr" defTabSz="342900" rtl="0" eaLnBrk="1" latinLnBrk="0" hangingPunct="1"/>
                      <a:r>
                        <a:rPr lang="fr-FR" sz="900" kern="1200" dirty="0"/>
                        <a:t>Les dribbles vers l’avant sont rares et marqués par des arrêts rapides ou perte de balle. Le tir se fait hors de la zone de marque favorable sans dissociation des bras.</a:t>
                      </a:r>
                    </a:p>
                    <a:p>
                      <a:pPr marL="0" algn="ctr" defTabSz="342900" rtl="0" eaLnBrk="1" latinLnBrk="0" hangingPunct="1"/>
                      <a:r>
                        <a:rPr lang="fr-FR" sz="900" kern="1200" dirty="0"/>
                        <a:t>La défense est centré sur la balle oubliant le marquage individuel. Les fautes sont grossières ou inexistantes à cause de l’inactivité défensive.</a:t>
                      </a:r>
                      <a:endParaRPr lang="fr-FR" sz="900" kern="1200" dirty="0">
                        <a:solidFill>
                          <a:schemeClr val="dk1"/>
                        </a:solidFill>
                        <a:latin typeface="Comic Sans MS" panose="030F0902030302020204" pitchFamily="66" charset="0"/>
                        <a:ea typeface="+mn-ea"/>
                        <a:cs typeface="+mn-cs"/>
                      </a:endParaRPr>
                    </a:p>
                  </a:txBody>
                  <a:tcPr anchor="ctr"/>
                </a:tc>
                <a:tc>
                  <a:txBody>
                    <a:bodyPr/>
                    <a:lstStyle/>
                    <a:p>
                      <a:pPr marL="0" algn="ctr" defTabSz="342900" rtl="0" eaLnBrk="1" latinLnBrk="0" hangingPunct="1"/>
                      <a:r>
                        <a:rPr lang="fr-FR" sz="900" kern="1200" dirty="0"/>
                        <a:t>Les passes sont orientés vers l’avant mais elles sont le produit d’un arrêt par l’adversaire du dribble.</a:t>
                      </a:r>
                    </a:p>
                    <a:p>
                      <a:pPr marL="0" algn="ctr" defTabSz="342900" rtl="0" eaLnBrk="1" latinLnBrk="0" hangingPunct="1"/>
                      <a:r>
                        <a:rPr lang="fr-FR" sz="900" kern="1200" dirty="0"/>
                        <a:t>Les dribbles sont orientés vers l’avant. Le dribble de transition est très peu présent quand il doit être utilisé. Le tir est dissocié mais la zone de marque reste encore vague.</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900" kern="1200" dirty="0"/>
                        <a:t>La défense est centré sur le joueur mais les fautes sont trop nombreuses ou l’action défensive est très passive.</a:t>
                      </a:r>
                    </a:p>
                    <a:p>
                      <a:pPr marL="0" algn="ctr" defTabSz="342900" rtl="0" eaLnBrk="1" latinLnBrk="0" hangingPunct="1"/>
                      <a:endParaRPr lang="fr-FR" sz="900" kern="1200" dirty="0">
                        <a:solidFill>
                          <a:schemeClr val="dk1"/>
                        </a:solidFill>
                        <a:latin typeface="Comic Sans MS" panose="030F0902030302020204" pitchFamily="66" charset="0"/>
                        <a:ea typeface="+mn-ea"/>
                        <a:cs typeface="+mn-cs"/>
                      </a:endParaRPr>
                    </a:p>
                  </a:txBody>
                  <a:tcPr anchor="ctr"/>
                </a:tc>
                <a:tc>
                  <a:txBody>
                    <a:bodyPr/>
                    <a:lstStyle/>
                    <a:p>
                      <a:pPr marL="0" algn="ctr" defTabSz="342900" rtl="0" eaLnBrk="1" latinLnBrk="0" hangingPunct="1"/>
                      <a:r>
                        <a:rPr lang="fr-FR" sz="900" kern="1200" dirty="0"/>
                        <a:t>Les passes sont orientés vers l’avant ou en soutien. L’action après la passe reste aléatoire (peu de passe et va)</a:t>
                      </a:r>
                    </a:p>
                    <a:p>
                      <a:pPr marL="0" algn="ctr" defTabSz="342900" rtl="0" eaLnBrk="1" latinLnBrk="0" hangingPunct="1"/>
                      <a:r>
                        <a:rPr lang="fr-FR" sz="900" kern="1200" dirty="0"/>
                        <a:t>Les dribbles sont orientés vers l’avant et ils sont de transition. Le changement de rythme n’est pas visible. Le tir est dissocié avec une zone de marque faible.</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900" kern="1200" dirty="0"/>
                        <a:t>La défense est centré sur le joueur avec un control de ses fautes.</a:t>
                      </a:r>
                      <a:endParaRPr lang="fr-FR" sz="900" kern="1200" dirty="0">
                        <a:solidFill>
                          <a:schemeClr val="dk1"/>
                        </a:solidFill>
                        <a:latin typeface="Comic Sans MS" panose="030F0902030302020204" pitchFamily="66" charset="0"/>
                        <a:ea typeface="+mn-ea"/>
                        <a:cs typeface="+mn-cs"/>
                      </a:endParaRPr>
                    </a:p>
                  </a:txBody>
                  <a:tcPr anchor="ctr"/>
                </a:tc>
                <a:tc>
                  <a:txBody>
                    <a:bodyPr/>
                    <a:lstStyle/>
                    <a:p>
                      <a:pPr marL="0" algn="ctr" defTabSz="342900" rtl="0" eaLnBrk="1" latinLnBrk="0" hangingPunct="1"/>
                      <a:r>
                        <a:rPr lang="fr-FR" sz="900" kern="1200" dirty="0"/>
                        <a:t>Les passes sont orientés vers l’avant ou en soutien. L’action après la passe reste variée ( de passe et va ou passe et suit). L’aide offensive est présente (Block)</a:t>
                      </a:r>
                    </a:p>
                    <a:p>
                      <a:pPr marL="0" algn="ctr" defTabSz="342900" rtl="0" eaLnBrk="1" latinLnBrk="0" hangingPunct="1"/>
                      <a:r>
                        <a:rPr lang="fr-FR" sz="900" kern="1200" dirty="0"/>
                        <a:t>Les dribbles sont orientés vers l’avant ils sont de transition. Le changement de rythme est visible et utilisé à bon escient. Le tir est dissocié avec une zone de marque de 4m au moins.</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900" kern="1200" dirty="0"/>
                        <a:t>La défense est centré sur le joueur avec un control de ses fautes et des prises de risques opportuns.</a:t>
                      </a:r>
                    </a:p>
                    <a:p>
                      <a:pPr marL="0" algn="ctr" defTabSz="342900" rtl="0" eaLnBrk="1" latinLnBrk="0" hangingPunct="1"/>
                      <a:endParaRPr lang="fr-FR" sz="900" kern="1200" dirty="0">
                        <a:solidFill>
                          <a:schemeClr val="dk1"/>
                        </a:solidFill>
                        <a:latin typeface="Comic Sans MS" panose="030F0902030302020204" pitchFamily="66" charset="0"/>
                        <a:ea typeface="+mn-ea"/>
                        <a:cs typeface="+mn-cs"/>
                      </a:endParaRPr>
                    </a:p>
                  </a:txBody>
                  <a:tcPr anchor="ctr"/>
                </a:tc>
                <a:extLst>
                  <a:ext uri="{0D108BD9-81ED-4DB2-BD59-A6C34878D82A}">
                    <a16:rowId xmlns:a16="http://schemas.microsoft.com/office/drawing/2014/main" val="575572207"/>
                  </a:ext>
                </a:extLst>
              </a:tr>
              <a:tr h="1660773">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kern="1200" dirty="0">
                          <a:solidFill>
                            <a:srgbClr val="FF0000"/>
                          </a:solidFill>
                          <a:effectLst/>
                        </a:rPr>
                        <a:t>Faire des choix au regard de l’analyse du rapport de force </a:t>
                      </a:r>
                      <a:endParaRPr lang="fr-FR" sz="1200" b="1" dirty="0">
                        <a:solidFill>
                          <a:srgbClr val="FF0000"/>
                        </a:solidFill>
                        <a:latin typeface="Comic Sans MS" panose="030F0902030302020204" pitchFamily="66" charset="0"/>
                      </a:endParaRPr>
                    </a:p>
                  </a:txBody>
                  <a:tcPr anchor="ctr"/>
                </a:tc>
                <a:tc>
                  <a:txBody>
                    <a:bodyPr/>
                    <a:lstStyle/>
                    <a:p>
                      <a:pPr marL="0" algn="ctr" defTabSz="342900" rtl="0" eaLnBrk="1" latinLnBrk="0" hangingPunct="1"/>
                      <a:r>
                        <a:rPr lang="fr-FR" sz="900" kern="1200" dirty="0"/>
                        <a:t>Peu de TSD et TS </a:t>
                      </a:r>
                    </a:p>
                    <a:p>
                      <a:pPr marL="0" algn="ctr" defTabSz="342900" rtl="0" eaLnBrk="1" latinLnBrk="0" hangingPunct="1"/>
                      <a:r>
                        <a:rPr lang="fr-FR" sz="900" kern="1200" dirty="0"/>
                        <a:t>Beaucoup de PDB</a:t>
                      </a:r>
                      <a:endParaRPr lang="fr-FR" sz="900" kern="1200" dirty="0">
                        <a:solidFill>
                          <a:schemeClr val="dk1"/>
                        </a:solidFill>
                        <a:latin typeface="Comic Sans MS" panose="030F0902030302020204" pitchFamily="66" charset="0"/>
                        <a:ea typeface="+mn-ea"/>
                        <a:cs typeface="+mn-cs"/>
                      </a:endParaRPr>
                    </a:p>
                  </a:txBody>
                  <a:tcPr anchor="ctr"/>
                </a:tc>
                <a:tc>
                  <a:txBody>
                    <a:bodyPr/>
                    <a:lstStyle/>
                    <a:p>
                      <a:pPr marL="0" algn="ctr" defTabSz="342900" rtl="0" eaLnBrk="1" latinLnBrk="0" hangingPunct="1"/>
                      <a:r>
                        <a:rPr lang="fr-FR" sz="900" kern="1200" dirty="0"/>
                        <a:t>Nombre de TN supérieur au nombre de TS et TSD </a:t>
                      </a:r>
                    </a:p>
                    <a:p>
                      <a:pPr marL="0" algn="ctr" defTabSz="342900" rtl="0" eaLnBrk="1" latinLnBrk="0" hangingPunct="1"/>
                      <a:r>
                        <a:rPr lang="fr-FR" sz="900" kern="1200" dirty="0"/>
                        <a:t>PDB et LFPDB se compense </a:t>
                      </a:r>
                      <a:endParaRPr lang="fr-FR" sz="900" kern="1200" dirty="0">
                        <a:solidFill>
                          <a:schemeClr val="dk1"/>
                        </a:solidFill>
                        <a:latin typeface="Comic Sans MS" panose="030F0902030302020204" pitchFamily="66" charset="0"/>
                        <a:ea typeface="+mn-ea"/>
                        <a:cs typeface="+mn-cs"/>
                      </a:endParaRPr>
                    </a:p>
                  </a:txBody>
                  <a:tcPr anchor="ctr"/>
                </a:tc>
                <a:tc>
                  <a:txBody>
                    <a:bodyPr/>
                    <a:lstStyle/>
                    <a:p>
                      <a:pPr marL="0" algn="ctr" defTabSz="342900" rtl="0" eaLnBrk="1" latinLnBrk="0" hangingPunct="1"/>
                      <a:r>
                        <a:rPr lang="fr-FR" sz="900" kern="1200" dirty="0"/>
                        <a:t>Nombre de TN = au nombre de TS = au nombre de TSD </a:t>
                      </a:r>
                    </a:p>
                    <a:p>
                      <a:pPr marL="0" algn="ctr" defTabSz="342900" rtl="0" eaLnBrk="1" latinLnBrk="0" hangingPunct="1"/>
                      <a:r>
                        <a:rPr lang="fr-FR" sz="900" kern="1200" dirty="0"/>
                        <a:t>LFPDB domine PDB</a:t>
                      </a:r>
                    </a:p>
                    <a:p>
                      <a:pPr marL="0" algn="ctr" defTabSz="342900" rtl="0" eaLnBrk="1" latinLnBrk="0" hangingPunct="1"/>
                      <a:endParaRPr lang="fr-FR" sz="900" kern="1200" dirty="0">
                        <a:solidFill>
                          <a:schemeClr val="dk1"/>
                        </a:solidFill>
                        <a:latin typeface="Comic Sans MS" panose="030F0902030302020204" pitchFamily="66" charset="0"/>
                        <a:ea typeface="+mn-ea"/>
                        <a:cs typeface="+mn-cs"/>
                      </a:endParaRPr>
                    </a:p>
                  </a:txBody>
                  <a:tcPr anchor="ctr"/>
                </a:tc>
                <a:tc>
                  <a:txBody>
                    <a:bodyPr/>
                    <a:lstStyle/>
                    <a:p>
                      <a:pPr marL="0" algn="ctr" defTabSz="342900" rtl="0" eaLnBrk="1" latinLnBrk="0" hangingPunct="1"/>
                      <a:r>
                        <a:rPr lang="fr-FR" sz="900" kern="1200" dirty="0"/>
                        <a:t>Peu de TN et de domination de la présence des TS TSD </a:t>
                      </a:r>
                    </a:p>
                    <a:p>
                      <a:pPr marL="0" algn="ctr" defTabSz="342900" rtl="0" eaLnBrk="1" latinLnBrk="0" hangingPunct="1"/>
                      <a:r>
                        <a:rPr lang="fr-FR" sz="900" kern="1200" dirty="0"/>
                        <a:t>Gros pourcentage au LFPDB et très peu de PDB </a:t>
                      </a:r>
                      <a:endParaRPr lang="fr-FR" sz="900" kern="1200" dirty="0">
                        <a:solidFill>
                          <a:schemeClr val="dk1"/>
                        </a:solidFill>
                        <a:latin typeface="Comic Sans MS" panose="030F0902030302020204" pitchFamily="66" charset="0"/>
                        <a:ea typeface="+mn-ea"/>
                        <a:cs typeface="+mn-cs"/>
                      </a:endParaRPr>
                    </a:p>
                  </a:txBody>
                  <a:tcPr anchor="ctr"/>
                </a:tc>
                <a:extLst>
                  <a:ext uri="{0D108BD9-81ED-4DB2-BD59-A6C34878D82A}">
                    <a16:rowId xmlns:a16="http://schemas.microsoft.com/office/drawing/2014/main" val="2960721887"/>
                  </a:ext>
                </a:extLst>
              </a:tr>
            </a:tbl>
          </a:graphicData>
        </a:graphic>
      </p:graphicFrame>
    </p:spTree>
    <p:extLst>
      <p:ext uri="{BB962C8B-B14F-4D97-AF65-F5344CB8AC3E}">
        <p14:creationId xmlns:p14="http://schemas.microsoft.com/office/powerpoint/2010/main" val="162200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3EB31-E05B-164D-86C6-791712976D87}"/>
              </a:ext>
            </a:extLst>
          </p:cNvPr>
          <p:cNvSpPr>
            <a:spLocks noGrp="1"/>
          </p:cNvSpPr>
          <p:nvPr>
            <p:ph type="title"/>
          </p:nvPr>
        </p:nvSpPr>
        <p:spPr>
          <a:xfrm>
            <a:off x="529390" y="1864894"/>
            <a:ext cx="8229600" cy="2765175"/>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ETAPE 3</a:t>
            </a:r>
            <a:br>
              <a:rPr lang="fr-FR" dirty="0">
                <a:solidFill>
                  <a:schemeClr val="accent1">
                    <a:lumMod val="75000"/>
                  </a:schemeClr>
                </a:solidFill>
                <a:latin typeface="Comic Sans MS" panose="030F0902030302020204" pitchFamily="66" charset="0"/>
              </a:rPr>
            </a:br>
            <a:r>
              <a:rPr lang="fr-FR" dirty="0">
                <a:solidFill>
                  <a:schemeClr val="accent1">
                    <a:lumMod val="75000"/>
                  </a:schemeClr>
                </a:solidFill>
                <a:latin typeface="Comic Sans MS" panose="030F0902030302020204" pitchFamily="66" charset="0"/>
              </a:rPr>
              <a:t>Jeu sans ballon pour marquer</a:t>
            </a:r>
          </a:p>
        </p:txBody>
      </p:sp>
    </p:spTree>
    <p:extLst>
      <p:ext uri="{BB962C8B-B14F-4D97-AF65-F5344CB8AC3E}">
        <p14:creationId xmlns:p14="http://schemas.microsoft.com/office/powerpoint/2010/main" val="3564548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78F93-A243-5740-A4FA-BA42C26CAF2A}"/>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Jeu sans ballon pour marquer</a:t>
            </a:r>
          </a:p>
        </p:txBody>
      </p:sp>
      <p:graphicFrame>
        <p:nvGraphicFramePr>
          <p:cNvPr id="4" name="Espace réservé du contenu 3">
            <a:extLst>
              <a:ext uri="{FF2B5EF4-FFF2-40B4-BE49-F238E27FC236}">
                <a16:creationId xmlns:a16="http://schemas.microsoft.com/office/drawing/2014/main" id="{64B5BEC8-00BD-3541-82CF-66ABC8FDF01F}"/>
              </a:ext>
            </a:extLst>
          </p:cNvPr>
          <p:cNvGraphicFramePr>
            <a:graphicFrameLocks noGrp="1"/>
          </p:cNvGraphicFramePr>
          <p:nvPr>
            <p:ph idx="1"/>
            <p:extLst>
              <p:ext uri="{D42A27DB-BD31-4B8C-83A1-F6EECF244321}">
                <p14:modId xmlns:p14="http://schemas.microsoft.com/office/powerpoint/2010/main" val="16554309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ignalisation droite 5">
            <a:extLst>
              <a:ext uri="{FF2B5EF4-FFF2-40B4-BE49-F238E27FC236}">
                <a16:creationId xmlns:a16="http://schemas.microsoft.com/office/drawing/2014/main" id="{942421CB-0AF5-8E44-8F4A-370CDDD0FDA1}"/>
              </a:ext>
            </a:extLst>
          </p:cNvPr>
          <p:cNvSpPr/>
          <p:nvPr/>
        </p:nvSpPr>
        <p:spPr>
          <a:xfrm>
            <a:off x="624658" y="5155202"/>
            <a:ext cx="8062142" cy="970961"/>
          </a:xfrm>
          <a:prstGeom prst="homePlate">
            <a:avLst/>
          </a:prstGeom>
          <a:gradFill flip="none" rotWithShape="1">
            <a:gsLst>
              <a:gs pos="0">
                <a:srgbClr val="FFD579">
                  <a:tint val="66000"/>
                  <a:satMod val="160000"/>
                </a:srgbClr>
              </a:gs>
              <a:gs pos="50000">
                <a:srgbClr val="FFD579">
                  <a:tint val="44500"/>
                  <a:satMod val="160000"/>
                </a:srgbClr>
              </a:gs>
              <a:gs pos="100000">
                <a:srgbClr val="FFD579">
                  <a:tint val="23500"/>
                  <a:satMod val="160000"/>
                </a:srgbClr>
              </a:gs>
            </a:gsLst>
            <a:lin ang="5400000" scaled="1"/>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u="sng" dirty="0">
                <a:solidFill>
                  <a:srgbClr val="FF0000"/>
                </a:solidFill>
                <a:latin typeface="Comic Sans MS" panose="030F0902030302020204" pitchFamily="66" charset="0"/>
              </a:rPr>
              <a:t>Compétence: </a:t>
            </a:r>
            <a:r>
              <a:rPr lang="fr-FR" sz="1400" b="1" dirty="0">
                <a:solidFill>
                  <a:srgbClr val="FF0000"/>
                </a:solidFill>
                <a:latin typeface="Comic Sans MS" panose="030F0902030302020204" pitchFamily="66" charset="0"/>
              </a:rPr>
              <a:t>Mettre en œuvre une organisation offensive capable de faire évoluer le rapport de force en sa faveur par une occupation permanente de l’espace de jeu (écartement et étagement), face à une défense qui se replie collectivement pour défendre sa cible.</a:t>
            </a:r>
            <a:r>
              <a:rPr lang="fr-FR" sz="1400" b="1" dirty="0">
                <a:solidFill>
                  <a:srgbClr val="00B050"/>
                </a:solidFill>
                <a:latin typeface="Comic Sans MS" panose="030F0902030302020204" pitchFamily="66" charset="0"/>
              </a:rPr>
              <a:t> </a:t>
            </a:r>
            <a:r>
              <a:rPr lang="fr-FR" sz="1400" b="1" dirty="0">
                <a:solidFill>
                  <a:srgbClr val="FF0000"/>
                </a:solidFill>
                <a:latin typeface="Comic Sans MS" panose="030F0902030302020204" pitchFamily="66" charset="0"/>
              </a:rPr>
              <a:t>Etre un arbitre et partenaire d’entrainement en OR </a:t>
            </a:r>
          </a:p>
        </p:txBody>
      </p:sp>
      <p:sp>
        <p:nvSpPr>
          <p:cNvPr id="8" name="ZoneTexte 7">
            <a:extLst>
              <a:ext uri="{FF2B5EF4-FFF2-40B4-BE49-F238E27FC236}">
                <a16:creationId xmlns:a16="http://schemas.microsoft.com/office/drawing/2014/main" id="{DB298BE7-F99F-7A4C-BB5D-2BAA0F2EBDB8}"/>
              </a:ext>
            </a:extLst>
          </p:cNvPr>
          <p:cNvSpPr txBox="1"/>
          <p:nvPr/>
        </p:nvSpPr>
        <p:spPr>
          <a:xfrm>
            <a:off x="3015323" y="2212738"/>
            <a:ext cx="3113353" cy="369332"/>
          </a:xfrm>
          <a:prstGeom prst="rect">
            <a:avLst/>
          </a:prstGeom>
          <a:noFill/>
        </p:spPr>
        <p:txBody>
          <a:bodyPr wrap="none" rtlCol="0">
            <a:spAutoFit/>
          </a:bodyPr>
          <a:lstStyle/>
          <a:p>
            <a:r>
              <a:rPr lang="fr-FR" b="1" dirty="0">
                <a:ln w="22225">
                  <a:solidFill>
                    <a:schemeClr val="accent2"/>
                  </a:solidFill>
                  <a:prstDash val="solid"/>
                </a:ln>
                <a:solidFill>
                  <a:schemeClr val="accent2">
                    <a:lumMod val="40000"/>
                    <a:lumOff val="60000"/>
                  </a:schemeClr>
                </a:solidFill>
                <a:latin typeface="Comic Sans MS" panose="030F0902030302020204" pitchFamily="66" charset="0"/>
              </a:rPr>
              <a:t>Nous bougeons sans ballon</a:t>
            </a:r>
          </a:p>
        </p:txBody>
      </p:sp>
    </p:spTree>
    <p:extLst>
      <p:ext uri="{BB962C8B-B14F-4D97-AF65-F5344CB8AC3E}">
        <p14:creationId xmlns:p14="http://schemas.microsoft.com/office/powerpoint/2010/main" val="1943300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304"/>
            <a:ext cx="8229600" cy="802868"/>
          </a:xfrm>
          <a:solidFill>
            <a:schemeClr val="accent6">
              <a:lumMod val="20000"/>
              <a:lumOff val="80000"/>
            </a:schemeClr>
          </a:solidFill>
          <a:ln>
            <a:solidFill>
              <a:schemeClr val="tx2"/>
            </a:solidFill>
          </a:ln>
        </p:spPr>
        <p:txBody>
          <a:bodyPr vert="horz" lIns="91440" tIns="45720" rIns="91440" bIns="45720" rtlCol="0" anchor="ctr">
            <a:noAutofit/>
          </a:bodyPr>
          <a:lstStyle/>
          <a:p>
            <a:r>
              <a:rPr sz="2800" dirty="0"/>
              <a:t>FPS</a:t>
            </a:r>
            <a:br>
              <a:rPr sz="2800" dirty="0"/>
            </a:br>
            <a:r>
              <a:rPr sz="2400" dirty="0"/>
              <a:t>« Tacti</a:t>
            </a:r>
            <a:r>
              <a:rPr lang="fr-FR" sz="2400" dirty="0"/>
              <a:t>fixe</a:t>
            </a:r>
            <a:r>
              <a:rPr sz="2400" dirty="0"/>
              <a:t> et </a:t>
            </a:r>
            <a:r>
              <a:rPr sz="2400" dirty="0" err="1"/>
              <a:t>Tactiblock</a:t>
            </a:r>
            <a:r>
              <a:rPr sz="2400" dirty="0"/>
              <a:t> </a:t>
            </a:r>
            <a:r>
              <a:rPr sz="2400" dirty="0" err="1"/>
              <a:t>est</a:t>
            </a:r>
            <a:r>
              <a:rPr sz="2400" dirty="0"/>
              <a:t> sur un terrain… »</a:t>
            </a:r>
            <a:endParaRPr sz="1200" dirty="0">
              <a:solidFill>
                <a:schemeClr val="tx1"/>
              </a:solidFill>
              <a:latin typeface="Comic Sans MS" panose="030F0902030302020204" pitchFamily="66" charset="0"/>
              <a:ea typeface="+mj-ea"/>
              <a:cs typeface="+mj-cs"/>
            </a:endParaRPr>
          </a:p>
        </p:txBody>
      </p:sp>
      <p:sp>
        <p:nvSpPr>
          <p:cNvPr id="3" name="Content Placeholder 2"/>
          <p:cNvSpPr>
            <a:spLocks noGrp="1"/>
          </p:cNvSpPr>
          <p:nvPr>
            <p:ph idx="1"/>
          </p:nvPr>
        </p:nvSpPr>
        <p:spPr>
          <a:xfrm>
            <a:off x="202021" y="925034"/>
            <a:ext cx="1988288" cy="1297172"/>
          </a:xfrm>
          <a:prstGeom prst="roundRect">
            <a:avLst/>
          </a:prstGeom>
          <a:pattFill prst="pct25">
            <a:fgClr>
              <a:schemeClr val="accent5">
                <a:lumMod val="40000"/>
                <a:lumOff val="6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gn="ctr">
              <a:buNone/>
            </a:pPr>
            <a:r>
              <a:rPr lang="fr-FR" dirty="0">
                <a:latin typeface="Comic Sans MS" panose="030F0902030302020204" pitchFamily="66" charset="0"/>
              </a:rPr>
              <a:t>🎯 Objectif: Améliorer son pourcentage de réussite sur jeu placé.</a:t>
            </a:r>
          </a:p>
          <a:p>
            <a:endParaRPr dirty="0">
              <a:latin typeface="Comic Sans MS" panose="030F0902030302020204" pitchFamily="66" charset="0"/>
            </a:endParaRPr>
          </a:p>
        </p:txBody>
      </p:sp>
      <p:sp>
        <p:nvSpPr>
          <p:cNvPr id="4" name="Content Placeholder 2">
            <a:extLst>
              <a:ext uri="{FF2B5EF4-FFF2-40B4-BE49-F238E27FC236}">
                <a16:creationId xmlns:a16="http://schemas.microsoft.com/office/drawing/2014/main" id="{71BC376E-6741-2241-BB05-CEA8581BF0E6}"/>
              </a:ext>
            </a:extLst>
          </p:cNvPr>
          <p:cNvSpPr txBox="1">
            <a:spLocks/>
          </p:cNvSpPr>
          <p:nvPr/>
        </p:nvSpPr>
        <p:spPr>
          <a:xfrm>
            <a:off x="2808183" y="925033"/>
            <a:ext cx="2785729" cy="1527205"/>
          </a:xfrm>
          <a:prstGeom prst="roundRect">
            <a:avLst/>
          </a:prstGeom>
          <a:pattFill prst="pct20">
            <a:fgClr>
              <a:srgbClr val="00B050"/>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1200" dirty="0">
                <a:latin typeface="Comic Sans MS" panose="030F0902030302020204" pitchFamily="66" charset="0"/>
              </a:rPr>
              <a:t>📋 Organisation</a:t>
            </a:r>
          </a:p>
          <a:p>
            <a:pPr marL="0" indent="0">
              <a:buNone/>
            </a:pPr>
            <a:r>
              <a:rPr lang="fr-FR" sz="1200" dirty="0">
                <a:latin typeface="Comic Sans MS" panose="030F0902030302020204" pitchFamily="66" charset="0"/>
              </a:rPr>
              <a:t>• 4 clubs (A, B, C, D) composés chacun de 2 équipes (3c3)</a:t>
            </a:r>
          </a:p>
          <a:p>
            <a:pPr marL="0" indent="0">
              <a:buNone/>
            </a:pPr>
            <a:r>
              <a:rPr lang="fr-FR" sz="1200" dirty="0">
                <a:latin typeface="Comic Sans MS" panose="030F0902030302020204" pitchFamily="66" charset="0"/>
              </a:rPr>
              <a:t>• Demi-terrain par match</a:t>
            </a:r>
          </a:p>
          <a:p>
            <a:pPr marL="0" indent="0">
              <a:buNone/>
            </a:pPr>
            <a:r>
              <a:rPr lang="fr-FR" sz="1200" dirty="0">
                <a:latin typeface="Comic Sans MS" panose="030F0902030302020204" pitchFamily="66" charset="0"/>
              </a:rPr>
              <a:t>• Clubs homogènes entre eux</a:t>
            </a:r>
          </a:p>
          <a:p>
            <a:pPr marL="0" indent="0">
              <a:buNone/>
            </a:pPr>
            <a:r>
              <a:rPr lang="fr-FR" sz="1200" dirty="0">
                <a:latin typeface="Comic Sans MS" panose="030F0902030302020204" pitchFamily="66" charset="0"/>
              </a:rPr>
              <a:t>• Chaque club a une équipe 1 et une équipe 2</a:t>
            </a:r>
          </a:p>
        </p:txBody>
      </p:sp>
      <p:sp>
        <p:nvSpPr>
          <p:cNvPr id="5" name="Content Placeholder 2">
            <a:extLst>
              <a:ext uri="{FF2B5EF4-FFF2-40B4-BE49-F238E27FC236}">
                <a16:creationId xmlns:a16="http://schemas.microsoft.com/office/drawing/2014/main" id="{74CFCD5C-D46E-3B46-ADCE-AFCB35272BB8}"/>
              </a:ext>
            </a:extLst>
          </p:cNvPr>
          <p:cNvSpPr txBox="1">
            <a:spLocks/>
          </p:cNvSpPr>
          <p:nvPr/>
        </p:nvSpPr>
        <p:spPr>
          <a:xfrm>
            <a:off x="5912590" y="878172"/>
            <a:ext cx="3094074" cy="1642919"/>
          </a:xfrm>
          <a:prstGeom prst="roundRect">
            <a:avLst/>
          </a:prstGeom>
          <a:pattFill prst="pct20">
            <a:fgClr>
              <a:srgbClr val="00B050"/>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sz="1100" dirty="0">
                <a:latin typeface="Comic Sans MS" panose="030F0902030302020204" pitchFamily="66" charset="0"/>
              </a:rPr>
              <a:t>Déroulement des matchs</a:t>
            </a:r>
          </a:p>
          <a:p>
            <a:pPr marL="0" indent="0">
              <a:buFont typeface="Arial"/>
              <a:buNone/>
            </a:pPr>
            <a:r>
              <a:rPr lang="fr-FR" sz="1100" dirty="0">
                <a:latin typeface="Comic Sans MS" panose="030F0902030302020204" pitchFamily="66" charset="0"/>
              </a:rPr>
              <a:t>• Matchs interclubs de 2 x 5 minutes</a:t>
            </a:r>
          </a:p>
          <a:p>
            <a:pPr marL="0" indent="0">
              <a:buFont typeface="Arial"/>
              <a:buNone/>
            </a:pPr>
            <a:r>
              <a:rPr lang="fr-FR" sz="1100" dirty="0">
                <a:latin typeface="Comic Sans MS" panose="030F0902030302020204" pitchFamily="66" charset="0"/>
              </a:rPr>
              <a:t>• 1 temps mort par équipe</a:t>
            </a:r>
          </a:p>
          <a:p>
            <a:pPr marL="0" indent="0">
              <a:buFont typeface="Arial"/>
              <a:buNone/>
            </a:pPr>
            <a:r>
              <a:rPr lang="fr-FR" sz="1100" dirty="0">
                <a:latin typeface="Comic Sans MS" panose="030F0902030302020204" pitchFamily="66" charset="0"/>
              </a:rPr>
              <a:t>• Mi-temps de 2 minutes</a:t>
            </a:r>
          </a:p>
          <a:p>
            <a:pPr marL="0" indent="0">
              <a:buFont typeface="Arial"/>
              <a:buNone/>
            </a:pPr>
            <a:r>
              <a:rPr lang="fr-FR" sz="1100" dirty="0">
                <a:latin typeface="Comic Sans MS" panose="030F0902030302020204" pitchFamily="66" charset="0"/>
              </a:rPr>
              <a:t>• Chaque match comprend 2 phases :</a:t>
            </a:r>
          </a:p>
          <a:p>
            <a:r>
              <a:rPr lang="fr-FR" sz="1100" dirty="0">
                <a:latin typeface="Comic Sans MS" panose="030F0902030302020204" pitchFamily="66" charset="0"/>
              </a:rPr>
              <a:t>   - Phase 1 : avec retard défensif</a:t>
            </a:r>
          </a:p>
          <a:p>
            <a:r>
              <a:rPr lang="fr-FR" sz="1100" dirty="0">
                <a:latin typeface="Comic Sans MS" panose="030F0902030302020204" pitchFamily="66" charset="0"/>
              </a:rPr>
              <a:t>   - Phase 2 : sans retard défensif</a:t>
            </a:r>
          </a:p>
        </p:txBody>
      </p:sp>
      <p:sp>
        <p:nvSpPr>
          <p:cNvPr id="6" name="Content Placeholder 2">
            <a:extLst>
              <a:ext uri="{FF2B5EF4-FFF2-40B4-BE49-F238E27FC236}">
                <a16:creationId xmlns:a16="http://schemas.microsoft.com/office/drawing/2014/main" id="{479A386A-8484-BE47-95A8-F494F63CE60F}"/>
              </a:ext>
            </a:extLst>
          </p:cNvPr>
          <p:cNvSpPr txBox="1">
            <a:spLocks/>
          </p:cNvSpPr>
          <p:nvPr/>
        </p:nvSpPr>
        <p:spPr>
          <a:xfrm>
            <a:off x="202020" y="2600633"/>
            <a:ext cx="4227627" cy="1871616"/>
          </a:xfrm>
          <a:prstGeom prst="roundRect">
            <a:avLst/>
          </a:prstGeom>
          <a:pattFill prst="pct25">
            <a:fgClr>
              <a:schemeClr val="accent2">
                <a:lumMod val="60000"/>
                <a:lumOff val="4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dirty="0">
                <a:latin typeface="Comic Sans MS" panose="030F0902030302020204" pitchFamily="66" charset="0"/>
              </a:rPr>
              <a:t>Phase 1 : Avec retard défensif</a:t>
            </a:r>
          </a:p>
          <a:p>
            <a:pPr marL="0" indent="0">
              <a:buFont typeface="Arial"/>
              <a:buNone/>
            </a:pPr>
            <a:r>
              <a:rPr lang="fr-FR" dirty="0">
                <a:latin typeface="Comic Sans MS" panose="030F0902030302020204" pitchFamily="66" charset="0"/>
              </a:rPr>
              <a:t>• Début : check dans l’axe (panier/panier)</a:t>
            </a:r>
          </a:p>
          <a:p>
            <a:pPr marL="0" indent="0">
              <a:buFont typeface="Arial"/>
              <a:buNone/>
            </a:pPr>
            <a:r>
              <a:rPr lang="fr-FR" dirty="0">
                <a:latin typeface="Comic Sans MS" panose="030F0902030302020204" pitchFamily="66" charset="0"/>
              </a:rPr>
              <a:t>• 1 défenseur touche un plot (retard défensif)</a:t>
            </a:r>
          </a:p>
          <a:p>
            <a:pPr marL="0" indent="0">
              <a:buFont typeface="Arial"/>
              <a:buNone/>
            </a:pPr>
            <a:r>
              <a:rPr lang="fr-FR" dirty="0">
                <a:latin typeface="Comic Sans MS" panose="030F0902030302020204" pitchFamily="66" charset="0"/>
              </a:rPr>
              <a:t>• À chaque perte de balle : retard défensif</a:t>
            </a:r>
          </a:p>
          <a:p>
            <a:pPr marL="0" indent="0">
              <a:buFont typeface="Arial"/>
              <a:buNone/>
            </a:pPr>
            <a:r>
              <a:rPr lang="fr-FR" dirty="0">
                <a:latin typeface="Comic Sans MS" panose="030F0902030302020204" pitchFamily="66" charset="0"/>
              </a:rPr>
              <a:t>• Si panier marqué : équipe garde la balle (à l’américaine')</a:t>
            </a:r>
          </a:p>
          <a:p>
            <a:pPr marL="0" indent="0">
              <a:buFont typeface="Arial"/>
              <a:buNone/>
            </a:pPr>
            <a:r>
              <a:rPr lang="fr-FR" dirty="0">
                <a:latin typeface="Comic Sans MS" panose="030F0902030302020204" pitchFamily="66" charset="0"/>
              </a:rPr>
              <a:t>• Fin de phase : quand la défense récupère la balle</a:t>
            </a:r>
          </a:p>
        </p:txBody>
      </p:sp>
      <p:sp>
        <p:nvSpPr>
          <p:cNvPr id="7" name="Content Placeholder 2">
            <a:extLst>
              <a:ext uri="{FF2B5EF4-FFF2-40B4-BE49-F238E27FC236}">
                <a16:creationId xmlns:a16="http://schemas.microsoft.com/office/drawing/2014/main" id="{0A89B5BF-B4AB-7D43-BC0C-965250C4A868}"/>
              </a:ext>
            </a:extLst>
          </p:cNvPr>
          <p:cNvSpPr txBox="1">
            <a:spLocks/>
          </p:cNvSpPr>
          <p:nvPr/>
        </p:nvSpPr>
        <p:spPr>
          <a:xfrm>
            <a:off x="4789680" y="2600633"/>
            <a:ext cx="4123902" cy="1807536"/>
          </a:xfrm>
          <a:prstGeom prst="roundRect">
            <a:avLst/>
          </a:prstGeom>
          <a:pattFill prst="pct25">
            <a:fgClr>
              <a:schemeClr val="accent2">
                <a:lumMod val="60000"/>
                <a:lumOff val="4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dirty="0">
                <a:latin typeface="Comic Sans MS" panose="030F0902030302020204" pitchFamily="66" charset="0"/>
              </a:rPr>
              <a:t>Phase 2 : Sans retard défensif</a:t>
            </a:r>
          </a:p>
          <a:p>
            <a:pPr marL="0" indent="0">
              <a:buFont typeface="Arial"/>
              <a:buNone/>
            </a:pPr>
            <a:r>
              <a:rPr lang="fr-FR" dirty="0">
                <a:latin typeface="Comic Sans MS" panose="030F0902030302020204" pitchFamily="66" charset="0"/>
              </a:rPr>
              <a:t>• Déclenchée quand la défense récupère la balle</a:t>
            </a:r>
          </a:p>
          <a:p>
            <a:pPr marL="0" indent="0">
              <a:buFont typeface="Arial"/>
              <a:buNone/>
            </a:pPr>
            <a:r>
              <a:rPr lang="fr-FR" dirty="0">
                <a:latin typeface="Comic Sans MS" panose="030F0902030302020204" pitchFamily="66" charset="0"/>
              </a:rPr>
              <a:t>• Check à gauche du panier</a:t>
            </a:r>
          </a:p>
          <a:p>
            <a:pPr marL="0" indent="0">
              <a:buFont typeface="Arial"/>
              <a:buNone/>
            </a:pPr>
            <a:r>
              <a:rPr lang="fr-FR" dirty="0">
                <a:latin typeface="Comic Sans MS" panose="030F0902030302020204" pitchFamily="66" charset="0"/>
              </a:rPr>
              <a:t>• Même format, mais sans joueur retardataire</a:t>
            </a:r>
          </a:p>
        </p:txBody>
      </p:sp>
      <p:sp>
        <p:nvSpPr>
          <p:cNvPr id="9" name="Content Placeholder 2">
            <a:extLst>
              <a:ext uri="{FF2B5EF4-FFF2-40B4-BE49-F238E27FC236}">
                <a16:creationId xmlns:a16="http://schemas.microsoft.com/office/drawing/2014/main" id="{1EFAF073-0874-4444-8D77-E2C5631802FC}"/>
              </a:ext>
            </a:extLst>
          </p:cNvPr>
          <p:cNvSpPr txBox="1">
            <a:spLocks/>
          </p:cNvSpPr>
          <p:nvPr/>
        </p:nvSpPr>
        <p:spPr>
          <a:xfrm>
            <a:off x="202020" y="4722517"/>
            <a:ext cx="4227628" cy="1750798"/>
          </a:xfrm>
          <a:prstGeom prst="roundRect">
            <a:avLst/>
          </a:prstGeom>
          <a:pattFill prst="pct20">
            <a:fgClr>
              <a:srgbClr val="7030A0"/>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dirty="0">
                <a:latin typeface="Comic Sans MS" panose="030F0902030302020204" pitchFamily="66" charset="0"/>
              </a:rPr>
              <a:t>Barème de score</a:t>
            </a:r>
          </a:p>
          <a:p>
            <a:pPr marL="0" indent="0">
              <a:buFont typeface="Arial"/>
              <a:buNone/>
            </a:pPr>
            <a:r>
              <a:rPr lang="fr-FR" dirty="0">
                <a:latin typeface="Comic Sans MS" panose="030F0902030302020204" pitchFamily="66" charset="0"/>
              </a:rPr>
              <a:t>• Panier avec retard : 10 pts (100 pts si TPVF = passe et va ou fixation et bon choix)</a:t>
            </a:r>
          </a:p>
          <a:p>
            <a:pPr marL="0" indent="0">
              <a:buFont typeface="Arial"/>
              <a:buNone/>
            </a:pPr>
            <a:r>
              <a:rPr lang="fr-FR" dirty="0">
                <a:latin typeface="Comic Sans MS" panose="030F0902030302020204" pitchFamily="66" charset="0"/>
              </a:rPr>
              <a:t>• Panier sans retard : 10 pts (100 pts si TPSB = passe et suit avec block)</a:t>
            </a:r>
          </a:p>
          <a:p>
            <a:pPr marL="0" indent="0">
              <a:buFont typeface="Arial"/>
              <a:buNone/>
            </a:pPr>
            <a:r>
              <a:rPr lang="fr-FR" dirty="0">
                <a:latin typeface="Comic Sans MS" panose="030F0902030302020204" pitchFamily="66" charset="0"/>
              </a:rPr>
              <a:t>• Panier de confirmation (LF sur arc à 3 m) = x2 du panier précédent</a:t>
            </a:r>
          </a:p>
        </p:txBody>
      </p:sp>
      <p:sp>
        <p:nvSpPr>
          <p:cNvPr id="10" name="Content Placeholder 2">
            <a:extLst>
              <a:ext uri="{FF2B5EF4-FFF2-40B4-BE49-F238E27FC236}">
                <a16:creationId xmlns:a16="http://schemas.microsoft.com/office/drawing/2014/main" id="{B533BEE7-FA6A-A345-93F8-211577BFA5DC}"/>
              </a:ext>
            </a:extLst>
          </p:cNvPr>
          <p:cNvSpPr txBox="1">
            <a:spLocks/>
          </p:cNvSpPr>
          <p:nvPr/>
        </p:nvSpPr>
        <p:spPr>
          <a:xfrm>
            <a:off x="4892634" y="4722517"/>
            <a:ext cx="4020948" cy="1750797"/>
          </a:xfrm>
          <a:prstGeom prst="roundRect">
            <a:avLst/>
          </a:prstGeom>
          <a:pattFill prst="pct30">
            <a:fgClr>
              <a:schemeClr val="accent3">
                <a:lumMod val="60000"/>
                <a:lumOff val="40000"/>
              </a:schemeClr>
            </a:fgClr>
            <a:bgClr>
              <a:schemeClr val="bg1"/>
            </a:bgClr>
          </a:pattFill>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sz="1100" dirty="0">
                <a:latin typeface="Comic Sans MS" panose="030F0902030302020204" pitchFamily="66" charset="0"/>
              </a:rPr>
              <a:t>Rôles sociaux</a:t>
            </a:r>
          </a:p>
          <a:p>
            <a:pPr marL="0" indent="0">
              <a:buFont typeface="Arial"/>
              <a:buNone/>
            </a:pPr>
            <a:r>
              <a:rPr lang="fr-FR" sz="1100" dirty="0">
                <a:latin typeface="Comic Sans MS" panose="030F0902030302020204" pitchFamily="66" charset="0"/>
              </a:rPr>
              <a:t>• 3 arbitres RMC (club C), dont 1 spécial retard défensif (club D)</a:t>
            </a:r>
          </a:p>
          <a:p>
            <a:pPr marL="0" indent="0">
              <a:buFont typeface="Arial"/>
              <a:buNone/>
            </a:pPr>
            <a:r>
              <a:rPr lang="fr-FR" sz="1100" dirty="0">
                <a:latin typeface="Comic Sans MS" panose="030F0902030302020204" pitchFamily="66" charset="0"/>
              </a:rPr>
              <a:t>• 3 officiels table de marque (club D) :</a:t>
            </a:r>
          </a:p>
          <a:p>
            <a:r>
              <a:rPr lang="fr-FR" sz="1100" dirty="0">
                <a:latin typeface="Comic Sans MS" panose="030F0902030302020204" pitchFamily="66" charset="0"/>
              </a:rPr>
              <a:t>   - Comptage des plots touchés</a:t>
            </a:r>
          </a:p>
          <a:p>
            <a:r>
              <a:rPr lang="fr-FR" sz="1100" dirty="0">
                <a:latin typeface="Comic Sans MS" panose="030F0902030302020204" pitchFamily="66" charset="0"/>
              </a:rPr>
              <a:t>   - Pertes de balle</a:t>
            </a:r>
          </a:p>
          <a:p>
            <a:r>
              <a:rPr lang="fr-FR" sz="1100" dirty="0">
                <a:latin typeface="Comic Sans MS" panose="030F0902030302020204" pitchFamily="66" charset="0"/>
              </a:rPr>
              <a:t>   - Chrono</a:t>
            </a:r>
          </a:p>
          <a:p>
            <a:pPr marL="0" indent="0">
              <a:buFont typeface="Arial"/>
              <a:buNone/>
            </a:pPr>
            <a:r>
              <a:rPr lang="fr-FR" sz="1100" dirty="0">
                <a:latin typeface="Comic Sans MS" panose="030F0902030302020204" pitchFamily="66" charset="0"/>
              </a:rPr>
              <a:t>• 1 coach par arbitre</a:t>
            </a:r>
          </a:p>
        </p:txBody>
      </p:sp>
    </p:spTree>
    <p:extLst>
      <p:ext uri="{BB962C8B-B14F-4D97-AF65-F5344CB8AC3E}">
        <p14:creationId xmlns:p14="http://schemas.microsoft.com/office/powerpoint/2010/main" val="3467377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44992">
              <a:srgbClr val="E2EBCE"/>
            </a:gs>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611D0-D101-FB47-8122-F2A002EC0DC0}"/>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latin typeface="Comic Sans MS" panose="030F0902030302020204" pitchFamily="66" charset="0"/>
              </a:rPr>
              <a:t>SCHEMA DE LA SITUATION</a:t>
            </a:r>
          </a:p>
        </p:txBody>
      </p:sp>
      <p:sp>
        <p:nvSpPr>
          <p:cNvPr id="4" name="Rectangle 3">
            <a:extLst>
              <a:ext uri="{FF2B5EF4-FFF2-40B4-BE49-F238E27FC236}">
                <a16:creationId xmlns:a16="http://schemas.microsoft.com/office/drawing/2014/main" id="{8FD26F7A-FF2E-7A47-BA7A-E24C17A3A174}"/>
              </a:ext>
            </a:extLst>
          </p:cNvPr>
          <p:cNvSpPr/>
          <p:nvPr/>
        </p:nvSpPr>
        <p:spPr>
          <a:xfrm>
            <a:off x="5370786" y="3005959"/>
            <a:ext cx="2828670" cy="159757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dirty="0"/>
          </a:p>
        </p:txBody>
      </p:sp>
      <p:sp>
        <p:nvSpPr>
          <p:cNvPr id="5" name="Ellipse 4">
            <a:extLst>
              <a:ext uri="{FF2B5EF4-FFF2-40B4-BE49-F238E27FC236}">
                <a16:creationId xmlns:a16="http://schemas.microsoft.com/office/drawing/2014/main" id="{714D6A17-AF67-B342-A417-D67DAA338A4C}"/>
              </a:ext>
            </a:extLst>
          </p:cNvPr>
          <p:cNvSpPr/>
          <p:nvPr/>
        </p:nvSpPr>
        <p:spPr>
          <a:xfrm>
            <a:off x="7676941" y="3572188"/>
            <a:ext cx="391885" cy="42203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cxnSp>
        <p:nvCxnSpPr>
          <p:cNvPr id="7" name="Connecteur droit 6">
            <a:extLst>
              <a:ext uri="{FF2B5EF4-FFF2-40B4-BE49-F238E27FC236}">
                <a16:creationId xmlns:a16="http://schemas.microsoft.com/office/drawing/2014/main" id="{0802532D-D88A-E14B-9007-ADE108223CA6}"/>
              </a:ext>
            </a:extLst>
          </p:cNvPr>
          <p:cNvCxnSpPr>
            <a:cxnSpLocks/>
          </p:cNvCxnSpPr>
          <p:nvPr/>
        </p:nvCxnSpPr>
        <p:spPr>
          <a:xfrm>
            <a:off x="8068826" y="3372811"/>
            <a:ext cx="0" cy="894304"/>
          </a:xfrm>
          <a:prstGeom prst="line">
            <a:avLst/>
          </a:prstGeom>
        </p:spPr>
        <p:style>
          <a:lnRef idx="2">
            <a:schemeClr val="dk1"/>
          </a:lnRef>
          <a:fillRef idx="0">
            <a:schemeClr val="dk1"/>
          </a:fillRef>
          <a:effectRef idx="1">
            <a:schemeClr val="dk1"/>
          </a:effectRef>
          <a:fontRef idx="minor">
            <a:schemeClr val="tx1"/>
          </a:fontRef>
        </p:style>
      </p:cxnSp>
      <p:sp>
        <p:nvSpPr>
          <p:cNvPr id="12" name="Explosion 2 11">
            <a:extLst>
              <a:ext uri="{FF2B5EF4-FFF2-40B4-BE49-F238E27FC236}">
                <a16:creationId xmlns:a16="http://schemas.microsoft.com/office/drawing/2014/main" id="{98CD3AC2-2B02-4F40-A15C-94DE036F7658}"/>
              </a:ext>
            </a:extLst>
          </p:cNvPr>
          <p:cNvSpPr/>
          <p:nvPr/>
        </p:nvSpPr>
        <p:spPr>
          <a:xfrm>
            <a:off x="5074440" y="1721788"/>
            <a:ext cx="1232452" cy="874644"/>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b="1" dirty="0">
                <a:solidFill>
                  <a:srgbClr val="FF0000"/>
                </a:solidFill>
              </a:rPr>
              <a:t>Phase 2: </a:t>
            </a:r>
            <a:r>
              <a:rPr lang="fr-FR" sz="700" b="1" dirty="0">
                <a:solidFill>
                  <a:sysClr val="windowText" lastClr="000000"/>
                </a:solidFill>
              </a:rPr>
              <a:t>Passe et suit « va au block »</a:t>
            </a:r>
          </a:p>
        </p:txBody>
      </p:sp>
      <p:sp>
        <p:nvSpPr>
          <p:cNvPr id="14" name="Flèche droite rayée 13">
            <a:extLst>
              <a:ext uri="{FF2B5EF4-FFF2-40B4-BE49-F238E27FC236}">
                <a16:creationId xmlns:a16="http://schemas.microsoft.com/office/drawing/2014/main" id="{C5258171-C103-5647-BE56-CE577ECA1025}"/>
              </a:ext>
            </a:extLst>
          </p:cNvPr>
          <p:cNvSpPr/>
          <p:nvPr/>
        </p:nvSpPr>
        <p:spPr>
          <a:xfrm>
            <a:off x="3853948" y="3447766"/>
            <a:ext cx="1933903" cy="546453"/>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b="1" dirty="0">
                <a:solidFill>
                  <a:srgbClr val="FF0000"/>
                </a:solidFill>
              </a:rPr>
              <a:t>Phase 1: </a:t>
            </a:r>
            <a:r>
              <a:rPr lang="fr-FR" sz="1050" b="1" dirty="0">
                <a:solidFill>
                  <a:sysClr val="windowText" lastClr="000000"/>
                </a:solidFill>
              </a:rPr>
              <a:t>vers le Passe et va et la fixation </a:t>
            </a:r>
          </a:p>
        </p:txBody>
      </p:sp>
      <p:cxnSp>
        <p:nvCxnSpPr>
          <p:cNvPr id="16" name="Connecteur droit avec flèche 15">
            <a:extLst>
              <a:ext uri="{FF2B5EF4-FFF2-40B4-BE49-F238E27FC236}">
                <a16:creationId xmlns:a16="http://schemas.microsoft.com/office/drawing/2014/main" id="{902517E9-734F-0A49-8325-985FB97C3F6A}"/>
              </a:ext>
            </a:extLst>
          </p:cNvPr>
          <p:cNvCxnSpPr/>
          <p:nvPr/>
        </p:nvCxnSpPr>
        <p:spPr>
          <a:xfrm flipH="1">
            <a:off x="4487917" y="2596432"/>
            <a:ext cx="462455" cy="668768"/>
          </a:xfrm>
          <a:prstGeom prst="straightConnector1">
            <a:avLst/>
          </a:prstGeom>
          <a:ln>
            <a:solidFill>
              <a:schemeClr val="accent2"/>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F9778C8C-52D7-2C40-8683-AFE8584BE8DF}"/>
              </a:ext>
            </a:extLst>
          </p:cNvPr>
          <p:cNvCxnSpPr>
            <a:cxnSpLocks/>
          </p:cNvCxnSpPr>
          <p:nvPr/>
        </p:nvCxnSpPr>
        <p:spPr>
          <a:xfrm>
            <a:off x="3685782" y="4058307"/>
            <a:ext cx="931042" cy="661611"/>
          </a:xfrm>
          <a:prstGeom prst="straightConnector1">
            <a:avLst/>
          </a:prstGeom>
          <a:ln>
            <a:solidFill>
              <a:schemeClr val="accent2"/>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9" name="Sourire 18">
            <a:extLst>
              <a:ext uri="{FF2B5EF4-FFF2-40B4-BE49-F238E27FC236}">
                <a16:creationId xmlns:a16="http://schemas.microsoft.com/office/drawing/2014/main" id="{3EB87D19-3379-C540-BB5E-81DC77BAF07A}"/>
              </a:ext>
            </a:extLst>
          </p:cNvPr>
          <p:cNvSpPr/>
          <p:nvPr/>
        </p:nvSpPr>
        <p:spPr>
          <a:xfrm>
            <a:off x="3205655" y="3572188"/>
            <a:ext cx="331076" cy="342915"/>
          </a:xfrm>
          <a:prstGeom prst="smileyFac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Sourire 20">
            <a:extLst>
              <a:ext uri="{FF2B5EF4-FFF2-40B4-BE49-F238E27FC236}">
                <a16:creationId xmlns:a16="http://schemas.microsoft.com/office/drawing/2014/main" id="{0EAADA99-CC65-7346-828C-287B953136DD}"/>
              </a:ext>
            </a:extLst>
          </p:cNvPr>
          <p:cNvSpPr/>
          <p:nvPr/>
        </p:nvSpPr>
        <p:spPr>
          <a:xfrm>
            <a:off x="4719144" y="2032613"/>
            <a:ext cx="331076" cy="342915"/>
          </a:xfrm>
          <a:prstGeom prst="smileyFac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EBC5665E-3B5B-B44A-B886-B17C911A9CCB}"/>
              </a:ext>
            </a:extLst>
          </p:cNvPr>
          <p:cNvSpPr/>
          <p:nvPr/>
        </p:nvSpPr>
        <p:spPr>
          <a:xfrm>
            <a:off x="3536731" y="3783203"/>
            <a:ext cx="149051" cy="1319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B0B0F458-BCFA-5A4E-A9D6-78B0AAB90FB5}"/>
              </a:ext>
            </a:extLst>
          </p:cNvPr>
          <p:cNvSpPr/>
          <p:nvPr/>
        </p:nvSpPr>
        <p:spPr>
          <a:xfrm>
            <a:off x="4913279" y="2357976"/>
            <a:ext cx="149051" cy="1319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Sourire 25">
            <a:extLst>
              <a:ext uri="{FF2B5EF4-FFF2-40B4-BE49-F238E27FC236}">
                <a16:creationId xmlns:a16="http://schemas.microsoft.com/office/drawing/2014/main" id="{0D758AB9-19F9-CE40-A293-19FABD51E3CB}"/>
              </a:ext>
            </a:extLst>
          </p:cNvPr>
          <p:cNvSpPr/>
          <p:nvPr/>
        </p:nvSpPr>
        <p:spPr>
          <a:xfrm>
            <a:off x="4713833" y="5386501"/>
            <a:ext cx="331076" cy="342915"/>
          </a:xfrm>
          <a:prstGeom prst="smileyFac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Sourire 26">
            <a:extLst>
              <a:ext uri="{FF2B5EF4-FFF2-40B4-BE49-F238E27FC236}">
                <a16:creationId xmlns:a16="http://schemas.microsoft.com/office/drawing/2014/main" id="{C428E8D3-6E96-FA4D-8F79-6576867B5B0B}"/>
              </a:ext>
            </a:extLst>
          </p:cNvPr>
          <p:cNvSpPr/>
          <p:nvPr/>
        </p:nvSpPr>
        <p:spPr>
          <a:xfrm>
            <a:off x="4121007" y="3230663"/>
            <a:ext cx="331076" cy="342915"/>
          </a:xfrm>
          <a:prstGeom prst="smileyFac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40" name="Connecteur droit avec flèche 39">
            <a:extLst>
              <a:ext uri="{FF2B5EF4-FFF2-40B4-BE49-F238E27FC236}">
                <a16:creationId xmlns:a16="http://schemas.microsoft.com/office/drawing/2014/main" id="{E692CF23-7242-B146-8F77-9240CD452025}"/>
              </a:ext>
            </a:extLst>
          </p:cNvPr>
          <p:cNvCxnSpPr>
            <a:cxnSpLocks/>
          </p:cNvCxnSpPr>
          <p:nvPr/>
        </p:nvCxnSpPr>
        <p:spPr>
          <a:xfrm flipV="1">
            <a:off x="5211112" y="4387995"/>
            <a:ext cx="2009726" cy="1021173"/>
          </a:xfrm>
          <a:prstGeom prst="straightConnector1">
            <a:avLst/>
          </a:prstGeom>
          <a:ln w="9525">
            <a:solidFill>
              <a:srgbClr val="00B050"/>
            </a:solidFill>
            <a:prstDash val="lgDashDotDot"/>
            <a:tailEnd type="triangle"/>
          </a:ln>
        </p:spPr>
        <p:style>
          <a:lnRef idx="2">
            <a:schemeClr val="accent1"/>
          </a:lnRef>
          <a:fillRef idx="0">
            <a:schemeClr val="accent1"/>
          </a:fillRef>
          <a:effectRef idx="1">
            <a:schemeClr val="accent1"/>
          </a:effectRef>
          <a:fontRef idx="minor">
            <a:schemeClr val="tx1"/>
          </a:fontRef>
        </p:style>
      </p:cxnSp>
      <p:cxnSp>
        <p:nvCxnSpPr>
          <p:cNvPr id="43" name="Connecteur droit avec flèche 42">
            <a:extLst>
              <a:ext uri="{FF2B5EF4-FFF2-40B4-BE49-F238E27FC236}">
                <a16:creationId xmlns:a16="http://schemas.microsoft.com/office/drawing/2014/main" id="{AB5316F7-55C1-E44A-92C8-159B71D028E8}"/>
              </a:ext>
            </a:extLst>
          </p:cNvPr>
          <p:cNvCxnSpPr>
            <a:cxnSpLocks/>
          </p:cNvCxnSpPr>
          <p:nvPr/>
        </p:nvCxnSpPr>
        <p:spPr>
          <a:xfrm>
            <a:off x="4764764" y="3402069"/>
            <a:ext cx="1369336" cy="152253"/>
          </a:xfrm>
          <a:prstGeom prst="straightConnector1">
            <a:avLst/>
          </a:prstGeom>
          <a:ln>
            <a:solidFill>
              <a:schemeClr val="accent2"/>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5" name="Arc plein 44">
            <a:extLst>
              <a:ext uri="{FF2B5EF4-FFF2-40B4-BE49-F238E27FC236}">
                <a16:creationId xmlns:a16="http://schemas.microsoft.com/office/drawing/2014/main" id="{15134432-6599-314E-8BAE-0C6006F9486F}"/>
              </a:ext>
            </a:extLst>
          </p:cNvPr>
          <p:cNvSpPr/>
          <p:nvPr/>
        </p:nvSpPr>
        <p:spPr>
          <a:xfrm rot="16200000">
            <a:off x="6829330" y="3256882"/>
            <a:ext cx="1597572" cy="1095725"/>
          </a:xfrm>
          <a:prstGeom prst="blockArc">
            <a:avLst>
              <a:gd name="adj1" fmla="val 10800000"/>
              <a:gd name="adj2" fmla="val 21422341"/>
              <a:gd name="adj3" fmla="val 0"/>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49" name="Connecteur droit avec flèche 48">
            <a:extLst>
              <a:ext uri="{FF2B5EF4-FFF2-40B4-BE49-F238E27FC236}">
                <a16:creationId xmlns:a16="http://schemas.microsoft.com/office/drawing/2014/main" id="{8F44A7C4-6BA2-A84A-AD9E-B5B6E9FAA3BD}"/>
              </a:ext>
            </a:extLst>
          </p:cNvPr>
          <p:cNvCxnSpPr/>
          <p:nvPr/>
        </p:nvCxnSpPr>
        <p:spPr>
          <a:xfrm flipH="1">
            <a:off x="7080253" y="3783203"/>
            <a:ext cx="549272" cy="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sp>
        <p:nvSpPr>
          <p:cNvPr id="50" name="ZoneTexte 49">
            <a:extLst>
              <a:ext uri="{FF2B5EF4-FFF2-40B4-BE49-F238E27FC236}">
                <a16:creationId xmlns:a16="http://schemas.microsoft.com/office/drawing/2014/main" id="{63841834-8214-644F-9C26-94CB8F66CF8E}"/>
              </a:ext>
            </a:extLst>
          </p:cNvPr>
          <p:cNvSpPr txBox="1"/>
          <p:nvPr/>
        </p:nvSpPr>
        <p:spPr>
          <a:xfrm>
            <a:off x="7112641" y="3450631"/>
            <a:ext cx="637457" cy="369332"/>
          </a:xfrm>
          <a:prstGeom prst="rect">
            <a:avLst/>
          </a:prstGeom>
          <a:noFill/>
        </p:spPr>
        <p:txBody>
          <a:bodyPr wrap="square" rtlCol="0">
            <a:spAutoFit/>
          </a:bodyPr>
          <a:lstStyle/>
          <a:p>
            <a:r>
              <a:rPr lang="fr-FR" dirty="0">
                <a:solidFill>
                  <a:srgbClr val="FFC000"/>
                </a:solidFill>
              </a:rPr>
              <a:t>3m</a:t>
            </a:r>
          </a:p>
        </p:txBody>
      </p:sp>
      <p:grpSp>
        <p:nvGrpSpPr>
          <p:cNvPr id="52" name="Groupe 51">
            <a:extLst>
              <a:ext uri="{FF2B5EF4-FFF2-40B4-BE49-F238E27FC236}">
                <a16:creationId xmlns:a16="http://schemas.microsoft.com/office/drawing/2014/main" id="{9B5D5482-A92C-9C4F-B01C-DE3495D3FC1F}"/>
              </a:ext>
            </a:extLst>
          </p:cNvPr>
          <p:cNvGrpSpPr/>
          <p:nvPr/>
        </p:nvGrpSpPr>
        <p:grpSpPr>
          <a:xfrm>
            <a:off x="3869146" y="2438640"/>
            <a:ext cx="1070318" cy="1633422"/>
            <a:chOff x="3869146" y="2438640"/>
            <a:chExt cx="1070318" cy="1633422"/>
          </a:xfrm>
        </p:grpSpPr>
        <p:sp>
          <p:nvSpPr>
            <p:cNvPr id="53" name="Demi-tour 52">
              <a:extLst>
                <a:ext uri="{FF2B5EF4-FFF2-40B4-BE49-F238E27FC236}">
                  <a16:creationId xmlns:a16="http://schemas.microsoft.com/office/drawing/2014/main" id="{0EDF390C-31B9-944D-B351-5D09965EDCFE}"/>
                </a:ext>
              </a:extLst>
            </p:cNvPr>
            <p:cNvSpPr/>
            <p:nvPr/>
          </p:nvSpPr>
          <p:spPr>
            <a:xfrm rot="15861046" flipH="1">
              <a:off x="3502228" y="2805558"/>
              <a:ext cx="1627588" cy="893752"/>
            </a:xfrm>
            <a:prstGeom prst="uturnArrow">
              <a:avLst>
                <a:gd name="adj1" fmla="val 6184"/>
                <a:gd name="adj2" fmla="val 0"/>
                <a:gd name="adj3" fmla="val 0"/>
                <a:gd name="adj4" fmla="val 88973"/>
                <a:gd name="adj5" fmla="val 100000"/>
              </a:avLst>
            </a:prstGeom>
            <a:solidFill>
              <a:srgbClr val="92D050"/>
            </a:solidFill>
            <a:ln>
              <a:solidFill>
                <a:srgbClr val="00B05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4" name="Triangle 53">
              <a:extLst>
                <a:ext uri="{FF2B5EF4-FFF2-40B4-BE49-F238E27FC236}">
                  <a16:creationId xmlns:a16="http://schemas.microsoft.com/office/drawing/2014/main" id="{F3781D41-B5C0-6D43-945F-60C56723B359}"/>
                </a:ext>
              </a:extLst>
            </p:cNvPr>
            <p:cNvSpPr/>
            <p:nvPr/>
          </p:nvSpPr>
          <p:spPr>
            <a:xfrm rot="5400000">
              <a:off x="4828673" y="3961270"/>
              <a:ext cx="109536" cy="112047"/>
            </a:xfrm>
            <a:prstGeom prst="triangle">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6" name="Connecteur droit avec flèche 5">
            <a:extLst>
              <a:ext uri="{FF2B5EF4-FFF2-40B4-BE49-F238E27FC236}">
                <a16:creationId xmlns:a16="http://schemas.microsoft.com/office/drawing/2014/main" id="{F5C3FFCE-6FF0-1646-A74A-59CDD23C665A}"/>
              </a:ext>
            </a:extLst>
          </p:cNvPr>
          <p:cNvCxnSpPr>
            <a:cxnSpLocks/>
          </p:cNvCxnSpPr>
          <p:nvPr/>
        </p:nvCxnSpPr>
        <p:spPr>
          <a:xfrm>
            <a:off x="3738282" y="3892551"/>
            <a:ext cx="2747683" cy="0"/>
          </a:xfrm>
          <a:prstGeom prst="straightConnector1">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cxnSp>
        <p:nvCxnSpPr>
          <p:cNvPr id="30" name="Connecteur droit avec flèche 29">
            <a:extLst>
              <a:ext uri="{FF2B5EF4-FFF2-40B4-BE49-F238E27FC236}">
                <a16:creationId xmlns:a16="http://schemas.microsoft.com/office/drawing/2014/main" id="{59020D2E-E1CD-0942-8DD2-0754053C235F}"/>
              </a:ext>
            </a:extLst>
          </p:cNvPr>
          <p:cNvCxnSpPr>
            <a:cxnSpLocks/>
          </p:cNvCxnSpPr>
          <p:nvPr/>
        </p:nvCxnSpPr>
        <p:spPr>
          <a:xfrm>
            <a:off x="4809693" y="3883340"/>
            <a:ext cx="931042" cy="661611"/>
          </a:xfrm>
          <a:prstGeom prst="straightConnector1">
            <a:avLst/>
          </a:prstGeom>
          <a:ln>
            <a:solidFill>
              <a:schemeClr val="accent2"/>
            </a:solidFill>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35" name="Groupe 34">
            <a:extLst>
              <a:ext uri="{FF2B5EF4-FFF2-40B4-BE49-F238E27FC236}">
                <a16:creationId xmlns:a16="http://schemas.microsoft.com/office/drawing/2014/main" id="{141704D2-84FF-944F-8DFD-1295BC9C2AB7}"/>
              </a:ext>
            </a:extLst>
          </p:cNvPr>
          <p:cNvGrpSpPr/>
          <p:nvPr/>
        </p:nvGrpSpPr>
        <p:grpSpPr>
          <a:xfrm flipV="1">
            <a:off x="3691959" y="3049746"/>
            <a:ext cx="1070318" cy="1915980"/>
            <a:chOff x="3869146" y="2438640"/>
            <a:chExt cx="1070318" cy="1633422"/>
          </a:xfrm>
        </p:grpSpPr>
        <p:sp>
          <p:nvSpPr>
            <p:cNvPr id="36" name="Demi-tour 35">
              <a:extLst>
                <a:ext uri="{FF2B5EF4-FFF2-40B4-BE49-F238E27FC236}">
                  <a16:creationId xmlns:a16="http://schemas.microsoft.com/office/drawing/2014/main" id="{A0378684-72D2-0141-ACA5-B56286A083E9}"/>
                </a:ext>
              </a:extLst>
            </p:cNvPr>
            <p:cNvSpPr/>
            <p:nvPr/>
          </p:nvSpPr>
          <p:spPr>
            <a:xfrm rot="15861046" flipH="1">
              <a:off x="3502228" y="2805558"/>
              <a:ext cx="1627588" cy="893752"/>
            </a:xfrm>
            <a:prstGeom prst="uturnArrow">
              <a:avLst>
                <a:gd name="adj1" fmla="val 6184"/>
                <a:gd name="adj2" fmla="val 0"/>
                <a:gd name="adj3" fmla="val 0"/>
                <a:gd name="adj4" fmla="val 88973"/>
                <a:gd name="adj5" fmla="val 100000"/>
              </a:avLst>
            </a:prstGeom>
            <a:solidFill>
              <a:srgbClr val="92D050"/>
            </a:solidFill>
            <a:ln>
              <a:solidFill>
                <a:srgbClr val="00B05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7" name="Triangle 36">
              <a:extLst>
                <a:ext uri="{FF2B5EF4-FFF2-40B4-BE49-F238E27FC236}">
                  <a16:creationId xmlns:a16="http://schemas.microsoft.com/office/drawing/2014/main" id="{1AF787A5-D513-794A-91DD-54FF2472C0EC}"/>
                </a:ext>
              </a:extLst>
            </p:cNvPr>
            <p:cNvSpPr/>
            <p:nvPr/>
          </p:nvSpPr>
          <p:spPr>
            <a:xfrm rot="5400000">
              <a:off x="4828673" y="3961270"/>
              <a:ext cx="109536" cy="112047"/>
            </a:xfrm>
            <a:prstGeom prst="triangle">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38" name="Connecteur droit avec flèche 37">
            <a:extLst>
              <a:ext uri="{FF2B5EF4-FFF2-40B4-BE49-F238E27FC236}">
                <a16:creationId xmlns:a16="http://schemas.microsoft.com/office/drawing/2014/main" id="{CDF51B94-7426-954C-908E-D12A59AF164B}"/>
              </a:ext>
            </a:extLst>
          </p:cNvPr>
          <p:cNvCxnSpPr>
            <a:cxnSpLocks/>
          </p:cNvCxnSpPr>
          <p:nvPr/>
        </p:nvCxnSpPr>
        <p:spPr>
          <a:xfrm flipV="1">
            <a:off x="4802369" y="2980319"/>
            <a:ext cx="1252541" cy="341018"/>
          </a:xfrm>
          <a:prstGeom prst="straightConnector1">
            <a:avLst/>
          </a:prstGeom>
          <a:ln>
            <a:solidFill>
              <a:schemeClr val="accent2"/>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1" name="Sourire 40">
            <a:extLst>
              <a:ext uri="{FF2B5EF4-FFF2-40B4-BE49-F238E27FC236}">
                <a16:creationId xmlns:a16="http://schemas.microsoft.com/office/drawing/2014/main" id="{75384B49-03D7-8740-8B46-E198893B2D4F}"/>
              </a:ext>
            </a:extLst>
          </p:cNvPr>
          <p:cNvSpPr/>
          <p:nvPr/>
        </p:nvSpPr>
        <p:spPr>
          <a:xfrm>
            <a:off x="5177917" y="4122861"/>
            <a:ext cx="331076" cy="342915"/>
          </a:xfrm>
          <a:prstGeom prst="smileyFac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02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22" presetClass="exit" presetSubtype="4" fill="hold" grpId="2" nodeType="withEffect">
                                  <p:stCondLst>
                                    <p:cond delay="0"/>
                                  </p:stCondLst>
                                  <p:childTnLst>
                                    <p:animEffect transition="out" filter="wipe(down)">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2" presetClass="exit" presetSubtype="4" fill="hold" nodeType="clickEffect">
                                  <p:stCondLst>
                                    <p:cond delay="0"/>
                                  </p:stCondLst>
                                  <p:childTnLst>
                                    <p:anim calcmode="lin" valueType="num">
                                      <p:cBhvr additive="base">
                                        <p:cTn id="56" dur="500"/>
                                        <p:tgtEl>
                                          <p:spTgt spid="17"/>
                                        </p:tgtEl>
                                        <p:attrNameLst>
                                          <p:attrName>ppt_y</p:attrName>
                                        </p:attrNameLst>
                                      </p:cBhvr>
                                      <p:tavLst>
                                        <p:tav tm="0">
                                          <p:val>
                                            <p:strVal val="#ppt_y"/>
                                          </p:val>
                                        </p:tav>
                                        <p:tav tm="100000">
                                          <p:val>
                                            <p:strVal val="#ppt_y+#ppt_h*1.125000"/>
                                          </p:val>
                                        </p:tav>
                                      </p:tavLst>
                                    </p:anim>
                                    <p:animEffect transition="out" filter="wipe(down)">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22" presetClass="exit" presetSubtype="4" fill="hold" grpId="1" nodeType="withEffect">
                                  <p:stCondLst>
                                    <p:cond delay="0"/>
                                  </p:stCondLst>
                                  <p:childTnLst>
                                    <p:animEffect transition="out" filter="wipe(down)">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par>
                                <p:cTn id="62" presetID="22" presetClass="exit" presetSubtype="4" fill="hold" nodeType="withEffect">
                                  <p:stCondLst>
                                    <p:cond delay="0"/>
                                  </p:stCondLst>
                                  <p:childTnLst>
                                    <p:animEffect transition="out" filter="wipe(down)">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par>
                                <p:cTn id="65" presetID="22" presetClass="exit" presetSubtype="4" fill="hold" grpId="0" nodeType="withEffect">
                                  <p:stCondLst>
                                    <p:cond delay="0"/>
                                  </p:stCondLst>
                                  <p:childTnLst>
                                    <p:animEffect transition="out" filter="wipe(down)">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2" nodeType="clickEffect">
                                  <p:stCondLst>
                                    <p:cond delay="0"/>
                                  </p:stCondLst>
                                  <p:childTnLst>
                                    <p:set>
                                      <p:cBhvr>
                                        <p:cTn id="83" dur="1" fill="hold">
                                          <p:stCondLst>
                                            <p:cond delay="0"/>
                                          </p:stCondLst>
                                        </p:cTn>
                                        <p:tgtEl>
                                          <p:spTgt spid="2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5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4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2" presetClass="exit" presetSubtype="4" fill="hold" nodeType="clickEffect">
                                  <p:stCondLst>
                                    <p:cond delay="0"/>
                                  </p:stCondLst>
                                  <p:childTnLst>
                                    <p:anim calcmode="lin" valueType="num">
                                      <p:cBhvr additive="base">
                                        <p:cTn id="109" dur="500"/>
                                        <p:tgtEl>
                                          <p:spTgt spid="30"/>
                                        </p:tgtEl>
                                        <p:attrNameLst>
                                          <p:attrName>ppt_y</p:attrName>
                                        </p:attrNameLst>
                                      </p:cBhvr>
                                      <p:tavLst>
                                        <p:tav tm="0">
                                          <p:val>
                                            <p:strVal val="#ppt_y"/>
                                          </p:val>
                                        </p:tav>
                                        <p:tav tm="100000">
                                          <p:val>
                                            <p:strVal val="#ppt_y+#ppt_h*1.125000"/>
                                          </p:val>
                                        </p:tav>
                                      </p:tavLst>
                                    </p:anim>
                                    <p:animEffect transition="out" filter="wipe(down)">
                                      <p:cBhvr>
                                        <p:cTn id="110" dur="500"/>
                                        <p:tgtEl>
                                          <p:spTgt spid="30"/>
                                        </p:tgtEl>
                                      </p:cBhvr>
                                    </p:animEffect>
                                    <p:set>
                                      <p:cBhvr>
                                        <p:cTn id="111" dur="1" fill="hold">
                                          <p:stCondLst>
                                            <p:cond delay="499"/>
                                          </p:stCondLst>
                                        </p:cTn>
                                        <p:tgtEl>
                                          <p:spTgt spid="30"/>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3" presetClass="exit" presetSubtype="10" fill="hold" nodeType="clickEffect">
                                  <p:stCondLst>
                                    <p:cond delay="0"/>
                                  </p:stCondLst>
                                  <p:childTnLst>
                                    <p:animEffect transition="out" filter="blinds(horizontal)">
                                      <p:cBhvr>
                                        <p:cTn id="115" dur="500"/>
                                        <p:tgtEl>
                                          <p:spTgt spid="52"/>
                                        </p:tgtEl>
                                      </p:cBhvr>
                                    </p:animEffect>
                                    <p:set>
                                      <p:cBhvr>
                                        <p:cTn id="116" dur="1" fill="hold">
                                          <p:stCondLst>
                                            <p:cond delay="499"/>
                                          </p:stCondLst>
                                        </p:cTn>
                                        <p:tgtEl>
                                          <p:spTgt spid="5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4" presetClass="exit" presetSubtype="10" fill="hold" nodeType="clickEffect">
                                  <p:stCondLst>
                                    <p:cond delay="0"/>
                                  </p:stCondLst>
                                  <p:childTnLst>
                                    <p:animEffect transition="out" filter="randombar(horizontal)">
                                      <p:cBhvr>
                                        <p:cTn id="120" dur="500"/>
                                        <p:tgtEl>
                                          <p:spTgt spid="16"/>
                                        </p:tgtEl>
                                      </p:cBhvr>
                                    </p:animEffect>
                                    <p:set>
                                      <p:cBhvr>
                                        <p:cTn id="121" dur="1" fill="hold">
                                          <p:stCondLst>
                                            <p:cond delay="499"/>
                                          </p:stCondLst>
                                        </p:cTn>
                                        <p:tgtEl>
                                          <p:spTgt spid="16"/>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9" presetClass="exit" presetSubtype="0" fill="hold" nodeType="clickEffect">
                                  <p:stCondLst>
                                    <p:cond delay="0"/>
                                  </p:stCondLst>
                                  <p:childTnLst>
                                    <p:animEffect transition="out" filter="dissolve">
                                      <p:cBhvr>
                                        <p:cTn id="125" dur="500"/>
                                        <p:tgtEl>
                                          <p:spTgt spid="43"/>
                                        </p:tgtEl>
                                      </p:cBhvr>
                                    </p:animEffect>
                                    <p:set>
                                      <p:cBhvr>
                                        <p:cTn id="126" dur="1" fill="hold">
                                          <p:stCondLst>
                                            <p:cond delay="499"/>
                                          </p:stCondLst>
                                        </p:cTn>
                                        <p:tgtEl>
                                          <p:spTgt spid="4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21"/>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5"/>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3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38"/>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9" presetClass="exit" presetSubtype="0" fill="hold" nodeType="clickEffect">
                                  <p:stCondLst>
                                    <p:cond delay="0"/>
                                  </p:stCondLst>
                                  <p:childTnLst>
                                    <p:animEffect transition="out" filter="dissolve">
                                      <p:cBhvr>
                                        <p:cTn id="152" dur="500"/>
                                        <p:tgtEl>
                                          <p:spTgt spid="38"/>
                                        </p:tgtEl>
                                      </p:cBhvr>
                                    </p:animEffect>
                                    <p:set>
                                      <p:cBhvr>
                                        <p:cTn id="153"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4" grpId="1" animBg="1"/>
      <p:bldP spid="14" grpId="2" animBg="1"/>
      <p:bldP spid="19" grpId="0" animBg="1"/>
      <p:bldP spid="19" grpId="1" animBg="1"/>
      <p:bldP spid="21" grpId="0" animBg="1"/>
      <p:bldP spid="21" grpId="1" animBg="1"/>
      <p:bldP spid="22" grpId="0" animBg="1"/>
      <p:bldP spid="22" grpId="1" animBg="1"/>
      <p:bldP spid="25" grpId="0" animBg="1"/>
      <p:bldP spid="25" grpId="1" animBg="1"/>
      <p:bldP spid="26" grpId="0" animBg="1"/>
      <p:bldP spid="26" grpId="1" animBg="1"/>
      <p:bldP spid="26" grpId="2" animBg="1"/>
      <p:bldP spid="27" grpId="0" animBg="1"/>
      <p:bldP spid="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C9D41-C7B9-1449-BCEE-464C97D9170D}"/>
              </a:ext>
            </a:extLst>
          </p:cNvPr>
          <p:cNvSpPr>
            <a:spLocks noGrp="1"/>
          </p:cNvSpPr>
          <p:nvPr>
            <p:ph type="title"/>
          </p:nvPr>
        </p:nvSpPr>
        <p:spPr>
          <a:xfrm>
            <a:off x="457200" y="274638"/>
            <a:ext cx="8229600" cy="758096"/>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Feuille de marque (LGT)</a:t>
            </a:r>
          </a:p>
        </p:txBody>
      </p:sp>
      <p:graphicFrame>
        <p:nvGraphicFramePr>
          <p:cNvPr id="4" name="Espace réservé du contenu 3">
            <a:extLst>
              <a:ext uri="{FF2B5EF4-FFF2-40B4-BE49-F238E27FC236}">
                <a16:creationId xmlns:a16="http://schemas.microsoft.com/office/drawing/2014/main" id="{031DE00C-AE16-6142-8ABC-C5EA3D59D2ED}"/>
              </a:ext>
            </a:extLst>
          </p:cNvPr>
          <p:cNvGraphicFramePr>
            <a:graphicFrameLocks noGrp="1"/>
          </p:cNvGraphicFramePr>
          <p:nvPr>
            <p:ph idx="1"/>
            <p:extLst>
              <p:ext uri="{D42A27DB-BD31-4B8C-83A1-F6EECF244321}">
                <p14:modId xmlns:p14="http://schemas.microsoft.com/office/powerpoint/2010/main" val="224146213"/>
              </p:ext>
            </p:extLst>
          </p:nvPr>
        </p:nvGraphicFramePr>
        <p:xfrm>
          <a:off x="4572000" y="1187246"/>
          <a:ext cx="4000500" cy="5005704"/>
        </p:xfrm>
        <a:graphic>
          <a:graphicData uri="http://schemas.openxmlformats.org/drawingml/2006/table">
            <a:tbl>
              <a:tblPr firstRow="1" bandRow="1">
                <a:tableStyleId>{00A15C55-8517-42AA-B614-E9B94910E393}</a:tableStyleId>
              </a:tblPr>
              <a:tblGrid>
                <a:gridCol w="571500">
                  <a:extLst>
                    <a:ext uri="{9D8B030D-6E8A-4147-A177-3AD203B41FA5}">
                      <a16:colId xmlns:a16="http://schemas.microsoft.com/office/drawing/2014/main" val="283881058"/>
                    </a:ext>
                  </a:extLst>
                </a:gridCol>
                <a:gridCol w="571500">
                  <a:extLst>
                    <a:ext uri="{9D8B030D-6E8A-4147-A177-3AD203B41FA5}">
                      <a16:colId xmlns:a16="http://schemas.microsoft.com/office/drawing/2014/main" val="3066635821"/>
                    </a:ext>
                  </a:extLst>
                </a:gridCol>
                <a:gridCol w="571500">
                  <a:extLst>
                    <a:ext uri="{9D8B030D-6E8A-4147-A177-3AD203B41FA5}">
                      <a16:colId xmlns:a16="http://schemas.microsoft.com/office/drawing/2014/main" val="698295784"/>
                    </a:ext>
                  </a:extLst>
                </a:gridCol>
                <a:gridCol w="571500">
                  <a:extLst>
                    <a:ext uri="{9D8B030D-6E8A-4147-A177-3AD203B41FA5}">
                      <a16:colId xmlns:a16="http://schemas.microsoft.com/office/drawing/2014/main" val="1839374709"/>
                    </a:ext>
                  </a:extLst>
                </a:gridCol>
                <a:gridCol w="571500">
                  <a:extLst>
                    <a:ext uri="{9D8B030D-6E8A-4147-A177-3AD203B41FA5}">
                      <a16:colId xmlns:a16="http://schemas.microsoft.com/office/drawing/2014/main" val="4142994388"/>
                    </a:ext>
                  </a:extLst>
                </a:gridCol>
                <a:gridCol w="571500">
                  <a:extLst>
                    <a:ext uri="{9D8B030D-6E8A-4147-A177-3AD203B41FA5}">
                      <a16:colId xmlns:a16="http://schemas.microsoft.com/office/drawing/2014/main" val="974247416"/>
                    </a:ext>
                  </a:extLst>
                </a:gridCol>
                <a:gridCol w="571500">
                  <a:extLst>
                    <a:ext uri="{9D8B030D-6E8A-4147-A177-3AD203B41FA5}">
                      <a16:colId xmlns:a16="http://schemas.microsoft.com/office/drawing/2014/main" val="1116631194"/>
                    </a:ext>
                  </a:extLst>
                </a:gridCol>
              </a:tblGrid>
              <a:tr h="854583">
                <a:tc>
                  <a:txBody>
                    <a:bodyPr/>
                    <a:lstStyle/>
                    <a:p>
                      <a:pPr algn="ctr"/>
                      <a:r>
                        <a:rPr lang="fr-FR" sz="700" dirty="0"/>
                        <a:t>Equipe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TN</a:t>
                      </a:r>
                    </a:p>
                    <a:p>
                      <a:pPr algn="ctr"/>
                      <a:r>
                        <a:rPr lang="fr-FR" sz="800" dirty="0"/>
                        <a:t>10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TPVF</a:t>
                      </a:r>
                    </a:p>
                    <a:p>
                      <a:pPr algn="ctr"/>
                      <a:r>
                        <a:rPr lang="fr-FR" sz="8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TPSB</a:t>
                      </a:r>
                    </a:p>
                    <a:p>
                      <a:pPr algn="ctr"/>
                      <a:r>
                        <a:rPr lang="fr-FR" sz="8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Bonus LF X2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Arbitres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700" dirty="0"/>
                        <a:t>SCORE FINAL</a:t>
                      </a:r>
                      <a:endParaRPr lang="fr-FR" sz="700" dirty="0">
                        <a:solidFill>
                          <a:srgbClr val="92D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760252"/>
                  </a:ext>
                </a:extLst>
              </a:tr>
              <a:tr h="897312">
                <a:tc>
                  <a:txBody>
                    <a:bodyPr/>
                    <a:lstStyle/>
                    <a:p>
                      <a:pPr algn="ctr"/>
                      <a:r>
                        <a:rPr lang="fr-FR" sz="1050" dirty="0"/>
                        <a:t>B1-A1</a:t>
                      </a:r>
                    </a:p>
                    <a:p>
                      <a:pPr algn="ctr"/>
                      <a:r>
                        <a:rPr lang="fr-FR" sz="500" b="1" dirty="0"/>
                        <a:t>Choix propre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fr-FR" sz="7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904641"/>
                  </a:ext>
                </a:extLst>
              </a:tr>
              <a:tr h="897312">
                <a:tc>
                  <a:txBody>
                    <a:bodyPr/>
                    <a:lstStyle/>
                    <a:p>
                      <a:pPr algn="ctr"/>
                      <a:r>
                        <a:rPr lang="fr-FR" sz="1050" dirty="0"/>
                        <a:t>B1-A1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Choix adverse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675674"/>
                  </a:ext>
                </a:extLst>
              </a:tr>
              <a:tr h="897312">
                <a:tc>
                  <a:txBody>
                    <a:bodyPr/>
                    <a:lstStyle/>
                    <a:p>
                      <a:pPr algn="ctr"/>
                      <a:r>
                        <a:rPr lang="fr-FR" sz="1050" dirty="0"/>
                        <a:t>B2-A2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Choix propre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06331"/>
                  </a:ext>
                </a:extLst>
              </a:tr>
              <a:tr h="865812">
                <a:tc>
                  <a:txBody>
                    <a:bodyPr/>
                    <a:lstStyle/>
                    <a:p>
                      <a:pPr algn="ctr"/>
                      <a:r>
                        <a:rPr lang="fr-FR" sz="1050" dirty="0"/>
                        <a:t>B2-A2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500" b="1" i="0" u="none" strike="noStrike" kern="1200" cap="none" spc="0" normalizeH="0" baseline="0" noProof="0" dirty="0">
                          <a:ln>
                            <a:noFill/>
                          </a:ln>
                          <a:solidFill>
                            <a:prstClr val="black"/>
                          </a:solidFill>
                          <a:effectLst/>
                          <a:uLnTx/>
                          <a:uFillTx/>
                          <a:latin typeface="+mn-lt"/>
                          <a:ea typeface="+mn-ea"/>
                          <a:cs typeface="+mn-cs"/>
                        </a:rPr>
                        <a:t>Choix adverse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325316"/>
                  </a:ext>
                </a:extLst>
              </a:tr>
              <a:tr h="593373">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700" b="1" dirty="0"/>
                        <a:t>Total de colonne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400" dirty="0"/>
                        <a:t>Meilleur Arbitre:</a:t>
                      </a:r>
                    </a:p>
                    <a:p>
                      <a:pPr algn="ctr"/>
                      <a:r>
                        <a:rPr lang="fr-FR" sz="400" b="1" dirty="0"/>
                        <a:t>AMANDINE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700" dirty="0"/>
                        <a:t>TOTAL</a:t>
                      </a:r>
                    </a:p>
                    <a:p>
                      <a:pPr algn="ctr"/>
                      <a:endParaRPr lang="fr-FR" sz="700" dirty="0"/>
                    </a:p>
                    <a:p>
                      <a:pPr marL="0" algn="ctr" defTabSz="342900" rtl="0" eaLnBrk="1" latinLnBrk="0" hangingPunct="1"/>
                      <a:r>
                        <a:rPr lang="fr-FR" sz="1050" b="1" kern="1200" dirty="0">
                          <a:solidFill>
                            <a:schemeClr val="dk1"/>
                          </a:solidFill>
                          <a:latin typeface="+mn-lt"/>
                          <a:ea typeface="+mn-ea"/>
                          <a:cs typeface="+mn-cs"/>
                        </a:rPr>
                        <a:t>1540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200270"/>
                  </a:ext>
                </a:extLst>
              </a:tr>
            </a:tbl>
          </a:graphicData>
        </a:graphic>
      </p:graphicFrame>
      <p:graphicFrame>
        <p:nvGraphicFramePr>
          <p:cNvPr id="5" name="Espace réservé du contenu 3">
            <a:extLst>
              <a:ext uri="{FF2B5EF4-FFF2-40B4-BE49-F238E27FC236}">
                <a16:creationId xmlns:a16="http://schemas.microsoft.com/office/drawing/2014/main" id="{348E6CFA-5947-9D4F-8C5B-28A480BA83E7}"/>
              </a:ext>
            </a:extLst>
          </p:cNvPr>
          <p:cNvGraphicFramePr>
            <a:graphicFrameLocks/>
          </p:cNvGraphicFramePr>
          <p:nvPr>
            <p:extLst>
              <p:ext uri="{D42A27DB-BD31-4B8C-83A1-F6EECF244321}">
                <p14:modId xmlns:p14="http://schemas.microsoft.com/office/powerpoint/2010/main" val="153050678"/>
              </p:ext>
            </p:extLst>
          </p:nvPr>
        </p:nvGraphicFramePr>
        <p:xfrm>
          <a:off x="72189" y="1187244"/>
          <a:ext cx="3869957" cy="5005706"/>
        </p:xfrm>
        <a:graphic>
          <a:graphicData uri="http://schemas.openxmlformats.org/drawingml/2006/table">
            <a:tbl>
              <a:tblPr firstRow="1" bandRow="1">
                <a:tableStyleId>{00A15C55-8517-42AA-B614-E9B94910E393}</a:tableStyleId>
              </a:tblPr>
              <a:tblGrid>
                <a:gridCol w="552851">
                  <a:extLst>
                    <a:ext uri="{9D8B030D-6E8A-4147-A177-3AD203B41FA5}">
                      <a16:colId xmlns:a16="http://schemas.microsoft.com/office/drawing/2014/main" val="283881058"/>
                    </a:ext>
                  </a:extLst>
                </a:gridCol>
                <a:gridCol w="552851">
                  <a:extLst>
                    <a:ext uri="{9D8B030D-6E8A-4147-A177-3AD203B41FA5}">
                      <a16:colId xmlns:a16="http://schemas.microsoft.com/office/drawing/2014/main" val="3066635821"/>
                    </a:ext>
                  </a:extLst>
                </a:gridCol>
                <a:gridCol w="552851">
                  <a:extLst>
                    <a:ext uri="{9D8B030D-6E8A-4147-A177-3AD203B41FA5}">
                      <a16:colId xmlns:a16="http://schemas.microsoft.com/office/drawing/2014/main" val="698295784"/>
                    </a:ext>
                  </a:extLst>
                </a:gridCol>
                <a:gridCol w="552851">
                  <a:extLst>
                    <a:ext uri="{9D8B030D-6E8A-4147-A177-3AD203B41FA5}">
                      <a16:colId xmlns:a16="http://schemas.microsoft.com/office/drawing/2014/main" val="1839374709"/>
                    </a:ext>
                  </a:extLst>
                </a:gridCol>
                <a:gridCol w="552851">
                  <a:extLst>
                    <a:ext uri="{9D8B030D-6E8A-4147-A177-3AD203B41FA5}">
                      <a16:colId xmlns:a16="http://schemas.microsoft.com/office/drawing/2014/main" val="4142994388"/>
                    </a:ext>
                  </a:extLst>
                </a:gridCol>
                <a:gridCol w="552851">
                  <a:extLst>
                    <a:ext uri="{9D8B030D-6E8A-4147-A177-3AD203B41FA5}">
                      <a16:colId xmlns:a16="http://schemas.microsoft.com/office/drawing/2014/main" val="974247416"/>
                    </a:ext>
                  </a:extLst>
                </a:gridCol>
                <a:gridCol w="552851">
                  <a:extLst>
                    <a:ext uri="{9D8B030D-6E8A-4147-A177-3AD203B41FA5}">
                      <a16:colId xmlns:a16="http://schemas.microsoft.com/office/drawing/2014/main" val="1116631194"/>
                    </a:ext>
                  </a:extLst>
                </a:gridCol>
              </a:tblGrid>
              <a:tr h="854583">
                <a:tc>
                  <a:txBody>
                    <a:bodyPr/>
                    <a:lstStyle/>
                    <a:p>
                      <a:pPr algn="ctr"/>
                      <a:r>
                        <a:rPr lang="fr-FR" sz="800" dirty="0"/>
                        <a:t>Equipe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TN</a:t>
                      </a:r>
                    </a:p>
                    <a:p>
                      <a:pPr algn="ctr"/>
                      <a:r>
                        <a:rPr lang="fr-FR" sz="800" dirty="0"/>
                        <a:t>10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TPVF</a:t>
                      </a:r>
                    </a:p>
                    <a:p>
                      <a:pPr algn="ctr"/>
                      <a:r>
                        <a:rPr lang="fr-FR" sz="8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TPSB</a:t>
                      </a:r>
                    </a:p>
                    <a:p>
                      <a:pPr algn="ctr"/>
                      <a:r>
                        <a:rPr lang="fr-FR" sz="8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Bonus LF X2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Arbitres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800" dirty="0"/>
                        <a:t>SCORE FINAL</a:t>
                      </a:r>
                      <a:endParaRPr lang="fr-FR" sz="800" dirty="0">
                        <a:solidFill>
                          <a:srgbClr val="92D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760252"/>
                  </a:ext>
                </a:extLst>
              </a:tr>
              <a:tr h="897312">
                <a:tc>
                  <a:txBody>
                    <a:bodyPr/>
                    <a:lstStyle/>
                    <a:p>
                      <a:pPr algn="ctr"/>
                      <a:r>
                        <a:rPr lang="fr-FR" sz="1100" dirty="0"/>
                        <a:t>A1-B1</a:t>
                      </a:r>
                    </a:p>
                    <a:p>
                      <a:pPr algn="ctr"/>
                      <a:r>
                        <a:rPr lang="fr-FR" sz="600" b="1" dirty="0"/>
                        <a:t>Choix propre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fr-FR" sz="8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904641"/>
                  </a:ext>
                </a:extLst>
              </a:tr>
              <a:tr h="897312">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100" dirty="0"/>
                        <a:t>A1-B1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mn-lt"/>
                          <a:ea typeface="+mn-ea"/>
                          <a:cs typeface="+mn-cs"/>
                        </a:rPr>
                        <a:t>Choix adverse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675674"/>
                  </a:ext>
                </a:extLst>
              </a:tr>
              <a:tr h="897312">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100" dirty="0"/>
                        <a:t>A2-B2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mn-lt"/>
                          <a:ea typeface="+mn-ea"/>
                          <a:cs typeface="+mn-cs"/>
                        </a:rPr>
                        <a:t>Choix propre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706331"/>
                  </a:ext>
                </a:extLst>
              </a:tr>
              <a:tr h="865813">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100" dirty="0"/>
                        <a:t>A2-B2</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fr-FR" sz="600" b="1" i="0" u="none" strike="noStrike" kern="1200" cap="none" spc="0" normalizeH="0" baseline="0" noProof="0" dirty="0">
                          <a:ln>
                            <a:noFill/>
                          </a:ln>
                          <a:solidFill>
                            <a:prstClr val="black"/>
                          </a:solidFill>
                          <a:effectLst/>
                          <a:uLnTx/>
                          <a:uFillTx/>
                          <a:latin typeface="+mn-lt"/>
                          <a:ea typeface="+mn-ea"/>
                          <a:cs typeface="+mn-cs"/>
                        </a:rPr>
                        <a:t>Choix adverse du retardataire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325316"/>
                  </a:ext>
                </a:extLst>
              </a:tr>
              <a:tr h="593374">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800" b="1" dirty="0"/>
                        <a:t>Total de colonne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500" dirty="0"/>
                        <a:t>Meilleur Arbitre:</a:t>
                      </a:r>
                    </a:p>
                    <a:p>
                      <a:pPr algn="ctr"/>
                      <a:r>
                        <a:rPr lang="fr-FR" sz="500" b="1" dirty="0"/>
                        <a:t>AMANDINE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800" dirty="0"/>
                        <a:t>TOTAL</a:t>
                      </a:r>
                    </a:p>
                    <a:p>
                      <a:pPr algn="ctr"/>
                      <a:endParaRPr lang="fr-FR" sz="800" dirty="0"/>
                    </a:p>
                    <a:p>
                      <a:pPr algn="ctr"/>
                      <a:r>
                        <a:rPr lang="fr-FR" sz="1050" b="1" dirty="0"/>
                        <a:t>2058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200270"/>
                  </a:ext>
                </a:extLst>
              </a:tr>
            </a:tbl>
          </a:graphicData>
        </a:graphic>
      </p:graphicFrame>
      <p:graphicFrame>
        <p:nvGraphicFramePr>
          <p:cNvPr id="3" name="Tableau 2">
            <a:extLst>
              <a:ext uri="{FF2B5EF4-FFF2-40B4-BE49-F238E27FC236}">
                <a16:creationId xmlns:a16="http://schemas.microsoft.com/office/drawing/2014/main" id="{F3663F3B-06C3-9341-8701-4BE08B6F4401}"/>
              </a:ext>
            </a:extLst>
          </p:cNvPr>
          <p:cNvGraphicFramePr>
            <a:graphicFrameLocks noGrp="1"/>
          </p:cNvGraphicFramePr>
          <p:nvPr>
            <p:extLst>
              <p:ext uri="{D42A27DB-BD31-4B8C-83A1-F6EECF244321}">
                <p14:modId xmlns:p14="http://schemas.microsoft.com/office/powerpoint/2010/main" val="2911390895"/>
              </p:ext>
            </p:extLst>
          </p:nvPr>
        </p:nvGraphicFramePr>
        <p:xfrm>
          <a:off x="263236" y="6267073"/>
          <a:ext cx="8617527" cy="510540"/>
        </p:xfrm>
        <a:graphic>
          <a:graphicData uri="http://schemas.openxmlformats.org/drawingml/2006/table">
            <a:tbl>
              <a:tblPr firstRow="1" bandRow="1">
                <a:tableStyleId>{D27102A9-8310-4765-A935-A1911B00CA55}</a:tableStyleId>
              </a:tblPr>
              <a:tblGrid>
                <a:gridCol w="2872509">
                  <a:extLst>
                    <a:ext uri="{9D8B030D-6E8A-4147-A177-3AD203B41FA5}">
                      <a16:colId xmlns:a16="http://schemas.microsoft.com/office/drawing/2014/main" val="1992699872"/>
                    </a:ext>
                  </a:extLst>
                </a:gridCol>
                <a:gridCol w="2872509">
                  <a:extLst>
                    <a:ext uri="{9D8B030D-6E8A-4147-A177-3AD203B41FA5}">
                      <a16:colId xmlns:a16="http://schemas.microsoft.com/office/drawing/2014/main" val="245059706"/>
                    </a:ext>
                  </a:extLst>
                </a:gridCol>
                <a:gridCol w="2872509">
                  <a:extLst>
                    <a:ext uri="{9D8B030D-6E8A-4147-A177-3AD203B41FA5}">
                      <a16:colId xmlns:a16="http://schemas.microsoft.com/office/drawing/2014/main" val="132708215"/>
                    </a:ext>
                  </a:extLst>
                </a:gridCol>
              </a:tblGrid>
              <a:tr h="370840">
                <a:tc>
                  <a:txBody>
                    <a:bodyPr/>
                    <a:lstStyle/>
                    <a:p>
                      <a:pPr algn="ctr"/>
                      <a:r>
                        <a:rPr lang="fr-FR" sz="1000" b="1" kern="1200" dirty="0">
                          <a:solidFill>
                            <a:schemeClr val="tx1"/>
                          </a:solidFill>
                          <a:latin typeface="+mn-lt"/>
                          <a:ea typeface="+mn-ea"/>
                          <a:cs typeface="+mn-cs"/>
                        </a:rPr>
                        <a:t>SCORE FINAL: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latin typeface="+mn-lt"/>
                          <a:ea typeface="+mn-ea"/>
                          <a:cs typeface="+mn-cs"/>
                        </a:rPr>
                        <a:t>GAGNANT:</a:t>
                      </a:r>
                    </a:p>
                    <a:p>
                      <a:pPr algn="ctr"/>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solidFill>
                            <a:schemeClr val="tx1"/>
                          </a:solidFill>
                        </a:rPr>
                        <a:t>CONSEIL: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886915"/>
                  </a:ext>
                </a:extLst>
              </a:tr>
            </a:tbl>
          </a:graphicData>
        </a:graphic>
      </p:graphicFrame>
    </p:spTree>
    <p:extLst>
      <p:ext uri="{BB962C8B-B14F-4D97-AF65-F5344CB8AC3E}">
        <p14:creationId xmlns:p14="http://schemas.microsoft.com/office/powerpoint/2010/main" val="3686109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E4D7-A5BC-0B45-9993-60BE3A851C91}"/>
              </a:ext>
            </a:extLst>
          </p:cNvPr>
          <p:cNvSpPr>
            <a:spLocks noGrp="1"/>
          </p:cNvSpPr>
          <p:nvPr>
            <p:ph type="title"/>
          </p:nvPr>
        </p:nvSpPr>
        <p:spPr>
          <a:xfrm>
            <a:off x="457200" y="274638"/>
            <a:ext cx="8229600" cy="806564"/>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L’arbitre</a:t>
            </a:r>
          </a:p>
        </p:txBody>
      </p:sp>
      <p:grpSp>
        <p:nvGrpSpPr>
          <p:cNvPr id="23" name="Groupe 22">
            <a:extLst>
              <a:ext uri="{FF2B5EF4-FFF2-40B4-BE49-F238E27FC236}">
                <a16:creationId xmlns:a16="http://schemas.microsoft.com/office/drawing/2014/main" id="{228EE2E9-A97F-A544-8AB1-09C40ACC5E94}"/>
              </a:ext>
            </a:extLst>
          </p:cNvPr>
          <p:cNvGrpSpPr/>
          <p:nvPr/>
        </p:nvGrpSpPr>
        <p:grpSpPr>
          <a:xfrm>
            <a:off x="2728442" y="1296844"/>
            <a:ext cx="4143996" cy="5096256"/>
            <a:chOff x="2253503" y="1989050"/>
            <a:chExt cx="2725088" cy="3616102"/>
          </a:xfrm>
        </p:grpSpPr>
        <p:sp>
          <p:nvSpPr>
            <p:cNvPr id="4" name="AutoShape 1873">
              <a:extLst>
                <a:ext uri="{FF2B5EF4-FFF2-40B4-BE49-F238E27FC236}">
                  <a16:creationId xmlns:a16="http://schemas.microsoft.com/office/drawing/2014/main" id="{2FB80D49-F6FA-BE4A-9F69-DB7FC4AF9107}"/>
                </a:ext>
              </a:extLst>
            </p:cNvPr>
            <p:cNvSpPr>
              <a:spLocks noChangeArrowheads="1"/>
            </p:cNvSpPr>
            <p:nvPr/>
          </p:nvSpPr>
          <p:spPr bwMode="auto">
            <a:xfrm>
              <a:off x="2307801" y="1989050"/>
              <a:ext cx="1817139" cy="588493"/>
            </a:xfrm>
            <a:prstGeom prst="cube">
              <a:avLst>
                <a:gd name="adj" fmla="val 4815"/>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spcAft>
                  <a:spcPts val="0"/>
                </a:spcAft>
              </a:pPr>
              <a:r>
                <a:rPr lang="fr-FR" sz="1400">
                  <a:gradFill>
                    <a:gsLst>
                      <a:gs pos="0">
                        <a:srgbClr val="FFFF00"/>
                      </a:gs>
                      <a:gs pos="100000">
                        <a:srgbClr val="FF9933"/>
                      </a:gs>
                    </a:gsLst>
                    <a:path path="rect">
                      <a:fillToRect l="50000" t="50000" r="50000" b="50000"/>
                    </a:path>
                  </a:gradFill>
                  <a:effectLst>
                    <a:outerShdw blurRad="63500" dist="38100" dir="2700000" algn="ctr" rotWithShape="0">
                      <a:srgbClr val="C0C0C0">
                        <a:alpha val="80000"/>
                      </a:srgbClr>
                    </a:outerShdw>
                  </a:effectLst>
                  <a:latin typeface="Impact" charset="0"/>
                  <a:ea typeface="Impact" charset="0"/>
                  <a:cs typeface="Impact" charset="0"/>
                </a:rPr>
                <a:t>Arbitre en or</a:t>
              </a:r>
              <a:endParaRPr lang="fr-FR" sz="1200">
                <a:effectLst/>
                <a:latin typeface="Times New Roman" charset="0"/>
                <a:ea typeface="ＭＳ 明朝" charset="-128"/>
              </a:endParaRPr>
            </a:p>
            <a:p>
              <a:pPr marL="71755" marR="71755" algn="just">
                <a:lnSpc>
                  <a:spcPct val="150000"/>
                </a:lnSpc>
                <a:spcAft>
                  <a:spcPts val="0"/>
                </a:spcAft>
              </a:pPr>
              <a:r>
                <a:rPr lang="fr-FR" sz="1100">
                  <a:effectLst/>
                  <a:latin typeface="Calibri" charset="0"/>
                  <a:ea typeface="Calibri" charset="0"/>
                  <a:cs typeface="Times New Roman" charset="0"/>
                </a:rPr>
                <a:t> </a:t>
              </a:r>
            </a:p>
          </p:txBody>
        </p:sp>
        <p:sp>
          <p:nvSpPr>
            <p:cNvPr id="5" name="Oval 1877">
              <a:extLst>
                <a:ext uri="{FF2B5EF4-FFF2-40B4-BE49-F238E27FC236}">
                  <a16:creationId xmlns:a16="http://schemas.microsoft.com/office/drawing/2014/main" id="{73A3214B-C487-0945-A954-F52E0FA38A66}"/>
                </a:ext>
              </a:extLst>
            </p:cNvPr>
            <p:cNvSpPr>
              <a:spLocks noChangeArrowheads="1"/>
            </p:cNvSpPr>
            <p:nvPr/>
          </p:nvSpPr>
          <p:spPr bwMode="auto">
            <a:xfrm>
              <a:off x="2253503" y="3647975"/>
              <a:ext cx="1954735" cy="1957177"/>
            </a:xfrm>
            <a:prstGeom prst="ellipse">
              <a:avLst/>
            </a:prstGeom>
            <a:solidFill>
              <a:schemeClr val="bg1">
                <a:lumMod val="100000"/>
                <a:lumOff val="0"/>
              </a:schemeClr>
            </a:solidFill>
            <a:ln w="19050">
              <a:solidFill>
                <a:schemeClr val="tx1">
                  <a:lumMod val="100000"/>
                  <a:lumOff val="0"/>
                </a:schemeClr>
              </a:solidFill>
              <a:round/>
              <a:headEnd/>
              <a:tailEnd/>
            </a:ln>
          </p:spPr>
          <p:txBody>
            <a:bodyPr rot="0" vert="horz" wrap="square" lIns="91440" tIns="45720" rIns="91440" bIns="45720" anchor="t" anchorCtr="0" upright="1">
              <a:noAutofit/>
            </a:bodyPr>
            <a:lstStyle/>
            <a:p>
              <a:endParaRPr lang="fr-FR"/>
            </a:p>
          </p:txBody>
        </p:sp>
        <p:sp>
          <p:nvSpPr>
            <p:cNvPr id="6" name="AutoShape 1878">
              <a:extLst>
                <a:ext uri="{FF2B5EF4-FFF2-40B4-BE49-F238E27FC236}">
                  <a16:creationId xmlns:a16="http://schemas.microsoft.com/office/drawing/2014/main" id="{380EC730-FE99-FE47-9A6F-7ECADCA7F613}"/>
                </a:ext>
              </a:extLst>
            </p:cNvPr>
            <p:cNvSpPr>
              <a:spLocks noChangeArrowheads="1"/>
            </p:cNvSpPr>
            <p:nvPr/>
          </p:nvSpPr>
          <p:spPr bwMode="auto">
            <a:xfrm>
              <a:off x="2960916" y="3045556"/>
              <a:ext cx="592108" cy="737963"/>
            </a:xfrm>
            <a:prstGeom prst="can">
              <a:avLst>
                <a:gd name="adj" fmla="val 35461"/>
              </a:avLst>
            </a:prstGeom>
            <a:solidFill>
              <a:schemeClr val="bg1">
                <a:lumMod val="100000"/>
                <a:lumOff val="0"/>
              </a:schemeClr>
            </a:solidFill>
            <a:ln w="19050">
              <a:solidFill>
                <a:schemeClr val="tx1">
                  <a:lumMod val="100000"/>
                  <a:lumOff val="0"/>
                </a:schemeClr>
              </a:solidFill>
              <a:round/>
              <a:headEnd/>
              <a:tailEnd/>
            </a:ln>
          </p:spPr>
          <p:txBody>
            <a:bodyPr rot="0" vert="horz" wrap="square" lIns="91440" tIns="45720" rIns="91440" bIns="45720" anchor="t" anchorCtr="0" upright="1">
              <a:noAutofit/>
            </a:bodyPr>
            <a:lstStyle/>
            <a:p>
              <a:endParaRPr lang="fr-FR"/>
            </a:p>
          </p:txBody>
        </p:sp>
        <p:sp>
          <p:nvSpPr>
            <p:cNvPr id="7" name="Rectangle 6">
              <a:extLst>
                <a:ext uri="{FF2B5EF4-FFF2-40B4-BE49-F238E27FC236}">
                  <a16:creationId xmlns:a16="http://schemas.microsoft.com/office/drawing/2014/main" id="{559A9EC4-F333-8B45-8AE0-0166F37E6D5A}"/>
                </a:ext>
              </a:extLst>
            </p:cNvPr>
            <p:cNvSpPr>
              <a:spLocks noChangeArrowheads="1"/>
            </p:cNvSpPr>
            <p:nvPr/>
          </p:nvSpPr>
          <p:spPr bwMode="auto">
            <a:xfrm>
              <a:off x="3122188" y="3363880"/>
              <a:ext cx="305403" cy="127329"/>
            </a:xfrm>
            <a:prstGeom prst="rect">
              <a:avLst/>
            </a:prstGeom>
            <a:solidFill>
              <a:schemeClr val="dk1">
                <a:lumMod val="100000"/>
                <a:lumOff val="0"/>
              </a:schemeClr>
            </a:solidFill>
            <a:ln w="38100">
              <a:solidFill>
                <a:schemeClr val="lt1">
                  <a:lumMod val="95000"/>
                  <a:lumOff val="0"/>
                </a:schemeClr>
              </a:solidFill>
              <a:miter lim="800000"/>
              <a:headEnd/>
              <a:tailEnd/>
            </a:ln>
            <a:effectLst>
              <a:outerShdw blurRad="63500" dist="29783" dir="3885598" algn="ctr" rotWithShape="0">
                <a:schemeClr val="lt1">
                  <a:lumMod val="50000"/>
                  <a:lumOff val="0"/>
                  <a:alpha val="50000"/>
                </a:schemeClr>
              </a:outerShdw>
            </a:effectLst>
          </p:spPr>
          <p:txBody>
            <a:bodyPr rot="0" vert="horz" wrap="square" lIns="91440" tIns="45720" rIns="91440" bIns="45720" anchor="t" anchorCtr="0" upright="1">
              <a:noAutofit/>
            </a:bodyPr>
            <a:lstStyle/>
            <a:p>
              <a:endParaRPr lang="fr-FR"/>
            </a:p>
          </p:txBody>
        </p:sp>
        <p:cxnSp>
          <p:nvCxnSpPr>
            <p:cNvPr id="8" name="AutoShape 1880">
              <a:extLst>
                <a:ext uri="{FF2B5EF4-FFF2-40B4-BE49-F238E27FC236}">
                  <a16:creationId xmlns:a16="http://schemas.microsoft.com/office/drawing/2014/main" id="{A505EA4C-3825-2541-8AC7-A30D95F465FE}"/>
                </a:ext>
              </a:extLst>
            </p:cNvPr>
            <p:cNvCxnSpPr>
              <a:cxnSpLocks noChangeShapeType="1"/>
            </p:cNvCxnSpPr>
            <p:nvPr/>
          </p:nvCxnSpPr>
          <p:spPr bwMode="auto">
            <a:xfrm>
              <a:off x="2376908" y="5099831"/>
              <a:ext cx="1692499"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9" name="AutoShape 1881">
              <a:extLst>
                <a:ext uri="{FF2B5EF4-FFF2-40B4-BE49-F238E27FC236}">
                  <a16:creationId xmlns:a16="http://schemas.microsoft.com/office/drawing/2014/main" id="{0F4EB889-64E2-B54F-AA34-70CCF91083EB}"/>
                </a:ext>
              </a:extLst>
            </p:cNvPr>
            <p:cNvCxnSpPr>
              <a:cxnSpLocks noChangeShapeType="1"/>
            </p:cNvCxnSpPr>
            <p:nvPr/>
          </p:nvCxnSpPr>
          <p:spPr bwMode="auto">
            <a:xfrm>
              <a:off x="2253503" y="4695228"/>
              <a:ext cx="1954735" cy="57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0" name="AutoShape 1882">
              <a:extLst>
                <a:ext uri="{FF2B5EF4-FFF2-40B4-BE49-F238E27FC236}">
                  <a16:creationId xmlns:a16="http://schemas.microsoft.com/office/drawing/2014/main" id="{90D3D6F7-6A18-524F-BFEF-0C0B0FFDF961}"/>
                </a:ext>
              </a:extLst>
            </p:cNvPr>
            <p:cNvCxnSpPr>
              <a:cxnSpLocks noChangeShapeType="1"/>
            </p:cNvCxnSpPr>
            <p:nvPr/>
          </p:nvCxnSpPr>
          <p:spPr bwMode="auto">
            <a:xfrm>
              <a:off x="2307801" y="4297570"/>
              <a:ext cx="1855394"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1" name="AutoShape 1883">
              <a:extLst>
                <a:ext uri="{FF2B5EF4-FFF2-40B4-BE49-F238E27FC236}">
                  <a16:creationId xmlns:a16="http://schemas.microsoft.com/office/drawing/2014/main" id="{F91CF9E9-2BCA-7740-BC56-F83210316A64}"/>
                </a:ext>
              </a:extLst>
            </p:cNvPr>
            <p:cNvCxnSpPr>
              <a:cxnSpLocks noChangeShapeType="1"/>
            </p:cNvCxnSpPr>
            <p:nvPr/>
          </p:nvCxnSpPr>
          <p:spPr bwMode="auto">
            <a:xfrm>
              <a:off x="2570037" y="3907437"/>
              <a:ext cx="1321667" cy="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12" name="Text Box 1884">
              <a:extLst>
                <a:ext uri="{FF2B5EF4-FFF2-40B4-BE49-F238E27FC236}">
                  <a16:creationId xmlns:a16="http://schemas.microsoft.com/office/drawing/2014/main" id="{4EE4F7FB-58AB-1A4B-B204-058F0BCAA157}"/>
                </a:ext>
              </a:extLst>
            </p:cNvPr>
            <p:cNvSpPr txBox="1">
              <a:spLocks noChangeArrowheads="1"/>
            </p:cNvSpPr>
            <p:nvPr/>
          </p:nvSpPr>
          <p:spPr bwMode="auto">
            <a:xfrm>
              <a:off x="2422568" y="4394814"/>
              <a:ext cx="203618" cy="1765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3</a:t>
              </a:r>
              <a:endParaRPr lang="fr-FR" sz="1100">
                <a:effectLst/>
                <a:latin typeface="Calibri" charset="0"/>
                <a:ea typeface="Calibri" charset="0"/>
                <a:cs typeface="Times New Roman" charset="0"/>
              </a:endParaRPr>
            </a:p>
          </p:txBody>
        </p:sp>
        <p:sp>
          <p:nvSpPr>
            <p:cNvPr id="13" name="Text Box 1885">
              <a:extLst>
                <a:ext uri="{FF2B5EF4-FFF2-40B4-BE49-F238E27FC236}">
                  <a16:creationId xmlns:a16="http://schemas.microsoft.com/office/drawing/2014/main" id="{D465C5F3-211A-6542-BF4A-407D7C3956F9}"/>
                </a:ext>
              </a:extLst>
            </p:cNvPr>
            <p:cNvSpPr txBox="1">
              <a:spLocks noChangeArrowheads="1"/>
            </p:cNvSpPr>
            <p:nvPr/>
          </p:nvSpPr>
          <p:spPr bwMode="auto">
            <a:xfrm>
              <a:off x="2626186" y="5124142"/>
              <a:ext cx="203618" cy="2141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1</a:t>
              </a:r>
              <a:endParaRPr lang="fr-FR" sz="1100">
                <a:effectLst/>
                <a:latin typeface="Calibri" charset="0"/>
                <a:ea typeface="Calibri" charset="0"/>
                <a:cs typeface="Times New Roman" charset="0"/>
              </a:endParaRPr>
            </a:p>
          </p:txBody>
        </p:sp>
        <p:sp>
          <p:nvSpPr>
            <p:cNvPr id="14" name="Text Box 1888">
              <a:extLst>
                <a:ext uri="{FF2B5EF4-FFF2-40B4-BE49-F238E27FC236}">
                  <a16:creationId xmlns:a16="http://schemas.microsoft.com/office/drawing/2014/main" id="{94C4FB8E-3097-7B4C-B294-E9D98A6C3DAE}"/>
                </a:ext>
              </a:extLst>
            </p:cNvPr>
            <p:cNvSpPr txBox="1">
              <a:spLocks noChangeArrowheads="1"/>
            </p:cNvSpPr>
            <p:nvPr/>
          </p:nvSpPr>
          <p:spPr bwMode="auto">
            <a:xfrm>
              <a:off x="2483036" y="4811573"/>
              <a:ext cx="211023" cy="2130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a:effectLst/>
                  <a:latin typeface="Calibri" charset="0"/>
                  <a:ea typeface="Calibri" charset="0"/>
                  <a:cs typeface="Times New Roman" charset="0"/>
                </a:rPr>
                <a:t>2</a:t>
              </a:r>
              <a:endParaRPr lang="fr-FR" sz="1100">
                <a:effectLst/>
                <a:latin typeface="Calibri" charset="0"/>
                <a:ea typeface="Calibri" charset="0"/>
                <a:cs typeface="Times New Roman" charset="0"/>
              </a:endParaRPr>
            </a:p>
          </p:txBody>
        </p:sp>
        <p:sp>
          <p:nvSpPr>
            <p:cNvPr id="15" name="Text Box 1889">
              <a:extLst>
                <a:ext uri="{FF2B5EF4-FFF2-40B4-BE49-F238E27FC236}">
                  <a16:creationId xmlns:a16="http://schemas.microsoft.com/office/drawing/2014/main" id="{BBF9DB44-B26A-3746-A7B5-55BF8D86F081}"/>
                </a:ext>
              </a:extLst>
            </p:cNvPr>
            <p:cNvSpPr txBox="1">
              <a:spLocks noChangeArrowheads="1"/>
            </p:cNvSpPr>
            <p:nvPr/>
          </p:nvSpPr>
          <p:spPr bwMode="auto">
            <a:xfrm>
              <a:off x="2701463" y="4375712"/>
              <a:ext cx="1108794" cy="228060"/>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prends </a:t>
              </a:r>
              <a:r>
                <a:rPr lang="fr-FR" sz="900" b="1" dirty="0">
                  <a:latin typeface="Calibri" charset="0"/>
                  <a:cs typeface="Times New Roman" charset="0"/>
                </a:rPr>
                <a:t>la</a:t>
              </a:r>
              <a:r>
                <a:rPr lang="fr-FR" sz="900" b="1" dirty="0">
                  <a:effectLst/>
                  <a:latin typeface="Calibri" charset="0"/>
                  <a:ea typeface="Calibri" charset="0"/>
                  <a:cs typeface="Times New Roman" charset="0"/>
                </a:rPr>
                <a:t> balle</a:t>
              </a:r>
              <a:endParaRPr lang="fr-FR" sz="900" dirty="0">
                <a:effectLst/>
                <a:latin typeface="Calibri" charset="0"/>
                <a:ea typeface="Calibri" charset="0"/>
                <a:cs typeface="Times New Roman" charset="0"/>
              </a:endParaRPr>
            </a:p>
          </p:txBody>
        </p:sp>
        <p:sp>
          <p:nvSpPr>
            <p:cNvPr id="16" name="Text Box 1890">
              <a:extLst>
                <a:ext uri="{FF2B5EF4-FFF2-40B4-BE49-F238E27FC236}">
                  <a16:creationId xmlns:a16="http://schemas.microsoft.com/office/drawing/2014/main" id="{4DB389D9-FB33-F74C-90FB-3DC4C57510D0}"/>
                </a:ext>
              </a:extLst>
            </p:cNvPr>
            <p:cNvSpPr txBox="1">
              <a:spLocks noChangeArrowheads="1"/>
            </p:cNvSpPr>
            <p:nvPr/>
          </p:nvSpPr>
          <p:spPr bwMode="auto">
            <a:xfrm>
              <a:off x="2744038" y="4753690"/>
              <a:ext cx="1023644" cy="283628"/>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dis ce que j’ai sifflé</a:t>
              </a:r>
              <a:endParaRPr lang="fr-FR" sz="1600" dirty="0">
                <a:effectLst/>
                <a:latin typeface="Calibri" charset="0"/>
                <a:ea typeface="Calibri" charset="0"/>
                <a:cs typeface="Times New Roman" charset="0"/>
              </a:endParaRPr>
            </a:p>
          </p:txBody>
        </p:sp>
        <p:sp>
          <p:nvSpPr>
            <p:cNvPr id="17" name="Text Box 1891">
              <a:extLst>
                <a:ext uri="{FF2B5EF4-FFF2-40B4-BE49-F238E27FC236}">
                  <a16:creationId xmlns:a16="http://schemas.microsoft.com/office/drawing/2014/main" id="{F99619CC-3713-7646-B610-828166E166ED}"/>
                </a:ext>
              </a:extLst>
            </p:cNvPr>
            <p:cNvSpPr txBox="1">
              <a:spLocks noChangeArrowheads="1"/>
            </p:cNvSpPr>
            <p:nvPr/>
          </p:nvSpPr>
          <p:spPr bwMode="auto">
            <a:xfrm>
              <a:off x="2701463" y="4064301"/>
              <a:ext cx="1293284" cy="197382"/>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n’ai pas peur de siffler</a:t>
              </a:r>
              <a:endParaRPr lang="fr-FR" sz="1600" dirty="0">
                <a:effectLst/>
                <a:latin typeface="Calibri" charset="0"/>
                <a:ea typeface="Calibri" charset="0"/>
                <a:cs typeface="Times New Roman" charset="0"/>
              </a:endParaRPr>
            </a:p>
            <a:p>
              <a:pPr marL="71755" marR="71755" algn="just">
                <a:lnSpc>
                  <a:spcPct val="150000"/>
                </a:lnSpc>
                <a:spcAft>
                  <a:spcPts val="0"/>
                </a:spcAft>
              </a:pPr>
              <a:r>
                <a:rPr lang="fr-FR" sz="1100" dirty="0">
                  <a:effectLst/>
                  <a:latin typeface="Calibri" charset="0"/>
                  <a:ea typeface="Calibri" charset="0"/>
                  <a:cs typeface="Times New Roman" charset="0"/>
                </a:rPr>
                <a:t> </a:t>
              </a:r>
            </a:p>
          </p:txBody>
        </p:sp>
        <p:sp>
          <p:nvSpPr>
            <p:cNvPr id="18" name="Text Box 1892">
              <a:extLst>
                <a:ext uri="{FF2B5EF4-FFF2-40B4-BE49-F238E27FC236}">
                  <a16:creationId xmlns:a16="http://schemas.microsoft.com/office/drawing/2014/main" id="{D6589A4D-B354-5746-B78F-9E55896065E7}"/>
                </a:ext>
              </a:extLst>
            </p:cNvPr>
            <p:cNvSpPr txBox="1">
              <a:spLocks noChangeArrowheads="1"/>
            </p:cNvSpPr>
            <p:nvPr/>
          </p:nvSpPr>
          <p:spPr bwMode="auto">
            <a:xfrm>
              <a:off x="2852634" y="5122406"/>
              <a:ext cx="807069" cy="21590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siffle fort </a:t>
              </a:r>
              <a:endParaRPr lang="fr-FR" sz="900" dirty="0">
                <a:effectLst/>
                <a:latin typeface="Calibri" charset="0"/>
                <a:ea typeface="Calibri" charset="0"/>
                <a:cs typeface="Times New Roman" charset="0"/>
              </a:endParaRPr>
            </a:p>
          </p:txBody>
        </p:sp>
        <p:cxnSp>
          <p:nvCxnSpPr>
            <p:cNvPr id="19" name="AutoShape 1893">
              <a:extLst>
                <a:ext uri="{FF2B5EF4-FFF2-40B4-BE49-F238E27FC236}">
                  <a16:creationId xmlns:a16="http://schemas.microsoft.com/office/drawing/2014/main" id="{1827353E-9807-5D40-B6B2-F875F2AB6F7F}"/>
                </a:ext>
              </a:extLst>
            </p:cNvPr>
            <p:cNvCxnSpPr>
              <a:cxnSpLocks noChangeShapeType="1"/>
            </p:cNvCxnSpPr>
            <p:nvPr/>
          </p:nvCxnSpPr>
          <p:spPr bwMode="auto">
            <a:xfrm flipH="1">
              <a:off x="3552958" y="3589079"/>
              <a:ext cx="338747" cy="230954"/>
            </a:xfrm>
            <a:prstGeom prst="straightConnector1">
              <a:avLst/>
            </a:prstGeom>
            <a:noFill/>
            <a:ln w="9525">
              <a:solidFill>
                <a:srgbClr val="00000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20" name="Rectangle 19">
              <a:extLst>
                <a:ext uri="{FF2B5EF4-FFF2-40B4-BE49-F238E27FC236}">
                  <a16:creationId xmlns:a16="http://schemas.microsoft.com/office/drawing/2014/main" id="{D45D870A-562F-D046-A2D9-206B265F2D1F}"/>
                </a:ext>
              </a:extLst>
            </p:cNvPr>
            <p:cNvSpPr>
              <a:spLocks noChangeArrowheads="1"/>
            </p:cNvSpPr>
            <p:nvPr/>
          </p:nvSpPr>
          <p:spPr bwMode="auto">
            <a:xfrm>
              <a:off x="3810256" y="3377227"/>
              <a:ext cx="1168335" cy="258738"/>
            </a:xfrm>
            <a:prstGeom prst="rect">
              <a:avLst/>
            </a:prstGeom>
            <a:solidFill>
              <a:srgbClr val="FFFFFF"/>
            </a:solidFill>
            <a:ln w="9525">
              <a:solidFill>
                <a:schemeClr val="tx1">
                  <a:lumMod val="100000"/>
                  <a:lumOff val="0"/>
                </a:schemeClr>
              </a:solidFill>
              <a:miter lim="800000"/>
              <a:headEnd/>
              <a:tailEnd/>
            </a:ln>
          </p:spPr>
          <p:txBody>
            <a:bodyPr rot="0" vert="horz" wrap="square" lIns="36000" tIns="0" rIns="36000" bIns="0" anchor="ctr" anchorCtr="0" upright="1">
              <a:noAutofit/>
            </a:bodyPr>
            <a:lstStyle/>
            <a:p>
              <a:pPr marL="71755" marR="71755" algn="ctr">
                <a:lnSpc>
                  <a:spcPct val="150000"/>
                </a:lnSpc>
                <a:spcAft>
                  <a:spcPts val="0"/>
                </a:spcAft>
              </a:pPr>
              <a:r>
                <a:rPr lang="fr-FR" sz="900" b="1" dirty="0">
                  <a:effectLst/>
                  <a:latin typeface="Calibri" charset="0"/>
                  <a:ea typeface="Calibri" charset="0"/>
                  <a:cs typeface="Times New Roman" charset="0"/>
                </a:rPr>
                <a:t>Je fais des gestes pour illustrer </a:t>
              </a:r>
              <a:r>
                <a:rPr lang="fr-FR" sz="900" b="1" dirty="0">
                  <a:latin typeface="Calibri" charset="0"/>
                  <a:ea typeface="Calibri" charset="0"/>
                  <a:cs typeface="Times New Roman" charset="0"/>
                </a:rPr>
                <a:t>ce que j’ai sifflé</a:t>
              </a:r>
              <a:r>
                <a:rPr lang="fr-FR" sz="900" b="1" dirty="0">
                  <a:effectLst/>
                  <a:latin typeface="Calibri" charset="0"/>
                  <a:ea typeface="Calibri" charset="0"/>
                  <a:cs typeface="Times New Roman" charset="0"/>
                </a:rPr>
                <a:t> à chaque fois</a:t>
              </a:r>
              <a:endParaRPr lang="fr-FR" sz="900" dirty="0">
                <a:effectLst/>
                <a:latin typeface="Calibri" charset="0"/>
                <a:ea typeface="Calibri" charset="0"/>
                <a:cs typeface="Times New Roman" charset="0"/>
              </a:endParaRPr>
            </a:p>
          </p:txBody>
        </p:sp>
        <p:sp>
          <p:nvSpPr>
            <p:cNvPr id="21" name="Text Box 1886">
              <a:extLst>
                <a:ext uri="{FF2B5EF4-FFF2-40B4-BE49-F238E27FC236}">
                  <a16:creationId xmlns:a16="http://schemas.microsoft.com/office/drawing/2014/main" id="{0AD5DFE2-3445-4A47-9237-46810C1C6970}"/>
                </a:ext>
              </a:extLst>
            </p:cNvPr>
            <p:cNvSpPr txBox="1">
              <a:spLocks noChangeArrowheads="1"/>
            </p:cNvSpPr>
            <p:nvPr/>
          </p:nvSpPr>
          <p:spPr bwMode="auto">
            <a:xfrm>
              <a:off x="3289960" y="3660495"/>
              <a:ext cx="157341" cy="19325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dirty="0">
                  <a:effectLst/>
                  <a:latin typeface="Calibri" charset="0"/>
                  <a:ea typeface="Calibri" charset="0"/>
                  <a:cs typeface="Times New Roman" charset="0"/>
                </a:rPr>
                <a:t>5</a:t>
              </a:r>
              <a:endParaRPr lang="fr-FR" sz="1100" dirty="0">
                <a:effectLst/>
                <a:latin typeface="Calibri" charset="0"/>
                <a:ea typeface="Calibri" charset="0"/>
                <a:cs typeface="Times New Roman" charset="0"/>
              </a:endParaRPr>
            </a:p>
          </p:txBody>
        </p:sp>
        <p:sp>
          <p:nvSpPr>
            <p:cNvPr id="22" name="Text Box 1887">
              <a:extLst>
                <a:ext uri="{FF2B5EF4-FFF2-40B4-BE49-F238E27FC236}">
                  <a16:creationId xmlns:a16="http://schemas.microsoft.com/office/drawing/2014/main" id="{5464BF4D-42E5-DD4A-AC2A-5B3004B8CF02}"/>
                </a:ext>
              </a:extLst>
            </p:cNvPr>
            <p:cNvSpPr txBox="1">
              <a:spLocks noChangeArrowheads="1"/>
            </p:cNvSpPr>
            <p:nvPr/>
          </p:nvSpPr>
          <p:spPr bwMode="auto">
            <a:xfrm>
              <a:off x="2490440" y="4004385"/>
              <a:ext cx="211023" cy="216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700" dirty="0">
                  <a:effectLst/>
                  <a:latin typeface="Calibri" charset="0"/>
                  <a:ea typeface="Calibri" charset="0"/>
                  <a:cs typeface="Times New Roman" charset="0"/>
                </a:rPr>
                <a:t>4</a:t>
              </a:r>
              <a:endParaRPr lang="fr-FR" sz="1100" dirty="0">
                <a:effectLst/>
                <a:latin typeface="Calibri" charset="0"/>
                <a:ea typeface="Calibri" charset="0"/>
                <a:cs typeface="Times New Roman" charset="0"/>
              </a:endParaRPr>
            </a:p>
          </p:txBody>
        </p:sp>
      </p:grpSp>
    </p:spTree>
    <p:extLst>
      <p:ext uri="{BB962C8B-B14F-4D97-AF65-F5344CB8AC3E}">
        <p14:creationId xmlns:p14="http://schemas.microsoft.com/office/powerpoint/2010/main" val="3621600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27" y="103909"/>
            <a:ext cx="8988137" cy="1313729"/>
          </a:xfrm>
          <a:solidFill>
            <a:schemeClr val="accent6">
              <a:lumMod val="20000"/>
              <a:lumOff val="80000"/>
            </a:schemeClr>
          </a:solidFill>
          <a:ln>
            <a:solidFill>
              <a:schemeClr val="tx2"/>
            </a:solidFill>
          </a:ln>
        </p:spPr>
        <p:txBody>
          <a:bodyPr vert="horz" lIns="91440" tIns="45720" rIns="91440" bIns="45720" rtlCol="0" anchor="ctr">
            <a:noAutofit/>
          </a:bodyPr>
          <a:lstStyle/>
          <a:p>
            <a:r>
              <a:t>Le discours du partenaire d’entrainement</a:t>
            </a:r>
            <a:br/>
            <a:r>
              <a:t>Focus sur la fusion dimensions motrices Méth et sociales </a:t>
            </a:r>
            <a:endParaRPr sz="3200"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a:xfrm>
            <a:off x="83127" y="1600204"/>
            <a:ext cx="8988137" cy="4525963"/>
          </a:xfrm>
          <a:noFill/>
        </p:spPr>
        <p:txBody>
          <a:bodyPr>
            <a:normAutofit fontScale="92500" lnSpcReduction="10000"/>
          </a:bodyPr>
          <a:lstStyle/>
          <a:p>
            <a:pPr marL="0" indent="0" algn="ctr">
              <a:buNone/>
            </a:pPr>
            <a:r>
              <a:rPr lang="fr-FR" sz="2800" b="1" dirty="0">
                <a:latin typeface="Comic Sans MS" panose="030F0902030302020204" pitchFamily="66" charset="0"/>
              </a:rPr>
              <a:t>Algorithme décisionnels</a:t>
            </a:r>
          </a:p>
          <a:p>
            <a:pPr marL="0" indent="0" algn="ctr">
              <a:buNone/>
            </a:pPr>
            <a:r>
              <a:rPr lang="fr-FR" sz="2800" dirty="0">
                <a:latin typeface="Comic Sans MS" panose="030F0902030302020204" pitchFamily="66" charset="0"/>
              </a:rPr>
              <a:t> </a:t>
            </a:r>
          </a:p>
          <a:p>
            <a:pP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j’ai la balle dans l’axe </a:t>
            </a:r>
            <a:r>
              <a:rPr lang="fr-FR" b="1" dirty="0">
                <a:solidFill>
                  <a:schemeClr val="accent2">
                    <a:lumMod val="75000"/>
                  </a:schemeClr>
                </a:solidFill>
                <a:latin typeface="Comic Sans MS" panose="030F0902030302020204" pitchFamily="66" charset="0"/>
              </a:rPr>
              <a:t>ET</a:t>
            </a:r>
            <a:r>
              <a:rPr lang="fr-FR" dirty="0">
                <a:solidFill>
                  <a:schemeClr val="accent2">
                    <a:lumMod val="75000"/>
                  </a:schemeClr>
                </a:solidFill>
                <a:latin typeface="Comic Sans MS" panose="030F0902030302020204" pitchFamily="66" charset="0"/>
              </a:rPr>
              <a:t> que un défenseur sur moi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je passe ma sur le coté et je vais à l’anneau</a:t>
            </a:r>
          </a:p>
          <a:p>
            <a:pPr>
              <a:buFont typeface=".Apple Color Emoji UI"/>
              <a:buChar char="🧐"/>
            </a:pPr>
            <a:r>
              <a:rPr lang="fr-FR" b="1" dirty="0">
                <a:solidFill>
                  <a:schemeClr val="accent2">
                    <a:lumMod val="75000"/>
                  </a:schemeClr>
                </a:solidFill>
                <a:latin typeface="Comic Sans MS" panose="030F0902030302020204" pitchFamily="66" charset="0"/>
              </a:rPr>
              <a:t>SI</a:t>
            </a:r>
            <a:r>
              <a:rPr lang="fr-FR" dirty="0">
                <a:solidFill>
                  <a:schemeClr val="accent2">
                    <a:lumMod val="75000"/>
                  </a:schemeClr>
                </a:solidFill>
                <a:latin typeface="Comic Sans MS" panose="030F0902030302020204" pitchFamily="66" charset="0"/>
              </a:rPr>
              <a:t> j’ai la balle sur le côté gauche </a:t>
            </a:r>
            <a:r>
              <a:rPr lang="fr-FR" b="1" dirty="0">
                <a:solidFill>
                  <a:schemeClr val="accent2">
                    <a:lumMod val="75000"/>
                  </a:schemeClr>
                </a:solidFill>
                <a:latin typeface="Comic Sans MS" panose="030F0902030302020204" pitchFamily="66" charset="0"/>
              </a:rPr>
              <a:t>ALORS</a:t>
            </a:r>
            <a:r>
              <a:rPr lang="fr-FR" dirty="0">
                <a:solidFill>
                  <a:schemeClr val="accent2">
                    <a:lumMod val="75000"/>
                  </a:schemeClr>
                </a:solidFill>
                <a:latin typeface="Comic Sans MS" panose="030F0902030302020204" pitchFamily="66" charset="0"/>
              </a:rPr>
              <a:t> je passe ma balle au milieu et je suis ma balle pour prendre le block (épaule-épaule)</a:t>
            </a:r>
          </a:p>
          <a:p>
            <a:pPr>
              <a:buFont typeface=".Apple Color Emoji UI"/>
              <a:buChar char="🧐"/>
            </a:pPr>
            <a:r>
              <a:rPr lang="fr-FR" b="1" dirty="0">
                <a:solidFill>
                  <a:schemeClr val="tx2">
                    <a:lumMod val="75000"/>
                  </a:schemeClr>
                </a:solidFill>
                <a:latin typeface="Comic Sans MS" panose="030F0902030302020204" pitchFamily="66" charset="0"/>
              </a:rPr>
              <a:t>SI</a:t>
            </a:r>
            <a:r>
              <a:rPr lang="fr-FR" dirty="0">
                <a:solidFill>
                  <a:schemeClr val="tx2">
                    <a:lumMod val="75000"/>
                  </a:schemeClr>
                </a:solidFill>
                <a:latin typeface="Comic Sans MS" panose="030F0902030302020204" pitchFamily="66" charset="0"/>
              </a:rPr>
              <a:t> je n’ai pas la balle et que je suis au milieu </a:t>
            </a:r>
            <a:r>
              <a:rPr lang="fr-FR" b="1" dirty="0">
                <a:solidFill>
                  <a:schemeClr val="tx2">
                    <a:lumMod val="75000"/>
                  </a:schemeClr>
                </a:solidFill>
                <a:latin typeface="Comic Sans MS" panose="030F0902030302020204" pitchFamily="66" charset="0"/>
              </a:rPr>
              <a:t>ALORS</a:t>
            </a:r>
            <a:r>
              <a:rPr lang="fr-FR" dirty="0">
                <a:solidFill>
                  <a:schemeClr val="tx2">
                    <a:lumMod val="75000"/>
                  </a:schemeClr>
                </a:solidFill>
                <a:latin typeface="Comic Sans MS" panose="030F0902030302020204" pitchFamily="66" charset="0"/>
              </a:rPr>
              <a:t> je me démarque pour avoir la balle </a:t>
            </a:r>
            <a:r>
              <a:rPr lang="fr-FR" b="1" dirty="0">
                <a:solidFill>
                  <a:schemeClr val="tx2">
                    <a:lumMod val="75000"/>
                  </a:schemeClr>
                </a:solidFill>
                <a:latin typeface="Comic Sans MS" panose="030F0902030302020204" pitchFamily="66" charset="0"/>
              </a:rPr>
              <a:t>ET </a:t>
            </a:r>
            <a:r>
              <a:rPr lang="fr-FR" dirty="0">
                <a:solidFill>
                  <a:schemeClr val="tx2">
                    <a:lumMod val="75000"/>
                  </a:schemeClr>
                </a:solidFill>
                <a:latin typeface="Comic Sans MS" panose="030F0902030302020204" pitchFamily="66" charset="0"/>
              </a:rPr>
              <a:t>je</a:t>
            </a:r>
            <a:r>
              <a:rPr lang="fr-FR" b="1" dirty="0">
                <a:solidFill>
                  <a:schemeClr val="tx2">
                    <a:lumMod val="75000"/>
                  </a:schemeClr>
                </a:solidFill>
                <a:latin typeface="Comic Sans MS" panose="030F0902030302020204" pitchFamily="66" charset="0"/>
              </a:rPr>
              <a:t> </a:t>
            </a:r>
            <a:r>
              <a:rPr lang="fr-FR" dirty="0">
                <a:solidFill>
                  <a:schemeClr val="tx2">
                    <a:lumMod val="75000"/>
                  </a:schemeClr>
                </a:solidFill>
                <a:latin typeface="Comic Sans MS" panose="030F0902030302020204" pitchFamily="66" charset="0"/>
              </a:rPr>
              <a:t>laisse mon partenaire utiliser mon corps comme obstacle</a:t>
            </a:r>
          </a:p>
          <a:p>
            <a:pPr>
              <a:buFont typeface=".Apple Color Emoji UI"/>
              <a:buChar char="🧐"/>
            </a:pPr>
            <a:r>
              <a:rPr lang="fr-FR" b="1" dirty="0">
                <a:solidFill>
                  <a:schemeClr val="tx2">
                    <a:lumMod val="75000"/>
                  </a:schemeClr>
                </a:solidFill>
                <a:latin typeface="Comic Sans MS" panose="030F0902030302020204" pitchFamily="66" charset="0"/>
              </a:rPr>
              <a:t>SI</a:t>
            </a:r>
            <a:r>
              <a:rPr lang="fr-FR" dirty="0">
                <a:solidFill>
                  <a:schemeClr val="tx2">
                    <a:lumMod val="75000"/>
                  </a:schemeClr>
                </a:solidFill>
                <a:latin typeface="Comic Sans MS" panose="030F0902030302020204" pitchFamily="66" charset="0"/>
              </a:rPr>
              <a:t> je n’ai pas la balle et que je suis dans l’aile </a:t>
            </a:r>
            <a:r>
              <a:rPr lang="fr-FR" b="1" dirty="0">
                <a:solidFill>
                  <a:schemeClr val="tx2">
                    <a:lumMod val="75000"/>
                  </a:schemeClr>
                </a:solidFill>
                <a:latin typeface="Comic Sans MS" panose="030F0902030302020204" pitchFamily="66" charset="0"/>
              </a:rPr>
              <a:t>ALORS</a:t>
            </a:r>
            <a:r>
              <a:rPr lang="fr-FR" dirty="0">
                <a:solidFill>
                  <a:schemeClr val="tx2">
                    <a:lumMod val="75000"/>
                  </a:schemeClr>
                </a:solidFill>
                <a:latin typeface="Comic Sans MS" panose="030F0902030302020204" pitchFamily="66" charset="0"/>
              </a:rPr>
              <a:t> je me m’écarte pour laisser de la place à mon partenaire </a:t>
            </a:r>
            <a:r>
              <a:rPr lang="fr-FR" b="1" dirty="0">
                <a:solidFill>
                  <a:schemeClr val="tx2">
                    <a:lumMod val="75000"/>
                  </a:schemeClr>
                </a:solidFill>
                <a:latin typeface="Comic Sans MS" panose="030F0902030302020204" pitchFamily="66" charset="0"/>
              </a:rPr>
              <a:t>ET</a:t>
            </a:r>
            <a:r>
              <a:rPr lang="fr-FR" dirty="0">
                <a:solidFill>
                  <a:schemeClr val="tx2">
                    <a:lumMod val="75000"/>
                  </a:schemeClr>
                </a:solidFill>
                <a:latin typeface="Comic Sans MS" panose="030F0902030302020204" pitchFamily="66" charset="0"/>
              </a:rPr>
              <a:t> je pars vers le panier si mon défenseur part défendre sur mon partenaire.</a:t>
            </a:r>
          </a:p>
          <a:p>
            <a:pPr>
              <a:buFont typeface=".Apple Color Emoji UI"/>
              <a:buChar char="🧐"/>
            </a:pPr>
            <a:endParaRPr lang="fr-FR" dirty="0">
              <a:solidFill>
                <a:schemeClr val="tx2">
                  <a:lumMod val="75000"/>
                </a:schemeClr>
              </a:solidFill>
              <a:latin typeface="Comic Sans MS" panose="030F0902030302020204" pitchFamily="66" charset="0"/>
            </a:endParaRPr>
          </a:p>
          <a:p>
            <a:pPr>
              <a:buFont typeface=".Apple Color Emoji UI"/>
              <a:buChar char="🧐"/>
            </a:pPr>
            <a:endParaRPr lang="fr-FR" dirty="0">
              <a:solidFill>
                <a:schemeClr val="tx2">
                  <a:lumMod val="75000"/>
                </a:schemeClr>
              </a:solidFill>
              <a:latin typeface="Comic Sans MS" panose="030F0902030302020204" pitchFamily="66" charset="0"/>
            </a:endParaRPr>
          </a:p>
          <a:p>
            <a:pPr>
              <a:buFont typeface=".Apple Color Emoji UI"/>
              <a:buChar char="🎯"/>
            </a:pPr>
            <a:endParaRPr lang="fr-FR" dirty="0">
              <a:latin typeface="Comic Sans MS" panose="030F0902030302020204" pitchFamily="66" charset="0"/>
            </a:endParaRPr>
          </a:p>
          <a:p>
            <a:endParaRPr dirty="0">
              <a:latin typeface="Comic Sans MS" panose="030F0902030302020204" pitchFamily="66" charset="0"/>
            </a:endParaRPr>
          </a:p>
        </p:txBody>
      </p:sp>
    </p:spTree>
    <p:extLst>
      <p:ext uri="{BB962C8B-B14F-4D97-AF65-F5344CB8AC3E}">
        <p14:creationId xmlns:p14="http://schemas.microsoft.com/office/powerpoint/2010/main" val="3177209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C15F1B-2E05-794F-8F5A-9B555BCEE7B6}"/>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Focus sur le partenaire</a:t>
            </a:r>
          </a:p>
        </p:txBody>
      </p:sp>
      <p:graphicFrame>
        <p:nvGraphicFramePr>
          <p:cNvPr id="4" name="Espace réservé du contenu 3">
            <a:extLst>
              <a:ext uri="{FF2B5EF4-FFF2-40B4-BE49-F238E27FC236}">
                <a16:creationId xmlns:a16="http://schemas.microsoft.com/office/drawing/2014/main" id="{1920BD7F-FC51-E64B-B8FA-F0868013AECE}"/>
              </a:ext>
            </a:extLst>
          </p:cNvPr>
          <p:cNvGraphicFramePr>
            <a:graphicFrameLocks noGrp="1"/>
          </p:cNvGraphicFramePr>
          <p:nvPr>
            <p:ph idx="1"/>
            <p:extLst>
              <p:ext uri="{D42A27DB-BD31-4B8C-83A1-F6EECF244321}">
                <p14:modId xmlns:p14="http://schemas.microsoft.com/office/powerpoint/2010/main" val="2433156957"/>
              </p:ext>
            </p:extLst>
          </p:nvPr>
        </p:nvGraphicFramePr>
        <p:xfrm>
          <a:off x="2479729" y="1543930"/>
          <a:ext cx="4556502" cy="4825874"/>
        </p:xfrm>
        <a:graphic>
          <a:graphicData uri="http://schemas.openxmlformats.org/drawingml/2006/table">
            <a:tbl>
              <a:tblPr firstRow="1" firstCol="1" bandRow="1"/>
              <a:tblGrid>
                <a:gridCol w="4556502">
                  <a:extLst>
                    <a:ext uri="{9D8B030D-6E8A-4147-A177-3AD203B41FA5}">
                      <a16:colId xmlns:a16="http://schemas.microsoft.com/office/drawing/2014/main" val="1187937784"/>
                    </a:ext>
                  </a:extLst>
                </a:gridCol>
              </a:tblGrid>
              <a:tr h="1760060">
                <a:tc>
                  <a:txBody>
                    <a:bodyPr/>
                    <a:lstStyle/>
                    <a:p>
                      <a:pPr marL="71755" marR="71755" algn="ctr">
                        <a:lnSpc>
                          <a:spcPct val="150000"/>
                        </a:lnSpc>
                        <a:spcAft>
                          <a:spcPts val="0"/>
                        </a:spcAft>
                      </a:pPr>
                      <a:r>
                        <a:rPr lang="fr-FR" sz="1050" b="1" u="sng" dirty="0">
                          <a:effectLst/>
                          <a:latin typeface="Comic Sans MS" panose="030F0902030302020204" pitchFamily="66" charset="0"/>
                          <a:ea typeface="Calibri" charset="0"/>
                          <a:cs typeface="Times New Roman" charset="0"/>
                        </a:rPr>
                        <a:t>Partenaire d’entrainement EXPERT: </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Il me </a:t>
                      </a:r>
                      <a:r>
                        <a:rPr lang="fr-FR" sz="900" b="1" dirty="0">
                          <a:solidFill>
                            <a:srgbClr val="FF0000"/>
                          </a:solidFill>
                          <a:effectLst/>
                          <a:latin typeface="Comic Sans MS" panose="030F0902030302020204" pitchFamily="66" charset="0"/>
                          <a:ea typeface="Calibri" charset="0"/>
                          <a:cs typeface="Times New Roman" charset="0"/>
                        </a:rPr>
                        <a:t>regarde</a:t>
                      </a:r>
                      <a:r>
                        <a:rPr lang="fr-FR" sz="900" dirty="0">
                          <a:effectLst/>
                          <a:latin typeface="Comic Sans MS" panose="030F0902030302020204" pitchFamily="66" charset="0"/>
                          <a:ea typeface="Calibri" charset="0"/>
                          <a:cs typeface="Times New Roman" charset="0"/>
                        </a:rPr>
                        <a:t> et il me donne des </a:t>
                      </a:r>
                      <a:r>
                        <a:rPr lang="fr-FR" sz="900" b="1" dirty="0">
                          <a:solidFill>
                            <a:srgbClr val="FF0000"/>
                          </a:solidFill>
                          <a:effectLst/>
                          <a:latin typeface="Comic Sans MS" panose="030F0902030302020204" pitchFamily="66" charset="0"/>
                          <a:ea typeface="Calibri" charset="0"/>
                          <a:cs typeface="Times New Roman" charset="0"/>
                        </a:rPr>
                        <a:t>utilise tous les algorithmes pour m’aider </a:t>
                      </a:r>
                      <a:r>
                        <a:rPr lang="fr-FR" sz="900" dirty="0">
                          <a:effectLst/>
                          <a:latin typeface="Comic Sans MS" panose="030F0902030302020204" pitchFamily="66" charset="0"/>
                          <a:ea typeface="Calibri" charset="0"/>
                          <a:cs typeface="Times New Roman" charset="0"/>
                        </a:rPr>
                        <a:t>(dans le jeu et dans le temps mort)</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Il m’’</a:t>
                      </a:r>
                      <a:r>
                        <a:rPr lang="fr-FR" sz="900" b="1" dirty="0">
                          <a:solidFill>
                            <a:srgbClr val="FF0000"/>
                          </a:solidFill>
                          <a:effectLst/>
                          <a:latin typeface="Comic Sans MS" panose="030F0902030302020204" pitchFamily="66" charset="0"/>
                          <a:ea typeface="Calibri" charset="0"/>
                          <a:cs typeface="Times New Roman" charset="0"/>
                        </a:rPr>
                        <a:t>encourage de façon audible </a:t>
                      </a:r>
                      <a:r>
                        <a:rPr lang="fr-FR" sz="900" dirty="0">
                          <a:effectLst/>
                          <a:latin typeface="Comic Sans MS" panose="030F0902030302020204" pitchFamily="66" charset="0"/>
                          <a:ea typeface="Calibri" charset="0"/>
                          <a:cs typeface="Times New Roman" charset="0"/>
                        </a:rPr>
                        <a:t>pour que je progresse.</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Il </a:t>
                      </a:r>
                      <a:r>
                        <a:rPr lang="fr-FR" sz="900" b="1" dirty="0">
                          <a:solidFill>
                            <a:srgbClr val="FF0000"/>
                          </a:solidFill>
                          <a:effectLst/>
                          <a:latin typeface="Comic Sans MS" panose="030F0902030302020204" pitchFamily="66" charset="0"/>
                          <a:ea typeface="Calibri" charset="0"/>
                          <a:cs typeface="Times New Roman" charset="0"/>
                        </a:rPr>
                        <a:t>m’apprend à tirer </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456010299"/>
                  </a:ext>
                </a:extLst>
              </a:tr>
              <a:tr h="1095750">
                <a:tc>
                  <a:txBody>
                    <a:bodyPr/>
                    <a:lstStyle/>
                    <a:p>
                      <a:pPr marL="71755" marR="71755" algn="ctr">
                        <a:lnSpc>
                          <a:spcPct val="150000"/>
                        </a:lnSpc>
                        <a:spcAft>
                          <a:spcPts val="0"/>
                        </a:spcAft>
                      </a:pPr>
                      <a:r>
                        <a:rPr lang="fr-FR" sz="1050" b="1" u="sng" dirty="0">
                          <a:effectLst/>
                          <a:latin typeface="Comic Sans MS" panose="030F0902030302020204" pitchFamily="66" charset="0"/>
                          <a:ea typeface="Calibri" charset="0"/>
                          <a:cs typeface="Times New Roman" charset="0"/>
                        </a:rPr>
                        <a:t>Partenaire d’entrainement </a:t>
                      </a:r>
                      <a:r>
                        <a:rPr lang="fr-FR" sz="1050" b="1" u="sng" kern="1200" dirty="0">
                          <a:solidFill>
                            <a:schemeClr val="tx1"/>
                          </a:solidFill>
                          <a:effectLst/>
                          <a:latin typeface="Comic Sans MS" panose="030F0902030302020204" pitchFamily="66" charset="0"/>
                          <a:ea typeface="Calibri" charset="0"/>
                          <a:cs typeface="Times New Roman" charset="0"/>
                        </a:rPr>
                        <a:t> en OR: </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Il me </a:t>
                      </a:r>
                      <a:r>
                        <a:rPr lang="fr-FR" sz="900" b="1" dirty="0">
                          <a:solidFill>
                            <a:srgbClr val="FF0000"/>
                          </a:solidFill>
                          <a:effectLst/>
                          <a:latin typeface="Comic Sans MS" panose="030F0902030302020204" pitchFamily="66" charset="0"/>
                          <a:ea typeface="Calibri" charset="0"/>
                          <a:cs typeface="Times New Roman" charset="0"/>
                        </a:rPr>
                        <a:t>regarde</a:t>
                      </a:r>
                      <a:r>
                        <a:rPr lang="fr-FR" sz="900" dirty="0">
                          <a:effectLst/>
                          <a:latin typeface="Comic Sans MS" panose="030F0902030302020204" pitchFamily="66" charset="0"/>
                          <a:ea typeface="Calibri" charset="0"/>
                          <a:cs typeface="Times New Roman" charset="0"/>
                        </a:rPr>
                        <a:t> et il me </a:t>
                      </a:r>
                      <a:r>
                        <a:rPr lang="fr-FR" sz="900" b="1" dirty="0">
                          <a:solidFill>
                            <a:srgbClr val="FF0000"/>
                          </a:solidFill>
                          <a:effectLst/>
                          <a:latin typeface="Comic Sans MS" panose="030F0902030302020204" pitchFamily="66" charset="0"/>
                          <a:ea typeface="Calibri" charset="0"/>
                          <a:cs typeface="Times New Roman" charset="0"/>
                        </a:rPr>
                        <a:t>donne</a:t>
                      </a:r>
                      <a:r>
                        <a:rPr lang="fr-FR" sz="900" dirty="0">
                          <a:effectLst/>
                          <a:latin typeface="Comic Sans MS" panose="030F0902030302020204" pitchFamily="66" charset="0"/>
                          <a:ea typeface="Calibri" charset="0"/>
                          <a:cs typeface="Times New Roman" charset="0"/>
                        </a:rPr>
                        <a:t> des </a:t>
                      </a:r>
                      <a:r>
                        <a:rPr lang="fr-FR" sz="900" b="1" dirty="0">
                          <a:solidFill>
                            <a:srgbClr val="FF0000"/>
                          </a:solidFill>
                          <a:effectLst/>
                          <a:latin typeface="Comic Sans MS" panose="030F0902030302020204" pitchFamily="66" charset="0"/>
                          <a:ea typeface="Calibri" charset="0"/>
                          <a:cs typeface="Times New Roman" charset="0"/>
                        </a:rPr>
                        <a:t> 2 ou 3 algorithmes </a:t>
                      </a:r>
                      <a:r>
                        <a:rPr lang="fr-FR" sz="900" dirty="0">
                          <a:effectLst/>
                          <a:latin typeface="Comic Sans MS" panose="030F0902030302020204" pitchFamily="66" charset="0"/>
                          <a:ea typeface="Calibri" charset="0"/>
                          <a:cs typeface="Times New Roman" charset="0"/>
                        </a:rPr>
                        <a:t>dans les </a:t>
                      </a:r>
                      <a:r>
                        <a:rPr lang="fr-FR" sz="900" b="1" dirty="0">
                          <a:solidFill>
                            <a:srgbClr val="FF0000"/>
                          </a:solidFill>
                          <a:effectLst/>
                          <a:latin typeface="Comic Sans MS" panose="030F0902030302020204" pitchFamily="66" charset="0"/>
                          <a:ea typeface="Calibri" charset="0"/>
                          <a:cs typeface="Times New Roman" charset="0"/>
                        </a:rPr>
                        <a:t>temps morts.</a:t>
                      </a:r>
                    </a:p>
                    <a:p>
                      <a:pPr marL="71755" marR="71755" algn="ctr">
                        <a:lnSpc>
                          <a:spcPct val="150000"/>
                        </a:lnSpc>
                        <a:spcAft>
                          <a:spcPts val="0"/>
                        </a:spcAft>
                      </a:pPr>
                      <a:r>
                        <a:rPr lang="fr-FR" sz="900" b="1" dirty="0">
                          <a:solidFill>
                            <a:srgbClr val="FF0000"/>
                          </a:solidFill>
                          <a:effectLst/>
                          <a:latin typeface="Comic Sans MS" panose="030F0902030302020204" pitchFamily="66" charset="0"/>
                          <a:ea typeface="Calibri" charset="0"/>
                          <a:cs typeface="Times New Roman" charset="0"/>
                        </a:rPr>
                        <a:t>Il m’encourage </a:t>
                      </a:r>
                      <a:r>
                        <a:rPr lang="fr-FR" sz="1100" b="1" dirty="0">
                          <a:solidFill>
                            <a:schemeClr val="tx1"/>
                          </a:solidFill>
                          <a:effectLst/>
                          <a:latin typeface="Comic Sans MS" panose="030F0902030302020204" pitchFamily="66" charset="0"/>
                          <a:ea typeface="Calibri" charset="0"/>
                          <a:cs typeface="Times New Roman" charset="0"/>
                        </a:rPr>
                        <a:t>ou</a:t>
                      </a:r>
                      <a:r>
                        <a:rPr lang="fr-FR" sz="900" b="0" dirty="0">
                          <a:solidFill>
                            <a:schemeClr val="tx1"/>
                          </a:solidFill>
                          <a:effectLst/>
                          <a:latin typeface="Comic Sans MS" panose="030F0902030302020204" pitchFamily="66" charset="0"/>
                          <a:ea typeface="Calibri" charset="0"/>
                          <a:cs typeface="Times New Roman" charset="0"/>
                        </a:rPr>
                        <a:t> il me </a:t>
                      </a:r>
                      <a:r>
                        <a:rPr lang="fr-FR" sz="900" b="1" dirty="0">
                          <a:solidFill>
                            <a:srgbClr val="FF0000"/>
                          </a:solidFill>
                          <a:effectLst/>
                          <a:latin typeface="Comic Sans MS" panose="030F0902030302020204" pitchFamily="66" charset="0"/>
                          <a:ea typeface="Calibri" charset="0"/>
                          <a:cs typeface="Times New Roman" charset="0"/>
                        </a:rPr>
                        <a:t>conseille sur le tir</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79"/>
                    </a:solidFill>
                  </a:tcPr>
                </a:tc>
                <a:extLst>
                  <a:ext uri="{0D108BD9-81ED-4DB2-BD59-A6C34878D82A}">
                    <a16:rowId xmlns:a16="http://schemas.microsoft.com/office/drawing/2014/main" val="377467672"/>
                  </a:ext>
                </a:extLst>
              </a:tr>
              <a:tr h="1095750">
                <a:tc>
                  <a:txBody>
                    <a:bodyPr/>
                    <a:lstStyle/>
                    <a:p>
                      <a:pPr marL="71755" marR="71755" algn="ctr">
                        <a:lnSpc>
                          <a:spcPct val="150000"/>
                        </a:lnSpc>
                        <a:spcAft>
                          <a:spcPts val="0"/>
                        </a:spcAft>
                      </a:pPr>
                      <a:r>
                        <a:rPr lang="fr-FR" sz="1050" b="1" u="sng" dirty="0">
                          <a:effectLst/>
                          <a:latin typeface="Comic Sans MS" panose="030F0902030302020204" pitchFamily="66" charset="0"/>
                          <a:ea typeface="Calibri" charset="0"/>
                          <a:cs typeface="Times New Roman" charset="0"/>
                        </a:rPr>
                        <a:t>Partenaire d’entrainement </a:t>
                      </a:r>
                      <a:r>
                        <a:rPr lang="fr-FR" sz="1050" b="1" u="sng" kern="1200" dirty="0">
                          <a:solidFill>
                            <a:schemeClr val="tx1"/>
                          </a:solidFill>
                          <a:effectLst/>
                          <a:latin typeface="Comic Sans MS" panose="030F0902030302020204" pitchFamily="66" charset="0"/>
                          <a:ea typeface="Calibri" charset="0"/>
                          <a:cs typeface="Times New Roman" charset="0"/>
                        </a:rPr>
                        <a:t>en ARGENT:  </a:t>
                      </a:r>
                    </a:p>
                    <a:p>
                      <a:pPr marL="71755" marR="71755" algn="ctr">
                        <a:lnSpc>
                          <a:spcPct val="150000"/>
                        </a:lnSpc>
                        <a:spcAft>
                          <a:spcPts val="0"/>
                        </a:spcAft>
                      </a:pPr>
                      <a:r>
                        <a:rPr lang="fr-FR" sz="900" dirty="0">
                          <a:effectLst/>
                          <a:latin typeface="Comic Sans MS" panose="030F0902030302020204" pitchFamily="66" charset="0"/>
                          <a:ea typeface="Calibri" charset="0"/>
                          <a:cs typeface="Times New Roman" charset="0"/>
                        </a:rPr>
                        <a:t>Il me </a:t>
                      </a:r>
                      <a:r>
                        <a:rPr lang="fr-FR" sz="900" b="1" dirty="0">
                          <a:solidFill>
                            <a:srgbClr val="FF0000"/>
                          </a:solidFill>
                          <a:effectLst/>
                          <a:latin typeface="Comic Sans MS" panose="030F0902030302020204" pitchFamily="66" charset="0"/>
                          <a:ea typeface="Calibri" charset="0"/>
                          <a:cs typeface="Times New Roman" charset="0"/>
                        </a:rPr>
                        <a:t>regarde</a:t>
                      </a:r>
                      <a:r>
                        <a:rPr lang="fr-FR" sz="900" dirty="0">
                          <a:effectLst/>
                          <a:latin typeface="Comic Sans MS" panose="030F0902030302020204" pitchFamily="66" charset="0"/>
                          <a:ea typeface="Calibri" charset="0"/>
                          <a:cs typeface="Times New Roman" charset="0"/>
                        </a:rPr>
                        <a:t> et il me </a:t>
                      </a:r>
                      <a:r>
                        <a:rPr lang="fr-FR" sz="900" b="1" dirty="0">
                          <a:solidFill>
                            <a:srgbClr val="FF0000"/>
                          </a:solidFill>
                          <a:effectLst/>
                          <a:latin typeface="Comic Sans MS" panose="030F0902030302020204" pitchFamily="66" charset="0"/>
                          <a:ea typeface="Calibri" charset="0"/>
                          <a:cs typeface="Times New Roman" charset="0"/>
                        </a:rPr>
                        <a:t>donne</a:t>
                      </a:r>
                      <a:r>
                        <a:rPr lang="fr-FR" sz="900" dirty="0">
                          <a:effectLst/>
                          <a:latin typeface="Comic Sans MS" panose="030F0902030302020204" pitchFamily="66" charset="0"/>
                          <a:ea typeface="Calibri" charset="0"/>
                          <a:cs typeface="Times New Roman" charset="0"/>
                        </a:rPr>
                        <a:t> </a:t>
                      </a:r>
                      <a:r>
                        <a:rPr lang="fr-FR" sz="900" b="1" dirty="0">
                          <a:solidFill>
                            <a:srgbClr val="FF0000"/>
                          </a:solidFill>
                          <a:effectLst/>
                          <a:latin typeface="Comic Sans MS" panose="030F0902030302020204" pitchFamily="66" charset="0"/>
                          <a:ea typeface="Calibri" charset="0"/>
                          <a:cs typeface="Times New Roman" charset="0"/>
                        </a:rPr>
                        <a:t>1 algorithme </a:t>
                      </a:r>
                      <a:r>
                        <a:rPr lang="fr-FR" sz="900" dirty="0">
                          <a:effectLst/>
                          <a:latin typeface="Comic Sans MS" panose="030F0902030302020204" pitchFamily="66" charset="0"/>
                          <a:ea typeface="Calibri" charset="0"/>
                          <a:cs typeface="Times New Roman" charset="0"/>
                        </a:rPr>
                        <a:t>dans les </a:t>
                      </a:r>
                      <a:r>
                        <a:rPr lang="fr-FR" sz="900" b="1" dirty="0">
                          <a:solidFill>
                            <a:srgbClr val="FF0000"/>
                          </a:solidFill>
                          <a:effectLst/>
                          <a:latin typeface="Comic Sans MS" panose="030F0902030302020204" pitchFamily="66" charset="0"/>
                          <a:ea typeface="Calibri" charset="0"/>
                          <a:cs typeface="Times New Roman" charset="0"/>
                        </a:rPr>
                        <a:t>temps morts.</a:t>
                      </a: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387635620"/>
                  </a:ext>
                </a:extLst>
              </a:tr>
              <a:tr h="874314">
                <a:tc>
                  <a:txBody>
                    <a:bodyPr/>
                    <a:lstStyle/>
                    <a:p>
                      <a:pPr marL="71755" marR="71755" indent="0" algn="ctr" defTabSz="342900" rtl="0" eaLnBrk="1" fontAlgn="auto" latinLnBrk="0" hangingPunct="1">
                        <a:lnSpc>
                          <a:spcPct val="150000"/>
                        </a:lnSpc>
                        <a:spcBef>
                          <a:spcPts val="0"/>
                        </a:spcBef>
                        <a:spcAft>
                          <a:spcPts val="0"/>
                        </a:spcAft>
                        <a:buClrTx/>
                        <a:buSzTx/>
                        <a:buFontTx/>
                        <a:buNone/>
                        <a:tabLst/>
                        <a:defRPr/>
                      </a:pPr>
                      <a:r>
                        <a:rPr lang="fr-FR" sz="1050" b="1" u="sng" dirty="0">
                          <a:effectLst/>
                          <a:latin typeface="Comic Sans MS" panose="030F0902030302020204" pitchFamily="66" charset="0"/>
                          <a:ea typeface="Calibri" charset="0"/>
                          <a:cs typeface="Times New Roman" charset="0"/>
                        </a:rPr>
                        <a:t>Partenaire d’entrainement</a:t>
                      </a:r>
                      <a:r>
                        <a:rPr lang="fr-FR" sz="1050" b="1" u="sng" kern="1200" dirty="0">
                          <a:solidFill>
                            <a:schemeClr val="tx1"/>
                          </a:solidFill>
                          <a:effectLst/>
                          <a:latin typeface="Comic Sans MS" panose="030F0902030302020204" pitchFamily="66" charset="0"/>
                          <a:ea typeface="Calibri" charset="0"/>
                          <a:cs typeface="Times New Roman" charset="0"/>
                        </a:rPr>
                        <a:t> en BRONZE: </a:t>
                      </a:r>
                    </a:p>
                    <a:p>
                      <a:pPr marL="71755" marR="71755" indent="0" algn="ctr" defTabSz="342900" rtl="0" eaLnBrk="1" fontAlgn="auto" latinLnBrk="0" hangingPunct="1">
                        <a:lnSpc>
                          <a:spcPct val="150000"/>
                        </a:lnSpc>
                        <a:spcBef>
                          <a:spcPts val="0"/>
                        </a:spcBef>
                        <a:spcAft>
                          <a:spcPts val="0"/>
                        </a:spcAft>
                        <a:buClrTx/>
                        <a:buSzTx/>
                        <a:buFontTx/>
                        <a:buNone/>
                        <a:tabLst/>
                        <a:defRPr/>
                      </a:pPr>
                      <a:r>
                        <a:rPr lang="fr-FR" sz="900" b="1" dirty="0">
                          <a:solidFill>
                            <a:srgbClr val="C0504D"/>
                          </a:solidFill>
                          <a:effectLst/>
                          <a:latin typeface="Comic Sans MS" panose="030F0902030302020204" pitchFamily="66" charset="0"/>
                          <a:ea typeface="Calibri" charset="0"/>
                          <a:cs typeface="Times New Roman" charset="0"/>
                        </a:rPr>
                        <a:t>Il ne me regarde pas et parle presque pas. Son discours n’est pas structuré.</a:t>
                      </a:r>
                      <a:endParaRPr lang="fr-FR" sz="900" b="1" dirty="0">
                        <a:effectLst/>
                        <a:latin typeface="Comic Sans MS" panose="030F0902030302020204" pitchFamily="66" charset="0"/>
                        <a:ea typeface="Calibri" charset="0"/>
                        <a:cs typeface="Times New Roman" charset="0"/>
                      </a:endParaRPr>
                    </a:p>
                  </a:txBody>
                  <a:tcPr marL="30897" marR="308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532355119"/>
                  </a:ext>
                </a:extLst>
              </a:tr>
            </a:tbl>
          </a:graphicData>
        </a:graphic>
      </p:graphicFrame>
    </p:spTree>
    <p:extLst>
      <p:ext uri="{BB962C8B-B14F-4D97-AF65-F5344CB8AC3E}">
        <p14:creationId xmlns:p14="http://schemas.microsoft.com/office/powerpoint/2010/main" val="2899515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4" name="Grouper 1">
            <a:extLst>
              <a:ext uri="{FF2B5EF4-FFF2-40B4-BE49-F238E27FC236}">
                <a16:creationId xmlns:a16="http://schemas.microsoft.com/office/drawing/2014/main" id="{CF2206A0-EC5A-FA4C-83FF-96FCA4538CBC}"/>
              </a:ext>
            </a:extLst>
          </p:cNvPr>
          <p:cNvGrpSpPr/>
          <p:nvPr/>
        </p:nvGrpSpPr>
        <p:grpSpPr>
          <a:xfrm>
            <a:off x="109244" y="163338"/>
            <a:ext cx="8895859" cy="6318485"/>
            <a:chOff x="0" y="-9454"/>
            <a:chExt cx="9843883" cy="6901005"/>
          </a:xfrm>
        </p:grpSpPr>
        <p:grpSp>
          <p:nvGrpSpPr>
            <p:cNvPr id="5" name="Group 1428">
              <a:extLst>
                <a:ext uri="{FF2B5EF4-FFF2-40B4-BE49-F238E27FC236}">
                  <a16:creationId xmlns:a16="http://schemas.microsoft.com/office/drawing/2014/main" id="{2B07BACE-2FFD-184C-88EA-9FE12AF2CAEB}"/>
                </a:ext>
              </a:extLst>
            </p:cNvPr>
            <p:cNvGrpSpPr>
              <a:grpSpLocks/>
            </p:cNvGrpSpPr>
            <p:nvPr/>
          </p:nvGrpSpPr>
          <p:grpSpPr bwMode="auto">
            <a:xfrm>
              <a:off x="0" y="655092"/>
              <a:ext cx="3016250" cy="1907540"/>
              <a:chOff x="919" y="1235"/>
              <a:chExt cx="4750" cy="3004"/>
            </a:xfrm>
          </p:grpSpPr>
          <p:grpSp>
            <p:nvGrpSpPr>
              <p:cNvPr id="464" name="Group 1383">
                <a:extLst>
                  <a:ext uri="{FF2B5EF4-FFF2-40B4-BE49-F238E27FC236}">
                    <a16:creationId xmlns:a16="http://schemas.microsoft.com/office/drawing/2014/main" id="{3EA8145D-BCEF-B943-94A0-677849060475}"/>
                  </a:ext>
                </a:extLst>
              </p:cNvPr>
              <p:cNvGrpSpPr>
                <a:grpSpLocks/>
              </p:cNvGrpSpPr>
              <p:nvPr/>
            </p:nvGrpSpPr>
            <p:grpSpPr bwMode="auto">
              <a:xfrm>
                <a:off x="919" y="1771"/>
                <a:ext cx="4750" cy="2468"/>
                <a:chOff x="1085" y="615"/>
                <a:chExt cx="4750" cy="2468"/>
              </a:xfrm>
            </p:grpSpPr>
            <p:sp>
              <p:nvSpPr>
                <p:cNvPr id="466" name="Rectangle 465">
                  <a:extLst>
                    <a:ext uri="{FF2B5EF4-FFF2-40B4-BE49-F238E27FC236}">
                      <a16:creationId xmlns:a16="http://schemas.microsoft.com/office/drawing/2014/main" id="{CCAD3D05-5CAF-0444-B5FB-7DEDA043289B}"/>
                    </a:ext>
                  </a:extLst>
                </p:cNvPr>
                <p:cNvSpPr>
                  <a:spLocks noChangeArrowheads="1"/>
                </p:cNvSpPr>
                <p:nvPr/>
              </p:nvSpPr>
              <p:spPr bwMode="auto">
                <a:xfrm>
                  <a:off x="1085" y="615"/>
                  <a:ext cx="4750" cy="246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67" name="Group 1026">
                  <a:extLst>
                    <a:ext uri="{FF2B5EF4-FFF2-40B4-BE49-F238E27FC236}">
                      <a16:creationId xmlns:a16="http://schemas.microsoft.com/office/drawing/2014/main" id="{68010621-B3A4-6444-AB5E-191CFA33710D}"/>
                    </a:ext>
                  </a:extLst>
                </p:cNvPr>
                <p:cNvGrpSpPr>
                  <a:grpSpLocks/>
                </p:cNvGrpSpPr>
                <p:nvPr/>
              </p:nvGrpSpPr>
              <p:grpSpPr bwMode="auto">
                <a:xfrm>
                  <a:off x="1208" y="957"/>
                  <a:ext cx="3969" cy="1239"/>
                  <a:chOff x="1432" y="304"/>
                  <a:chExt cx="3969" cy="1239"/>
                </a:xfrm>
              </p:grpSpPr>
              <p:grpSp>
                <p:nvGrpSpPr>
                  <p:cNvPr id="468" name="Group 1027">
                    <a:extLst>
                      <a:ext uri="{FF2B5EF4-FFF2-40B4-BE49-F238E27FC236}">
                        <a16:creationId xmlns:a16="http://schemas.microsoft.com/office/drawing/2014/main" id="{3B0EA1B1-6225-2F40-BEB8-4FEFDD91B465}"/>
                      </a:ext>
                    </a:extLst>
                  </p:cNvPr>
                  <p:cNvGrpSpPr>
                    <a:grpSpLocks/>
                  </p:cNvGrpSpPr>
                  <p:nvPr/>
                </p:nvGrpSpPr>
                <p:grpSpPr bwMode="auto">
                  <a:xfrm>
                    <a:off x="1643" y="304"/>
                    <a:ext cx="3758" cy="1239"/>
                    <a:chOff x="1643" y="304"/>
                    <a:chExt cx="3758" cy="1239"/>
                  </a:xfrm>
                </p:grpSpPr>
                <p:grpSp>
                  <p:nvGrpSpPr>
                    <p:cNvPr id="474" name="Group 1028">
                      <a:extLst>
                        <a:ext uri="{FF2B5EF4-FFF2-40B4-BE49-F238E27FC236}">
                          <a16:creationId xmlns:a16="http://schemas.microsoft.com/office/drawing/2014/main" id="{F3290BA8-7D0F-1C49-8574-E6D761E4CA5A}"/>
                        </a:ext>
                      </a:extLst>
                    </p:cNvPr>
                    <p:cNvGrpSpPr>
                      <a:grpSpLocks/>
                    </p:cNvGrpSpPr>
                    <p:nvPr/>
                  </p:nvGrpSpPr>
                  <p:grpSpPr bwMode="auto">
                    <a:xfrm>
                      <a:off x="2180" y="970"/>
                      <a:ext cx="636" cy="573"/>
                      <a:chOff x="1539" y="2529"/>
                      <a:chExt cx="3694" cy="2814"/>
                    </a:xfrm>
                  </p:grpSpPr>
                  <p:sp>
                    <p:nvSpPr>
                      <p:cNvPr id="502" name="Oval 1029">
                        <a:extLst>
                          <a:ext uri="{FF2B5EF4-FFF2-40B4-BE49-F238E27FC236}">
                            <a16:creationId xmlns:a16="http://schemas.microsoft.com/office/drawing/2014/main" id="{001A70F3-89A5-E44E-A0B9-01CE57655003}"/>
                          </a:ext>
                        </a:extLst>
                      </p:cNvPr>
                      <p:cNvSpPr>
                        <a:spLocks noChangeArrowheads="1"/>
                      </p:cNvSpPr>
                      <p:nvPr/>
                    </p:nvSpPr>
                    <p:spPr bwMode="auto">
                      <a:xfrm>
                        <a:off x="2599" y="2529"/>
                        <a:ext cx="2634" cy="252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503" name="Group 1030">
                        <a:extLst>
                          <a:ext uri="{FF2B5EF4-FFF2-40B4-BE49-F238E27FC236}">
                            <a16:creationId xmlns:a16="http://schemas.microsoft.com/office/drawing/2014/main" id="{313429BE-22ED-B648-BD20-F38615D53C85}"/>
                          </a:ext>
                        </a:extLst>
                      </p:cNvPr>
                      <p:cNvGrpSpPr>
                        <a:grpSpLocks/>
                      </p:cNvGrpSpPr>
                      <p:nvPr/>
                    </p:nvGrpSpPr>
                    <p:grpSpPr bwMode="auto">
                      <a:xfrm rot="11444987">
                        <a:off x="1539" y="4390"/>
                        <a:ext cx="3226" cy="953"/>
                        <a:chOff x="3778" y="1930"/>
                        <a:chExt cx="7108" cy="1407"/>
                      </a:xfrm>
                    </p:grpSpPr>
                    <p:sp>
                      <p:nvSpPr>
                        <p:cNvPr id="504" name="AutoShape 1031">
                          <a:extLst>
                            <a:ext uri="{FF2B5EF4-FFF2-40B4-BE49-F238E27FC236}">
                              <a16:creationId xmlns:a16="http://schemas.microsoft.com/office/drawing/2014/main" id="{350998D8-4108-644A-8B32-6FEA53CB0D2F}"/>
                            </a:ext>
                          </a:extLst>
                        </p:cNvPr>
                        <p:cNvSpPr>
                          <a:spLocks noChangeArrowheads="1"/>
                        </p:cNvSpPr>
                        <p:nvPr/>
                      </p:nvSpPr>
                      <p:spPr bwMode="auto">
                        <a:xfrm rot="-5785976">
                          <a:off x="4232" y="1793"/>
                          <a:ext cx="297" cy="1205"/>
                        </a:xfrm>
                        <a:prstGeom prst="can">
                          <a:avLst>
                            <a:gd name="adj" fmla="val 281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05" name="AutoShape 1032">
                          <a:extLst>
                            <a:ext uri="{FF2B5EF4-FFF2-40B4-BE49-F238E27FC236}">
                              <a16:creationId xmlns:a16="http://schemas.microsoft.com/office/drawing/2014/main" id="{04F55F7C-E9FC-0148-89B7-020C3157FB1F}"/>
                            </a:ext>
                          </a:extLst>
                        </p:cNvPr>
                        <p:cNvSpPr>
                          <a:spLocks noChangeArrowheads="1"/>
                        </p:cNvSpPr>
                        <p:nvPr/>
                      </p:nvSpPr>
                      <p:spPr bwMode="auto">
                        <a:xfrm rot="-5542132">
                          <a:off x="5027" y="2018"/>
                          <a:ext cx="385" cy="691"/>
                        </a:xfrm>
                        <a:prstGeom prst="can">
                          <a:avLst>
                            <a:gd name="adj" fmla="val 4487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06" name="AutoShape 1033">
                          <a:extLst>
                            <a:ext uri="{FF2B5EF4-FFF2-40B4-BE49-F238E27FC236}">
                              <a16:creationId xmlns:a16="http://schemas.microsoft.com/office/drawing/2014/main" id="{3662DA5C-D62A-914A-A0C5-522D69AA054C}"/>
                            </a:ext>
                          </a:extLst>
                        </p:cNvPr>
                        <p:cNvSpPr>
                          <a:spLocks noChangeArrowheads="1"/>
                        </p:cNvSpPr>
                        <p:nvPr/>
                      </p:nvSpPr>
                      <p:spPr bwMode="auto">
                        <a:xfrm rot="16200000">
                          <a:off x="5824" y="1912"/>
                          <a:ext cx="385" cy="904"/>
                        </a:xfrm>
                        <a:prstGeom prst="can">
                          <a:avLst>
                            <a:gd name="adj" fmla="val 587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07" name="AutoShape 1034">
                          <a:extLst>
                            <a:ext uri="{FF2B5EF4-FFF2-40B4-BE49-F238E27FC236}">
                              <a16:creationId xmlns:a16="http://schemas.microsoft.com/office/drawing/2014/main" id="{CBAB62C0-1DA7-CD42-867B-EB1C1D145AE3}"/>
                            </a:ext>
                          </a:extLst>
                        </p:cNvPr>
                        <p:cNvSpPr>
                          <a:spLocks noChangeArrowheads="1"/>
                        </p:cNvSpPr>
                        <p:nvPr/>
                      </p:nvSpPr>
                      <p:spPr bwMode="auto">
                        <a:xfrm rot="16200000">
                          <a:off x="7126" y="1408"/>
                          <a:ext cx="447" cy="1974"/>
                        </a:xfrm>
                        <a:prstGeom prst="can">
                          <a:avLst>
                            <a:gd name="adj" fmla="val 7695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08" name="AutoShape 1035">
                          <a:extLst>
                            <a:ext uri="{FF2B5EF4-FFF2-40B4-BE49-F238E27FC236}">
                              <a16:creationId xmlns:a16="http://schemas.microsoft.com/office/drawing/2014/main" id="{512AD30D-CDDC-1B41-8587-928BD61C9067}"/>
                            </a:ext>
                          </a:extLst>
                        </p:cNvPr>
                        <p:cNvSpPr>
                          <a:spLocks noChangeArrowheads="1"/>
                        </p:cNvSpPr>
                        <p:nvPr/>
                      </p:nvSpPr>
                      <p:spPr bwMode="auto">
                        <a:xfrm rot="4960540">
                          <a:off x="8262" y="2048"/>
                          <a:ext cx="658" cy="786"/>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509" name="AutoShape 1036">
                          <a:extLst>
                            <a:ext uri="{FF2B5EF4-FFF2-40B4-BE49-F238E27FC236}">
                              <a16:creationId xmlns:a16="http://schemas.microsoft.com/office/drawing/2014/main" id="{6DDBE6EA-5D03-CC45-A872-3A26FDD03B80}"/>
                            </a:ext>
                          </a:extLst>
                        </p:cNvPr>
                        <p:cNvSpPr>
                          <a:spLocks noChangeArrowheads="1"/>
                        </p:cNvSpPr>
                        <p:nvPr/>
                      </p:nvSpPr>
                      <p:spPr bwMode="auto">
                        <a:xfrm rot="-28932030">
                          <a:off x="7179" y="2110"/>
                          <a:ext cx="461" cy="1994"/>
                        </a:xfrm>
                        <a:prstGeom prst="can">
                          <a:avLst>
                            <a:gd name="adj" fmla="val 3622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0" name="AutoShape 1037">
                          <a:extLst>
                            <a:ext uri="{FF2B5EF4-FFF2-40B4-BE49-F238E27FC236}">
                              <a16:creationId xmlns:a16="http://schemas.microsoft.com/office/drawing/2014/main" id="{606A87C0-2195-8E47-9E62-3BC49CC34D42}"/>
                            </a:ext>
                          </a:extLst>
                        </p:cNvPr>
                        <p:cNvSpPr>
                          <a:spLocks noChangeArrowheads="1"/>
                        </p:cNvSpPr>
                        <p:nvPr/>
                      </p:nvSpPr>
                      <p:spPr bwMode="auto">
                        <a:xfrm rot="16200000">
                          <a:off x="7146" y="1470"/>
                          <a:ext cx="447" cy="1974"/>
                        </a:xfrm>
                        <a:prstGeom prst="can">
                          <a:avLst>
                            <a:gd name="adj" fmla="val 7695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1" name="AutoShape 1038">
                          <a:extLst>
                            <a:ext uri="{FF2B5EF4-FFF2-40B4-BE49-F238E27FC236}">
                              <a16:creationId xmlns:a16="http://schemas.microsoft.com/office/drawing/2014/main" id="{B0578308-999A-184E-B628-20A5CC39E9DF}"/>
                            </a:ext>
                          </a:extLst>
                        </p:cNvPr>
                        <p:cNvSpPr>
                          <a:spLocks noChangeArrowheads="1"/>
                        </p:cNvSpPr>
                        <p:nvPr/>
                      </p:nvSpPr>
                      <p:spPr bwMode="auto">
                        <a:xfrm rot="16200000">
                          <a:off x="5824" y="1974"/>
                          <a:ext cx="385" cy="904"/>
                        </a:xfrm>
                        <a:prstGeom prst="can">
                          <a:avLst>
                            <a:gd name="adj" fmla="val 587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2" name="AutoShape 1039">
                          <a:extLst>
                            <a:ext uri="{FF2B5EF4-FFF2-40B4-BE49-F238E27FC236}">
                              <a16:creationId xmlns:a16="http://schemas.microsoft.com/office/drawing/2014/main" id="{01E1ED46-FA99-E546-BB97-C9BAA481448B}"/>
                            </a:ext>
                          </a:extLst>
                        </p:cNvPr>
                        <p:cNvSpPr>
                          <a:spLocks noChangeArrowheads="1"/>
                        </p:cNvSpPr>
                        <p:nvPr/>
                      </p:nvSpPr>
                      <p:spPr bwMode="auto">
                        <a:xfrm rot="-5542132">
                          <a:off x="5027" y="2080"/>
                          <a:ext cx="385" cy="691"/>
                        </a:xfrm>
                        <a:prstGeom prst="can">
                          <a:avLst>
                            <a:gd name="adj" fmla="val 4487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3" name="AutoShape 1040">
                          <a:extLst>
                            <a:ext uri="{FF2B5EF4-FFF2-40B4-BE49-F238E27FC236}">
                              <a16:creationId xmlns:a16="http://schemas.microsoft.com/office/drawing/2014/main" id="{1724AAB5-1FA8-2C4C-BF00-2E61B5B52EBB}"/>
                            </a:ext>
                          </a:extLst>
                        </p:cNvPr>
                        <p:cNvSpPr>
                          <a:spLocks noChangeArrowheads="1"/>
                        </p:cNvSpPr>
                        <p:nvPr/>
                      </p:nvSpPr>
                      <p:spPr bwMode="auto">
                        <a:xfrm rot="-5785976">
                          <a:off x="4342" y="1979"/>
                          <a:ext cx="328" cy="950"/>
                        </a:xfrm>
                        <a:prstGeom prst="can">
                          <a:avLst>
                            <a:gd name="adj" fmla="val 2006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4" name="AutoShape 1041">
                          <a:extLst>
                            <a:ext uri="{FF2B5EF4-FFF2-40B4-BE49-F238E27FC236}">
                              <a16:creationId xmlns:a16="http://schemas.microsoft.com/office/drawing/2014/main" id="{9A876B3E-93E2-9A4E-8FA0-4C179AFAE7AE}"/>
                            </a:ext>
                          </a:extLst>
                        </p:cNvPr>
                        <p:cNvSpPr>
                          <a:spLocks noChangeArrowheads="1"/>
                        </p:cNvSpPr>
                        <p:nvPr/>
                      </p:nvSpPr>
                      <p:spPr bwMode="auto">
                        <a:xfrm rot="5212787">
                          <a:off x="9521" y="1404"/>
                          <a:ext cx="839" cy="1891"/>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grpSp>
                <p:cxnSp>
                  <p:nvCxnSpPr>
                    <p:cNvPr id="475" name="AutoShape 1042">
                      <a:extLst>
                        <a:ext uri="{FF2B5EF4-FFF2-40B4-BE49-F238E27FC236}">
                          <a16:creationId xmlns:a16="http://schemas.microsoft.com/office/drawing/2014/main" id="{528CCDC7-4F44-7C48-B295-3E8CEBA2E194}"/>
                        </a:ext>
                      </a:extLst>
                    </p:cNvPr>
                    <p:cNvCxnSpPr>
                      <a:cxnSpLocks noChangeShapeType="1"/>
                    </p:cNvCxnSpPr>
                    <p:nvPr/>
                  </p:nvCxnSpPr>
                  <p:spPr bwMode="auto">
                    <a:xfrm flipV="1">
                      <a:off x="1643" y="422"/>
                      <a:ext cx="2480" cy="202"/>
                    </a:xfrm>
                    <a:prstGeom prst="straightConnector1">
                      <a:avLst/>
                    </a:prstGeom>
                    <a:noFill/>
                    <a:ln w="9525">
                      <a:solidFill>
                        <a:srgbClr val="000000"/>
                      </a:solidFill>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476" name="Group 1043">
                      <a:extLst>
                        <a:ext uri="{FF2B5EF4-FFF2-40B4-BE49-F238E27FC236}">
                          <a16:creationId xmlns:a16="http://schemas.microsoft.com/office/drawing/2014/main" id="{8C1ED23B-F56C-F443-B812-92DAB5D4A56E}"/>
                        </a:ext>
                      </a:extLst>
                    </p:cNvPr>
                    <p:cNvGrpSpPr>
                      <a:grpSpLocks/>
                    </p:cNvGrpSpPr>
                    <p:nvPr/>
                  </p:nvGrpSpPr>
                  <p:grpSpPr bwMode="auto">
                    <a:xfrm>
                      <a:off x="4638" y="304"/>
                      <a:ext cx="763" cy="723"/>
                      <a:chOff x="11590" y="773"/>
                      <a:chExt cx="3601" cy="2263"/>
                    </a:xfrm>
                  </p:grpSpPr>
                  <p:cxnSp>
                    <p:nvCxnSpPr>
                      <p:cNvPr id="477" name="AutoShape 1044">
                        <a:extLst>
                          <a:ext uri="{FF2B5EF4-FFF2-40B4-BE49-F238E27FC236}">
                            <a16:creationId xmlns:a16="http://schemas.microsoft.com/office/drawing/2014/main" id="{C24B3EF2-D82C-9C4C-940A-94AEFEF16493}"/>
                          </a:ext>
                        </a:extLst>
                      </p:cNvPr>
                      <p:cNvCxnSpPr>
                        <a:cxnSpLocks noChangeShapeType="1"/>
                      </p:cNvCxnSpPr>
                      <p:nvPr/>
                    </p:nvCxnSpPr>
                    <p:spPr bwMode="auto">
                      <a:xfrm flipH="1">
                        <a:off x="14366" y="1849"/>
                        <a:ext cx="420" cy="1187"/>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478" name="Group 1045">
                        <a:extLst>
                          <a:ext uri="{FF2B5EF4-FFF2-40B4-BE49-F238E27FC236}">
                            <a16:creationId xmlns:a16="http://schemas.microsoft.com/office/drawing/2014/main" id="{9791ABC7-07AF-3349-A732-D62C665E7F81}"/>
                          </a:ext>
                        </a:extLst>
                      </p:cNvPr>
                      <p:cNvGrpSpPr>
                        <a:grpSpLocks/>
                      </p:cNvGrpSpPr>
                      <p:nvPr/>
                    </p:nvGrpSpPr>
                    <p:grpSpPr bwMode="auto">
                      <a:xfrm>
                        <a:off x="11590" y="773"/>
                        <a:ext cx="3601" cy="2263"/>
                        <a:chOff x="11590" y="773"/>
                        <a:chExt cx="3601" cy="2263"/>
                      </a:xfrm>
                    </p:grpSpPr>
                    <p:sp>
                      <p:nvSpPr>
                        <p:cNvPr id="479" name="Oval 1046">
                          <a:extLst>
                            <a:ext uri="{FF2B5EF4-FFF2-40B4-BE49-F238E27FC236}">
                              <a16:creationId xmlns:a16="http://schemas.microsoft.com/office/drawing/2014/main" id="{3F86981D-7E81-DD48-8EE2-0D72DD647CD2}"/>
                            </a:ext>
                          </a:extLst>
                        </p:cNvPr>
                        <p:cNvSpPr>
                          <a:spLocks noChangeArrowheads="1"/>
                        </p:cNvSpPr>
                        <p:nvPr/>
                      </p:nvSpPr>
                      <p:spPr bwMode="auto">
                        <a:xfrm>
                          <a:off x="11590" y="773"/>
                          <a:ext cx="3196" cy="143"/>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480" name="AutoShape 1047">
                          <a:extLst>
                            <a:ext uri="{FF2B5EF4-FFF2-40B4-BE49-F238E27FC236}">
                              <a16:creationId xmlns:a16="http://schemas.microsoft.com/office/drawing/2014/main" id="{645CC4EA-291F-D94D-8DFF-6C583CA671AD}"/>
                            </a:ext>
                          </a:extLst>
                        </p:cNvPr>
                        <p:cNvCxnSpPr>
                          <a:cxnSpLocks noChangeShapeType="1"/>
                        </p:cNvCxnSpPr>
                        <p:nvPr/>
                      </p:nvCxnSpPr>
                      <p:spPr bwMode="auto">
                        <a:xfrm>
                          <a:off x="11590" y="841"/>
                          <a:ext cx="0" cy="216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1" name="AutoShape 1048">
                          <a:extLst>
                            <a:ext uri="{FF2B5EF4-FFF2-40B4-BE49-F238E27FC236}">
                              <a16:creationId xmlns:a16="http://schemas.microsoft.com/office/drawing/2014/main" id="{2661F20B-4931-AA4D-B38A-C8BC3E90308F}"/>
                            </a:ext>
                          </a:extLst>
                        </p:cNvPr>
                        <p:cNvCxnSpPr>
                          <a:cxnSpLocks noChangeShapeType="1"/>
                        </p:cNvCxnSpPr>
                        <p:nvPr/>
                      </p:nvCxnSpPr>
                      <p:spPr bwMode="auto">
                        <a:xfrm>
                          <a:off x="14786" y="841"/>
                          <a:ext cx="0" cy="216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2" name="AutoShape 1049">
                          <a:extLst>
                            <a:ext uri="{FF2B5EF4-FFF2-40B4-BE49-F238E27FC236}">
                              <a16:creationId xmlns:a16="http://schemas.microsoft.com/office/drawing/2014/main" id="{1DB3D936-3AB6-9648-90AE-D0297244396A}"/>
                            </a:ext>
                          </a:extLst>
                        </p:cNvPr>
                        <p:cNvCxnSpPr>
                          <a:cxnSpLocks noChangeShapeType="1"/>
                        </p:cNvCxnSpPr>
                        <p:nvPr/>
                      </p:nvCxnSpPr>
                      <p:spPr bwMode="auto">
                        <a:xfrm flipV="1">
                          <a:off x="11590"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3" name="AutoShape 1050">
                          <a:extLst>
                            <a:ext uri="{FF2B5EF4-FFF2-40B4-BE49-F238E27FC236}">
                              <a16:creationId xmlns:a16="http://schemas.microsoft.com/office/drawing/2014/main" id="{4C84264B-53BE-3A4F-BD1F-ABD760F03241}"/>
                            </a:ext>
                          </a:extLst>
                        </p:cNvPr>
                        <p:cNvCxnSpPr>
                          <a:cxnSpLocks noChangeShapeType="1"/>
                        </p:cNvCxnSpPr>
                        <p:nvPr/>
                      </p:nvCxnSpPr>
                      <p:spPr bwMode="auto">
                        <a:xfrm flipV="1">
                          <a:off x="11911"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4" name="AutoShape 1051">
                          <a:extLst>
                            <a:ext uri="{FF2B5EF4-FFF2-40B4-BE49-F238E27FC236}">
                              <a16:creationId xmlns:a16="http://schemas.microsoft.com/office/drawing/2014/main" id="{1D166E96-FC46-C64C-B8E7-F9644D5E19D0}"/>
                            </a:ext>
                          </a:extLst>
                        </p:cNvPr>
                        <p:cNvCxnSpPr>
                          <a:cxnSpLocks noChangeShapeType="1"/>
                        </p:cNvCxnSpPr>
                        <p:nvPr/>
                      </p:nvCxnSpPr>
                      <p:spPr bwMode="auto">
                        <a:xfrm flipV="1">
                          <a:off x="12239"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5" name="AutoShape 1052">
                          <a:extLst>
                            <a:ext uri="{FF2B5EF4-FFF2-40B4-BE49-F238E27FC236}">
                              <a16:creationId xmlns:a16="http://schemas.microsoft.com/office/drawing/2014/main" id="{DCFBE542-E4F7-C145-91C8-AE2B14A074B7}"/>
                            </a:ext>
                          </a:extLst>
                        </p:cNvPr>
                        <p:cNvCxnSpPr>
                          <a:cxnSpLocks noChangeShapeType="1"/>
                        </p:cNvCxnSpPr>
                        <p:nvPr/>
                      </p:nvCxnSpPr>
                      <p:spPr bwMode="auto">
                        <a:xfrm flipV="1">
                          <a:off x="12630"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6" name="AutoShape 1053">
                          <a:extLst>
                            <a:ext uri="{FF2B5EF4-FFF2-40B4-BE49-F238E27FC236}">
                              <a16:creationId xmlns:a16="http://schemas.microsoft.com/office/drawing/2014/main" id="{03DD0918-583E-DB4A-81D3-4E92B3AB2B28}"/>
                            </a:ext>
                          </a:extLst>
                        </p:cNvPr>
                        <p:cNvCxnSpPr>
                          <a:cxnSpLocks noChangeShapeType="1"/>
                        </p:cNvCxnSpPr>
                        <p:nvPr/>
                      </p:nvCxnSpPr>
                      <p:spPr bwMode="auto">
                        <a:xfrm flipV="1">
                          <a:off x="13016"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7" name="AutoShape 1054">
                          <a:extLst>
                            <a:ext uri="{FF2B5EF4-FFF2-40B4-BE49-F238E27FC236}">
                              <a16:creationId xmlns:a16="http://schemas.microsoft.com/office/drawing/2014/main" id="{FC40B822-869A-8E45-AE38-4EEF86B8F9F1}"/>
                            </a:ext>
                          </a:extLst>
                        </p:cNvPr>
                        <p:cNvCxnSpPr>
                          <a:cxnSpLocks noChangeShapeType="1"/>
                        </p:cNvCxnSpPr>
                        <p:nvPr/>
                      </p:nvCxnSpPr>
                      <p:spPr bwMode="auto">
                        <a:xfrm flipV="1">
                          <a:off x="13349"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8" name="AutoShape 1055">
                          <a:extLst>
                            <a:ext uri="{FF2B5EF4-FFF2-40B4-BE49-F238E27FC236}">
                              <a16:creationId xmlns:a16="http://schemas.microsoft.com/office/drawing/2014/main" id="{20E9D0B7-7C7B-6E4A-B8DD-38002AFB790B}"/>
                            </a:ext>
                          </a:extLst>
                        </p:cNvPr>
                        <p:cNvCxnSpPr>
                          <a:cxnSpLocks noChangeShapeType="1"/>
                        </p:cNvCxnSpPr>
                        <p:nvPr/>
                      </p:nvCxnSpPr>
                      <p:spPr bwMode="auto">
                        <a:xfrm flipV="1">
                          <a:off x="13735" y="899"/>
                          <a:ext cx="719" cy="2074"/>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9" name="AutoShape 1056">
                          <a:extLst>
                            <a:ext uri="{FF2B5EF4-FFF2-40B4-BE49-F238E27FC236}">
                              <a16:creationId xmlns:a16="http://schemas.microsoft.com/office/drawing/2014/main" id="{D264F993-8D4D-9843-B310-54D1125F0273}"/>
                            </a:ext>
                          </a:extLst>
                        </p:cNvPr>
                        <p:cNvCxnSpPr>
                          <a:cxnSpLocks noChangeShapeType="1"/>
                        </p:cNvCxnSpPr>
                        <p:nvPr/>
                      </p:nvCxnSpPr>
                      <p:spPr bwMode="auto">
                        <a:xfrm flipV="1">
                          <a:off x="14014" y="841"/>
                          <a:ext cx="772" cy="2195"/>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0" name="AutoShape 1057">
                          <a:extLst>
                            <a:ext uri="{FF2B5EF4-FFF2-40B4-BE49-F238E27FC236}">
                              <a16:creationId xmlns:a16="http://schemas.microsoft.com/office/drawing/2014/main" id="{DA612D8A-63CF-A746-ACAA-E8111F319E76}"/>
                            </a:ext>
                          </a:extLst>
                        </p:cNvPr>
                        <p:cNvCxnSpPr>
                          <a:cxnSpLocks noChangeShapeType="1"/>
                        </p:cNvCxnSpPr>
                        <p:nvPr/>
                      </p:nvCxnSpPr>
                      <p:spPr bwMode="auto">
                        <a:xfrm flipV="1">
                          <a:off x="11590" y="899"/>
                          <a:ext cx="434" cy="110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1" name="AutoShape 1058">
                          <a:extLst>
                            <a:ext uri="{FF2B5EF4-FFF2-40B4-BE49-F238E27FC236}">
                              <a16:creationId xmlns:a16="http://schemas.microsoft.com/office/drawing/2014/main" id="{60E923C8-72F9-1642-BDA5-3C8E10761C4F}"/>
                            </a:ext>
                          </a:extLst>
                        </p:cNvPr>
                        <p:cNvCxnSpPr>
                          <a:cxnSpLocks noChangeShapeType="1"/>
                        </p:cNvCxnSpPr>
                        <p:nvPr/>
                      </p:nvCxnSpPr>
                      <p:spPr bwMode="auto">
                        <a:xfrm>
                          <a:off x="11590" y="872"/>
                          <a:ext cx="649" cy="2135"/>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2" name="AutoShape 1059">
                          <a:extLst>
                            <a:ext uri="{FF2B5EF4-FFF2-40B4-BE49-F238E27FC236}">
                              <a16:creationId xmlns:a16="http://schemas.microsoft.com/office/drawing/2014/main" id="{103A5493-E7A0-BF47-B504-657A9FB29B4F}"/>
                            </a:ext>
                          </a:extLst>
                        </p:cNvPr>
                        <p:cNvCxnSpPr>
                          <a:cxnSpLocks noChangeShapeType="1"/>
                        </p:cNvCxnSpPr>
                        <p:nvPr/>
                      </p:nvCxnSpPr>
                      <p:spPr bwMode="auto">
                        <a:xfrm>
                          <a:off x="12006" y="916"/>
                          <a:ext cx="624"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3" name="AutoShape 1060">
                          <a:extLst>
                            <a:ext uri="{FF2B5EF4-FFF2-40B4-BE49-F238E27FC236}">
                              <a16:creationId xmlns:a16="http://schemas.microsoft.com/office/drawing/2014/main" id="{3BFD6236-F555-C141-A25E-1A3AFB97E231}"/>
                            </a:ext>
                          </a:extLst>
                        </p:cNvPr>
                        <p:cNvCxnSpPr>
                          <a:cxnSpLocks noChangeShapeType="1"/>
                        </p:cNvCxnSpPr>
                        <p:nvPr/>
                      </p:nvCxnSpPr>
                      <p:spPr bwMode="auto">
                        <a:xfrm>
                          <a:off x="12309" y="916"/>
                          <a:ext cx="707"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4" name="AutoShape 1061">
                          <a:extLst>
                            <a:ext uri="{FF2B5EF4-FFF2-40B4-BE49-F238E27FC236}">
                              <a16:creationId xmlns:a16="http://schemas.microsoft.com/office/drawing/2014/main" id="{87A0ED0C-7A42-084B-AE6E-B7CE2C1D1BAD}"/>
                            </a:ext>
                          </a:extLst>
                        </p:cNvPr>
                        <p:cNvCxnSpPr>
                          <a:cxnSpLocks noChangeShapeType="1"/>
                        </p:cNvCxnSpPr>
                        <p:nvPr/>
                      </p:nvCxnSpPr>
                      <p:spPr bwMode="auto">
                        <a:xfrm>
                          <a:off x="13349" y="934"/>
                          <a:ext cx="665" cy="2102"/>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5" name="AutoShape 1062">
                          <a:extLst>
                            <a:ext uri="{FF2B5EF4-FFF2-40B4-BE49-F238E27FC236}">
                              <a16:creationId xmlns:a16="http://schemas.microsoft.com/office/drawing/2014/main" id="{C466FCE3-2C1D-E24A-85BF-C4BCD2C576AE}"/>
                            </a:ext>
                          </a:extLst>
                        </p:cNvPr>
                        <p:cNvCxnSpPr>
                          <a:cxnSpLocks noChangeShapeType="1"/>
                        </p:cNvCxnSpPr>
                        <p:nvPr/>
                      </p:nvCxnSpPr>
                      <p:spPr bwMode="auto">
                        <a:xfrm>
                          <a:off x="12958" y="953"/>
                          <a:ext cx="777" cy="202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6" name="AutoShape 1063">
                          <a:extLst>
                            <a:ext uri="{FF2B5EF4-FFF2-40B4-BE49-F238E27FC236}">
                              <a16:creationId xmlns:a16="http://schemas.microsoft.com/office/drawing/2014/main" id="{5F31B670-AB92-E149-B6CF-23A4475336B8}"/>
                            </a:ext>
                          </a:extLst>
                        </p:cNvPr>
                        <p:cNvCxnSpPr>
                          <a:cxnSpLocks noChangeShapeType="1"/>
                        </p:cNvCxnSpPr>
                        <p:nvPr/>
                      </p:nvCxnSpPr>
                      <p:spPr bwMode="auto">
                        <a:xfrm>
                          <a:off x="12630" y="934"/>
                          <a:ext cx="719" cy="207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7" name="AutoShape 1064">
                          <a:extLst>
                            <a:ext uri="{FF2B5EF4-FFF2-40B4-BE49-F238E27FC236}">
                              <a16:creationId xmlns:a16="http://schemas.microsoft.com/office/drawing/2014/main" id="{FA4E09D7-4B3B-1A42-99AC-460A67D4AEA1}"/>
                            </a:ext>
                          </a:extLst>
                        </p:cNvPr>
                        <p:cNvCxnSpPr>
                          <a:cxnSpLocks noChangeShapeType="1"/>
                        </p:cNvCxnSpPr>
                        <p:nvPr/>
                      </p:nvCxnSpPr>
                      <p:spPr bwMode="auto">
                        <a:xfrm>
                          <a:off x="14454" y="916"/>
                          <a:ext cx="332" cy="93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8" name="AutoShape 1065">
                          <a:extLst>
                            <a:ext uri="{FF2B5EF4-FFF2-40B4-BE49-F238E27FC236}">
                              <a16:creationId xmlns:a16="http://schemas.microsoft.com/office/drawing/2014/main" id="{8BC8E1FB-630B-7649-8EFE-D4A273A561C2}"/>
                            </a:ext>
                          </a:extLst>
                        </p:cNvPr>
                        <p:cNvCxnSpPr>
                          <a:cxnSpLocks noChangeShapeType="1"/>
                        </p:cNvCxnSpPr>
                        <p:nvPr/>
                      </p:nvCxnSpPr>
                      <p:spPr bwMode="auto">
                        <a:xfrm>
                          <a:off x="14068" y="934"/>
                          <a:ext cx="718" cy="207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99" name="AutoShape 1066">
                          <a:extLst>
                            <a:ext uri="{FF2B5EF4-FFF2-40B4-BE49-F238E27FC236}">
                              <a16:creationId xmlns:a16="http://schemas.microsoft.com/office/drawing/2014/main" id="{BA2704DC-7C58-5C41-9A8F-C96628E99CA9}"/>
                            </a:ext>
                          </a:extLst>
                        </p:cNvPr>
                        <p:cNvCxnSpPr>
                          <a:cxnSpLocks noChangeShapeType="1"/>
                        </p:cNvCxnSpPr>
                        <p:nvPr/>
                      </p:nvCxnSpPr>
                      <p:spPr bwMode="auto">
                        <a:xfrm>
                          <a:off x="13735" y="953"/>
                          <a:ext cx="631" cy="208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500" name="AutoShape 1067">
                          <a:extLst>
                            <a:ext uri="{FF2B5EF4-FFF2-40B4-BE49-F238E27FC236}">
                              <a16:creationId xmlns:a16="http://schemas.microsoft.com/office/drawing/2014/main" id="{79B3842B-EE0F-B241-B588-406CDE10FC20}"/>
                            </a:ext>
                          </a:extLst>
                        </p:cNvPr>
                        <p:cNvCxnSpPr>
                          <a:cxnSpLocks noChangeShapeType="1"/>
                        </p:cNvCxnSpPr>
                        <p:nvPr/>
                      </p:nvCxnSpPr>
                      <p:spPr bwMode="auto">
                        <a:xfrm>
                          <a:off x="11590" y="1934"/>
                          <a:ext cx="321" cy="103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501" name="AutoShape 1068">
                          <a:extLst>
                            <a:ext uri="{FF2B5EF4-FFF2-40B4-BE49-F238E27FC236}">
                              <a16:creationId xmlns:a16="http://schemas.microsoft.com/office/drawing/2014/main" id="{B1DF1353-07EA-6E49-998C-05ECCC565F99}"/>
                            </a:ext>
                          </a:extLst>
                        </p:cNvPr>
                        <p:cNvCxnSpPr>
                          <a:cxnSpLocks noChangeShapeType="1"/>
                        </p:cNvCxnSpPr>
                        <p:nvPr/>
                      </p:nvCxnSpPr>
                      <p:spPr bwMode="auto">
                        <a:xfrm>
                          <a:off x="14786" y="841"/>
                          <a:ext cx="405" cy="0"/>
                        </a:xfrm>
                        <a:prstGeom prst="straightConnector1">
                          <a:avLst/>
                        </a:prstGeom>
                        <a:noFill/>
                        <a:ln w="38100">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grpSp>
              <p:grpSp>
                <p:nvGrpSpPr>
                  <p:cNvPr id="469" name="Group 1069">
                    <a:extLst>
                      <a:ext uri="{FF2B5EF4-FFF2-40B4-BE49-F238E27FC236}">
                        <a16:creationId xmlns:a16="http://schemas.microsoft.com/office/drawing/2014/main" id="{BA159E19-767A-824E-A796-219FF13A3B29}"/>
                      </a:ext>
                    </a:extLst>
                  </p:cNvPr>
                  <p:cNvGrpSpPr>
                    <a:grpSpLocks/>
                  </p:cNvGrpSpPr>
                  <p:nvPr/>
                </p:nvGrpSpPr>
                <p:grpSpPr bwMode="auto">
                  <a:xfrm>
                    <a:off x="1432" y="567"/>
                    <a:ext cx="137" cy="165"/>
                    <a:chOff x="1552" y="2201"/>
                    <a:chExt cx="327" cy="338"/>
                  </a:xfrm>
                </p:grpSpPr>
                <p:cxnSp>
                  <p:nvCxnSpPr>
                    <p:cNvPr id="470" name="AutoShape 1070">
                      <a:extLst>
                        <a:ext uri="{FF2B5EF4-FFF2-40B4-BE49-F238E27FC236}">
                          <a16:creationId xmlns:a16="http://schemas.microsoft.com/office/drawing/2014/main" id="{26D8A1D8-CD91-5D42-BD32-9182BD04FBCC}"/>
                        </a:ext>
                      </a:extLst>
                    </p:cNvPr>
                    <p:cNvCxnSpPr>
                      <a:cxnSpLocks noChangeShapeType="1"/>
                    </p:cNvCxnSpPr>
                    <p:nvPr/>
                  </p:nvCxnSpPr>
                  <p:spPr bwMode="auto">
                    <a:xfrm flipV="1">
                      <a:off x="1552" y="2201"/>
                      <a:ext cx="267" cy="22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71" name="AutoShape 1071">
                      <a:extLst>
                        <a:ext uri="{FF2B5EF4-FFF2-40B4-BE49-F238E27FC236}">
                          <a16:creationId xmlns:a16="http://schemas.microsoft.com/office/drawing/2014/main" id="{05D9A569-A965-D240-96B6-B6CE192F4C1E}"/>
                        </a:ext>
                      </a:extLst>
                    </p:cNvPr>
                    <p:cNvCxnSpPr>
                      <a:cxnSpLocks noChangeShapeType="1"/>
                    </p:cNvCxnSpPr>
                    <p:nvPr/>
                  </p:nvCxnSpPr>
                  <p:spPr bwMode="auto">
                    <a:xfrm>
                      <a:off x="1552" y="2430"/>
                      <a:ext cx="327" cy="10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472" name="Arc 1072">
                      <a:extLst>
                        <a:ext uri="{FF2B5EF4-FFF2-40B4-BE49-F238E27FC236}">
                          <a16:creationId xmlns:a16="http://schemas.microsoft.com/office/drawing/2014/main" id="{39264B39-4972-1648-ACB9-D85916F61F71}"/>
                        </a:ext>
                      </a:extLst>
                    </p:cNvPr>
                    <p:cNvSpPr>
                      <a:spLocks/>
                    </p:cNvSpPr>
                    <p:nvPr/>
                  </p:nvSpPr>
                  <p:spPr bwMode="auto">
                    <a:xfrm rot="2028604">
                      <a:off x="1663" y="2318"/>
                      <a:ext cx="108" cy="158"/>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473" name="Arc 1073">
                      <a:extLst>
                        <a:ext uri="{FF2B5EF4-FFF2-40B4-BE49-F238E27FC236}">
                          <a16:creationId xmlns:a16="http://schemas.microsoft.com/office/drawing/2014/main" id="{1FF82255-09EF-7742-90D9-43480050F77E}"/>
                        </a:ext>
                      </a:extLst>
                    </p:cNvPr>
                    <p:cNvSpPr>
                      <a:spLocks/>
                    </p:cNvSpPr>
                    <p:nvPr/>
                  </p:nvSpPr>
                  <p:spPr bwMode="auto">
                    <a:xfrm rot="13797456">
                      <a:off x="1696" y="2355"/>
                      <a:ext cx="79" cy="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grpSp>
          <p:sp>
            <p:nvSpPr>
              <p:cNvPr id="465" name="AutoShape 1421">
                <a:extLst>
                  <a:ext uri="{FF2B5EF4-FFF2-40B4-BE49-F238E27FC236}">
                    <a16:creationId xmlns:a16="http://schemas.microsoft.com/office/drawing/2014/main" id="{112C00E0-9C7B-4840-AA4E-FB92503EAE80}"/>
                  </a:ext>
                </a:extLst>
              </p:cNvPr>
              <p:cNvSpPr>
                <a:spLocks noChangeArrowheads="1"/>
              </p:cNvSpPr>
              <p:nvPr/>
            </p:nvSpPr>
            <p:spPr bwMode="auto">
              <a:xfrm>
                <a:off x="1055" y="1235"/>
                <a:ext cx="4443" cy="696"/>
              </a:xfrm>
              <a:prstGeom prst="bevel">
                <a:avLst>
                  <a:gd name="adj" fmla="val 12500"/>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342900" marR="71755" lvl="0" indent="-342900" algn="ctr">
                  <a:lnSpc>
                    <a:spcPct val="150000"/>
                  </a:lnSpc>
                  <a:spcAft>
                    <a:spcPts val="0"/>
                  </a:spcAft>
                  <a:buFont typeface="+mj-lt"/>
                  <a:buAutoNum type="arabicPeriod"/>
                </a:pPr>
                <a:r>
                  <a:rPr lang="fr-FR" sz="1100" dirty="0">
                    <a:effectLst/>
                    <a:latin typeface="Calibri" charset="0"/>
                    <a:ea typeface="Calibri" charset="0"/>
                    <a:cs typeface="Times New Roman" charset="0"/>
                  </a:rPr>
                  <a:t>Alignement Œil/ Bras fort/ Panier</a:t>
                </a:r>
              </a:p>
            </p:txBody>
          </p:sp>
        </p:grpSp>
        <p:grpSp>
          <p:nvGrpSpPr>
            <p:cNvPr id="6" name="Group 1430">
              <a:extLst>
                <a:ext uri="{FF2B5EF4-FFF2-40B4-BE49-F238E27FC236}">
                  <a16:creationId xmlns:a16="http://schemas.microsoft.com/office/drawing/2014/main" id="{AAB1AF46-AFB6-6E4E-A00C-5B6EC7E510F3}"/>
                </a:ext>
              </a:extLst>
            </p:cNvPr>
            <p:cNvGrpSpPr>
              <a:grpSpLocks/>
            </p:cNvGrpSpPr>
            <p:nvPr/>
          </p:nvGrpSpPr>
          <p:grpSpPr bwMode="auto">
            <a:xfrm>
              <a:off x="3507474" y="709683"/>
              <a:ext cx="2880360" cy="1845310"/>
              <a:chOff x="6450" y="1317"/>
              <a:chExt cx="4536" cy="2906"/>
            </a:xfrm>
          </p:grpSpPr>
          <p:grpSp>
            <p:nvGrpSpPr>
              <p:cNvPr id="426" name="Group 1427">
                <a:extLst>
                  <a:ext uri="{FF2B5EF4-FFF2-40B4-BE49-F238E27FC236}">
                    <a16:creationId xmlns:a16="http://schemas.microsoft.com/office/drawing/2014/main" id="{DA81D792-7B81-9248-9556-A1501054FFC7}"/>
                  </a:ext>
                </a:extLst>
              </p:cNvPr>
              <p:cNvGrpSpPr>
                <a:grpSpLocks/>
              </p:cNvGrpSpPr>
              <p:nvPr/>
            </p:nvGrpSpPr>
            <p:grpSpPr bwMode="auto">
              <a:xfrm>
                <a:off x="6450" y="1771"/>
                <a:ext cx="4536" cy="2452"/>
                <a:chOff x="6529" y="2112"/>
                <a:chExt cx="4536" cy="1834"/>
              </a:xfrm>
            </p:grpSpPr>
            <p:sp>
              <p:nvSpPr>
                <p:cNvPr id="428" name="Rectangle 427">
                  <a:extLst>
                    <a:ext uri="{FF2B5EF4-FFF2-40B4-BE49-F238E27FC236}">
                      <a16:creationId xmlns:a16="http://schemas.microsoft.com/office/drawing/2014/main" id="{AD766F29-E4E0-E640-8471-5D3AC9CD4B70}"/>
                    </a:ext>
                  </a:extLst>
                </p:cNvPr>
                <p:cNvSpPr>
                  <a:spLocks noChangeArrowheads="1"/>
                </p:cNvSpPr>
                <p:nvPr/>
              </p:nvSpPr>
              <p:spPr bwMode="auto">
                <a:xfrm>
                  <a:off x="6529" y="2112"/>
                  <a:ext cx="4536" cy="18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29" name="Group 2821">
                  <a:extLst>
                    <a:ext uri="{FF2B5EF4-FFF2-40B4-BE49-F238E27FC236}">
                      <a16:creationId xmlns:a16="http://schemas.microsoft.com/office/drawing/2014/main" id="{A13D3BEF-9EEE-2545-B012-19F159501C51}"/>
                    </a:ext>
                  </a:extLst>
                </p:cNvPr>
                <p:cNvGrpSpPr>
                  <a:grpSpLocks/>
                </p:cNvGrpSpPr>
                <p:nvPr/>
              </p:nvGrpSpPr>
              <p:grpSpPr bwMode="auto">
                <a:xfrm>
                  <a:off x="7098" y="2300"/>
                  <a:ext cx="659" cy="1239"/>
                  <a:chOff x="2485" y="2206"/>
                  <a:chExt cx="2751" cy="4471"/>
                </a:xfrm>
              </p:grpSpPr>
              <p:sp>
                <p:nvSpPr>
                  <p:cNvPr id="449" name="Oval 2836">
                    <a:extLst>
                      <a:ext uri="{FF2B5EF4-FFF2-40B4-BE49-F238E27FC236}">
                        <a16:creationId xmlns:a16="http://schemas.microsoft.com/office/drawing/2014/main" id="{C877852D-CFE2-574A-9F06-9559568B8054}"/>
                      </a:ext>
                    </a:extLst>
                  </p:cNvPr>
                  <p:cNvSpPr>
                    <a:spLocks noChangeArrowheads="1"/>
                  </p:cNvSpPr>
                  <p:nvPr/>
                </p:nvSpPr>
                <p:spPr bwMode="auto">
                  <a:xfrm>
                    <a:off x="2485" y="2206"/>
                    <a:ext cx="2751" cy="281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450" name="Group 2822">
                    <a:extLst>
                      <a:ext uri="{FF2B5EF4-FFF2-40B4-BE49-F238E27FC236}">
                        <a16:creationId xmlns:a16="http://schemas.microsoft.com/office/drawing/2014/main" id="{B737E17A-DC9A-834A-9232-33E5BB51F1C7}"/>
                      </a:ext>
                    </a:extLst>
                  </p:cNvPr>
                  <p:cNvGrpSpPr>
                    <a:grpSpLocks/>
                  </p:cNvGrpSpPr>
                  <p:nvPr/>
                </p:nvGrpSpPr>
                <p:grpSpPr bwMode="auto">
                  <a:xfrm>
                    <a:off x="2716" y="4390"/>
                    <a:ext cx="2368" cy="2287"/>
                    <a:chOff x="2716" y="4390"/>
                    <a:chExt cx="2368" cy="2287"/>
                  </a:xfrm>
                </p:grpSpPr>
                <p:sp>
                  <p:nvSpPr>
                    <p:cNvPr id="451" name="AutoShape 2835">
                      <a:extLst>
                        <a:ext uri="{FF2B5EF4-FFF2-40B4-BE49-F238E27FC236}">
                          <a16:creationId xmlns:a16="http://schemas.microsoft.com/office/drawing/2014/main" id="{E81D7896-1664-2A42-9FD4-112407E57908}"/>
                        </a:ext>
                      </a:extLst>
                    </p:cNvPr>
                    <p:cNvSpPr>
                      <a:spLocks noChangeArrowheads="1"/>
                    </p:cNvSpPr>
                    <p:nvPr/>
                  </p:nvSpPr>
                  <p:spPr bwMode="auto">
                    <a:xfrm rot="10407918">
                      <a:off x="4509" y="5256"/>
                      <a:ext cx="494" cy="417"/>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452" name="AutoShape 2834">
                      <a:extLst>
                        <a:ext uri="{FF2B5EF4-FFF2-40B4-BE49-F238E27FC236}">
                          <a16:creationId xmlns:a16="http://schemas.microsoft.com/office/drawing/2014/main" id="{E7520305-E1B6-A24F-99B7-3C3F7E6D82F1}"/>
                        </a:ext>
                      </a:extLst>
                    </p:cNvPr>
                    <p:cNvSpPr>
                      <a:spLocks noChangeArrowheads="1"/>
                    </p:cNvSpPr>
                    <p:nvPr/>
                  </p:nvSpPr>
                  <p:spPr bwMode="auto">
                    <a:xfrm rot="10800000">
                      <a:off x="4454" y="5673"/>
                      <a:ext cx="630" cy="1004"/>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53" name="Group 2823">
                      <a:extLst>
                        <a:ext uri="{FF2B5EF4-FFF2-40B4-BE49-F238E27FC236}">
                          <a16:creationId xmlns:a16="http://schemas.microsoft.com/office/drawing/2014/main" id="{1B559854-4BD6-A34C-96CD-7F2ABBB787B3}"/>
                        </a:ext>
                      </a:extLst>
                    </p:cNvPr>
                    <p:cNvGrpSpPr>
                      <a:grpSpLocks/>
                    </p:cNvGrpSpPr>
                    <p:nvPr/>
                  </p:nvGrpSpPr>
                  <p:grpSpPr bwMode="auto">
                    <a:xfrm>
                      <a:off x="2716" y="4390"/>
                      <a:ext cx="2185" cy="979"/>
                      <a:chOff x="2716" y="4390"/>
                      <a:chExt cx="2185" cy="979"/>
                    </a:xfrm>
                  </p:grpSpPr>
                  <p:sp>
                    <p:nvSpPr>
                      <p:cNvPr id="454" name="AutoShape 2833">
                        <a:extLst>
                          <a:ext uri="{FF2B5EF4-FFF2-40B4-BE49-F238E27FC236}">
                            <a16:creationId xmlns:a16="http://schemas.microsoft.com/office/drawing/2014/main" id="{5AD818EF-0C88-5544-995E-6DEF4322F2E4}"/>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55" name="AutoShape 2832">
                        <a:extLst>
                          <a:ext uri="{FF2B5EF4-FFF2-40B4-BE49-F238E27FC236}">
                            <a16:creationId xmlns:a16="http://schemas.microsoft.com/office/drawing/2014/main" id="{3536BEE9-71EB-AD40-908F-3DB2C0C9D21A}"/>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456" name="Group 2827">
                        <a:extLst>
                          <a:ext uri="{FF2B5EF4-FFF2-40B4-BE49-F238E27FC236}">
                            <a16:creationId xmlns:a16="http://schemas.microsoft.com/office/drawing/2014/main" id="{518A1F66-D187-D646-98B5-2DDB90799312}"/>
                          </a:ext>
                        </a:extLst>
                      </p:cNvPr>
                      <p:cNvGrpSpPr>
                        <a:grpSpLocks/>
                      </p:cNvGrpSpPr>
                      <p:nvPr/>
                    </p:nvGrpSpPr>
                    <p:grpSpPr bwMode="auto">
                      <a:xfrm>
                        <a:off x="3381" y="4950"/>
                        <a:ext cx="1420" cy="419"/>
                        <a:chOff x="3381" y="4950"/>
                        <a:chExt cx="1420" cy="419"/>
                      </a:xfrm>
                    </p:grpSpPr>
                    <p:sp>
                      <p:nvSpPr>
                        <p:cNvPr id="460" name="AutoShape 2831">
                          <a:extLst>
                            <a:ext uri="{FF2B5EF4-FFF2-40B4-BE49-F238E27FC236}">
                              <a16:creationId xmlns:a16="http://schemas.microsoft.com/office/drawing/2014/main" id="{952CE644-CBAD-8449-A7DE-882697F43109}"/>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61" name="AutoShape 2830">
                          <a:extLst>
                            <a:ext uri="{FF2B5EF4-FFF2-40B4-BE49-F238E27FC236}">
                              <a16:creationId xmlns:a16="http://schemas.microsoft.com/office/drawing/2014/main" id="{FA0B48D4-DCC5-2148-8867-808E0695879C}"/>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62" name="AutoShape 2829">
                          <a:extLst>
                            <a:ext uri="{FF2B5EF4-FFF2-40B4-BE49-F238E27FC236}">
                              <a16:creationId xmlns:a16="http://schemas.microsoft.com/office/drawing/2014/main" id="{4DD2B8B9-25E4-5A47-A563-CD4E10DB2DB2}"/>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63" name="AutoShape 2828">
                          <a:extLst>
                            <a:ext uri="{FF2B5EF4-FFF2-40B4-BE49-F238E27FC236}">
                              <a16:creationId xmlns:a16="http://schemas.microsoft.com/office/drawing/2014/main" id="{8FFB9098-53BB-3045-991E-7265049C917C}"/>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457" name="AutoShape 2826">
                        <a:extLst>
                          <a:ext uri="{FF2B5EF4-FFF2-40B4-BE49-F238E27FC236}">
                            <a16:creationId xmlns:a16="http://schemas.microsoft.com/office/drawing/2014/main" id="{7D769EEA-4F1A-1049-8D5F-17AFC27C96C8}"/>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58" name="AutoShape 2825">
                        <a:extLst>
                          <a:ext uri="{FF2B5EF4-FFF2-40B4-BE49-F238E27FC236}">
                            <a16:creationId xmlns:a16="http://schemas.microsoft.com/office/drawing/2014/main" id="{10287D3E-430B-0843-82BE-7A31D1DEEA0B}"/>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59" name="AutoShape 2824">
                        <a:extLst>
                          <a:ext uri="{FF2B5EF4-FFF2-40B4-BE49-F238E27FC236}">
                            <a16:creationId xmlns:a16="http://schemas.microsoft.com/office/drawing/2014/main" id="{66C28DD6-4140-C74F-9F77-FAB8931D6D06}"/>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grpSp>
              <p:nvGrpSpPr>
                <p:cNvPr id="430" name="Group 2804">
                  <a:extLst>
                    <a:ext uri="{FF2B5EF4-FFF2-40B4-BE49-F238E27FC236}">
                      <a16:creationId xmlns:a16="http://schemas.microsoft.com/office/drawing/2014/main" id="{84D15FD7-CF0E-9E4C-AF16-693D0BF88549}"/>
                    </a:ext>
                  </a:extLst>
                </p:cNvPr>
                <p:cNvGrpSpPr>
                  <a:grpSpLocks/>
                </p:cNvGrpSpPr>
                <p:nvPr/>
              </p:nvGrpSpPr>
              <p:grpSpPr bwMode="auto">
                <a:xfrm>
                  <a:off x="9561" y="2300"/>
                  <a:ext cx="673" cy="1313"/>
                  <a:chOff x="2840" y="1600"/>
                  <a:chExt cx="2765" cy="5028"/>
                </a:xfrm>
              </p:grpSpPr>
              <p:sp>
                <p:nvSpPr>
                  <p:cNvPr id="433" name="AutoShape 2820">
                    <a:extLst>
                      <a:ext uri="{FF2B5EF4-FFF2-40B4-BE49-F238E27FC236}">
                        <a16:creationId xmlns:a16="http://schemas.microsoft.com/office/drawing/2014/main" id="{1A3FFA46-74AE-4E41-937B-4FF092C35413}"/>
                      </a:ext>
                    </a:extLst>
                  </p:cNvPr>
                  <p:cNvSpPr>
                    <a:spLocks noChangeArrowheads="1"/>
                  </p:cNvSpPr>
                  <p:nvPr/>
                </p:nvSpPr>
                <p:spPr bwMode="auto">
                  <a:xfrm rot="11134004" flipH="1">
                    <a:off x="4602" y="5118"/>
                    <a:ext cx="541" cy="1510"/>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34" name="Group 2805">
                    <a:extLst>
                      <a:ext uri="{FF2B5EF4-FFF2-40B4-BE49-F238E27FC236}">
                        <a16:creationId xmlns:a16="http://schemas.microsoft.com/office/drawing/2014/main" id="{DE1185F5-3B9C-BE4E-A715-EB01B934895E}"/>
                      </a:ext>
                    </a:extLst>
                  </p:cNvPr>
                  <p:cNvGrpSpPr>
                    <a:grpSpLocks/>
                  </p:cNvGrpSpPr>
                  <p:nvPr/>
                </p:nvGrpSpPr>
                <p:grpSpPr bwMode="auto">
                  <a:xfrm>
                    <a:off x="2840" y="1600"/>
                    <a:ext cx="2765" cy="3498"/>
                    <a:chOff x="2840" y="1600"/>
                    <a:chExt cx="2765" cy="3498"/>
                  </a:xfrm>
                </p:grpSpPr>
                <p:sp>
                  <p:nvSpPr>
                    <p:cNvPr id="435" name="AutoShape 2819">
                      <a:extLst>
                        <a:ext uri="{FF2B5EF4-FFF2-40B4-BE49-F238E27FC236}">
                          <a16:creationId xmlns:a16="http://schemas.microsoft.com/office/drawing/2014/main" id="{8A5746BA-3512-A145-B995-115A537F906F}"/>
                        </a:ext>
                      </a:extLst>
                    </p:cNvPr>
                    <p:cNvSpPr>
                      <a:spLocks noChangeArrowheads="1"/>
                    </p:cNvSpPr>
                    <p:nvPr/>
                  </p:nvSpPr>
                  <p:spPr bwMode="auto">
                    <a:xfrm rot="20266868" flipH="1">
                      <a:off x="2919" y="3544"/>
                      <a:ext cx="179" cy="664"/>
                    </a:xfrm>
                    <a:prstGeom prst="can">
                      <a:avLst>
                        <a:gd name="adj" fmla="val 2569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36" name="AutoShape 2818">
                      <a:extLst>
                        <a:ext uri="{FF2B5EF4-FFF2-40B4-BE49-F238E27FC236}">
                          <a16:creationId xmlns:a16="http://schemas.microsoft.com/office/drawing/2014/main" id="{426E908D-1985-B74E-828A-B8BF88D06525}"/>
                        </a:ext>
                      </a:extLst>
                    </p:cNvPr>
                    <p:cNvSpPr>
                      <a:spLocks noChangeArrowheads="1"/>
                    </p:cNvSpPr>
                    <p:nvPr/>
                  </p:nvSpPr>
                  <p:spPr bwMode="auto">
                    <a:xfrm rot="17879246" flipH="1">
                      <a:off x="3210" y="4061"/>
                      <a:ext cx="233" cy="381"/>
                    </a:xfrm>
                    <a:prstGeom prst="can">
                      <a:avLst>
                        <a:gd name="adj" fmla="val 4088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37" name="AutoShape 2817">
                      <a:extLst>
                        <a:ext uri="{FF2B5EF4-FFF2-40B4-BE49-F238E27FC236}">
                          <a16:creationId xmlns:a16="http://schemas.microsoft.com/office/drawing/2014/main" id="{7245444E-406B-CB46-8698-AFD89A1DB859}"/>
                        </a:ext>
                      </a:extLst>
                    </p:cNvPr>
                    <p:cNvSpPr>
                      <a:spLocks noChangeArrowheads="1"/>
                    </p:cNvSpPr>
                    <p:nvPr/>
                  </p:nvSpPr>
                  <p:spPr bwMode="auto">
                    <a:xfrm rot="16897000" flipH="1">
                      <a:off x="3685" y="4131"/>
                      <a:ext cx="233" cy="498"/>
                    </a:xfrm>
                    <a:prstGeom prst="can">
                      <a:avLst>
                        <a:gd name="adj" fmla="val 5343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38" name="AutoShape 2816">
                      <a:extLst>
                        <a:ext uri="{FF2B5EF4-FFF2-40B4-BE49-F238E27FC236}">
                          <a16:creationId xmlns:a16="http://schemas.microsoft.com/office/drawing/2014/main" id="{A9851CC5-A79B-0C4F-AC48-9037A0535773}"/>
                        </a:ext>
                      </a:extLst>
                    </p:cNvPr>
                    <p:cNvSpPr>
                      <a:spLocks noChangeArrowheads="1"/>
                    </p:cNvSpPr>
                    <p:nvPr/>
                  </p:nvSpPr>
                  <p:spPr bwMode="auto">
                    <a:xfrm rot="16894508" flipH="1">
                      <a:off x="4396" y="3978"/>
                      <a:ext cx="270" cy="1088"/>
                    </a:xfrm>
                    <a:prstGeom prst="can">
                      <a:avLst>
                        <a:gd name="adj" fmla="val 7022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39" name="AutoShape 2815">
                      <a:extLst>
                        <a:ext uri="{FF2B5EF4-FFF2-40B4-BE49-F238E27FC236}">
                          <a16:creationId xmlns:a16="http://schemas.microsoft.com/office/drawing/2014/main" id="{C19295BA-C3AE-014A-8B5A-2D7657FDC20D}"/>
                        </a:ext>
                      </a:extLst>
                    </p:cNvPr>
                    <p:cNvSpPr>
                      <a:spLocks noChangeArrowheads="1"/>
                    </p:cNvSpPr>
                    <p:nvPr/>
                  </p:nvSpPr>
                  <p:spPr bwMode="auto">
                    <a:xfrm rot="18824597" flipH="1">
                      <a:off x="4469" y="3554"/>
                      <a:ext cx="279" cy="1099"/>
                    </a:xfrm>
                    <a:prstGeom prst="can">
                      <a:avLst>
                        <a:gd name="adj" fmla="val 3299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0" name="AutoShape 2814">
                      <a:extLst>
                        <a:ext uri="{FF2B5EF4-FFF2-40B4-BE49-F238E27FC236}">
                          <a16:creationId xmlns:a16="http://schemas.microsoft.com/office/drawing/2014/main" id="{A471B622-4963-DA45-8AE3-C7A0A148E543}"/>
                        </a:ext>
                      </a:extLst>
                    </p:cNvPr>
                    <p:cNvSpPr>
                      <a:spLocks noChangeArrowheads="1"/>
                    </p:cNvSpPr>
                    <p:nvPr/>
                  </p:nvSpPr>
                  <p:spPr bwMode="auto">
                    <a:xfrm rot="16894168" flipH="1">
                      <a:off x="4410" y="3941"/>
                      <a:ext cx="271" cy="1089"/>
                    </a:xfrm>
                    <a:prstGeom prst="can">
                      <a:avLst>
                        <a:gd name="adj" fmla="val 7002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1" name="AutoShape 2813">
                      <a:extLst>
                        <a:ext uri="{FF2B5EF4-FFF2-40B4-BE49-F238E27FC236}">
                          <a16:creationId xmlns:a16="http://schemas.microsoft.com/office/drawing/2014/main" id="{ECBE2E36-D613-E442-894E-4BC92549DD50}"/>
                        </a:ext>
                      </a:extLst>
                    </p:cNvPr>
                    <p:cNvSpPr>
                      <a:spLocks noChangeArrowheads="1"/>
                    </p:cNvSpPr>
                    <p:nvPr/>
                  </p:nvSpPr>
                  <p:spPr bwMode="auto">
                    <a:xfrm rot="16897000" flipH="1">
                      <a:off x="3689" y="4094"/>
                      <a:ext cx="233" cy="498"/>
                    </a:xfrm>
                    <a:prstGeom prst="can">
                      <a:avLst>
                        <a:gd name="adj" fmla="val 5343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2" name="AutoShape 2812">
                      <a:extLst>
                        <a:ext uri="{FF2B5EF4-FFF2-40B4-BE49-F238E27FC236}">
                          <a16:creationId xmlns:a16="http://schemas.microsoft.com/office/drawing/2014/main" id="{104BED0F-A9EA-E542-B008-891456097E3A}"/>
                        </a:ext>
                      </a:extLst>
                    </p:cNvPr>
                    <p:cNvSpPr>
                      <a:spLocks noChangeArrowheads="1"/>
                    </p:cNvSpPr>
                    <p:nvPr/>
                  </p:nvSpPr>
                  <p:spPr bwMode="auto">
                    <a:xfrm rot="18208066" flipH="1">
                      <a:off x="3276" y="4026"/>
                      <a:ext cx="232" cy="381"/>
                    </a:xfrm>
                    <a:prstGeom prst="can">
                      <a:avLst>
                        <a:gd name="adj" fmla="val 4105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3" name="AutoShape 2811">
                      <a:extLst>
                        <a:ext uri="{FF2B5EF4-FFF2-40B4-BE49-F238E27FC236}">
                          <a16:creationId xmlns:a16="http://schemas.microsoft.com/office/drawing/2014/main" id="{9077DCEF-C34C-5A4D-9F80-E60828FD652D}"/>
                        </a:ext>
                      </a:extLst>
                    </p:cNvPr>
                    <p:cNvSpPr>
                      <a:spLocks noChangeArrowheads="1"/>
                    </p:cNvSpPr>
                    <p:nvPr/>
                  </p:nvSpPr>
                  <p:spPr bwMode="auto">
                    <a:xfrm rot="19959747" flipH="1">
                      <a:off x="2954" y="3684"/>
                      <a:ext cx="198" cy="524"/>
                    </a:xfrm>
                    <a:prstGeom prst="can">
                      <a:avLst>
                        <a:gd name="adj" fmla="val 1832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4" name="Oval 2810">
                      <a:extLst>
                        <a:ext uri="{FF2B5EF4-FFF2-40B4-BE49-F238E27FC236}">
                          <a16:creationId xmlns:a16="http://schemas.microsoft.com/office/drawing/2014/main" id="{68D63658-A4AE-3C48-AE39-75E9B4A404FE}"/>
                        </a:ext>
                      </a:extLst>
                    </p:cNvPr>
                    <p:cNvSpPr>
                      <a:spLocks noChangeArrowheads="1"/>
                    </p:cNvSpPr>
                    <p:nvPr/>
                  </p:nvSpPr>
                  <p:spPr bwMode="auto">
                    <a:xfrm>
                      <a:off x="2840" y="1600"/>
                      <a:ext cx="2765" cy="26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5" name="AutoShape 2809">
                      <a:extLst>
                        <a:ext uri="{FF2B5EF4-FFF2-40B4-BE49-F238E27FC236}">
                          <a16:creationId xmlns:a16="http://schemas.microsoft.com/office/drawing/2014/main" id="{3CF7BA43-E795-1D44-AA66-F5A258E1EBF5}"/>
                        </a:ext>
                      </a:extLst>
                    </p:cNvPr>
                    <p:cNvSpPr>
                      <a:spLocks noChangeArrowheads="1"/>
                    </p:cNvSpPr>
                    <p:nvPr/>
                  </p:nvSpPr>
                  <p:spPr bwMode="auto">
                    <a:xfrm rot="11135035" flipH="1">
                      <a:off x="4824" y="4492"/>
                      <a:ext cx="391" cy="606"/>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446" name="AutoShape 2808">
                      <a:extLst>
                        <a:ext uri="{FF2B5EF4-FFF2-40B4-BE49-F238E27FC236}">
                          <a16:creationId xmlns:a16="http://schemas.microsoft.com/office/drawing/2014/main" id="{C8C765C1-1E84-CF42-A5B9-BD872BA60BE5}"/>
                        </a:ext>
                      </a:extLst>
                    </p:cNvPr>
                    <p:cNvSpPr>
                      <a:spLocks noChangeArrowheads="1"/>
                    </p:cNvSpPr>
                    <p:nvPr/>
                  </p:nvSpPr>
                  <p:spPr bwMode="auto">
                    <a:xfrm rot="16594740" flipH="1">
                      <a:off x="3820" y="4089"/>
                      <a:ext cx="162" cy="502"/>
                    </a:xfrm>
                    <a:prstGeom prst="can">
                      <a:avLst>
                        <a:gd name="adj" fmla="val 3433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7" name="AutoShape 2807">
                      <a:extLst>
                        <a:ext uri="{FF2B5EF4-FFF2-40B4-BE49-F238E27FC236}">
                          <a16:creationId xmlns:a16="http://schemas.microsoft.com/office/drawing/2014/main" id="{B628612A-8079-AA45-BA54-231C22E630CC}"/>
                        </a:ext>
                      </a:extLst>
                    </p:cNvPr>
                    <p:cNvSpPr>
                      <a:spLocks noChangeArrowheads="1"/>
                    </p:cNvSpPr>
                    <p:nvPr/>
                  </p:nvSpPr>
                  <p:spPr bwMode="auto">
                    <a:xfrm rot="17952832" flipH="1">
                      <a:off x="3421" y="4056"/>
                      <a:ext cx="148" cy="353"/>
                    </a:xfrm>
                    <a:prstGeom prst="can">
                      <a:avLst>
                        <a:gd name="adj" fmla="val 4738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48" name="AutoShape 2806">
                      <a:extLst>
                        <a:ext uri="{FF2B5EF4-FFF2-40B4-BE49-F238E27FC236}">
                          <a16:creationId xmlns:a16="http://schemas.microsoft.com/office/drawing/2014/main" id="{B3AF5A52-04BF-D443-A17D-EEBCE4976F4F}"/>
                        </a:ext>
                      </a:extLst>
                    </p:cNvPr>
                    <p:cNvSpPr>
                      <a:spLocks noChangeArrowheads="1"/>
                    </p:cNvSpPr>
                    <p:nvPr/>
                  </p:nvSpPr>
                  <p:spPr bwMode="auto">
                    <a:xfrm rot="19474448" flipH="1">
                      <a:off x="3152" y="3750"/>
                      <a:ext cx="125" cy="476"/>
                    </a:xfrm>
                    <a:prstGeom prst="can">
                      <a:avLst>
                        <a:gd name="adj" fmla="val 3730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431" name="Rectangle 430">
                  <a:extLst>
                    <a:ext uri="{FF2B5EF4-FFF2-40B4-BE49-F238E27FC236}">
                      <a16:creationId xmlns:a16="http://schemas.microsoft.com/office/drawing/2014/main" id="{54FFE8CA-EA19-4649-8AC4-656F4485B4AD}"/>
                    </a:ext>
                  </a:extLst>
                </p:cNvPr>
                <p:cNvSpPr>
                  <a:spLocks noChangeArrowheads="1"/>
                </p:cNvSpPr>
                <p:nvPr/>
              </p:nvSpPr>
              <p:spPr bwMode="auto">
                <a:xfrm>
                  <a:off x="6937" y="3539"/>
                  <a:ext cx="1486" cy="3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Gaucher</a:t>
                  </a:r>
                </a:p>
              </p:txBody>
            </p:sp>
            <p:sp>
              <p:nvSpPr>
                <p:cNvPr id="432" name="Rectangle 431">
                  <a:extLst>
                    <a:ext uri="{FF2B5EF4-FFF2-40B4-BE49-F238E27FC236}">
                      <a16:creationId xmlns:a16="http://schemas.microsoft.com/office/drawing/2014/main" id="{3EBA397B-0FCD-464F-B93C-40B9D75B2B9D}"/>
                    </a:ext>
                  </a:extLst>
                </p:cNvPr>
                <p:cNvSpPr>
                  <a:spLocks noChangeArrowheads="1"/>
                </p:cNvSpPr>
                <p:nvPr/>
              </p:nvSpPr>
              <p:spPr bwMode="auto">
                <a:xfrm>
                  <a:off x="9520" y="3516"/>
                  <a:ext cx="1374" cy="40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Droitier</a:t>
                  </a:r>
                </a:p>
              </p:txBody>
            </p:sp>
          </p:grpSp>
          <p:sp>
            <p:nvSpPr>
              <p:cNvPr id="427" name="AutoShape 1429">
                <a:extLst>
                  <a:ext uri="{FF2B5EF4-FFF2-40B4-BE49-F238E27FC236}">
                    <a16:creationId xmlns:a16="http://schemas.microsoft.com/office/drawing/2014/main" id="{C8A8C899-4F99-CE47-96B2-3F7B08A97C9D}"/>
                  </a:ext>
                </a:extLst>
              </p:cNvPr>
              <p:cNvSpPr>
                <a:spLocks noChangeArrowheads="1"/>
              </p:cNvSpPr>
              <p:nvPr/>
            </p:nvSpPr>
            <p:spPr bwMode="auto">
              <a:xfrm>
                <a:off x="7647" y="1317"/>
                <a:ext cx="2712" cy="614"/>
              </a:xfrm>
              <a:prstGeom prst="bevel">
                <a:avLst>
                  <a:gd name="adj" fmla="val 125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ctr">
                  <a:lnSpc>
                    <a:spcPct val="150000"/>
                  </a:lnSpc>
                  <a:spcAft>
                    <a:spcPts val="0"/>
                  </a:spcAft>
                </a:pPr>
                <a:r>
                  <a:rPr lang="fr-FR" sz="1100">
                    <a:effectLst/>
                    <a:latin typeface="Calibri" charset="0"/>
                    <a:ea typeface="Calibri" charset="0"/>
                    <a:cs typeface="Times New Roman" charset="0"/>
                  </a:rPr>
                  <a:t>2-  Main en dessous</a:t>
                </a:r>
              </a:p>
            </p:txBody>
          </p:sp>
        </p:grpSp>
        <p:grpSp>
          <p:nvGrpSpPr>
            <p:cNvPr id="7" name="Group 1438">
              <a:extLst>
                <a:ext uri="{FF2B5EF4-FFF2-40B4-BE49-F238E27FC236}">
                  <a16:creationId xmlns:a16="http://schemas.microsoft.com/office/drawing/2014/main" id="{30F4099B-D7DD-6345-820B-AC685CC2AADB}"/>
                </a:ext>
              </a:extLst>
            </p:cNvPr>
            <p:cNvGrpSpPr>
              <a:grpSpLocks/>
            </p:cNvGrpSpPr>
            <p:nvPr/>
          </p:nvGrpSpPr>
          <p:grpSpPr bwMode="auto">
            <a:xfrm>
              <a:off x="6987653" y="709683"/>
              <a:ext cx="2856230" cy="1855470"/>
              <a:chOff x="11928" y="1317"/>
              <a:chExt cx="4498" cy="2922"/>
            </a:xfrm>
          </p:grpSpPr>
          <p:grpSp>
            <p:nvGrpSpPr>
              <p:cNvPr id="357" name="Group 1419">
                <a:extLst>
                  <a:ext uri="{FF2B5EF4-FFF2-40B4-BE49-F238E27FC236}">
                    <a16:creationId xmlns:a16="http://schemas.microsoft.com/office/drawing/2014/main" id="{59669C69-AC56-3A4A-9099-24FF788261BB}"/>
                  </a:ext>
                </a:extLst>
              </p:cNvPr>
              <p:cNvGrpSpPr>
                <a:grpSpLocks/>
              </p:cNvGrpSpPr>
              <p:nvPr/>
            </p:nvGrpSpPr>
            <p:grpSpPr bwMode="auto">
              <a:xfrm>
                <a:off x="11928" y="1771"/>
                <a:ext cx="4498" cy="2468"/>
                <a:chOff x="6989" y="911"/>
                <a:chExt cx="3964" cy="2310"/>
              </a:xfrm>
            </p:grpSpPr>
            <p:sp>
              <p:nvSpPr>
                <p:cNvPr id="361" name="Rectangle 360">
                  <a:extLst>
                    <a:ext uri="{FF2B5EF4-FFF2-40B4-BE49-F238E27FC236}">
                      <a16:creationId xmlns:a16="http://schemas.microsoft.com/office/drawing/2014/main" id="{67F610DA-43E8-854B-B476-15EE39461383}"/>
                    </a:ext>
                  </a:extLst>
                </p:cNvPr>
                <p:cNvSpPr>
                  <a:spLocks noChangeArrowheads="1"/>
                </p:cNvSpPr>
                <p:nvPr/>
              </p:nvSpPr>
              <p:spPr bwMode="auto">
                <a:xfrm>
                  <a:off x="6989" y="911"/>
                  <a:ext cx="3964" cy="23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362" name="Group 962">
                  <a:extLst>
                    <a:ext uri="{FF2B5EF4-FFF2-40B4-BE49-F238E27FC236}">
                      <a16:creationId xmlns:a16="http://schemas.microsoft.com/office/drawing/2014/main" id="{E53228AA-BCFD-1C45-9B63-C4E742AFF7AD}"/>
                    </a:ext>
                  </a:extLst>
                </p:cNvPr>
                <p:cNvGrpSpPr>
                  <a:grpSpLocks/>
                </p:cNvGrpSpPr>
                <p:nvPr/>
              </p:nvGrpSpPr>
              <p:grpSpPr bwMode="auto">
                <a:xfrm>
                  <a:off x="7622" y="1336"/>
                  <a:ext cx="879" cy="1388"/>
                  <a:chOff x="8718" y="642"/>
                  <a:chExt cx="1228" cy="1849"/>
                </a:xfrm>
              </p:grpSpPr>
              <p:sp>
                <p:nvSpPr>
                  <p:cNvPr id="395" name="Oval 963">
                    <a:extLst>
                      <a:ext uri="{FF2B5EF4-FFF2-40B4-BE49-F238E27FC236}">
                        <a16:creationId xmlns:a16="http://schemas.microsoft.com/office/drawing/2014/main" id="{FB715B8F-5D7F-A341-A0FA-62A248B70EB5}"/>
                      </a:ext>
                    </a:extLst>
                  </p:cNvPr>
                  <p:cNvSpPr>
                    <a:spLocks noChangeArrowheads="1"/>
                  </p:cNvSpPr>
                  <p:nvPr/>
                </p:nvSpPr>
                <p:spPr bwMode="auto">
                  <a:xfrm>
                    <a:off x="8718" y="671"/>
                    <a:ext cx="1228" cy="114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96" name="Group 964">
                    <a:extLst>
                      <a:ext uri="{FF2B5EF4-FFF2-40B4-BE49-F238E27FC236}">
                        <a16:creationId xmlns:a16="http://schemas.microsoft.com/office/drawing/2014/main" id="{75496802-3135-6549-B1A0-5EDDB2703C08}"/>
                      </a:ext>
                    </a:extLst>
                  </p:cNvPr>
                  <p:cNvGrpSpPr>
                    <a:grpSpLocks/>
                  </p:cNvGrpSpPr>
                  <p:nvPr/>
                </p:nvGrpSpPr>
                <p:grpSpPr bwMode="auto">
                  <a:xfrm>
                    <a:off x="8825" y="1559"/>
                    <a:ext cx="1060" cy="932"/>
                    <a:chOff x="2716" y="4390"/>
                    <a:chExt cx="2368" cy="2287"/>
                  </a:xfrm>
                </p:grpSpPr>
                <p:sp>
                  <p:nvSpPr>
                    <p:cNvPr id="413" name="AutoShape 965">
                      <a:extLst>
                        <a:ext uri="{FF2B5EF4-FFF2-40B4-BE49-F238E27FC236}">
                          <a16:creationId xmlns:a16="http://schemas.microsoft.com/office/drawing/2014/main" id="{9E5A7A3E-38EF-2D49-A078-791CB0BE87B7}"/>
                        </a:ext>
                      </a:extLst>
                    </p:cNvPr>
                    <p:cNvSpPr>
                      <a:spLocks noChangeArrowheads="1"/>
                    </p:cNvSpPr>
                    <p:nvPr/>
                  </p:nvSpPr>
                  <p:spPr bwMode="auto">
                    <a:xfrm rot="10407918">
                      <a:off x="4509" y="5256"/>
                      <a:ext cx="494" cy="417"/>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414" name="AutoShape 966">
                      <a:extLst>
                        <a:ext uri="{FF2B5EF4-FFF2-40B4-BE49-F238E27FC236}">
                          <a16:creationId xmlns:a16="http://schemas.microsoft.com/office/drawing/2014/main" id="{3A5ED8DD-D38D-C946-A4BE-59FBBD0271C0}"/>
                        </a:ext>
                      </a:extLst>
                    </p:cNvPr>
                    <p:cNvSpPr>
                      <a:spLocks noChangeArrowheads="1"/>
                    </p:cNvSpPr>
                    <p:nvPr/>
                  </p:nvSpPr>
                  <p:spPr bwMode="auto">
                    <a:xfrm rot="10800000">
                      <a:off x="4454" y="5673"/>
                      <a:ext cx="630" cy="1004"/>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415" name="Group 967">
                      <a:extLst>
                        <a:ext uri="{FF2B5EF4-FFF2-40B4-BE49-F238E27FC236}">
                          <a16:creationId xmlns:a16="http://schemas.microsoft.com/office/drawing/2014/main" id="{7ABF166F-9343-3D4C-8A0C-BC369658AA90}"/>
                        </a:ext>
                      </a:extLst>
                    </p:cNvPr>
                    <p:cNvGrpSpPr>
                      <a:grpSpLocks/>
                    </p:cNvGrpSpPr>
                    <p:nvPr/>
                  </p:nvGrpSpPr>
                  <p:grpSpPr bwMode="auto">
                    <a:xfrm>
                      <a:off x="2716" y="4390"/>
                      <a:ext cx="2185" cy="979"/>
                      <a:chOff x="2716" y="4390"/>
                      <a:chExt cx="2185" cy="979"/>
                    </a:xfrm>
                  </p:grpSpPr>
                  <p:sp>
                    <p:nvSpPr>
                      <p:cNvPr id="416" name="AutoShape 968">
                        <a:extLst>
                          <a:ext uri="{FF2B5EF4-FFF2-40B4-BE49-F238E27FC236}">
                            <a16:creationId xmlns:a16="http://schemas.microsoft.com/office/drawing/2014/main" id="{90E56DD0-971C-FD44-94E1-66FDDE0886F0}"/>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17" name="AutoShape 969">
                        <a:extLst>
                          <a:ext uri="{FF2B5EF4-FFF2-40B4-BE49-F238E27FC236}">
                            <a16:creationId xmlns:a16="http://schemas.microsoft.com/office/drawing/2014/main" id="{6E6437E6-65B2-8D48-A697-93A0394BFAEF}"/>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418" name="Group 970">
                        <a:extLst>
                          <a:ext uri="{FF2B5EF4-FFF2-40B4-BE49-F238E27FC236}">
                            <a16:creationId xmlns:a16="http://schemas.microsoft.com/office/drawing/2014/main" id="{1D16411F-AE1E-FA47-9F4F-92C6AD82B859}"/>
                          </a:ext>
                        </a:extLst>
                      </p:cNvPr>
                      <p:cNvGrpSpPr>
                        <a:grpSpLocks/>
                      </p:cNvGrpSpPr>
                      <p:nvPr/>
                    </p:nvGrpSpPr>
                    <p:grpSpPr bwMode="auto">
                      <a:xfrm>
                        <a:off x="3381" y="4950"/>
                        <a:ext cx="1420" cy="419"/>
                        <a:chOff x="3381" y="4950"/>
                        <a:chExt cx="1420" cy="419"/>
                      </a:xfrm>
                    </p:grpSpPr>
                    <p:sp>
                      <p:nvSpPr>
                        <p:cNvPr id="422" name="AutoShape 971">
                          <a:extLst>
                            <a:ext uri="{FF2B5EF4-FFF2-40B4-BE49-F238E27FC236}">
                              <a16:creationId xmlns:a16="http://schemas.microsoft.com/office/drawing/2014/main" id="{BE5AE7D5-6BAD-A94D-9EA6-41AECB3067ED}"/>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3" name="AutoShape 972">
                          <a:extLst>
                            <a:ext uri="{FF2B5EF4-FFF2-40B4-BE49-F238E27FC236}">
                              <a16:creationId xmlns:a16="http://schemas.microsoft.com/office/drawing/2014/main" id="{F0C51F76-6BF5-C74B-B78D-2845F7A9ECE7}"/>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4" name="AutoShape 973">
                          <a:extLst>
                            <a:ext uri="{FF2B5EF4-FFF2-40B4-BE49-F238E27FC236}">
                              <a16:creationId xmlns:a16="http://schemas.microsoft.com/office/drawing/2014/main" id="{CA5AC7E6-93DA-B042-A508-2C0D9DC42E10}"/>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5" name="AutoShape 974">
                          <a:extLst>
                            <a:ext uri="{FF2B5EF4-FFF2-40B4-BE49-F238E27FC236}">
                              <a16:creationId xmlns:a16="http://schemas.microsoft.com/office/drawing/2014/main" id="{32EE281F-C9A0-774F-BF73-1C8BFC2B45AF}"/>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419" name="AutoShape 975">
                        <a:extLst>
                          <a:ext uri="{FF2B5EF4-FFF2-40B4-BE49-F238E27FC236}">
                            <a16:creationId xmlns:a16="http://schemas.microsoft.com/office/drawing/2014/main" id="{8A2BAECB-6446-1D43-BA3B-60D2475FCE99}"/>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0" name="AutoShape 976">
                        <a:extLst>
                          <a:ext uri="{FF2B5EF4-FFF2-40B4-BE49-F238E27FC236}">
                            <a16:creationId xmlns:a16="http://schemas.microsoft.com/office/drawing/2014/main" id="{0A7742AC-F5F8-4C49-9085-38D2E71D5469}"/>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21" name="AutoShape 977">
                        <a:extLst>
                          <a:ext uri="{FF2B5EF4-FFF2-40B4-BE49-F238E27FC236}">
                            <a16:creationId xmlns:a16="http://schemas.microsoft.com/office/drawing/2014/main" id="{A3D0E34E-36FB-5D4D-AF6D-7BBD9962AEDB}"/>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nvGrpSpPr>
                  <p:cNvPr id="397" name="Group 978">
                    <a:extLst>
                      <a:ext uri="{FF2B5EF4-FFF2-40B4-BE49-F238E27FC236}">
                        <a16:creationId xmlns:a16="http://schemas.microsoft.com/office/drawing/2014/main" id="{32089F4C-CD6C-FA4D-B92F-094CC98C2BF2}"/>
                      </a:ext>
                    </a:extLst>
                  </p:cNvPr>
                  <p:cNvGrpSpPr>
                    <a:grpSpLocks/>
                  </p:cNvGrpSpPr>
                  <p:nvPr/>
                </p:nvGrpSpPr>
                <p:grpSpPr bwMode="auto">
                  <a:xfrm rot="-161955">
                    <a:off x="8828" y="642"/>
                    <a:ext cx="796" cy="912"/>
                    <a:chOff x="6410" y="4175"/>
                    <a:chExt cx="3671" cy="4034"/>
                  </a:xfrm>
                </p:grpSpPr>
                <p:sp>
                  <p:nvSpPr>
                    <p:cNvPr id="400" name="AutoShape 979">
                      <a:extLst>
                        <a:ext uri="{FF2B5EF4-FFF2-40B4-BE49-F238E27FC236}">
                          <a16:creationId xmlns:a16="http://schemas.microsoft.com/office/drawing/2014/main" id="{06BDB6E9-2921-CA4B-8882-E83650F6F44C}"/>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1" name="AutoShape 980">
                      <a:extLst>
                        <a:ext uri="{FF2B5EF4-FFF2-40B4-BE49-F238E27FC236}">
                          <a16:creationId xmlns:a16="http://schemas.microsoft.com/office/drawing/2014/main" id="{F0AC35C6-8316-264C-828E-306CDD8BBAE0}"/>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2" name="AutoShape 981">
                      <a:extLst>
                        <a:ext uri="{FF2B5EF4-FFF2-40B4-BE49-F238E27FC236}">
                          <a16:creationId xmlns:a16="http://schemas.microsoft.com/office/drawing/2014/main" id="{D0720864-341C-254C-9353-BCF0BEFF72E5}"/>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3" name="AutoShape 982">
                      <a:extLst>
                        <a:ext uri="{FF2B5EF4-FFF2-40B4-BE49-F238E27FC236}">
                          <a16:creationId xmlns:a16="http://schemas.microsoft.com/office/drawing/2014/main" id="{4E21EA6E-A693-3D41-BC75-1AF6F8604A7E}"/>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4" name="AutoShape 983">
                      <a:extLst>
                        <a:ext uri="{FF2B5EF4-FFF2-40B4-BE49-F238E27FC236}">
                          <a16:creationId xmlns:a16="http://schemas.microsoft.com/office/drawing/2014/main" id="{5AF027FD-4B32-3E4D-BDD7-DFEE2DC43E39}"/>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5" name="AutoShape 984">
                      <a:extLst>
                        <a:ext uri="{FF2B5EF4-FFF2-40B4-BE49-F238E27FC236}">
                          <a16:creationId xmlns:a16="http://schemas.microsoft.com/office/drawing/2014/main" id="{9CC732F1-20D8-AB45-8292-948EFED7DF4C}"/>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6" name="AutoShape 985">
                      <a:extLst>
                        <a:ext uri="{FF2B5EF4-FFF2-40B4-BE49-F238E27FC236}">
                          <a16:creationId xmlns:a16="http://schemas.microsoft.com/office/drawing/2014/main" id="{8E42DC95-E862-A849-9206-7D02DE343F68}"/>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7" name="AutoShape 986">
                      <a:extLst>
                        <a:ext uri="{FF2B5EF4-FFF2-40B4-BE49-F238E27FC236}">
                          <a16:creationId xmlns:a16="http://schemas.microsoft.com/office/drawing/2014/main" id="{13893012-320C-F447-8EDA-38645F132D93}"/>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8" name="AutoShape 987">
                      <a:extLst>
                        <a:ext uri="{FF2B5EF4-FFF2-40B4-BE49-F238E27FC236}">
                          <a16:creationId xmlns:a16="http://schemas.microsoft.com/office/drawing/2014/main" id="{F9CF98A7-9ED6-E64C-9231-4C156E6E154A}"/>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09" name="AutoShape 988">
                      <a:extLst>
                        <a:ext uri="{FF2B5EF4-FFF2-40B4-BE49-F238E27FC236}">
                          <a16:creationId xmlns:a16="http://schemas.microsoft.com/office/drawing/2014/main" id="{4FF9B367-50AD-CC4F-A167-6B80F75A3BAD}"/>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10" name="AutoShape 989">
                      <a:extLst>
                        <a:ext uri="{FF2B5EF4-FFF2-40B4-BE49-F238E27FC236}">
                          <a16:creationId xmlns:a16="http://schemas.microsoft.com/office/drawing/2014/main" id="{B009C38E-7972-1E44-B890-A349E22DF9FF}"/>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11" name="AutoShape 990">
                      <a:extLst>
                        <a:ext uri="{FF2B5EF4-FFF2-40B4-BE49-F238E27FC236}">
                          <a16:creationId xmlns:a16="http://schemas.microsoft.com/office/drawing/2014/main" id="{55FC9A73-6BAB-3847-B287-30580C1F3A24}"/>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412" name="AutoShape 991">
                      <a:extLst>
                        <a:ext uri="{FF2B5EF4-FFF2-40B4-BE49-F238E27FC236}">
                          <a16:creationId xmlns:a16="http://schemas.microsoft.com/office/drawing/2014/main" id="{22CB1F56-FAE1-7340-A96A-FFD77A79F4B5}"/>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398" name="AutoShape 992">
                    <a:extLst>
                      <a:ext uri="{FF2B5EF4-FFF2-40B4-BE49-F238E27FC236}">
                        <a16:creationId xmlns:a16="http://schemas.microsoft.com/office/drawing/2014/main" id="{1D113885-2DDE-8643-8543-C51F014ECA54}"/>
                      </a:ext>
                    </a:extLst>
                  </p:cNvPr>
                  <p:cNvCxnSpPr>
                    <a:cxnSpLocks noChangeShapeType="1"/>
                  </p:cNvCxnSpPr>
                  <p:nvPr/>
                </p:nvCxnSpPr>
                <p:spPr bwMode="auto">
                  <a:xfrm flipH="1">
                    <a:off x="9145" y="1366"/>
                    <a:ext cx="241" cy="250"/>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99" name="AutoShape 993">
                    <a:extLst>
                      <a:ext uri="{FF2B5EF4-FFF2-40B4-BE49-F238E27FC236}">
                        <a16:creationId xmlns:a16="http://schemas.microsoft.com/office/drawing/2014/main" id="{B8D9826D-35E8-3147-8205-1189B8233047}"/>
                      </a:ext>
                    </a:extLst>
                  </p:cNvPr>
                  <p:cNvCxnSpPr>
                    <a:cxnSpLocks noChangeShapeType="1"/>
                  </p:cNvCxnSpPr>
                  <p:nvPr/>
                </p:nvCxnSpPr>
                <p:spPr bwMode="auto">
                  <a:xfrm>
                    <a:off x="9259" y="1504"/>
                    <a:ext cx="326" cy="288"/>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363" name="Group 2837">
                  <a:extLst>
                    <a:ext uri="{FF2B5EF4-FFF2-40B4-BE49-F238E27FC236}">
                      <a16:creationId xmlns:a16="http://schemas.microsoft.com/office/drawing/2014/main" id="{E11AF0D1-9980-664B-9634-A5723FABBE62}"/>
                    </a:ext>
                  </a:extLst>
                </p:cNvPr>
                <p:cNvGrpSpPr>
                  <a:grpSpLocks/>
                </p:cNvGrpSpPr>
                <p:nvPr/>
              </p:nvGrpSpPr>
              <p:grpSpPr bwMode="auto">
                <a:xfrm flipH="1">
                  <a:off x="9852" y="1329"/>
                  <a:ext cx="852" cy="1388"/>
                  <a:chOff x="8718" y="642"/>
                  <a:chExt cx="1228" cy="1849"/>
                </a:xfrm>
              </p:grpSpPr>
              <p:sp>
                <p:nvSpPr>
                  <p:cNvPr id="364" name="Oval 995">
                    <a:extLst>
                      <a:ext uri="{FF2B5EF4-FFF2-40B4-BE49-F238E27FC236}">
                        <a16:creationId xmlns:a16="http://schemas.microsoft.com/office/drawing/2014/main" id="{9CD2FC59-0736-4946-974A-29E11C585B37}"/>
                      </a:ext>
                    </a:extLst>
                  </p:cNvPr>
                  <p:cNvSpPr>
                    <a:spLocks noChangeArrowheads="1"/>
                  </p:cNvSpPr>
                  <p:nvPr/>
                </p:nvSpPr>
                <p:spPr bwMode="auto">
                  <a:xfrm>
                    <a:off x="8718" y="671"/>
                    <a:ext cx="1228" cy="1149"/>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65" name="Group 996">
                    <a:extLst>
                      <a:ext uri="{FF2B5EF4-FFF2-40B4-BE49-F238E27FC236}">
                        <a16:creationId xmlns:a16="http://schemas.microsoft.com/office/drawing/2014/main" id="{C6B4DA79-AD2D-CE49-84E1-AD9228A7F83E}"/>
                      </a:ext>
                    </a:extLst>
                  </p:cNvPr>
                  <p:cNvGrpSpPr>
                    <a:grpSpLocks/>
                  </p:cNvGrpSpPr>
                  <p:nvPr/>
                </p:nvGrpSpPr>
                <p:grpSpPr bwMode="auto">
                  <a:xfrm>
                    <a:off x="8825" y="1559"/>
                    <a:ext cx="1060" cy="932"/>
                    <a:chOff x="2716" y="4390"/>
                    <a:chExt cx="2368" cy="2287"/>
                  </a:xfrm>
                </p:grpSpPr>
                <p:sp>
                  <p:nvSpPr>
                    <p:cNvPr id="382" name="AutoShape 997">
                      <a:extLst>
                        <a:ext uri="{FF2B5EF4-FFF2-40B4-BE49-F238E27FC236}">
                          <a16:creationId xmlns:a16="http://schemas.microsoft.com/office/drawing/2014/main" id="{147EAC73-6E4E-404E-8D07-BF221198009C}"/>
                        </a:ext>
                      </a:extLst>
                    </p:cNvPr>
                    <p:cNvSpPr>
                      <a:spLocks noChangeArrowheads="1"/>
                    </p:cNvSpPr>
                    <p:nvPr/>
                  </p:nvSpPr>
                  <p:spPr bwMode="auto">
                    <a:xfrm rot="10407918">
                      <a:off x="4509" y="5256"/>
                      <a:ext cx="494" cy="417"/>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383" name="AutoShape 998">
                      <a:extLst>
                        <a:ext uri="{FF2B5EF4-FFF2-40B4-BE49-F238E27FC236}">
                          <a16:creationId xmlns:a16="http://schemas.microsoft.com/office/drawing/2014/main" id="{3A540645-BE21-4C4E-8B06-25F76E428128}"/>
                        </a:ext>
                      </a:extLst>
                    </p:cNvPr>
                    <p:cNvSpPr>
                      <a:spLocks noChangeArrowheads="1"/>
                    </p:cNvSpPr>
                    <p:nvPr/>
                  </p:nvSpPr>
                  <p:spPr bwMode="auto">
                    <a:xfrm rot="10800000">
                      <a:off x="4454" y="5673"/>
                      <a:ext cx="630" cy="1004"/>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384" name="Group 999">
                      <a:extLst>
                        <a:ext uri="{FF2B5EF4-FFF2-40B4-BE49-F238E27FC236}">
                          <a16:creationId xmlns:a16="http://schemas.microsoft.com/office/drawing/2014/main" id="{EB408D30-9754-144B-8612-DC56B9C2B7D4}"/>
                        </a:ext>
                      </a:extLst>
                    </p:cNvPr>
                    <p:cNvGrpSpPr>
                      <a:grpSpLocks/>
                    </p:cNvGrpSpPr>
                    <p:nvPr/>
                  </p:nvGrpSpPr>
                  <p:grpSpPr bwMode="auto">
                    <a:xfrm>
                      <a:off x="2716" y="4390"/>
                      <a:ext cx="2185" cy="979"/>
                      <a:chOff x="2716" y="4390"/>
                      <a:chExt cx="2185" cy="979"/>
                    </a:xfrm>
                  </p:grpSpPr>
                  <p:sp>
                    <p:nvSpPr>
                      <p:cNvPr id="385" name="AutoShape 1000">
                        <a:extLst>
                          <a:ext uri="{FF2B5EF4-FFF2-40B4-BE49-F238E27FC236}">
                            <a16:creationId xmlns:a16="http://schemas.microsoft.com/office/drawing/2014/main" id="{C966C3E2-824C-B34C-84E9-0FF2201ECF8C}"/>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86" name="AutoShape 1001">
                        <a:extLst>
                          <a:ext uri="{FF2B5EF4-FFF2-40B4-BE49-F238E27FC236}">
                            <a16:creationId xmlns:a16="http://schemas.microsoft.com/office/drawing/2014/main" id="{F112924C-93B0-F744-8DD2-E14D540E1D27}"/>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87" name="Group 1002">
                        <a:extLst>
                          <a:ext uri="{FF2B5EF4-FFF2-40B4-BE49-F238E27FC236}">
                            <a16:creationId xmlns:a16="http://schemas.microsoft.com/office/drawing/2014/main" id="{F3D4A4D7-F2CD-6D47-8AA9-5A0FAF73AAF3}"/>
                          </a:ext>
                        </a:extLst>
                      </p:cNvPr>
                      <p:cNvGrpSpPr>
                        <a:grpSpLocks/>
                      </p:cNvGrpSpPr>
                      <p:nvPr/>
                    </p:nvGrpSpPr>
                    <p:grpSpPr bwMode="auto">
                      <a:xfrm>
                        <a:off x="3381" y="4950"/>
                        <a:ext cx="1420" cy="419"/>
                        <a:chOff x="3381" y="4950"/>
                        <a:chExt cx="1420" cy="419"/>
                      </a:xfrm>
                    </p:grpSpPr>
                    <p:sp>
                      <p:nvSpPr>
                        <p:cNvPr id="391" name="AutoShape 1003">
                          <a:extLst>
                            <a:ext uri="{FF2B5EF4-FFF2-40B4-BE49-F238E27FC236}">
                              <a16:creationId xmlns:a16="http://schemas.microsoft.com/office/drawing/2014/main" id="{4BD46108-D6B2-3A4B-A3C2-4EC481EE2634}"/>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92" name="AutoShape 1004">
                          <a:extLst>
                            <a:ext uri="{FF2B5EF4-FFF2-40B4-BE49-F238E27FC236}">
                              <a16:creationId xmlns:a16="http://schemas.microsoft.com/office/drawing/2014/main" id="{CF691EE3-E4C6-0B4E-93FE-97F27CFA10DD}"/>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93" name="AutoShape 1005">
                          <a:extLst>
                            <a:ext uri="{FF2B5EF4-FFF2-40B4-BE49-F238E27FC236}">
                              <a16:creationId xmlns:a16="http://schemas.microsoft.com/office/drawing/2014/main" id="{C66AC9AE-08A7-E540-A278-260DFF27DEA0}"/>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94" name="AutoShape 1006">
                          <a:extLst>
                            <a:ext uri="{FF2B5EF4-FFF2-40B4-BE49-F238E27FC236}">
                              <a16:creationId xmlns:a16="http://schemas.microsoft.com/office/drawing/2014/main" id="{D92057D8-E391-4F4F-97DA-B5E33EE1B605}"/>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388" name="AutoShape 1007">
                        <a:extLst>
                          <a:ext uri="{FF2B5EF4-FFF2-40B4-BE49-F238E27FC236}">
                            <a16:creationId xmlns:a16="http://schemas.microsoft.com/office/drawing/2014/main" id="{2D716AB3-1125-C04E-BE29-EC458D362FBF}"/>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89" name="AutoShape 1008">
                        <a:extLst>
                          <a:ext uri="{FF2B5EF4-FFF2-40B4-BE49-F238E27FC236}">
                            <a16:creationId xmlns:a16="http://schemas.microsoft.com/office/drawing/2014/main" id="{21C27BDB-C41F-E548-A9FB-F27E02643690}"/>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90" name="AutoShape 1009">
                        <a:extLst>
                          <a:ext uri="{FF2B5EF4-FFF2-40B4-BE49-F238E27FC236}">
                            <a16:creationId xmlns:a16="http://schemas.microsoft.com/office/drawing/2014/main" id="{4DE994A9-881A-7F40-A379-A013BC7156D4}"/>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nvGrpSpPr>
                  <p:cNvPr id="366" name="Group 2838">
                    <a:extLst>
                      <a:ext uri="{FF2B5EF4-FFF2-40B4-BE49-F238E27FC236}">
                        <a16:creationId xmlns:a16="http://schemas.microsoft.com/office/drawing/2014/main" id="{DB6AAF1F-ADA3-F149-B0A7-BECF4F3A353E}"/>
                      </a:ext>
                    </a:extLst>
                  </p:cNvPr>
                  <p:cNvGrpSpPr>
                    <a:grpSpLocks/>
                  </p:cNvGrpSpPr>
                  <p:nvPr/>
                </p:nvGrpSpPr>
                <p:grpSpPr bwMode="auto">
                  <a:xfrm rot="-161955">
                    <a:off x="8828" y="642"/>
                    <a:ext cx="796" cy="912"/>
                    <a:chOff x="6410" y="4175"/>
                    <a:chExt cx="3671" cy="4034"/>
                  </a:xfrm>
                </p:grpSpPr>
                <p:sp>
                  <p:nvSpPr>
                    <p:cNvPr id="369" name="AutoShape 1011">
                      <a:extLst>
                        <a:ext uri="{FF2B5EF4-FFF2-40B4-BE49-F238E27FC236}">
                          <a16:creationId xmlns:a16="http://schemas.microsoft.com/office/drawing/2014/main" id="{CDE0CEB3-F452-3347-8035-0543966C825B}"/>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0" name="AutoShape 1012">
                      <a:extLst>
                        <a:ext uri="{FF2B5EF4-FFF2-40B4-BE49-F238E27FC236}">
                          <a16:creationId xmlns:a16="http://schemas.microsoft.com/office/drawing/2014/main" id="{5AB62643-4DC5-D24B-A950-652E8E5AAAB8}"/>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1" name="AutoShape 1013">
                      <a:extLst>
                        <a:ext uri="{FF2B5EF4-FFF2-40B4-BE49-F238E27FC236}">
                          <a16:creationId xmlns:a16="http://schemas.microsoft.com/office/drawing/2014/main" id="{E61853BC-8797-3043-B640-31ECDBA528F7}"/>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2" name="AutoShape 1014">
                      <a:extLst>
                        <a:ext uri="{FF2B5EF4-FFF2-40B4-BE49-F238E27FC236}">
                          <a16:creationId xmlns:a16="http://schemas.microsoft.com/office/drawing/2014/main" id="{CEB98366-53FF-7444-A318-0A7068647682}"/>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3" name="AutoShape 1015">
                      <a:extLst>
                        <a:ext uri="{FF2B5EF4-FFF2-40B4-BE49-F238E27FC236}">
                          <a16:creationId xmlns:a16="http://schemas.microsoft.com/office/drawing/2014/main" id="{CCF2C4B0-CB2B-0B43-B309-7F831A6FFEBC}"/>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4" name="AutoShape 1016">
                      <a:extLst>
                        <a:ext uri="{FF2B5EF4-FFF2-40B4-BE49-F238E27FC236}">
                          <a16:creationId xmlns:a16="http://schemas.microsoft.com/office/drawing/2014/main" id="{DDF2D85C-EEEC-534C-9472-203BAE3E1854}"/>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5" name="AutoShape 1017">
                      <a:extLst>
                        <a:ext uri="{FF2B5EF4-FFF2-40B4-BE49-F238E27FC236}">
                          <a16:creationId xmlns:a16="http://schemas.microsoft.com/office/drawing/2014/main" id="{529146A8-0BD6-2C4B-B77D-DC5588269919}"/>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6" name="AutoShape 1018">
                      <a:extLst>
                        <a:ext uri="{FF2B5EF4-FFF2-40B4-BE49-F238E27FC236}">
                          <a16:creationId xmlns:a16="http://schemas.microsoft.com/office/drawing/2014/main" id="{B3C3AF92-EE32-EE4C-BC77-B884D22E2F47}"/>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7" name="AutoShape 1019">
                      <a:extLst>
                        <a:ext uri="{FF2B5EF4-FFF2-40B4-BE49-F238E27FC236}">
                          <a16:creationId xmlns:a16="http://schemas.microsoft.com/office/drawing/2014/main" id="{85C647E0-7719-E34C-98ED-91D069DE6B25}"/>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8" name="AutoShape 1020">
                      <a:extLst>
                        <a:ext uri="{FF2B5EF4-FFF2-40B4-BE49-F238E27FC236}">
                          <a16:creationId xmlns:a16="http://schemas.microsoft.com/office/drawing/2014/main" id="{E6E778CD-C659-D645-95C8-19AADC2C7F53}"/>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79" name="AutoShape 1021">
                      <a:extLst>
                        <a:ext uri="{FF2B5EF4-FFF2-40B4-BE49-F238E27FC236}">
                          <a16:creationId xmlns:a16="http://schemas.microsoft.com/office/drawing/2014/main" id="{27A60CA9-247A-0349-BA15-A18DC6E9E34E}"/>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80" name="AutoShape 1022">
                      <a:extLst>
                        <a:ext uri="{FF2B5EF4-FFF2-40B4-BE49-F238E27FC236}">
                          <a16:creationId xmlns:a16="http://schemas.microsoft.com/office/drawing/2014/main" id="{6F3EEB70-6FEF-8D44-A65C-34BAB348BD47}"/>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81" name="AutoShape 1023">
                      <a:extLst>
                        <a:ext uri="{FF2B5EF4-FFF2-40B4-BE49-F238E27FC236}">
                          <a16:creationId xmlns:a16="http://schemas.microsoft.com/office/drawing/2014/main" id="{E8D2DC52-6B2C-8841-AF6E-3F2C223C85F2}"/>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367" name="AutoShape 1024">
                    <a:extLst>
                      <a:ext uri="{FF2B5EF4-FFF2-40B4-BE49-F238E27FC236}">
                        <a16:creationId xmlns:a16="http://schemas.microsoft.com/office/drawing/2014/main" id="{69EEF0FB-D79F-FB45-8A1B-0DC43DE5E1C4}"/>
                      </a:ext>
                    </a:extLst>
                  </p:cNvPr>
                  <p:cNvCxnSpPr>
                    <a:cxnSpLocks noChangeShapeType="1"/>
                  </p:cNvCxnSpPr>
                  <p:nvPr/>
                </p:nvCxnSpPr>
                <p:spPr bwMode="auto">
                  <a:xfrm flipH="1">
                    <a:off x="9145" y="1366"/>
                    <a:ext cx="241" cy="250"/>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68" name="AutoShape 1025">
                    <a:extLst>
                      <a:ext uri="{FF2B5EF4-FFF2-40B4-BE49-F238E27FC236}">
                        <a16:creationId xmlns:a16="http://schemas.microsoft.com/office/drawing/2014/main" id="{A508B131-0F71-6A44-9A69-E3BFE1C77F06}"/>
                      </a:ext>
                    </a:extLst>
                  </p:cNvPr>
                  <p:cNvCxnSpPr>
                    <a:cxnSpLocks noChangeShapeType="1"/>
                  </p:cNvCxnSpPr>
                  <p:nvPr/>
                </p:nvCxnSpPr>
                <p:spPr bwMode="auto">
                  <a:xfrm>
                    <a:off x="9259" y="1504"/>
                    <a:ext cx="326" cy="288"/>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sp>
            <p:nvSpPr>
              <p:cNvPr id="358" name="AutoShape 1431">
                <a:extLst>
                  <a:ext uri="{FF2B5EF4-FFF2-40B4-BE49-F238E27FC236}">
                    <a16:creationId xmlns:a16="http://schemas.microsoft.com/office/drawing/2014/main" id="{F336F65D-ECD5-8440-A1A6-3629F4745F74}"/>
                  </a:ext>
                </a:extLst>
              </p:cNvPr>
              <p:cNvSpPr>
                <a:spLocks noChangeArrowheads="1"/>
              </p:cNvSpPr>
              <p:nvPr/>
            </p:nvSpPr>
            <p:spPr bwMode="auto">
              <a:xfrm>
                <a:off x="12849" y="1317"/>
                <a:ext cx="2958" cy="705"/>
              </a:xfrm>
              <a:prstGeom prst="bevel">
                <a:avLst>
                  <a:gd name="adj" fmla="val 12500"/>
                </a:avLst>
              </a:prstGeom>
              <a:solidFill>
                <a:srgbClr val="FFFFFF"/>
              </a:solidFill>
              <a:ln w="9525">
                <a:solidFill>
                  <a:srgbClr val="000000"/>
                </a:solidFill>
                <a:miter lim="800000"/>
                <a:headEnd/>
                <a:tailEnd/>
              </a:ln>
            </p:spPr>
            <p:txBody>
              <a:bodyPr rot="0" vert="horz" wrap="square" lIns="0" tIns="45720" rIns="0" bIns="45720" anchor="t" anchorCtr="0" upright="1">
                <a:noAutofit/>
              </a:bodyPr>
              <a:lstStyle/>
              <a:p>
                <a:pPr marL="71755" marR="71755" algn="ctr">
                  <a:lnSpc>
                    <a:spcPct val="150000"/>
                  </a:lnSpc>
                  <a:spcAft>
                    <a:spcPts val="0"/>
                  </a:spcAft>
                </a:pPr>
                <a:r>
                  <a:rPr lang="fr-FR" sz="1100">
                    <a:effectLst/>
                    <a:latin typeface="Calibri" charset="0"/>
                    <a:ea typeface="Calibri" charset="0"/>
                    <a:cs typeface="Times New Roman" charset="0"/>
                  </a:rPr>
                  <a:t>3-  T de tir </a:t>
                </a:r>
                <a:r>
                  <a:rPr lang="fr-FR" sz="700">
                    <a:effectLst/>
                    <a:latin typeface="Calibri" charset="0"/>
                    <a:ea typeface="Calibri" charset="0"/>
                    <a:cs typeface="Times New Roman" charset="0"/>
                  </a:rPr>
                  <a:t>(ajouter la main faible)</a:t>
                </a:r>
                <a:endParaRPr lang="fr-FR" sz="1100">
                  <a:effectLst/>
                  <a:latin typeface="Calibri" charset="0"/>
                  <a:ea typeface="Calibri" charset="0"/>
                  <a:cs typeface="Times New Roman" charset="0"/>
                </a:endParaRPr>
              </a:p>
            </p:txBody>
          </p:sp>
          <p:sp>
            <p:nvSpPr>
              <p:cNvPr id="359" name="Rectangle 358">
                <a:extLst>
                  <a:ext uri="{FF2B5EF4-FFF2-40B4-BE49-F238E27FC236}">
                    <a16:creationId xmlns:a16="http://schemas.microsoft.com/office/drawing/2014/main" id="{213DEC8C-4E6F-8246-908E-D92BE7E9B3A5}"/>
                  </a:ext>
                </a:extLst>
              </p:cNvPr>
              <p:cNvSpPr>
                <a:spLocks noChangeArrowheads="1"/>
              </p:cNvSpPr>
              <p:nvPr/>
            </p:nvSpPr>
            <p:spPr bwMode="auto">
              <a:xfrm rot="5400000">
                <a:off x="15183" y="3207"/>
                <a:ext cx="549" cy="137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Droitier</a:t>
                </a:r>
              </a:p>
            </p:txBody>
          </p:sp>
          <p:sp>
            <p:nvSpPr>
              <p:cNvPr id="360" name="Rectangle 359">
                <a:extLst>
                  <a:ext uri="{FF2B5EF4-FFF2-40B4-BE49-F238E27FC236}">
                    <a16:creationId xmlns:a16="http://schemas.microsoft.com/office/drawing/2014/main" id="{601E1D15-8583-7349-BDC2-5942FFDDD1A2}"/>
                  </a:ext>
                </a:extLst>
              </p:cNvPr>
              <p:cNvSpPr>
                <a:spLocks noChangeArrowheads="1"/>
              </p:cNvSpPr>
              <p:nvPr/>
            </p:nvSpPr>
            <p:spPr bwMode="auto">
              <a:xfrm rot="5400000">
                <a:off x="13138" y="3126"/>
                <a:ext cx="549" cy="153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Gaucher</a:t>
                </a:r>
              </a:p>
            </p:txBody>
          </p:sp>
        </p:grpSp>
        <p:grpSp>
          <p:nvGrpSpPr>
            <p:cNvPr id="8" name="Group 1440">
              <a:extLst>
                <a:ext uri="{FF2B5EF4-FFF2-40B4-BE49-F238E27FC236}">
                  <a16:creationId xmlns:a16="http://schemas.microsoft.com/office/drawing/2014/main" id="{F1A47627-0EFA-CA4B-9626-B3B842B24DE1}"/>
                </a:ext>
              </a:extLst>
            </p:cNvPr>
            <p:cNvGrpSpPr>
              <a:grpSpLocks/>
            </p:cNvGrpSpPr>
            <p:nvPr/>
          </p:nvGrpSpPr>
          <p:grpSpPr bwMode="auto">
            <a:xfrm>
              <a:off x="204716" y="2988860"/>
              <a:ext cx="3320415" cy="3806190"/>
              <a:chOff x="1253" y="4902"/>
              <a:chExt cx="5229" cy="5994"/>
            </a:xfrm>
          </p:grpSpPr>
          <p:grpSp>
            <p:nvGrpSpPr>
              <p:cNvPr id="242" name="Group 1416">
                <a:extLst>
                  <a:ext uri="{FF2B5EF4-FFF2-40B4-BE49-F238E27FC236}">
                    <a16:creationId xmlns:a16="http://schemas.microsoft.com/office/drawing/2014/main" id="{BCEE15C5-2BFE-0A40-8226-33868C07122F}"/>
                  </a:ext>
                </a:extLst>
              </p:cNvPr>
              <p:cNvGrpSpPr>
                <a:grpSpLocks/>
              </p:cNvGrpSpPr>
              <p:nvPr/>
            </p:nvGrpSpPr>
            <p:grpSpPr bwMode="auto">
              <a:xfrm>
                <a:off x="1253" y="5421"/>
                <a:ext cx="5229" cy="5475"/>
                <a:chOff x="11821" y="114"/>
                <a:chExt cx="4136" cy="5475"/>
              </a:xfrm>
            </p:grpSpPr>
            <p:sp>
              <p:nvSpPr>
                <p:cNvPr id="246" name="Rectangle 245">
                  <a:extLst>
                    <a:ext uri="{FF2B5EF4-FFF2-40B4-BE49-F238E27FC236}">
                      <a16:creationId xmlns:a16="http://schemas.microsoft.com/office/drawing/2014/main" id="{C18A26B7-35D1-6C41-A9C4-09D9F80F52DF}"/>
                    </a:ext>
                  </a:extLst>
                </p:cNvPr>
                <p:cNvSpPr>
                  <a:spLocks noChangeArrowheads="1"/>
                </p:cNvSpPr>
                <p:nvPr/>
              </p:nvSpPr>
              <p:spPr bwMode="auto">
                <a:xfrm>
                  <a:off x="11821" y="114"/>
                  <a:ext cx="4136" cy="54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247" name="Group 1074">
                  <a:extLst>
                    <a:ext uri="{FF2B5EF4-FFF2-40B4-BE49-F238E27FC236}">
                      <a16:creationId xmlns:a16="http://schemas.microsoft.com/office/drawing/2014/main" id="{DD138015-CEC9-0C4B-966C-5BBE2769805F}"/>
                    </a:ext>
                  </a:extLst>
                </p:cNvPr>
                <p:cNvGrpSpPr>
                  <a:grpSpLocks/>
                </p:cNvGrpSpPr>
                <p:nvPr/>
              </p:nvGrpSpPr>
              <p:grpSpPr bwMode="auto">
                <a:xfrm flipH="1">
                  <a:off x="13824" y="196"/>
                  <a:ext cx="1391" cy="5196"/>
                  <a:chOff x="13492" y="299"/>
                  <a:chExt cx="1494" cy="5498"/>
                </a:xfrm>
              </p:grpSpPr>
              <p:grpSp>
                <p:nvGrpSpPr>
                  <p:cNvPr id="303" name="Group 1075">
                    <a:extLst>
                      <a:ext uri="{FF2B5EF4-FFF2-40B4-BE49-F238E27FC236}">
                        <a16:creationId xmlns:a16="http://schemas.microsoft.com/office/drawing/2014/main" id="{0150C3E7-F1BC-B34C-8FEA-18EFD8622065}"/>
                      </a:ext>
                    </a:extLst>
                  </p:cNvPr>
                  <p:cNvGrpSpPr>
                    <a:grpSpLocks/>
                  </p:cNvGrpSpPr>
                  <p:nvPr/>
                </p:nvGrpSpPr>
                <p:grpSpPr bwMode="auto">
                  <a:xfrm>
                    <a:off x="13492" y="299"/>
                    <a:ext cx="1494" cy="5498"/>
                    <a:chOff x="13492" y="299"/>
                    <a:chExt cx="1494" cy="5498"/>
                  </a:xfrm>
                </p:grpSpPr>
                <p:sp>
                  <p:nvSpPr>
                    <p:cNvPr id="309" name="AutoShape 1076">
                      <a:extLst>
                        <a:ext uri="{FF2B5EF4-FFF2-40B4-BE49-F238E27FC236}">
                          <a16:creationId xmlns:a16="http://schemas.microsoft.com/office/drawing/2014/main" id="{1C227F77-11FE-8E4A-BF8A-D15AB5533908}"/>
                        </a:ext>
                      </a:extLst>
                    </p:cNvPr>
                    <p:cNvSpPr>
                      <a:spLocks noChangeArrowheads="1"/>
                    </p:cNvSpPr>
                    <p:nvPr/>
                  </p:nvSpPr>
                  <p:spPr bwMode="auto">
                    <a:xfrm rot="10800000">
                      <a:off x="13533" y="1176"/>
                      <a:ext cx="124" cy="748"/>
                    </a:xfrm>
                    <a:prstGeom prst="can">
                      <a:avLst>
                        <a:gd name="adj" fmla="val 4661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10" name="AutoShape 1077">
                      <a:extLst>
                        <a:ext uri="{FF2B5EF4-FFF2-40B4-BE49-F238E27FC236}">
                          <a16:creationId xmlns:a16="http://schemas.microsoft.com/office/drawing/2014/main" id="{B4454032-8094-264D-89C4-8BF411AFB8A3}"/>
                        </a:ext>
                      </a:extLst>
                    </p:cNvPr>
                    <p:cNvSpPr>
                      <a:spLocks noChangeArrowheads="1"/>
                    </p:cNvSpPr>
                    <p:nvPr/>
                  </p:nvSpPr>
                  <p:spPr bwMode="auto">
                    <a:xfrm rot="6016563">
                      <a:off x="13992" y="1467"/>
                      <a:ext cx="160" cy="967"/>
                    </a:xfrm>
                    <a:prstGeom prst="can">
                      <a:avLst>
                        <a:gd name="adj" fmla="val 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11" name="Group 1078">
                      <a:extLst>
                        <a:ext uri="{FF2B5EF4-FFF2-40B4-BE49-F238E27FC236}">
                          <a16:creationId xmlns:a16="http://schemas.microsoft.com/office/drawing/2014/main" id="{460ED9C1-7954-0C46-A40F-493A1636C68A}"/>
                        </a:ext>
                      </a:extLst>
                    </p:cNvPr>
                    <p:cNvGrpSpPr>
                      <a:grpSpLocks/>
                    </p:cNvGrpSpPr>
                    <p:nvPr/>
                  </p:nvGrpSpPr>
                  <p:grpSpPr bwMode="auto">
                    <a:xfrm>
                      <a:off x="13511" y="1651"/>
                      <a:ext cx="1475" cy="4146"/>
                      <a:chOff x="13511" y="1651"/>
                      <a:chExt cx="1475" cy="4146"/>
                    </a:xfrm>
                  </p:grpSpPr>
                  <p:sp>
                    <p:nvSpPr>
                      <p:cNvPr id="348" name="Freeform 1079">
                        <a:extLst>
                          <a:ext uri="{FF2B5EF4-FFF2-40B4-BE49-F238E27FC236}">
                            <a16:creationId xmlns:a16="http://schemas.microsoft.com/office/drawing/2014/main" id="{878FC5CB-1700-0945-9A8E-825281A65675}"/>
                          </a:ext>
                        </a:extLst>
                      </p:cNvPr>
                      <p:cNvSpPr>
                        <a:spLocks/>
                      </p:cNvSpPr>
                      <p:nvPr/>
                    </p:nvSpPr>
                    <p:spPr bwMode="auto">
                      <a:xfrm>
                        <a:off x="13511" y="5239"/>
                        <a:ext cx="609" cy="289"/>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349" name="Freeform 1080">
                        <a:extLst>
                          <a:ext uri="{FF2B5EF4-FFF2-40B4-BE49-F238E27FC236}">
                            <a16:creationId xmlns:a16="http://schemas.microsoft.com/office/drawing/2014/main" id="{D8B54166-789A-504D-BB16-F43C9FDF05C1}"/>
                          </a:ext>
                        </a:extLst>
                      </p:cNvPr>
                      <p:cNvSpPr>
                        <a:spLocks/>
                      </p:cNvSpPr>
                      <p:nvPr/>
                    </p:nvSpPr>
                    <p:spPr bwMode="auto">
                      <a:xfrm>
                        <a:off x="13918" y="5447"/>
                        <a:ext cx="655" cy="350"/>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350" name="AutoShape 1081">
                        <a:extLst>
                          <a:ext uri="{FF2B5EF4-FFF2-40B4-BE49-F238E27FC236}">
                            <a16:creationId xmlns:a16="http://schemas.microsoft.com/office/drawing/2014/main" id="{F32E5748-6425-4F4C-8866-ACC6751E49BD}"/>
                          </a:ext>
                        </a:extLst>
                      </p:cNvPr>
                      <p:cNvSpPr>
                        <a:spLocks noChangeArrowheads="1"/>
                      </p:cNvSpPr>
                      <p:nvPr/>
                    </p:nvSpPr>
                    <p:spPr bwMode="auto">
                      <a:xfrm rot="218875">
                        <a:off x="13918" y="4404"/>
                        <a:ext cx="275" cy="988"/>
                      </a:xfrm>
                      <a:prstGeom prst="can">
                        <a:avLst>
                          <a:gd name="adj" fmla="val 8981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1" name="AutoShape 1082">
                        <a:extLst>
                          <a:ext uri="{FF2B5EF4-FFF2-40B4-BE49-F238E27FC236}">
                            <a16:creationId xmlns:a16="http://schemas.microsoft.com/office/drawing/2014/main" id="{96B62214-EB1E-704F-8A98-3239E7748537}"/>
                          </a:ext>
                        </a:extLst>
                      </p:cNvPr>
                      <p:cNvSpPr>
                        <a:spLocks noChangeArrowheads="1"/>
                      </p:cNvSpPr>
                      <p:nvPr/>
                    </p:nvSpPr>
                    <p:spPr bwMode="auto">
                      <a:xfrm>
                        <a:off x="14214" y="4593"/>
                        <a:ext cx="359" cy="935"/>
                      </a:xfrm>
                      <a:prstGeom prst="can">
                        <a:avLst>
                          <a:gd name="adj" fmla="val 2247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2" name="AutoShape 1083">
                        <a:extLst>
                          <a:ext uri="{FF2B5EF4-FFF2-40B4-BE49-F238E27FC236}">
                            <a16:creationId xmlns:a16="http://schemas.microsoft.com/office/drawing/2014/main" id="{99B737A6-E4E2-5D40-989B-86A97ADDC35D}"/>
                          </a:ext>
                        </a:extLst>
                      </p:cNvPr>
                      <p:cNvSpPr>
                        <a:spLocks noChangeArrowheads="1"/>
                      </p:cNvSpPr>
                      <p:nvPr/>
                    </p:nvSpPr>
                    <p:spPr bwMode="auto">
                      <a:xfrm rot="1638181">
                        <a:off x="14234" y="3394"/>
                        <a:ext cx="392" cy="1199"/>
                      </a:xfrm>
                      <a:prstGeom prst="can">
                        <a:avLst>
                          <a:gd name="adj" fmla="val 4864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3" name="Rectangle 352">
                        <a:extLst>
                          <a:ext uri="{FF2B5EF4-FFF2-40B4-BE49-F238E27FC236}">
                            <a16:creationId xmlns:a16="http://schemas.microsoft.com/office/drawing/2014/main" id="{BE919497-C869-074F-BC07-1A49DDF9AB6C}"/>
                          </a:ext>
                        </a:extLst>
                      </p:cNvPr>
                      <p:cNvSpPr>
                        <a:spLocks noChangeArrowheads="1"/>
                      </p:cNvSpPr>
                      <p:nvPr/>
                    </p:nvSpPr>
                    <p:spPr bwMode="auto">
                      <a:xfrm>
                        <a:off x="14486" y="1651"/>
                        <a:ext cx="290" cy="1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354" name="Freeform 1085">
                        <a:extLst>
                          <a:ext uri="{FF2B5EF4-FFF2-40B4-BE49-F238E27FC236}">
                            <a16:creationId xmlns:a16="http://schemas.microsoft.com/office/drawing/2014/main" id="{FB773C1E-F217-3346-9584-3993900CAFC1}"/>
                          </a:ext>
                        </a:extLst>
                      </p:cNvPr>
                      <p:cNvSpPr>
                        <a:spLocks/>
                      </p:cNvSpPr>
                      <p:nvPr/>
                    </p:nvSpPr>
                    <p:spPr bwMode="auto">
                      <a:xfrm>
                        <a:off x="14120" y="1772"/>
                        <a:ext cx="866" cy="1640"/>
                      </a:xfrm>
                      <a:custGeom>
                        <a:avLst/>
                        <a:gdLst>
                          <a:gd name="T0" fmla="*/ 35 w 1278"/>
                          <a:gd name="T1" fmla="*/ 606 h 2816"/>
                          <a:gd name="T2" fmla="*/ 155 w 1278"/>
                          <a:gd name="T3" fmla="*/ 119 h 2816"/>
                          <a:gd name="T4" fmla="*/ 346 w 1278"/>
                          <a:gd name="T5" fmla="*/ 34 h 2816"/>
                          <a:gd name="T6" fmla="*/ 796 w 1278"/>
                          <a:gd name="T7" fmla="*/ 8 h 2816"/>
                          <a:gd name="T8" fmla="*/ 1124 w 1278"/>
                          <a:gd name="T9" fmla="*/ 80 h 2816"/>
                          <a:gd name="T10" fmla="*/ 1218 w 1278"/>
                          <a:gd name="T11" fmla="*/ 146 h 2816"/>
                          <a:gd name="T12" fmla="*/ 1255 w 1278"/>
                          <a:gd name="T13" fmla="*/ 200 h 2816"/>
                          <a:gd name="T14" fmla="*/ 1269 w 1278"/>
                          <a:gd name="T15" fmla="*/ 468 h 2816"/>
                          <a:gd name="T16" fmla="*/ 1200 w 1278"/>
                          <a:gd name="T17" fmla="*/ 1463 h 2816"/>
                          <a:gd name="T18" fmla="*/ 975 w 1278"/>
                          <a:gd name="T19" fmla="*/ 2809 h 2816"/>
                          <a:gd name="T20" fmla="*/ 541 w 1278"/>
                          <a:gd name="T21" fmla="*/ 2812 h 2816"/>
                          <a:gd name="T22" fmla="*/ 35 w 1278"/>
                          <a:gd name="T23" fmla="*/ 606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8" h="2816">
                            <a:moveTo>
                              <a:pt x="35" y="606"/>
                            </a:moveTo>
                            <a:cubicBezTo>
                              <a:pt x="0" y="211"/>
                              <a:pt x="130" y="188"/>
                              <a:pt x="155" y="119"/>
                            </a:cubicBezTo>
                            <a:cubicBezTo>
                              <a:pt x="261" y="55"/>
                              <a:pt x="296" y="59"/>
                              <a:pt x="346" y="34"/>
                            </a:cubicBezTo>
                            <a:cubicBezTo>
                              <a:pt x="453" y="16"/>
                              <a:pt x="666" y="0"/>
                              <a:pt x="796" y="8"/>
                            </a:cubicBezTo>
                            <a:cubicBezTo>
                              <a:pt x="887" y="13"/>
                              <a:pt x="1009" y="33"/>
                              <a:pt x="1124" y="80"/>
                            </a:cubicBezTo>
                            <a:cubicBezTo>
                              <a:pt x="1166" y="111"/>
                              <a:pt x="1171" y="106"/>
                              <a:pt x="1218" y="146"/>
                            </a:cubicBezTo>
                            <a:cubicBezTo>
                              <a:pt x="1243" y="171"/>
                              <a:pt x="1243" y="171"/>
                              <a:pt x="1255" y="200"/>
                            </a:cubicBezTo>
                            <a:cubicBezTo>
                              <a:pt x="1264" y="253"/>
                              <a:pt x="1278" y="258"/>
                              <a:pt x="1269" y="468"/>
                            </a:cubicBezTo>
                            <a:cubicBezTo>
                              <a:pt x="1247" y="799"/>
                              <a:pt x="1235" y="1133"/>
                              <a:pt x="1200" y="1463"/>
                            </a:cubicBezTo>
                            <a:cubicBezTo>
                              <a:pt x="1151" y="1854"/>
                              <a:pt x="1111" y="2090"/>
                              <a:pt x="975" y="2809"/>
                            </a:cubicBezTo>
                            <a:cubicBezTo>
                              <a:pt x="873" y="2804"/>
                              <a:pt x="621" y="2816"/>
                              <a:pt x="541" y="2812"/>
                            </a:cubicBezTo>
                            <a:cubicBezTo>
                              <a:pt x="481" y="2440"/>
                              <a:pt x="88" y="1040"/>
                              <a:pt x="35" y="606"/>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5" name="AutoShape 1086">
                        <a:extLst>
                          <a:ext uri="{FF2B5EF4-FFF2-40B4-BE49-F238E27FC236}">
                            <a16:creationId xmlns:a16="http://schemas.microsoft.com/office/drawing/2014/main" id="{1619F7A6-F227-3C40-9953-40872DCEC904}"/>
                          </a:ext>
                        </a:extLst>
                      </p:cNvPr>
                      <p:cNvSpPr>
                        <a:spLocks noChangeArrowheads="1"/>
                      </p:cNvSpPr>
                      <p:nvPr/>
                    </p:nvSpPr>
                    <p:spPr bwMode="auto">
                      <a:xfrm rot="1223210">
                        <a:off x="14339" y="3457"/>
                        <a:ext cx="381" cy="1223"/>
                      </a:xfrm>
                      <a:prstGeom prst="can">
                        <a:avLst>
                          <a:gd name="adj" fmla="val 3419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56" name="Rectangle 355">
                        <a:extLst>
                          <a:ext uri="{FF2B5EF4-FFF2-40B4-BE49-F238E27FC236}">
                            <a16:creationId xmlns:a16="http://schemas.microsoft.com/office/drawing/2014/main" id="{705FD5FC-990E-254F-BE4A-F8DF68705AB0}"/>
                          </a:ext>
                        </a:extLst>
                      </p:cNvPr>
                      <p:cNvSpPr>
                        <a:spLocks noChangeArrowheads="1"/>
                      </p:cNvSpPr>
                      <p:nvPr/>
                    </p:nvSpPr>
                    <p:spPr bwMode="auto">
                      <a:xfrm>
                        <a:off x="14439" y="3276"/>
                        <a:ext cx="429" cy="3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312" name="Oval 1088">
                      <a:extLst>
                        <a:ext uri="{FF2B5EF4-FFF2-40B4-BE49-F238E27FC236}">
                          <a16:creationId xmlns:a16="http://schemas.microsoft.com/office/drawing/2014/main" id="{D166CE80-ED8E-C647-8CF8-41E62326060A}"/>
                        </a:ext>
                      </a:extLst>
                    </p:cNvPr>
                    <p:cNvSpPr>
                      <a:spLocks noChangeArrowheads="1"/>
                    </p:cNvSpPr>
                    <p:nvPr/>
                  </p:nvSpPr>
                  <p:spPr bwMode="auto">
                    <a:xfrm>
                      <a:off x="14234" y="1046"/>
                      <a:ext cx="696" cy="64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13" name="Group 1089">
                      <a:extLst>
                        <a:ext uri="{FF2B5EF4-FFF2-40B4-BE49-F238E27FC236}">
                          <a16:creationId xmlns:a16="http://schemas.microsoft.com/office/drawing/2014/main" id="{B6CE6F66-0CF7-A744-901D-CDB80CAA20EA}"/>
                        </a:ext>
                      </a:extLst>
                    </p:cNvPr>
                    <p:cNvGrpSpPr>
                      <a:grpSpLocks/>
                    </p:cNvGrpSpPr>
                    <p:nvPr/>
                  </p:nvGrpSpPr>
                  <p:grpSpPr bwMode="auto">
                    <a:xfrm>
                      <a:off x="13492" y="299"/>
                      <a:ext cx="616" cy="889"/>
                      <a:chOff x="13492" y="222"/>
                      <a:chExt cx="616" cy="877"/>
                    </a:xfrm>
                  </p:grpSpPr>
                  <p:grpSp>
                    <p:nvGrpSpPr>
                      <p:cNvPr id="317" name="Group 1090">
                        <a:extLst>
                          <a:ext uri="{FF2B5EF4-FFF2-40B4-BE49-F238E27FC236}">
                            <a16:creationId xmlns:a16="http://schemas.microsoft.com/office/drawing/2014/main" id="{42C0D579-5F5A-E54B-8776-251F402016DA}"/>
                          </a:ext>
                        </a:extLst>
                      </p:cNvPr>
                      <p:cNvGrpSpPr>
                        <a:grpSpLocks/>
                      </p:cNvGrpSpPr>
                      <p:nvPr/>
                    </p:nvGrpSpPr>
                    <p:grpSpPr bwMode="auto">
                      <a:xfrm>
                        <a:off x="13492" y="222"/>
                        <a:ext cx="616" cy="709"/>
                        <a:chOff x="13492" y="222"/>
                        <a:chExt cx="616" cy="709"/>
                      </a:xfrm>
                    </p:grpSpPr>
                    <p:sp>
                      <p:nvSpPr>
                        <p:cNvPr id="331" name="Oval 1091">
                          <a:extLst>
                            <a:ext uri="{FF2B5EF4-FFF2-40B4-BE49-F238E27FC236}">
                              <a16:creationId xmlns:a16="http://schemas.microsoft.com/office/drawing/2014/main" id="{C4938643-34FE-A844-B545-06EE5DED806A}"/>
                            </a:ext>
                          </a:extLst>
                        </p:cNvPr>
                        <p:cNvSpPr>
                          <a:spLocks noChangeArrowheads="1"/>
                        </p:cNvSpPr>
                        <p:nvPr/>
                      </p:nvSpPr>
                      <p:spPr bwMode="auto">
                        <a:xfrm flipH="1">
                          <a:off x="13492" y="241"/>
                          <a:ext cx="616" cy="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32" name="Group 1092">
                          <a:extLst>
                            <a:ext uri="{FF2B5EF4-FFF2-40B4-BE49-F238E27FC236}">
                              <a16:creationId xmlns:a16="http://schemas.microsoft.com/office/drawing/2014/main" id="{47ECC488-B16B-8D42-9C7C-E24B7FFDF0DE}"/>
                            </a:ext>
                          </a:extLst>
                        </p:cNvPr>
                        <p:cNvGrpSpPr>
                          <a:grpSpLocks/>
                        </p:cNvGrpSpPr>
                        <p:nvPr/>
                      </p:nvGrpSpPr>
                      <p:grpSpPr bwMode="auto">
                        <a:xfrm rot="161955" flipH="1">
                          <a:off x="13647" y="222"/>
                          <a:ext cx="402" cy="548"/>
                          <a:chOff x="6410" y="4175"/>
                          <a:chExt cx="3671" cy="4034"/>
                        </a:xfrm>
                      </p:grpSpPr>
                      <p:sp>
                        <p:nvSpPr>
                          <p:cNvPr id="335" name="AutoShape 1093">
                            <a:extLst>
                              <a:ext uri="{FF2B5EF4-FFF2-40B4-BE49-F238E27FC236}">
                                <a16:creationId xmlns:a16="http://schemas.microsoft.com/office/drawing/2014/main" id="{97BCBE07-0F48-2C47-B014-2F3DD25DD92A}"/>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6" name="AutoShape 1094">
                            <a:extLst>
                              <a:ext uri="{FF2B5EF4-FFF2-40B4-BE49-F238E27FC236}">
                                <a16:creationId xmlns:a16="http://schemas.microsoft.com/office/drawing/2014/main" id="{8E42B680-FBA6-124A-B91F-616453468935}"/>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7" name="AutoShape 1095">
                            <a:extLst>
                              <a:ext uri="{FF2B5EF4-FFF2-40B4-BE49-F238E27FC236}">
                                <a16:creationId xmlns:a16="http://schemas.microsoft.com/office/drawing/2014/main" id="{0B3651DE-FBA2-8944-8327-5680C2982D1A}"/>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8" name="AutoShape 1096">
                            <a:extLst>
                              <a:ext uri="{FF2B5EF4-FFF2-40B4-BE49-F238E27FC236}">
                                <a16:creationId xmlns:a16="http://schemas.microsoft.com/office/drawing/2014/main" id="{04CFCF9E-FF35-7848-9E2C-A4C3F5707DA8}"/>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9" name="AutoShape 1097">
                            <a:extLst>
                              <a:ext uri="{FF2B5EF4-FFF2-40B4-BE49-F238E27FC236}">
                                <a16:creationId xmlns:a16="http://schemas.microsoft.com/office/drawing/2014/main" id="{FC76485D-AECD-624E-9C3D-CCB5960CBBB0}"/>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0" name="AutoShape 1098">
                            <a:extLst>
                              <a:ext uri="{FF2B5EF4-FFF2-40B4-BE49-F238E27FC236}">
                                <a16:creationId xmlns:a16="http://schemas.microsoft.com/office/drawing/2014/main" id="{1D467856-705C-084A-B4B7-E0C4E50E36CB}"/>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1" name="AutoShape 1099">
                            <a:extLst>
                              <a:ext uri="{FF2B5EF4-FFF2-40B4-BE49-F238E27FC236}">
                                <a16:creationId xmlns:a16="http://schemas.microsoft.com/office/drawing/2014/main" id="{68526230-0DA0-DD4B-B5F0-809CAE4FFCAD}"/>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2" name="AutoShape 1100">
                            <a:extLst>
                              <a:ext uri="{FF2B5EF4-FFF2-40B4-BE49-F238E27FC236}">
                                <a16:creationId xmlns:a16="http://schemas.microsoft.com/office/drawing/2014/main" id="{FBD3B218-CBBA-F743-87B8-B56C5BCC78BE}"/>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3" name="AutoShape 1101">
                            <a:extLst>
                              <a:ext uri="{FF2B5EF4-FFF2-40B4-BE49-F238E27FC236}">
                                <a16:creationId xmlns:a16="http://schemas.microsoft.com/office/drawing/2014/main" id="{FBACD01A-351B-464D-ACF5-782CD9374984}"/>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4" name="AutoShape 1102">
                            <a:extLst>
                              <a:ext uri="{FF2B5EF4-FFF2-40B4-BE49-F238E27FC236}">
                                <a16:creationId xmlns:a16="http://schemas.microsoft.com/office/drawing/2014/main" id="{6C58F63C-E15A-FE4E-A8E9-3BF745C3DA30}"/>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5" name="AutoShape 1103">
                            <a:extLst>
                              <a:ext uri="{FF2B5EF4-FFF2-40B4-BE49-F238E27FC236}">
                                <a16:creationId xmlns:a16="http://schemas.microsoft.com/office/drawing/2014/main" id="{88ECD69E-A577-1E4C-8D83-C4C1B12E3212}"/>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6" name="AutoShape 1104">
                            <a:extLst>
                              <a:ext uri="{FF2B5EF4-FFF2-40B4-BE49-F238E27FC236}">
                                <a16:creationId xmlns:a16="http://schemas.microsoft.com/office/drawing/2014/main" id="{5465E475-AECE-E344-A3AD-1E02AFBE0083}"/>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47" name="AutoShape 1105">
                            <a:extLst>
                              <a:ext uri="{FF2B5EF4-FFF2-40B4-BE49-F238E27FC236}">
                                <a16:creationId xmlns:a16="http://schemas.microsoft.com/office/drawing/2014/main" id="{2D03EFDD-B9BD-8144-8EFE-5FB8FEE4C592}"/>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333" name="AutoShape 1106">
                          <a:extLst>
                            <a:ext uri="{FF2B5EF4-FFF2-40B4-BE49-F238E27FC236}">
                              <a16:creationId xmlns:a16="http://schemas.microsoft.com/office/drawing/2014/main" id="{1C88F640-3B0F-7E4F-9DCE-2A245EA40D02}"/>
                            </a:ext>
                          </a:extLst>
                        </p:cNvPr>
                        <p:cNvCxnSpPr>
                          <a:cxnSpLocks noChangeShapeType="1"/>
                        </p:cNvCxnSpPr>
                        <p:nvPr/>
                      </p:nvCxnSpPr>
                      <p:spPr bwMode="auto">
                        <a:xfrm>
                          <a:off x="13773" y="658"/>
                          <a:ext cx="121" cy="151"/>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34" name="AutoShape 1107">
                          <a:extLst>
                            <a:ext uri="{FF2B5EF4-FFF2-40B4-BE49-F238E27FC236}">
                              <a16:creationId xmlns:a16="http://schemas.microsoft.com/office/drawing/2014/main" id="{D7E1D670-382F-2E40-A36A-71CC3F5CBD00}"/>
                            </a:ext>
                          </a:extLst>
                        </p:cNvPr>
                        <p:cNvCxnSpPr>
                          <a:cxnSpLocks noChangeShapeType="1"/>
                        </p:cNvCxnSpPr>
                        <p:nvPr/>
                      </p:nvCxnSpPr>
                      <p:spPr bwMode="auto">
                        <a:xfrm flipH="1">
                          <a:off x="13673" y="742"/>
                          <a:ext cx="164" cy="172"/>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318" name="Group 1108">
                        <a:extLst>
                          <a:ext uri="{FF2B5EF4-FFF2-40B4-BE49-F238E27FC236}">
                            <a16:creationId xmlns:a16="http://schemas.microsoft.com/office/drawing/2014/main" id="{5E67A869-D3FE-0F45-8AF2-D5D8AB8A7A0E}"/>
                          </a:ext>
                        </a:extLst>
                      </p:cNvPr>
                      <p:cNvGrpSpPr>
                        <a:grpSpLocks/>
                      </p:cNvGrpSpPr>
                      <p:nvPr/>
                    </p:nvGrpSpPr>
                    <p:grpSpPr bwMode="auto">
                      <a:xfrm>
                        <a:off x="13542" y="780"/>
                        <a:ext cx="508" cy="319"/>
                        <a:chOff x="13544" y="773"/>
                        <a:chExt cx="508" cy="319"/>
                      </a:xfrm>
                    </p:grpSpPr>
                    <p:sp>
                      <p:nvSpPr>
                        <p:cNvPr id="319" name="AutoShape 1109">
                          <a:extLst>
                            <a:ext uri="{FF2B5EF4-FFF2-40B4-BE49-F238E27FC236}">
                              <a16:creationId xmlns:a16="http://schemas.microsoft.com/office/drawing/2014/main" id="{2188B3BA-4E4E-1A49-B57C-F8A44B6073FA}"/>
                            </a:ext>
                          </a:extLst>
                        </p:cNvPr>
                        <p:cNvSpPr>
                          <a:spLocks noChangeArrowheads="1"/>
                        </p:cNvSpPr>
                        <p:nvPr/>
                      </p:nvSpPr>
                      <p:spPr bwMode="auto">
                        <a:xfrm rot="11192082" flipH="1">
                          <a:off x="13544" y="989"/>
                          <a:ext cx="111" cy="103"/>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320" name="Group 1110">
                          <a:extLst>
                            <a:ext uri="{FF2B5EF4-FFF2-40B4-BE49-F238E27FC236}">
                              <a16:creationId xmlns:a16="http://schemas.microsoft.com/office/drawing/2014/main" id="{FF5E15F4-B158-6E4B-8845-1FD5502A2327}"/>
                            </a:ext>
                          </a:extLst>
                        </p:cNvPr>
                        <p:cNvGrpSpPr>
                          <a:grpSpLocks/>
                        </p:cNvGrpSpPr>
                        <p:nvPr/>
                      </p:nvGrpSpPr>
                      <p:grpSpPr bwMode="auto">
                        <a:xfrm flipH="1">
                          <a:off x="13558" y="773"/>
                          <a:ext cx="494" cy="239"/>
                          <a:chOff x="2716" y="4390"/>
                          <a:chExt cx="2185" cy="979"/>
                        </a:xfrm>
                      </p:grpSpPr>
                      <p:sp>
                        <p:nvSpPr>
                          <p:cNvPr id="321" name="AutoShape 1111">
                            <a:extLst>
                              <a:ext uri="{FF2B5EF4-FFF2-40B4-BE49-F238E27FC236}">
                                <a16:creationId xmlns:a16="http://schemas.microsoft.com/office/drawing/2014/main" id="{3091C59F-CE76-4C4A-9A0E-4E27A0323B45}"/>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2" name="AutoShape 1112">
                            <a:extLst>
                              <a:ext uri="{FF2B5EF4-FFF2-40B4-BE49-F238E27FC236}">
                                <a16:creationId xmlns:a16="http://schemas.microsoft.com/office/drawing/2014/main" id="{DEFECB80-2374-F243-98D1-6D7A6BE97656}"/>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323" name="Group 1113">
                            <a:extLst>
                              <a:ext uri="{FF2B5EF4-FFF2-40B4-BE49-F238E27FC236}">
                                <a16:creationId xmlns:a16="http://schemas.microsoft.com/office/drawing/2014/main" id="{D12E23BE-FFB2-0C49-8688-C1BEE31EDD1C}"/>
                              </a:ext>
                            </a:extLst>
                          </p:cNvPr>
                          <p:cNvGrpSpPr>
                            <a:grpSpLocks/>
                          </p:cNvGrpSpPr>
                          <p:nvPr/>
                        </p:nvGrpSpPr>
                        <p:grpSpPr bwMode="auto">
                          <a:xfrm>
                            <a:off x="3381" y="4950"/>
                            <a:ext cx="1420" cy="419"/>
                            <a:chOff x="3381" y="4950"/>
                            <a:chExt cx="1420" cy="419"/>
                          </a:xfrm>
                        </p:grpSpPr>
                        <p:sp>
                          <p:nvSpPr>
                            <p:cNvPr id="327" name="AutoShape 1114">
                              <a:extLst>
                                <a:ext uri="{FF2B5EF4-FFF2-40B4-BE49-F238E27FC236}">
                                  <a16:creationId xmlns:a16="http://schemas.microsoft.com/office/drawing/2014/main" id="{4F1CCD7D-7981-D547-8DDB-AD8A0F3CEE03}"/>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8" name="AutoShape 1115">
                              <a:extLst>
                                <a:ext uri="{FF2B5EF4-FFF2-40B4-BE49-F238E27FC236}">
                                  <a16:creationId xmlns:a16="http://schemas.microsoft.com/office/drawing/2014/main" id="{98569B89-7FFD-E245-9168-CF12E4BB3C35}"/>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9" name="AutoShape 1116">
                              <a:extLst>
                                <a:ext uri="{FF2B5EF4-FFF2-40B4-BE49-F238E27FC236}">
                                  <a16:creationId xmlns:a16="http://schemas.microsoft.com/office/drawing/2014/main" id="{79731326-8858-2F4A-A5A0-E8E0BC06C4D9}"/>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0" name="AutoShape 1117">
                              <a:extLst>
                                <a:ext uri="{FF2B5EF4-FFF2-40B4-BE49-F238E27FC236}">
                                  <a16:creationId xmlns:a16="http://schemas.microsoft.com/office/drawing/2014/main" id="{4E287635-B649-F04F-A5D7-269433423300}"/>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324" name="AutoShape 1118">
                            <a:extLst>
                              <a:ext uri="{FF2B5EF4-FFF2-40B4-BE49-F238E27FC236}">
                                <a16:creationId xmlns:a16="http://schemas.microsoft.com/office/drawing/2014/main" id="{D1EFA2B9-1792-7841-9759-8CF0D7A31295}"/>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5" name="AutoShape 1119">
                            <a:extLst>
                              <a:ext uri="{FF2B5EF4-FFF2-40B4-BE49-F238E27FC236}">
                                <a16:creationId xmlns:a16="http://schemas.microsoft.com/office/drawing/2014/main" id="{CEE90A33-4A3D-8946-8CA6-43EAF2453911}"/>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26" name="AutoShape 1120">
                            <a:extLst>
                              <a:ext uri="{FF2B5EF4-FFF2-40B4-BE49-F238E27FC236}">
                                <a16:creationId xmlns:a16="http://schemas.microsoft.com/office/drawing/2014/main" id="{DF0DB79F-BEC3-834E-A2A4-FC41AED7C16D}"/>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sp>
                  <p:nvSpPr>
                    <p:cNvPr id="314" name="AutoShape 1121">
                      <a:extLst>
                        <a:ext uri="{FF2B5EF4-FFF2-40B4-BE49-F238E27FC236}">
                          <a16:creationId xmlns:a16="http://schemas.microsoft.com/office/drawing/2014/main" id="{623A84DA-E2BE-1B4D-8EC6-B7EB9235A3AA}"/>
                        </a:ext>
                      </a:extLst>
                    </p:cNvPr>
                    <p:cNvSpPr>
                      <a:spLocks noChangeArrowheads="1"/>
                    </p:cNvSpPr>
                    <p:nvPr/>
                  </p:nvSpPr>
                  <p:spPr bwMode="auto">
                    <a:xfrm rot="10338655">
                      <a:off x="13669" y="766"/>
                      <a:ext cx="124" cy="885"/>
                    </a:xfrm>
                    <a:prstGeom prst="can">
                      <a:avLst>
                        <a:gd name="adj" fmla="val 5514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15" name="AutoShape 1122">
                      <a:extLst>
                        <a:ext uri="{FF2B5EF4-FFF2-40B4-BE49-F238E27FC236}">
                          <a16:creationId xmlns:a16="http://schemas.microsoft.com/office/drawing/2014/main" id="{41DC6800-E51E-CB4B-B5B1-FEBDA0341495}"/>
                        </a:ext>
                      </a:extLst>
                    </p:cNvPr>
                    <p:cNvSpPr>
                      <a:spLocks noChangeArrowheads="1"/>
                    </p:cNvSpPr>
                    <p:nvPr/>
                  </p:nvSpPr>
                  <p:spPr bwMode="auto">
                    <a:xfrm rot="6746646">
                      <a:off x="14086" y="1338"/>
                      <a:ext cx="171" cy="918"/>
                    </a:xfrm>
                    <a:prstGeom prst="can">
                      <a:avLst>
                        <a:gd name="adj" fmla="val 1943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316" name="AutoShape 1123">
                      <a:extLst>
                        <a:ext uri="{FF2B5EF4-FFF2-40B4-BE49-F238E27FC236}">
                          <a16:creationId xmlns:a16="http://schemas.microsoft.com/office/drawing/2014/main" id="{5B76AD23-382F-4F46-AA15-189AC142B93B}"/>
                        </a:ext>
                      </a:extLst>
                    </p:cNvPr>
                    <p:cNvCxnSpPr>
                      <a:cxnSpLocks noChangeShapeType="1"/>
                    </p:cNvCxnSpPr>
                    <p:nvPr/>
                  </p:nvCxnSpPr>
                  <p:spPr bwMode="auto">
                    <a:xfrm flipV="1">
                      <a:off x="14297" y="1499"/>
                      <a:ext cx="113" cy="7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304" name="Group 1124">
                    <a:extLst>
                      <a:ext uri="{FF2B5EF4-FFF2-40B4-BE49-F238E27FC236}">
                        <a16:creationId xmlns:a16="http://schemas.microsoft.com/office/drawing/2014/main" id="{DDAAACCE-8AFD-BF42-B260-3BF8530EB671}"/>
                      </a:ext>
                    </a:extLst>
                  </p:cNvPr>
                  <p:cNvGrpSpPr>
                    <a:grpSpLocks/>
                  </p:cNvGrpSpPr>
                  <p:nvPr/>
                </p:nvGrpSpPr>
                <p:grpSpPr bwMode="auto">
                  <a:xfrm flipH="1">
                    <a:off x="14215" y="1189"/>
                    <a:ext cx="124" cy="165"/>
                    <a:chOff x="1552" y="2201"/>
                    <a:chExt cx="327" cy="338"/>
                  </a:xfrm>
                </p:grpSpPr>
                <p:cxnSp>
                  <p:nvCxnSpPr>
                    <p:cNvPr id="305" name="AutoShape 1125">
                      <a:extLst>
                        <a:ext uri="{FF2B5EF4-FFF2-40B4-BE49-F238E27FC236}">
                          <a16:creationId xmlns:a16="http://schemas.microsoft.com/office/drawing/2014/main" id="{9886E7DF-10A1-854B-8629-5A8484714DD5}"/>
                        </a:ext>
                      </a:extLst>
                    </p:cNvPr>
                    <p:cNvCxnSpPr>
                      <a:cxnSpLocks noChangeShapeType="1"/>
                    </p:cNvCxnSpPr>
                    <p:nvPr/>
                  </p:nvCxnSpPr>
                  <p:spPr bwMode="auto">
                    <a:xfrm flipV="1">
                      <a:off x="1552" y="2201"/>
                      <a:ext cx="267" cy="22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06" name="AutoShape 1126">
                      <a:extLst>
                        <a:ext uri="{FF2B5EF4-FFF2-40B4-BE49-F238E27FC236}">
                          <a16:creationId xmlns:a16="http://schemas.microsoft.com/office/drawing/2014/main" id="{D8E1353D-8E90-1148-860F-FA05710B3596}"/>
                        </a:ext>
                      </a:extLst>
                    </p:cNvPr>
                    <p:cNvCxnSpPr>
                      <a:cxnSpLocks noChangeShapeType="1"/>
                    </p:cNvCxnSpPr>
                    <p:nvPr/>
                  </p:nvCxnSpPr>
                  <p:spPr bwMode="auto">
                    <a:xfrm>
                      <a:off x="1552" y="2430"/>
                      <a:ext cx="327" cy="10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307" name="Arc 1127">
                      <a:extLst>
                        <a:ext uri="{FF2B5EF4-FFF2-40B4-BE49-F238E27FC236}">
                          <a16:creationId xmlns:a16="http://schemas.microsoft.com/office/drawing/2014/main" id="{9FBC0261-59D3-C943-BFB0-5E5099ECEA13}"/>
                        </a:ext>
                      </a:extLst>
                    </p:cNvPr>
                    <p:cNvSpPr>
                      <a:spLocks/>
                    </p:cNvSpPr>
                    <p:nvPr/>
                  </p:nvSpPr>
                  <p:spPr bwMode="auto">
                    <a:xfrm rot="2028604">
                      <a:off x="1663" y="2318"/>
                      <a:ext cx="108" cy="158"/>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308" name="Arc 1128">
                      <a:extLst>
                        <a:ext uri="{FF2B5EF4-FFF2-40B4-BE49-F238E27FC236}">
                          <a16:creationId xmlns:a16="http://schemas.microsoft.com/office/drawing/2014/main" id="{43C82672-A5BD-3248-A08A-741CF39F81D6}"/>
                        </a:ext>
                      </a:extLst>
                    </p:cNvPr>
                    <p:cNvSpPr>
                      <a:spLocks/>
                    </p:cNvSpPr>
                    <p:nvPr/>
                  </p:nvSpPr>
                  <p:spPr bwMode="auto">
                    <a:xfrm rot="13797456">
                      <a:off x="1696" y="2355"/>
                      <a:ext cx="79" cy="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grpSp>
              <p:nvGrpSpPr>
                <p:cNvPr id="248" name="Group 1215">
                  <a:extLst>
                    <a:ext uri="{FF2B5EF4-FFF2-40B4-BE49-F238E27FC236}">
                      <a16:creationId xmlns:a16="http://schemas.microsoft.com/office/drawing/2014/main" id="{916A8D94-AA54-BD4B-B33A-3BCE75985737}"/>
                    </a:ext>
                  </a:extLst>
                </p:cNvPr>
                <p:cNvGrpSpPr>
                  <a:grpSpLocks/>
                </p:cNvGrpSpPr>
                <p:nvPr/>
              </p:nvGrpSpPr>
              <p:grpSpPr bwMode="auto">
                <a:xfrm>
                  <a:off x="12295" y="235"/>
                  <a:ext cx="1333" cy="5196"/>
                  <a:chOff x="13492" y="299"/>
                  <a:chExt cx="1494" cy="5498"/>
                </a:xfrm>
              </p:grpSpPr>
              <p:grpSp>
                <p:nvGrpSpPr>
                  <p:cNvPr id="249" name="Group 1216">
                    <a:extLst>
                      <a:ext uri="{FF2B5EF4-FFF2-40B4-BE49-F238E27FC236}">
                        <a16:creationId xmlns:a16="http://schemas.microsoft.com/office/drawing/2014/main" id="{70649321-1F84-1C42-92E7-4FE0D7DA2E6D}"/>
                      </a:ext>
                    </a:extLst>
                  </p:cNvPr>
                  <p:cNvGrpSpPr>
                    <a:grpSpLocks/>
                  </p:cNvGrpSpPr>
                  <p:nvPr/>
                </p:nvGrpSpPr>
                <p:grpSpPr bwMode="auto">
                  <a:xfrm>
                    <a:off x="13492" y="299"/>
                    <a:ext cx="1494" cy="5498"/>
                    <a:chOff x="13492" y="299"/>
                    <a:chExt cx="1494" cy="5498"/>
                  </a:xfrm>
                </p:grpSpPr>
                <p:sp>
                  <p:nvSpPr>
                    <p:cNvPr id="255" name="AutoShape 1217">
                      <a:extLst>
                        <a:ext uri="{FF2B5EF4-FFF2-40B4-BE49-F238E27FC236}">
                          <a16:creationId xmlns:a16="http://schemas.microsoft.com/office/drawing/2014/main" id="{4435B29F-0FF8-1746-9860-1C55F443C45C}"/>
                        </a:ext>
                      </a:extLst>
                    </p:cNvPr>
                    <p:cNvSpPr>
                      <a:spLocks noChangeArrowheads="1"/>
                    </p:cNvSpPr>
                    <p:nvPr/>
                  </p:nvSpPr>
                  <p:spPr bwMode="auto">
                    <a:xfrm rot="10800000">
                      <a:off x="13533" y="1176"/>
                      <a:ext cx="124" cy="748"/>
                    </a:xfrm>
                    <a:prstGeom prst="can">
                      <a:avLst>
                        <a:gd name="adj" fmla="val 4661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56" name="AutoShape 1218">
                      <a:extLst>
                        <a:ext uri="{FF2B5EF4-FFF2-40B4-BE49-F238E27FC236}">
                          <a16:creationId xmlns:a16="http://schemas.microsoft.com/office/drawing/2014/main" id="{153EE50C-BB65-204A-A6CF-A32CFDABD682}"/>
                        </a:ext>
                      </a:extLst>
                    </p:cNvPr>
                    <p:cNvSpPr>
                      <a:spLocks noChangeArrowheads="1"/>
                    </p:cNvSpPr>
                    <p:nvPr/>
                  </p:nvSpPr>
                  <p:spPr bwMode="auto">
                    <a:xfrm rot="6016563">
                      <a:off x="13992" y="1467"/>
                      <a:ext cx="160" cy="967"/>
                    </a:xfrm>
                    <a:prstGeom prst="can">
                      <a:avLst>
                        <a:gd name="adj" fmla="val 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57" name="Group 1219">
                      <a:extLst>
                        <a:ext uri="{FF2B5EF4-FFF2-40B4-BE49-F238E27FC236}">
                          <a16:creationId xmlns:a16="http://schemas.microsoft.com/office/drawing/2014/main" id="{22754299-6635-C448-9501-3A13B10067CA}"/>
                        </a:ext>
                      </a:extLst>
                    </p:cNvPr>
                    <p:cNvGrpSpPr>
                      <a:grpSpLocks/>
                    </p:cNvGrpSpPr>
                    <p:nvPr/>
                  </p:nvGrpSpPr>
                  <p:grpSpPr bwMode="auto">
                    <a:xfrm>
                      <a:off x="13511" y="1651"/>
                      <a:ext cx="1475" cy="4146"/>
                      <a:chOff x="13511" y="1651"/>
                      <a:chExt cx="1475" cy="4146"/>
                    </a:xfrm>
                  </p:grpSpPr>
                  <p:sp>
                    <p:nvSpPr>
                      <p:cNvPr id="294" name="Freeform 1220">
                        <a:extLst>
                          <a:ext uri="{FF2B5EF4-FFF2-40B4-BE49-F238E27FC236}">
                            <a16:creationId xmlns:a16="http://schemas.microsoft.com/office/drawing/2014/main" id="{FE6264ED-7F28-BC40-BD4C-840F68FBE3D1}"/>
                          </a:ext>
                        </a:extLst>
                      </p:cNvPr>
                      <p:cNvSpPr>
                        <a:spLocks/>
                      </p:cNvSpPr>
                      <p:nvPr/>
                    </p:nvSpPr>
                    <p:spPr bwMode="auto">
                      <a:xfrm>
                        <a:off x="13511" y="5239"/>
                        <a:ext cx="609" cy="289"/>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295" name="Freeform 1221">
                        <a:extLst>
                          <a:ext uri="{FF2B5EF4-FFF2-40B4-BE49-F238E27FC236}">
                            <a16:creationId xmlns:a16="http://schemas.microsoft.com/office/drawing/2014/main" id="{D6804513-035A-3E42-AB62-07B20EC11DF3}"/>
                          </a:ext>
                        </a:extLst>
                      </p:cNvPr>
                      <p:cNvSpPr>
                        <a:spLocks/>
                      </p:cNvSpPr>
                      <p:nvPr/>
                    </p:nvSpPr>
                    <p:spPr bwMode="auto">
                      <a:xfrm>
                        <a:off x="13918" y="5447"/>
                        <a:ext cx="655" cy="350"/>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296" name="AutoShape 1222">
                        <a:extLst>
                          <a:ext uri="{FF2B5EF4-FFF2-40B4-BE49-F238E27FC236}">
                            <a16:creationId xmlns:a16="http://schemas.microsoft.com/office/drawing/2014/main" id="{98EBD839-7B80-E545-9CAA-04E0CF5B0828}"/>
                          </a:ext>
                        </a:extLst>
                      </p:cNvPr>
                      <p:cNvSpPr>
                        <a:spLocks noChangeArrowheads="1"/>
                      </p:cNvSpPr>
                      <p:nvPr/>
                    </p:nvSpPr>
                    <p:spPr bwMode="auto">
                      <a:xfrm rot="218875">
                        <a:off x="13918" y="4404"/>
                        <a:ext cx="275" cy="988"/>
                      </a:xfrm>
                      <a:prstGeom prst="can">
                        <a:avLst>
                          <a:gd name="adj" fmla="val 8981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7" name="AutoShape 1223">
                        <a:extLst>
                          <a:ext uri="{FF2B5EF4-FFF2-40B4-BE49-F238E27FC236}">
                            <a16:creationId xmlns:a16="http://schemas.microsoft.com/office/drawing/2014/main" id="{BB2930CF-34CA-7348-908D-AE01F77E89B0}"/>
                          </a:ext>
                        </a:extLst>
                      </p:cNvPr>
                      <p:cNvSpPr>
                        <a:spLocks noChangeArrowheads="1"/>
                      </p:cNvSpPr>
                      <p:nvPr/>
                    </p:nvSpPr>
                    <p:spPr bwMode="auto">
                      <a:xfrm>
                        <a:off x="14214" y="4593"/>
                        <a:ext cx="359" cy="935"/>
                      </a:xfrm>
                      <a:prstGeom prst="can">
                        <a:avLst>
                          <a:gd name="adj" fmla="val 2247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8" name="AutoShape 1224">
                        <a:extLst>
                          <a:ext uri="{FF2B5EF4-FFF2-40B4-BE49-F238E27FC236}">
                            <a16:creationId xmlns:a16="http://schemas.microsoft.com/office/drawing/2014/main" id="{EBACFD81-97F0-3449-BCD4-6642CDB558FD}"/>
                          </a:ext>
                        </a:extLst>
                      </p:cNvPr>
                      <p:cNvSpPr>
                        <a:spLocks noChangeArrowheads="1"/>
                      </p:cNvSpPr>
                      <p:nvPr/>
                    </p:nvSpPr>
                    <p:spPr bwMode="auto">
                      <a:xfrm rot="1638181">
                        <a:off x="14234" y="3394"/>
                        <a:ext cx="392" cy="1199"/>
                      </a:xfrm>
                      <a:prstGeom prst="can">
                        <a:avLst>
                          <a:gd name="adj" fmla="val 4864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9" name="Rectangle 298">
                        <a:extLst>
                          <a:ext uri="{FF2B5EF4-FFF2-40B4-BE49-F238E27FC236}">
                            <a16:creationId xmlns:a16="http://schemas.microsoft.com/office/drawing/2014/main" id="{0E1027F3-E34C-4646-AF74-47EB517EC455}"/>
                          </a:ext>
                        </a:extLst>
                      </p:cNvPr>
                      <p:cNvSpPr>
                        <a:spLocks noChangeArrowheads="1"/>
                      </p:cNvSpPr>
                      <p:nvPr/>
                    </p:nvSpPr>
                    <p:spPr bwMode="auto">
                      <a:xfrm>
                        <a:off x="14486" y="1651"/>
                        <a:ext cx="290" cy="1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300" name="Freeform 1226">
                        <a:extLst>
                          <a:ext uri="{FF2B5EF4-FFF2-40B4-BE49-F238E27FC236}">
                            <a16:creationId xmlns:a16="http://schemas.microsoft.com/office/drawing/2014/main" id="{7E364D35-6DAF-DA48-ACEA-14D8FF24A61F}"/>
                          </a:ext>
                        </a:extLst>
                      </p:cNvPr>
                      <p:cNvSpPr>
                        <a:spLocks/>
                      </p:cNvSpPr>
                      <p:nvPr/>
                    </p:nvSpPr>
                    <p:spPr bwMode="auto">
                      <a:xfrm>
                        <a:off x="14120" y="1772"/>
                        <a:ext cx="866" cy="1640"/>
                      </a:xfrm>
                      <a:custGeom>
                        <a:avLst/>
                        <a:gdLst>
                          <a:gd name="T0" fmla="*/ 35 w 1278"/>
                          <a:gd name="T1" fmla="*/ 606 h 2816"/>
                          <a:gd name="T2" fmla="*/ 155 w 1278"/>
                          <a:gd name="T3" fmla="*/ 119 h 2816"/>
                          <a:gd name="T4" fmla="*/ 346 w 1278"/>
                          <a:gd name="T5" fmla="*/ 34 h 2816"/>
                          <a:gd name="T6" fmla="*/ 796 w 1278"/>
                          <a:gd name="T7" fmla="*/ 8 h 2816"/>
                          <a:gd name="T8" fmla="*/ 1124 w 1278"/>
                          <a:gd name="T9" fmla="*/ 80 h 2816"/>
                          <a:gd name="T10" fmla="*/ 1218 w 1278"/>
                          <a:gd name="T11" fmla="*/ 146 h 2816"/>
                          <a:gd name="T12" fmla="*/ 1255 w 1278"/>
                          <a:gd name="T13" fmla="*/ 200 h 2816"/>
                          <a:gd name="T14" fmla="*/ 1269 w 1278"/>
                          <a:gd name="T15" fmla="*/ 468 h 2816"/>
                          <a:gd name="T16" fmla="*/ 1200 w 1278"/>
                          <a:gd name="T17" fmla="*/ 1463 h 2816"/>
                          <a:gd name="T18" fmla="*/ 975 w 1278"/>
                          <a:gd name="T19" fmla="*/ 2809 h 2816"/>
                          <a:gd name="T20" fmla="*/ 541 w 1278"/>
                          <a:gd name="T21" fmla="*/ 2812 h 2816"/>
                          <a:gd name="T22" fmla="*/ 35 w 1278"/>
                          <a:gd name="T23" fmla="*/ 606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8" h="2816">
                            <a:moveTo>
                              <a:pt x="35" y="606"/>
                            </a:moveTo>
                            <a:cubicBezTo>
                              <a:pt x="0" y="211"/>
                              <a:pt x="130" y="188"/>
                              <a:pt x="155" y="119"/>
                            </a:cubicBezTo>
                            <a:cubicBezTo>
                              <a:pt x="261" y="55"/>
                              <a:pt x="296" y="59"/>
                              <a:pt x="346" y="34"/>
                            </a:cubicBezTo>
                            <a:cubicBezTo>
                              <a:pt x="453" y="16"/>
                              <a:pt x="666" y="0"/>
                              <a:pt x="796" y="8"/>
                            </a:cubicBezTo>
                            <a:cubicBezTo>
                              <a:pt x="887" y="13"/>
                              <a:pt x="1009" y="33"/>
                              <a:pt x="1124" y="80"/>
                            </a:cubicBezTo>
                            <a:cubicBezTo>
                              <a:pt x="1166" y="111"/>
                              <a:pt x="1171" y="106"/>
                              <a:pt x="1218" y="146"/>
                            </a:cubicBezTo>
                            <a:cubicBezTo>
                              <a:pt x="1243" y="171"/>
                              <a:pt x="1243" y="171"/>
                              <a:pt x="1255" y="200"/>
                            </a:cubicBezTo>
                            <a:cubicBezTo>
                              <a:pt x="1264" y="253"/>
                              <a:pt x="1278" y="258"/>
                              <a:pt x="1269" y="468"/>
                            </a:cubicBezTo>
                            <a:cubicBezTo>
                              <a:pt x="1247" y="799"/>
                              <a:pt x="1235" y="1133"/>
                              <a:pt x="1200" y="1463"/>
                            </a:cubicBezTo>
                            <a:cubicBezTo>
                              <a:pt x="1151" y="1854"/>
                              <a:pt x="1111" y="2090"/>
                              <a:pt x="975" y="2809"/>
                            </a:cubicBezTo>
                            <a:cubicBezTo>
                              <a:pt x="873" y="2804"/>
                              <a:pt x="621" y="2816"/>
                              <a:pt x="541" y="2812"/>
                            </a:cubicBezTo>
                            <a:cubicBezTo>
                              <a:pt x="481" y="2440"/>
                              <a:pt x="88" y="1040"/>
                              <a:pt x="35" y="606"/>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01" name="AutoShape 1227">
                        <a:extLst>
                          <a:ext uri="{FF2B5EF4-FFF2-40B4-BE49-F238E27FC236}">
                            <a16:creationId xmlns:a16="http://schemas.microsoft.com/office/drawing/2014/main" id="{027ED58C-080C-A14A-811C-DAB7345CE1EB}"/>
                          </a:ext>
                        </a:extLst>
                      </p:cNvPr>
                      <p:cNvSpPr>
                        <a:spLocks noChangeArrowheads="1"/>
                      </p:cNvSpPr>
                      <p:nvPr/>
                    </p:nvSpPr>
                    <p:spPr bwMode="auto">
                      <a:xfrm rot="1223210">
                        <a:off x="14339" y="3457"/>
                        <a:ext cx="381" cy="1223"/>
                      </a:xfrm>
                      <a:prstGeom prst="can">
                        <a:avLst>
                          <a:gd name="adj" fmla="val 3419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02" name="Rectangle 301">
                        <a:extLst>
                          <a:ext uri="{FF2B5EF4-FFF2-40B4-BE49-F238E27FC236}">
                            <a16:creationId xmlns:a16="http://schemas.microsoft.com/office/drawing/2014/main" id="{D5CB1E75-C329-3844-A636-9664E9A37DC1}"/>
                          </a:ext>
                        </a:extLst>
                      </p:cNvPr>
                      <p:cNvSpPr>
                        <a:spLocks noChangeArrowheads="1"/>
                      </p:cNvSpPr>
                      <p:nvPr/>
                    </p:nvSpPr>
                    <p:spPr bwMode="auto">
                      <a:xfrm>
                        <a:off x="14439" y="3276"/>
                        <a:ext cx="429" cy="3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258" name="Oval 1229">
                      <a:extLst>
                        <a:ext uri="{FF2B5EF4-FFF2-40B4-BE49-F238E27FC236}">
                          <a16:creationId xmlns:a16="http://schemas.microsoft.com/office/drawing/2014/main" id="{39AFA6C5-75DA-9743-8558-C1E425F58ACD}"/>
                        </a:ext>
                      </a:extLst>
                    </p:cNvPr>
                    <p:cNvSpPr>
                      <a:spLocks noChangeArrowheads="1"/>
                    </p:cNvSpPr>
                    <p:nvPr/>
                  </p:nvSpPr>
                  <p:spPr bwMode="auto">
                    <a:xfrm>
                      <a:off x="14234" y="1046"/>
                      <a:ext cx="696" cy="64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59" name="Group 1230">
                      <a:extLst>
                        <a:ext uri="{FF2B5EF4-FFF2-40B4-BE49-F238E27FC236}">
                          <a16:creationId xmlns:a16="http://schemas.microsoft.com/office/drawing/2014/main" id="{F4CD149B-904F-C747-9535-67D0ABEE9A6A}"/>
                        </a:ext>
                      </a:extLst>
                    </p:cNvPr>
                    <p:cNvGrpSpPr>
                      <a:grpSpLocks/>
                    </p:cNvGrpSpPr>
                    <p:nvPr/>
                  </p:nvGrpSpPr>
                  <p:grpSpPr bwMode="auto">
                    <a:xfrm>
                      <a:off x="13492" y="299"/>
                      <a:ext cx="616" cy="889"/>
                      <a:chOff x="13492" y="222"/>
                      <a:chExt cx="616" cy="877"/>
                    </a:xfrm>
                  </p:grpSpPr>
                  <p:grpSp>
                    <p:nvGrpSpPr>
                      <p:cNvPr id="263" name="Group 1231">
                        <a:extLst>
                          <a:ext uri="{FF2B5EF4-FFF2-40B4-BE49-F238E27FC236}">
                            <a16:creationId xmlns:a16="http://schemas.microsoft.com/office/drawing/2014/main" id="{B0C3D022-6A8D-574A-8373-3831548B1DAE}"/>
                          </a:ext>
                        </a:extLst>
                      </p:cNvPr>
                      <p:cNvGrpSpPr>
                        <a:grpSpLocks/>
                      </p:cNvGrpSpPr>
                      <p:nvPr/>
                    </p:nvGrpSpPr>
                    <p:grpSpPr bwMode="auto">
                      <a:xfrm>
                        <a:off x="13492" y="222"/>
                        <a:ext cx="616" cy="709"/>
                        <a:chOff x="13492" y="222"/>
                        <a:chExt cx="616" cy="709"/>
                      </a:xfrm>
                    </p:grpSpPr>
                    <p:sp>
                      <p:nvSpPr>
                        <p:cNvPr id="277" name="Oval 1232">
                          <a:extLst>
                            <a:ext uri="{FF2B5EF4-FFF2-40B4-BE49-F238E27FC236}">
                              <a16:creationId xmlns:a16="http://schemas.microsoft.com/office/drawing/2014/main" id="{FC9D242B-3E9C-944D-8441-AC939F3355D9}"/>
                            </a:ext>
                          </a:extLst>
                        </p:cNvPr>
                        <p:cNvSpPr>
                          <a:spLocks noChangeArrowheads="1"/>
                        </p:cNvSpPr>
                        <p:nvPr/>
                      </p:nvSpPr>
                      <p:spPr bwMode="auto">
                        <a:xfrm flipH="1">
                          <a:off x="13492" y="241"/>
                          <a:ext cx="616" cy="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78" name="Group 1233">
                          <a:extLst>
                            <a:ext uri="{FF2B5EF4-FFF2-40B4-BE49-F238E27FC236}">
                              <a16:creationId xmlns:a16="http://schemas.microsoft.com/office/drawing/2014/main" id="{4FBB4335-FA43-C849-913C-73981E923F26}"/>
                            </a:ext>
                          </a:extLst>
                        </p:cNvPr>
                        <p:cNvGrpSpPr>
                          <a:grpSpLocks/>
                        </p:cNvGrpSpPr>
                        <p:nvPr/>
                      </p:nvGrpSpPr>
                      <p:grpSpPr bwMode="auto">
                        <a:xfrm rot="161955" flipH="1">
                          <a:off x="13647" y="222"/>
                          <a:ext cx="402" cy="548"/>
                          <a:chOff x="6410" y="4175"/>
                          <a:chExt cx="3671" cy="4034"/>
                        </a:xfrm>
                      </p:grpSpPr>
                      <p:sp>
                        <p:nvSpPr>
                          <p:cNvPr id="281" name="AutoShape 1234">
                            <a:extLst>
                              <a:ext uri="{FF2B5EF4-FFF2-40B4-BE49-F238E27FC236}">
                                <a16:creationId xmlns:a16="http://schemas.microsoft.com/office/drawing/2014/main" id="{7CF792F3-71AD-DC42-8FE1-1A702CBFD281}"/>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2" name="AutoShape 1235">
                            <a:extLst>
                              <a:ext uri="{FF2B5EF4-FFF2-40B4-BE49-F238E27FC236}">
                                <a16:creationId xmlns:a16="http://schemas.microsoft.com/office/drawing/2014/main" id="{1EA10756-85C1-4D47-9F41-D634540D1E2C}"/>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3" name="AutoShape 1236">
                            <a:extLst>
                              <a:ext uri="{FF2B5EF4-FFF2-40B4-BE49-F238E27FC236}">
                                <a16:creationId xmlns:a16="http://schemas.microsoft.com/office/drawing/2014/main" id="{DB91DD9C-5F4B-EC4E-92F7-363BC8635D78}"/>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4" name="AutoShape 1237">
                            <a:extLst>
                              <a:ext uri="{FF2B5EF4-FFF2-40B4-BE49-F238E27FC236}">
                                <a16:creationId xmlns:a16="http://schemas.microsoft.com/office/drawing/2014/main" id="{2D031CA6-9FE9-2444-889F-752E684E0505}"/>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5" name="AutoShape 1238">
                            <a:extLst>
                              <a:ext uri="{FF2B5EF4-FFF2-40B4-BE49-F238E27FC236}">
                                <a16:creationId xmlns:a16="http://schemas.microsoft.com/office/drawing/2014/main" id="{0D8C4264-F412-A04D-B9D0-1F82879CF4DA}"/>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6" name="AutoShape 1239">
                            <a:extLst>
                              <a:ext uri="{FF2B5EF4-FFF2-40B4-BE49-F238E27FC236}">
                                <a16:creationId xmlns:a16="http://schemas.microsoft.com/office/drawing/2014/main" id="{F4E12F74-7E8C-8B42-AAF4-F0849F844EBF}"/>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7" name="AutoShape 1240">
                            <a:extLst>
                              <a:ext uri="{FF2B5EF4-FFF2-40B4-BE49-F238E27FC236}">
                                <a16:creationId xmlns:a16="http://schemas.microsoft.com/office/drawing/2014/main" id="{3DA069A6-7AB3-7640-B6D3-07C5960ECD24}"/>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8" name="AutoShape 1241">
                            <a:extLst>
                              <a:ext uri="{FF2B5EF4-FFF2-40B4-BE49-F238E27FC236}">
                                <a16:creationId xmlns:a16="http://schemas.microsoft.com/office/drawing/2014/main" id="{7619DA50-697E-4649-946D-5C3D22302B51}"/>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89" name="AutoShape 1242">
                            <a:extLst>
                              <a:ext uri="{FF2B5EF4-FFF2-40B4-BE49-F238E27FC236}">
                                <a16:creationId xmlns:a16="http://schemas.microsoft.com/office/drawing/2014/main" id="{FF38BA0A-EC7B-A046-A5D1-91BB84A2357B}"/>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0" name="AutoShape 1243">
                            <a:extLst>
                              <a:ext uri="{FF2B5EF4-FFF2-40B4-BE49-F238E27FC236}">
                                <a16:creationId xmlns:a16="http://schemas.microsoft.com/office/drawing/2014/main" id="{075C8EBA-8870-EE46-898F-C2E513DB44C4}"/>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1" name="AutoShape 1244">
                            <a:extLst>
                              <a:ext uri="{FF2B5EF4-FFF2-40B4-BE49-F238E27FC236}">
                                <a16:creationId xmlns:a16="http://schemas.microsoft.com/office/drawing/2014/main" id="{89907C4F-5DE6-3241-AC62-8BE25D46DE3B}"/>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2" name="AutoShape 1245">
                            <a:extLst>
                              <a:ext uri="{FF2B5EF4-FFF2-40B4-BE49-F238E27FC236}">
                                <a16:creationId xmlns:a16="http://schemas.microsoft.com/office/drawing/2014/main" id="{28A13BFD-2F7F-1340-B83F-B71FF1BA31D6}"/>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93" name="AutoShape 1246">
                            <a:extLst>
                              <a:ext uri="{FF2B5EF4-FFF2-40B4-BE49-F238E27FC236}">
                                <a16:creationId xmlns:a16="http://schemas.microsoft.com/office/drawing/2014/main" id="{7F9CF8E0-DB54-B141-BA2A-FF3D4EC56D88}"/>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279" name="AutoShape 1247">
                          <a:extLst>
                            <a:ext uri="{FF2B5EF4-FFF2-40B4-BE49-F238E27FC236}">
                              <a16:creationId xmlns:a16="http://schemas.microsoft.com/office/drawing/2014/main" id="{B97B9ADD-07EE-8D4A-B118-DA73209AC54C}"/>
                            </a:ext>
                          </a:extLst>
                        </p:cNvPr>
                        <p:cNvCxnSpPr>
                          <a:cxnSpLocks noChangeShapeType="1"/>
                        </p:cNvCxnSpPr>
                        <p:nvPr/>
                      </p:nvCxnSpPr>
                      <p:spPr bwMode="auto">
                        <a:xfrm>
                          <a:off x="13773" y="658"/>
                          <a:ext cx="121" cy="151"/>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80" name="AutoShape 1248">
                          <a:extLst>
                            <a:ext uri="{FF2B5EF4-FFF2-40B4-BE49-F238E27FC236}">
                              <a16:creationId xmlns:a16="http://schemas.microsoft.com/office/drawing/2014/main" id="{36DADAD7-7956-9948-8688-196147D23D7B}"/>
                            </a:ext>
                          </a:extLst>
                        </p:cNvPr>
                        <p:cNvCxnSpPr>
                          <a:cxnSpLocks noChangeShapeType="1"/>
                        </p:cNvCxnSpPr>
                        <p:nvPr/>
                      </p:nvCxnSpPr>
                      <p:spPr bwMode="auto">
                        <a:xfrm flipH="1">
                          <a:off x="13673" y="742"/>
                          <a:ext cx="164" cy="172"/>
                        </a:xfrm>
                        <a:prstGeom prst="straightConnector1">
                          <a:avLst/>
                        </a:prstGeom>
                        <a:noFill/>
                        <a:ln w="5715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264" name="Group 1249">
                        <a:extLst>
                          <a:ext uri="{FF2B5EF4-FFF2-40B4-BE49-F238E27FC236}">
                            <a16:creationId xmlns:a16="http://schemas.microsoft.com/office/drawing/2014/main" id="{01E68BC3-4153-BE40-B275-1B066D236BC1}"/>
                          </a:ext>
                        </a:extLst>
                      </p:cNvPr>
                      <p:cNvGrpSpPr>
                        <a:grpSpLocks/>
                      </p:cNvGrpSpPr>
                      <p:nvPr/>
                    </p:nvGrpSpPr>
                    <p:grpSpPr bwMode="auto">
                      <a:xfrm>
                        <a:off x="13542" y="780"/>
                        <a:ext cx="508" cy="319"/>
                        <a:chOff x="13544" y="773"/>
                        <a:chExt cx="508" cy="319"/>
                      </a:xfrm>
                    </p:grpSpPr>
                    <p:sp>
                      <p:nvSpPr>
                        <p:cNvPr id="265" name="AutoShape 1250">
                          <a:extLst>
                            <a:ext uri="{FF2B5EF4-FFF2-40B4-BE49-F238E27FC236}">
                              <a16:creationId xmlns:a16="http://schemas.microsoft.com/office/drawing/2014/main" id="{FC3A61B2-30F5-4D41-BBF7-9D3D73D1F8AC}"/>
                            </a:ext>
                          </a:extLst>
                        </p:cNvPr>
                        <p:cNvSpPr>
                          <a:spLocks noChangeArrowheads="1"/>
                        </p:cNvSpPr>
                        <p:nvPr/>
                      </p:nvSpPr>
                      <p:spPr bwMode="auto">
                        <a:xfrm rot="11192082" flipH="1">
                          <a:off x="13544" y="989"/>
                          <a:ext cx="111" cy="103"/>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266" name="Group 1251">
                          <a:extLst>
                            <a:ext uri="{FF2B5EF4-FFF2-40B4-BE49-F238E27FC236}">
                              <a16:creationId xmlns:a16="http://schemas.microsoft.com/office/drawing/2014/main" id="{661F629C-0ADB-7E4D-9A0E-67EE3593203D}"/>
                            </a:ext>
                          </a:extLst>
                        </p:cNvPr>
                        <p:cNvGrpSpPr>
                          <a:grpSpLocks/>
                        </p:cNvGrpSpPr>
                        <p:nvPr/>
                      </p:nvGrpSpPr>
                      <p:grpSpPr bwMode="auto">
                        <a:xfrm flipH="1">
                          <a:off x="13558" y="773"/>
                          <a:ext cx="494" cy="239"/>
                          <a:chOff x="2716" y="4390"/>
                          <a:chExt cx="2185" cy="979"/>
                        </a:xfrm>
                      </p:grpSpPr>
                      <p:sp>
                        <p:nvSpPr>
                          <p:cNvPr id="267" name="AutoShape 1252">
                            <a:extLst>
                              <a:ext uri="{FF2B5EF4-FFF2-40B4-BE49-F238E27FC236}">
                                <a16:creationId xmlns:a16="http://schemas.microsoft.com/office/drawing/2014/main" id="{6817E7DE-BE36-1947-A0DA-F7374A25243E}"/>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68" name="AutoShape 1253">
                            <a:extLst>
                              <a:ext uri="{FF2B5EF4-FFF2-40B4-BE49-F238E27FC236}">
                                <a16:creationId xmlns:a16="http://schemas.microsoft.com/office/drawing/2014/main" id="{4A4D1AD1-9318-2447-B79D-265A7F705764}"/>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69" name="Group 1254">
                            <a:extLst>
                              <a:ext uri="{FF2B5EF4-FFF2-40B4-BE49-F238E27FC236}">
                                <a16:creationId xmlns:a16="http://schemas.microsoft.com/office/drawing/2014/main" id="{09EF1D78-92A9-4C45-B7BD-03C8A7077193}"/>
                              </a:ext>
                            </a:extLst>
                          </p:cNvPr>
                          <p:cNvGrpSpPr>
                            <a:grpSpLocks/>
                          </p:cNvGrpSpPr>
                          <p:nvPr/>
                        </p:nvGrpSpPr>
                        <p:grpSpPr bwMode="auto">
                          <a:xfrm>
                            <a:off x="3381" y="4950"/>
                            <a:ext cx="1420" cy="419"/>
                            <a:chOff x="3381" y="4950"/>
                            <a:chExt cx="1420" cy="419"/>
                          </a:xfrm>
                        </p:grpSpPr>
                        <p:sp>
                          <p:nvSpPr>
                            <p:cNvPr id="273" name="AutoShape 1255">
                              <a:extLst>
                                <a:ext uri="{FF2B5EF4-FFF2-40B4-BE49-F238E27FC236}">
                                  <a16:creationId xmlns:a16="http://schemas.microsoft.com/office/drawing/2014/main" id="{32B17716-E6C8-0646-B3EA-54421810A7FC}"/>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4" name="AutoShape 1256">
                              <a:extLst>
                                <a:ext uri="{FF2B5EF4-FFF2-40B4-BE49-F238E27FC236}">
                                  <a16:creationId xmlns:a16="http://schemas.microsoft.com/office/drawing/2014/main" id="{91F0EE9E-86AD-2345-A2A1-EE9C8DE742BD}"/>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5" name="AutoShape 1257">
                              <a:extLst>
                                <a:ext uri="{FF2B5EF4-FFF2-40B4-BE49-F238E27FC236}">
                                  <a16:creationId xmlns:a16="http://schemas.microsoft.com/office/drawing/2014/main" id="{091A0A49-E4A8-C945-85BF-22AB63FB8912}"/>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6" name="AutoShape 1258">
                              <a:extLst>
                                <a:ext uri="{FF2B5EF4-FFF2-40B4-BE49-F238E27FC236}">
                                  <a16:creationId xmlns:a16="http://schemas.microsoft.com/office/drawing/2014/main" id="{2CBD647E-0B3E-5C47-934D-8AC704537E82}"/>
                                </a:ext>
                              </a:extLst>
                            </p:cNvPr>
                            <p:cNvSpPr>
                              <a:spLocks noChangeArrowheads="1"/>
                            </p:cNvSpPr>
                            <p:nvPr/>
                          </p:nvSpPr>
                          <p:spPr bwMode="auto">
                            <a:xfrm rot="16739127" flipH="1">
                              <a:off x="3486" y="4852"/>
                              <a:ext cx="264" cy="459"/>
                            </a:xfrm>
                            <a:prstGeom prst="can">
                              <a:avLst>
                                <a:gd name="adj" fmla="val 4346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270" name="AutoShape 1259">
                            <a:extLst>
                              <a:ext uri="{FF2B5EF4-FFF2-40B4-BE49-F238E27FC236}">
                                <a16:creationId xmlns:a16="http://schemas.microsoft.com/office/drawing/2014/main" id="{46768B4C-FF5A-1948-9939-D0BEC3897CC4}"/>
                              </a:ext>
                            </a:extLst>
                          </p:cNvPr>
                          <p:cNvSpPr>
                            <a:spLocks noChangeArrowheads="1"/>
                          </p:cNvSpPr>
                          <p:nvPr/>
                        </p:nvSpPr>
                        <p:spPr bwMode="auto">
                          <a:xfrm rot="18344678" flipH="1">
                            <a:off x="3143" y="4759"/>
                            <a:ext cx="264" cy="351"/>
                          </a:xfrm>
                          <a:prstGeom prst="can">
                            <a:avLst>
                              <a:gd name="adj" fmla="val 332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1" name="AutoShape 1260">
                            <a:extLst>
                              <a:ext uri="{FF2B5EF4-FFF2-40B4-BE49-F238E27FC236}">
                                <a16:creationId xmlns:a16="http://schemas.microsoft.com/office/drawing/2014/main" id="{0893EF42-6ADE-904B-A6B4-A94E460C884B}"/>
                              </a:ext>
                            </a:extLst>
                          </p:cNvPr>
                          <p:cNvSpPr>
                            <a:spLocks noChangeArrowheads="1"/>
                          </p:cNvSpPr>
                          <p:nvPr/>
                        </p:nvSpPr>
                        <p:spPr bwMode="auto">
                          <a:xfrm rot="19314736" flipH="1">
                            <a:off x="2819" y="4419"/>
                            <a:ext cx="226" cy="485"/>
                          </a:xfrm>
                          <a:prstGeom prst="can">
                            <a:avLst>
                              <a:gd name="adj" fmla="val 1486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72" name="AutoShape 1261">
                            <a:extLst>
                              <a:ext uri="{FF2B5EF4-FFF2-40B4-BE49-F238E27FC236}">
                                <a16:creationId xmlns:a16="http://schemas.microsoft.com/office/drawing/2014/main" id="{F0C126C6-A6C8-704E-95B3-0C18EA4B210F}"/>
                              </a:ext>
                            </a:extLst>
                          </p:cNvPr>
                          <p:cNvSpPr>
                            <a:spLocks noChangeArrowheads="1"/>
                          </p:cNvSpPr>
                          <p:nvPr/>
                        </p:nvSpPr>
                        <p:spPr bwMode="auto">
                          <a:xfrm rot="18671157" flipH="1">
                            <a:off x="4236" y="4417"/>
                            <a:ext cx="316" cy="1015"/>
                          </a:xfrm>
                          <a:prstGeom prst="can">
                            <a:avLst>
                              <a:gd name="adj" fmla="val 269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grpSp>
                <p:sp>
                  <p:nvSpPr>
                    <p:cNvPr id="260" name="AutoShape 1262">
                      <a:extLst>
                        <a:ext uri="{FF2B5EF4-FFF2-40B4-BE49-F238E27FC236}">
                          <a16:creationId xmlns:a16="http://schemas.microsoft.com/office/drawing/2014/main" id="{DE6C0645-7CAB-4E48-9066-24F446085188}"/>
                        </a:ext>
                      </a:extLst>
                    </p:cNvPr>
                    <p:cNvSpPr>
                      <a:spLocks noChangeArrowheads="1"/>
                    </p:cNvSpPr>
                    <p:nvPr/>
                  </p:nvSpPr>
                  <p:spPr bwMode="auto">
                    <a:xfrm rot="10338655">
                      <a:off x="13669" y="766"/>
                      <a:ext cx="124" cy="885"/>
                    </a:xfrm>
                    <a:prstGeom prst="can">
                      <a:avLst>
                        <a:gd name="adj" fmla="val 5514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61" name="AutoShape 1263">
                      <a:extLst>
                        <a:ext uri="{FF2B5EF4-FFF2-40B4-BE49-F238E27FC236}">
                          <a16:creationId xmlns:a16="http://schemas.microsoft.com/office/drawing/2014/main" id="{90FAC4F0-7EC9-054A-9BD4-0617E87DD876}"/>
                        </a:ext>
                      </a:extLst>
                    </p:cNvPr>
                    <p:cNvSpPr>
                      <a:spLocks noChangeArrowheads="1"/>
                    </p:cNvSpPr>
                    <p:nvPr/>
                  </p:nvSpPr>
                  <p:spPr bwMode="auto">
                    <a:xfrm rot="6746646">
                      <a:off x="14086" y="1338"/>
                      <a:ext cx="171" cy="918"/>
                    </a:xfrm>
                    <a:prstGeom prst="can">
                      <a:avLst>
                        <a:gd name="adj" fmla="val 1943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262" name="AutoShape 1264">
                      <a:extLst>
                        <a:ext uri="{FF2B5EF4-FFF2-40B4-BE49-F238E27FC236}">
                          <a16:creationId xmlns:a16="http://schemas.microsoft.com/office/drawing/2014/main" id="{C97F01EC-D17E-B74A-BEBE-E5979B352589}"/>
                        </a:ext>
                      </a:extLst>
                    </p:cNvPr>
                    <p:cNvCxnSpPr>
                      <a:cxnSpLocks noChangeShapeType="1"/>
                    </p:cNvCxnSpPr>
                    <p:nvPr/>
                  </p:nvCxnSpPr>
                  <p:spPr bwMode="auto">
                    <a:xfrm flipV="1">
                      <a:off x="14297" y="1499"/>
                      <a:ext cx="113" cy="7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250" name="Group 1265">
                    <a:extLst>
                      <a:ext uri="{FF2B5EF4-FFF2-40B4-BE49-F238E27FC236}">
                        <a16:creationId xmlns:a16="http://schemas.microsoft.com/office/drawing/2014/main" id="{7A36C32D-A495-5B46-ADC3-1B1007B55C78}"/>
                      </a:ext>
                    </a:extLst>
                  </p:cNvPr>
                  <p:cNvGrpSpPr>
                    <a:grpSpLocks/>
                  </p:cNvGrpSpPr>
                  <p:nvPr/>
                </p:nvGrpSpPr>
                <p:grpSpPr bwMode="auto">
                  <a:xfrm flipH="1">
                    <a:off x="14215" y="1189"/>
                    <a:ext cx="124" cy="165"/>
                    <a:chOff x="1552" y="2201"/>
                    <a:chExt cx="327" cy="338"/>
                  </a:xfrm>
                </p:grpSpPr>
                <p:cxnSp>
                  <p:nvCxnSpPr>
                    <p:cNvPr id="251" name="AutoShape 1266">
                      <a:extLst>
                        <a:ext uri="{FF2B5EF4-FFF2-40B4-BE49-F238E27FC236}">
                          <a16:creationId xmlns:a16="http://schemas.microsoft.com/office/drawing/2014/main" id="{1EBF1583-5134-E440-88C0-DCBFCFC47072}"/>
                        </a:ext>
                      </a:extLst>
                    </p:cNvPr>
                    <p:cNvCxnSpPr>
                      <a:cxnSpLocks noChangeShapeType="1"/>
                    </p:cNvCxnSpPr>
                    <p:nvPr/>
                  </p:nvCxnSpPr>
                  <p:spPr bwMode="auto">
                    <a:xfrm flipV="1">
                      <a:off x="1552" y="2201"/>
                      <a:ext cx="267" cy="22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52" name="AutoShape 1267">
                      <a:extLst>
                        <a:ext uri="{FF2B5EF4-FFF2-40B4-BE49-F238E27FC236}">
                          <a16:creationId xmlns:a16="http://schemas.microsoft.com/office/drawing/2014/main" id="{4A8384B0-2B80-664D-8BBD-CB1E2F2533BF}"/>
                        </a:ext>
                      </a:extLst>
                    </p:cNvPr>
                    <p:cNvCxnSpPr>
                      <a:cxnSpLocks noChangeShapeType="1"/>
                    </p:cNvCxnSpPr>
                    <p:nvPr/>
                  </p:nvCxnSpPr>
                  <p:spPr bwMode="auto">
                    <a:xfrm>
                      <a:off x="1552" y="2430"/>
                      <a:ext cx="327" cy="10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253" name="Arc 1268">
                      <a:extLst>
                        <a:ext uri="{FF2B5EF4-FFF2-40B4-BE49-F238E27FC236}">
                          <a16:creationId xmlns:a16="http://schemas.microsoft.com/office/drawing/2014/main" id="{F5C4C526-F8DA-4443-9CF5-D19E2E650DA6}"/>
                        </a:ext>
                      </a:extLst>
                    </p:cNvPr>
                    <p:cNvSpPr>
                      <a:spLocks/>
                    </p:cNvSpPr>
                    <p:nvPr/>
                  </p:nvSpPr>
                  <p:spPr bwMode="auto">
                    <a:xfrm rot="2028604">
                      <a:off x="1663" y="2318"/>
                      <a:ext cx="108" cy="158"/>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254" name="Arc 1269">
                      <a:extLst>
                        <a:ext uri="{FF2B5EF4-FFF2-40B4-BE49-F238E27FC236}">
                          <a16:creationId xmlns:a16="http://schemas.microsoft.com/office/drawing/2014/main" id="{2539A3AD-F08C-1E43-BBDD-2E20F90FD0B9}"/>
                        </a:ext>
                      </a:extLst>
                    </p:cNvPr>
                    <p:cNvSpPr>
                      <a:spLocks/>
                    </p:cNvSpPr>
                    <p:nvPr/>
                  </p:nvSpPr>
                  <p:spPr bwMode="auto">
                    <a:xfrm rot="13797456">
                      <a:off x="1696" y="2355"/>
                      <a:ext cx="79" cy="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grpSp>
          <p:sp>
            <p:nvSpPr>
              <p:cNvPr id="243" name="Rectangle 242">
                <a:extLst>
                  <a:ext uri="{FF2B5EF4-FFF2-40B4-BE49-F238E27FC236}">
                    <a16:creationId xmlns:a16="http://schemas.microsoft.com/office/drawing/2014/main" id="{F7FFA735-EDA0-754F-8D54-B4E5552075DA}"/>
                  </a:ext>
                </a:extLst>
              </p:cNvPr>
              <p:cNvSpPr>
                <a:spLocks noChangeArrowheads="1"/>
              </p:cNvSpPr>
              <p:nvPr/>
            </p:nvSpPr>
            <p:spPr bwMode="auto">
              <a:xfrm>
                <a:off x="1507" y="7930"/>
                <a:ext cx="621" cy="1209"/>
              </a:xfrm>
              <a:prstGeom prst="rect">
                <a:avLst/>
              </a:prstGeom>
              <a:solidFill>
                <a:srgbClr val="FFFFFF"/>
              </a:solidFill>
              <a:ln w="9525">
                <a:solidFill>
                  <a:srgbClr val="000000"/>
                </a:solidFill>
                <a:miter lim="800000"/>
                <a:headEnd/>
                <a:tailEnd/>
              </a:ln>
            </p:spPr>
            <p:txBody>
              <a:bodyPr rot="0" vert="vert270" wrap="square" lIns="91440" tIns="45720" rIns="91440" bIns="45720" anchor="t" anchorCtr="0" upright="1">
                <a:noAutofit/>
              </a:bodyPr>
              <a:lstStyle/>
              <a:p>
                <a:pPr marL="71755" marR="71755" algn="just">
                  <a:lnSpc>
                    <a:spcPct val="150000"/>
                  </a:lnSpc>
                  <a:spcAft>
                    <a:spcPts val="0"/>
                  </a:spcAft>
                </a:pPr>
                <a:r>
                  <a:rPr lang="fr-FR" sz="1100">
                    <a:effectLst/>
                    <a:latin typeface="Calibri" charset="0"/>
                    <a:ea typeface="Calibri" charset="0"/>
                    <a:cs typeface="Times New Roman" charset="0"/>
                  </a:rPr>
                  <a:t>Droitier</a:t>
                </a:r>
              </a:p>
            </p:txBody>
          </p:sp>
          <p:sp>
            <p:nvSpPr>
              <p:cNvPr id="244" name="Rectangle 243">
                <a:extLst>
                  <a:ext uri="{FF2B5EF4-FFF2-40B4-BE49-F238E27FC236}">
                    <a16:creationId xmlns:a16="http://schemas.microsoft.com/office/drawing/2014/main" id="{B05AAE6D-C6C9-C240-9B18-B991FFCC8933}"/>
                  </a:ext>
                </a:extLst>
              </p:cNvPr>
              <p:cNvSpPr>
                <a:spLocks noChangeArrowheads="1"/>
              </p:cNvSpPr>
              <p:nvPr/>
            </p:nvSpPr>
            <p:spPr bwMode="auto">
              <a:xfrm>
                <a:off x="5180" y="7513"/>
                <a:ext cx="621" cy="1553"/>
              </a:xfrm>
              <a:prstGeom prst="rect">
                <a:avLst/>
              </a:prstGeom>
              <a:solidFill>
                <a:srgbClr val="FFFFFF"/>
              </a:solidFill>
              <a:ln w="9525">
                <a:solidFill>
                  <a:srgbClr val="000000"/>
                </a:solidFill>
                <a:miter lim="800000"/>
                <a:headEnd/>
                <a:tailEnd/>
              </a:ln>
            </p:spPr>
            <p:txBody>
              <a:bodyPr rot="0" vert="vert270" wrap="square" lIns="91440" tIns="45720" rIns="91440" bIns="45720" anchor="t" anchorCtr="0" upright="1">
                <a:noAutofit/>
              </a:bodyPr>
              <a:lstStyle/>
              <a:p>
                <a:pPr marL="71755" marR="71755" algn="just">
                  <a:lnSpc>
                    <a:spcPct val="150000"/>
                  </a:lnSpc>
                  <a:spcAft>
                    <a:spcPts val="0"/>
                  </a:spcAft>
                </a:pPr>
                <a:r>
                  <a:rPr lang="fr-FR" sz="1100" dirty="0">
                    <a:effectLst/>
                    <a:latin typeface="Calibri" charset="0"/>
                    <a:ea typeface="Calibri" charset="0"/>
                    <a:cs typeface="Times New Roman" charset="0"/>
                  </a:rPr>
                  <a:t>Gaucher</a:t>
                </a:r>
              </a:p>
            </p:txBody>
          </p:sp>
          <p:sp>
            <p:nvSpPr>
              <p:cNvPr id="245" name="AutoShape 1439">
                <a:extLst>
                  <a:ext uri="{FF2B5EF4-FFF2-40B4-BE49-F238E27FC236}">
                    <a16:creationId xmlns:a16="http://schemas.microsoft.com/office/drawing/2014/main" id="{4A8ED676-9511-C94D-AE04-130470B392BF}"/>
                  </a:ext>
                </a:extLst>
              </p:cNvPr>
              <p:cNvSpPr>
                <a:spLocks noChangeArrowheads="1"/>
              </p:cNvSpPr>
              <p:nvPr/>
            </p:nvSpPr>
            <p:spPr bwMode="auto">
              <a:xfrm>
                <a:off x="2208" y="4902"/>
                <a:ext cx="3605" cy="605"/>
              </a:xfrm>
              <a:prstGeom prst="bevel">
                <a:avLst>
                  <a:gd name="adj" fmla="val 12500"/>
                </a:avLst>
              </a:prstGeom>
              <a:solidFill>
                <a:srgbClr val="FFFFFF"/>
              </a:solidFill>
              <a:ln w="9525">
                <a:solidFill>
                  <a:srgbClr val="000000"/>
                </a:solidFill>
                <a:miter lim="800000"/>
                <a:headEnd/>
                <a:tailEnd/>
              </a:ln>
            </p:spPr>
            <p:txBody>
              <a:bodyPr rot="0" vert="horz" wrap="square" lIns="0" tIns="0" rIns="0" bIns="0" anchor="t" anchorCtr="0" upright="1">
                <a:noAutofit/>
              </a:bodyPr>
              <a:lstStyle/>
              <a:p>
                <a:pPr marL="71755" marR="71755" algn="ctr">
                  <a:lnSpc>
                    <a:spcPct val="150000"/>
                  </a:lnSpc>
                  <a:spcAft>
                    <a:spcPts val="0"/>
                  </a:spcAft>
                </a:pPr>
                <a:r>
                  <a:rPr lang="fr-FR" sz="1100" dirty="0">
                    <a:effectLst/>
                    <a:latin typeface="Calibri" charset="0"/>
                    <a:ea typeface="Calibri" charset="0"/>
                    <a:cs typeface="Times New Roman" charset="0"/>
                  </a:rPr>
                  <a:t>4-  Position de tir vue de profil</a:t>
                </a:r>
              </a:p>
            </p:txBody>
          </p:sp>
        </p:grpSp>
        <p:grpSp>
          <p:nvGrpSpPr>
            <p:cNvPr id="9" name="Group 1442">
              <a:extLst>
                <a:ext uri="{FF2B5EF4-FFF2-40B4-BE49-F238E27FC236}">
                  <a16:creationId xmlns:a16="http://schemas.microsoft.com/office/drawing/2014/main" id="{36657C20-42E3-0F43-9207-5E13EDCE4D71}"/>
                </a:ext>
              </a:extLst>
            </p:cNvPr>
            <p:cNvGrpSpPr>
              <a:grpSpLocks/>
            </p:cNvGrpSpPr>
            <p:nvPr/>
          </p:nvGrpSpPr>
          <p:grpSpPr bwMode="auto">
            <a:xfrm>
              <a:off x="3985146" y="3002507"/>
              <a:ext cx="1873250" cy="3827145"/>
              <a:chOff x="7203" y="4927"/>
              <a:chExt cx="2950" cy="6027"/>
            </a:xfrm>
          </p:grpSpPr>
          <p:grpSp>
            <p:nvGrpSpPr>
              <p:cNvPr id="153" name="Group 1414">
                <a:extLst>
                  <a:ext uri="{FF2B5EF4-FFF2-40B4-BE49-F238E27FC236}">
                    <a16:creationId xmlns:a16="http://schemas.microsoft.com/office/drawing/2014/main" id="{307046C1-42AC-E646-B33E-C48FB0C8F9E8}"/>
                  </a:ext>
                </a:extLst>
              </p:cNvPr>
              <p:cNvGrpSpPr>
                <a:grpSpLocks/>
              </p:cNvGrpSpPr>
              <p:nvPr/>
            </p:nvGrpSpPr>
            <p:grpSpPr bwMode="auto">
              <a:xfrm>
                <a:off x="7203" y="5421"/>
                <a:ext cx="2950" cy="5533"/>
                <a:chOff x="7514" y="3353"/>
                <a:chExt cx="2950" cy="6458"/>
              </a:xfrm>
            </p:grpSpPr>
            <p:sp>
              <p:nvSpPr>
                <p:cNvPr id="155" name="Rectangle 154">
                  <a:extLst>
                    <a:ext uri="{FF2B5EF4-FFF2-40B4-BE49-F238E27FC236}">
                      <a16:creationId xmlns:a16="http://schemas.microsoft.com/office/drawing/2014/main" id="{4364FEA3-B9B5-8F4D-98CD-3B4E9414278D}"/>
                    </a:ext>
                  </a:extLst>
                </p:cNvPr>
                <p:cNvSpPr>
                  <a:spLocks noChangeArrowheads="1"/>
                </p:cNvSpPr>
                <p:nvPr/>
              </p:nvSpPr>
              <p:spPr bwMode="auto">
                <a:xfrm>
                  <a:off x="7514" y="3353"/>
                  <a:ext cx="2950" cy="64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156" name="Group 1129">
                  <a:extLst>
                    <a:ext uri="{FF2B5EF4-FFF2-40B4-BE49-F238E27FC236}">
                      <a16:creationId xmlns:a16="http://schemas.microsoft.com/office/drawing/2014/main" id="{29F971A2-19A0-B848-9B36-594FD3EA8468}"/>
                    </a:ext>
                  </a:extLst>
                </p:cNvPr>
                <p:cNvGrpSpPr>
                  <a:grpSpLocks/>
                </p:cNvGrpSpPr>
                <p:nvPr/>
              </p:nvGrpSpPr>
              <p:grpSpPr bwMode="auto">
                <a:xfrm>
                  <a:off x="7909" y="5053"/>
                  <a:ext cx="601" cy="2466"/>
                  <a:chOff x="9855" y="4865"/>
                  <a:chExt cx="1128" cy="5231"/>
                </a:xfrm>
              </p:grpSpPr>
              <p:sp>
                <p:nvSpPr>
                  <p:cNvPr id="200" name="AutoShape 1130">
                    <a:extLst>
                      <a:ext uri="{FF2B5EF4-FFF2-40B4-BE49-F238E27FC236}">
                        <a16:creationId xmlns:a16="http://schemas.microsoft.com/office/drawing/2014/main" id="{E5D867BE-57D6-5940-832A-E107FD193B74}"/>
                      </a:ext>
                    </a:extLst>
                  </p:cNvPr>
                  <p:cNvSpPr>
                    <a:spLocks noChangeArrowheads="1"/>
                  </p:cNvSpPr>
                  <p:nvPr/>
                </p:nvSpPr>
                <p:spPr bwMode="auto">
                  <a:xfrm rot="258833">
                    <a:off x="10105" y="5363"/>
                    <a:ext cx="651" cy="870"/>
                  </a:xfrm>
                  <a:prstGeom prst="smileyFace">
                    <a:avLst>
                      <a:gd name="adj" fmla="val 465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01" name="Group 1131">
                    <a:extLst>
                      <a:ext uri="{FF2B5EF4-FFF2-40B4-BE49-F238E27FC236}">
                        <a16:creationId xmlns:a16="http://schemas.microsoft.com/office/drawing/2014/main" id="{08FAEB9F-9649-B34E-8106-3C9C60B13C0D}"/>
                      </a:ext>
                    </a:extLst>
                  </p:cNvPr>
                  <p:cNvGrpSpPr>
                    <a:grpSpLocks/>
                  </p:cNvGrpSpPr>
                  <p:nvPr/>
                </p:nvGrpSpPr>
                <p:grpSpPr bwMode="auto">
                  <a:xfrm>
                    <a:off x="9855" y="6233"/>
                    <a:ext cx="1128" cy="1302"/>
                    <a:chOff x="10439" y="6233"/>
                    <a:chExt cx="1147" cy="1302"/>
                  </a:xfrm>
                </p:grpSpPr>
                <p:sp>
                  <p:nvSpPr>
                    <p:cNvPr id="240" name="AutoShape 1132">
                      <a:extLst>
                        <a:ext uri="{FF2B5EF4-FFF2-40B4-BE49-F238E27FC236}">
                          <a16:creationId xmlns:a16="http://schemas.microsoft.com/office/drawing/2014/main" id="{D8E5BAF4-F094-BE42-BF46-3B32E213620C}"/>
                        </a:ext>
                      </a:extLst>
                    </p:cNvPr>
                    <p:cNvSpPr>
                      <a:spLocks noChangeArrowheads="1"/>
                    </p:cNvSpPr>
                    <p:nvPr/>
                  </p:nvSpPr>
                  <p:spPr bwMode="auto">
                    <a:xfrm>
                      <a:off x="10511" y="6233"/>
                      <a:ext cx="1075" cy="13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241" name="AutoShape 1133">
                      <a:extLst>
                        <a:ext uri="{FF2B5EF4-FFF2-40B4-BE49-F238E27FC236}">
                          <a16:creationId xmlns:a16="http://schemas.microsoft.com/office/drawing/2014/main" id="{3FA7239E-8C00-1148-831B-4F14C0BA3920}"/>
                        </a:ext>
                      </a:extLst>
                    </p:cNvPr>
                    <p:cNvSpPr>
                      <a:spLocks noChangeArrowheads="1"/>
                    </p:cNvSpPr>
                    <p:nvPr/>
                  </p:nvSpPr>
                  <p:spPr bwMode="auto">
                    <a:xfrm rot="7409600">
                      <a:off x="10610" y="6157"/>
                      <a:ext cx="224" cy="565"/>
                    </a:xfrm>
                    <a:prstGeom prst="can">
                      <a:avLst>
                        <a:gd name="adj" fmla="val 126116"/>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202" name="Group 1134">
                    <a:extLst>
                      <a:ext uri="{FF2B5EF4-FFF2-40B4-BE49-F238E27FC236}">
                        <a16:creationId xmlns:a16="http://schemas.microsoft.com/office/drawing/2014/main" id="{E402F4B6-7D1A-2142-B52C-6C0CA31E6823}"/>
                      </a:ext>
                    </a:extLst>
                  </p:cNvPr>
                  <p:cNvGrpSpPr>
                    <a:grpSpLocks/>
                  </p:cNvGrpSpPr>
                  <p:nvPr/>
                </p:nvGrpSpPr>
                <p:grpSpPr bwMode="auto">
                  <a:xfrm>
                    <a:off x="9921" y="4865"/>
                    <a:ext cx="900" cy="1102"/>
                    <a:chOff x="9207" y="2782"/>
                    <a:chExt cx="856" cy="1189"/>
                  </a:xfrm>
                </p:grpSpPr>
                <p:grpSp>
                  <p:nvGrpSpPr>
                    <p:cNvPr id="213" name="Group 1135">
                      <a:extLst>
                        <a:ext uri="{FF2B5EF4-FFF2-40B4-BE49-F238E27FC236}">
                          <a16:creationId xmlns:a16="http://schemas.microsoft.com/office/drawing/2014/main" id="{074AD766-5ABA-4B44-9FFF-FB1F27542E74}"/>
                        </a:ext>
                      </a:extLst>
                    </p:cNvPr>
                    <p:cNvGrpSpPr>
                      <a:grpSpLocks/>
                    </p:cNvGrpSpPr>
                    <p:nvPr/>
                  </p:nvGrpSpPr>
                  <p:grpSpPr bwMode="auto">
                    <a:xfrm>
                      <a:off x="9207" y="2782"/>
                      <a:ext cx="856" cy="1189"/>
                      <a:chOff x="8511" y="3430"/>
                      <a:chExt cx="856" cy="1189"/>
                    </a:xfrm>
                  </p:grpSpPr>
                  <p:grpSp>
                    <p:nvGrpSpPr>
                      <p:cNvPr id="217" name="Group 1136">
                        <a:extLst>
                          <a:ext uri="{FF2B5EF4-FFF2-40B4-BE49-F238E27FC236}">
                            <a16:creationId xmlns:a16="http://schemas.microsoft.com/office/drawing/2014/main" id="{AEF755DF-20DF-DB4E-A4C8-5CCD8D8B983F}"/>
                          </a:ext>
                        </a:extLst>
                      </p:cNvPr>
                      <p:cNvGrpSpPr>
                        <a:grpSpLocks/>
                      </p:cNvGrpSpPr>
                      <p:nvPr/>
                    </p:nvGrpSpPr>
                    <p:grpSpPr bwMode="auto">
                      <a:xfrm>
                        <a:off x="9245" y="3723"/>
                        <a:ext cx="101" cy="248"/>
                        <a:chOff x="9245" y="3723"/>
                        <a:chExt cx="101" cy="248"/>
                      </a:xfrm>
                    </p:grpSpPr>
                    <p:sp>
                      <p:nvSpPr>
                        <p:cNvPr id="238" name="AutoShape 1137">
                          <a:extLst>
                            <a:ext uri="{FF2B5EF4-FFF2-40B4-BE49-F238E27FC236}">
                              <a16:creationId xmlns:a16="http://schemas.microsoft.com/office/drawing/2014/main" id="{85C36436-B667-1648-997F-17D005324653}"/>
                            </a:ext>
                          </a:extLst>
                        </p:cNvPr>
                        <p:cNvSpPr>
                          <a:spLocks noChangeArrowheads="1"/>
                        </p:cNvSpPr>
                        <p:nvPr/>
                      </p:nvSpPr>
                      <p:spPr bwMode="auto">
                        <a:xfrm rot="21867949">
                          <a:off x="9267" y="3723"/>
                          <a:ext cx="79" cy="82"/>
                        </a:xfrm>
                        <a:prstGeom prst="can">
                          <a:avLst>
                            <a:gd name="adj" fmla="val 2594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9" name="AutoShape 1138">
                          <a:extLst>
                            <a:ext uri="{FF2B5EF4-FFF2-40B4-BE49-F238E27FC236}">
                              <a16:creationId xmlns:a16="http://schemas.microsoft.com/office/drawing/2014/main" id="{CB7E2930-DCF3-E747-819E-BCC964873330}"/>
                            </a:ext>
                          </a:extLst>
                        </p:cNvPr>
                        <p:cNvSpPr>
                          <a:spLocks noChangeArrowheads="1"/>
                        </p:cNvSpPr>
                        <p:nvPr/>
                      </p:nvSpPr>
                      <p:spPr bwMode="auto">
                        <a:xfrm rot="21867949">
                          <a:off x="9245" y="3794"/>
                          <a:ext cx="91" cy="177"/>
                        </a:xfrm>
                        <a:prstGeom prst="can">
                          <a:avLst>
                            <a:gd name="adj" fmla="val 3389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218" name="Group 1139">
                        <a:extLst>
                          <a:ext uri="{FF2B5EF4-FFF2-40B4-BE49-F238E27FC236}">
                            <a16:creationId xmlns:a16="http://schemas.microsoft.com/office/drawing/2014/main" id="{373497D6-6F04-1E49-A26C-BC26D849803E}"/>
                          </a:ext>
                        </a:extLst>
                      </p:cNvPr>
                      <p:cNvGrpSpPr>
                        <a:grpSpLocks/>
                      </p:cNvGrpSpPr>
                      <p:nvPr/>
                    </p:nvGrpSpPr>
                    <p:grpSpPr bwMode="auto">
                      <a:xfrm>
                        <a:off x="8511" y="3430"/>
                        <a:ext cx="856" cy="1189"/>
                        <a:chOff x="8511" y="3430"/>
                        <a:chExt cx="856" cy="1189"/>
                      </a:xfrm>
                    </p:grpSpPr>
                    <p:sp>
                      <p:nvSpPr>
                        <p:cNvPr id="219" name="AutoShape 1140">
                          <a:extLst>
                            <a:ext uri="{FF2B5EF4-FFF2-40B4-BE49-F238E27FC236}">
                              <a16:creationId xmlns:a16="http://schemas.microsoft.com/office/drawing/2014/main" id="{6B060A00-6015-4B4D-999B-C687123A1947}"/>
                            </a:ext>
                          </a:extLst>
                        </p:cNvPr>
                        <p:cNvSpPr>
                          <a:spLocks noChangeArrowheads="1"/>
                        </p:cNvSpPr>
                        <p:nvPr/>
                      </p:nvSpPr>
                      <p:spPr bwMode="auto">
                        <a:xfrm rot="-24152584">
                          <a:off x="9151" y="3788"/>
                          <a:ext cx="94" cy="178"/>
                        </a:xfrm>
                        <a:prstGeom prst="can">
                          <a:avLst>
                            <a:gd name="adj" fmla="val 1585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20" name="Group 1141">
                          <a:extLst>
                            <a:ext uri="{FF2B5EF4-FFF2-40B4-BE49-F238E27FC236}">
                              <a16:creationId xmlns:a16="http://schemas.microsoft.com/office/drawing/2014/main" id="{60C9C242-C8CE-5B4D-B46E-DB0780588722}"/>
                            </a:ext>
                          </a:extLst>
                        </p:cNvPr>
                        <p:cNvGrpSpPr>
                          <a:grpSpLocks/>
                        </p:cNvGrpSpPr>
                        <p:nvPr/>
                      </p:nvGrpSpPr>
                      <p:grpSpPr bwMode="auto">
                        <a:xfrm>
                          <a:off x="8511" y="3430"/>
                          <a:ext cx="856" cy="1189"/>
                          <a:chOff x="8511" y="3430"/>
                          <a:chExt cx="856" cy="1189"/>
                        </a:xfrm>
                      </p:grpSpPr>
                      <p:grpSp>
                        <p:nvGrpSpPr>
                          <p:cNvPr id="222" name="Group 1142">
                            <a:extLst>
                              <a:ext uri="{FF2B5EF4-FFF2-40B4-BE49-F238E27FC236}">
                                <a16:creationId xmlns:a16="http://schemas.microsoft.com/office/drawing/2014/main" id="{36A7A00E-5087-0542-B0FF-B3BE49410C0A}"/>
                              </a:ext>
                            </a:extLst>
                          </p:cNvPr>
                          <p:cNvGrpSpPr>
                            <a:grpSpLocks/>
                          </p:cNvGrpSpPr>
                          <p:nvPr/>
                        </p:nvGrpSpPr>
                        <p:grpSpPr bwMode="auto">
                          <a:xfrm>
                            <a:off x="8511" y="3430"/>
                            <a:ext cx="732" cy="1189"/>
                            <a:chOff x="7292" y="3080"/>
                            <a:chExt cx="732" cy="1189"/>
                          </a:xfrm>
                        </p:grpSpPr>
                        <p:sp>
                          <p:nvSpPr>
                            <p:cNvPr id="230" name="AutoShape 1143">
                              <a:extLst>
                                <a:ext uri="{FF2B5EF4-FFF2-40B4-BE49-F238E27FC236}">
                                  <a16:creationId xmlns:a16="http://schemas.microsoft.com/office/drawing/2014/main" id="{C574CE57-C53F-BE42-959A-705C67D1B941}"/>
                                </a:ext>
                              </a:extLst>
                            </p:cNvPr>
                            <p:cNvSpPr>
                              <a:spLocks noChangeArrowheads="1"/>
                            </p:cNvSpPr>
                            <p:nvPr/>
                          </p:nvSpPr>
                          <p:spPr bwMode="auto">
                            <a:xfrm rot="-1805316">
                              <a:off x="7351" y="3547"/>
                              <a:ext cx="75" cy="101"/>
                            </a:xfrm>
                            <a:prstGeom prst="can">
                              <a:avLst>
                                <a:gd name="adj" fmla="val 2727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1" name="AutoShape 1144">
                              <a:extLst>
                                <a:ext uri="{FF2B5EF4-FFF2-40B4-BE49-F238E27FC236}">
                                  <a16:creationId xmlns:a16="http://schemas.microsoft.com/office/drawing/2014/main" id="{0E1E603F-3FC0-E247-8210-A2FCEC38FB20}"/>
                                </a:ext>
                              </a:extLst>
                            </p:cNvPr>
                            <p:cNvSpPr>
                              <a:spLocks noChangeArrowheads="1"/>
                            </p:cNvSpPr>
                            <p:nvPr/>
                          </p:nvSpPr>
                          <p:spPr bwMode="auto">
                            <a:xfrm rot="-1630866">
                              <a:off x="7451" y="3725"/>
                              <a:ext cx="93" cy="118"/>
                            </a:xfrm>
                            <a:prstGeom prst="can">
                              <a:avLst>
                                <a:gd name="adj" fmla="val 2659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232" name="Group 1145">
                              <a:extLst>
                                <a:ext uri="{FF2B5EF4-FFF2-40B4-BE49-F238E27FC236}">
                                  <a16:creationId xmlns:a16="http://schemas.microsoft.com/office/drawing/2014/main" id="{73865161-9E76-C04B-8919-A3036D413634}"/>
                                </a:ext>
                              </a:extLst>
                            </p:cNvPr>
                            <p:cNvGrpSpPr>
                              <a:grpSpLocks/>
                            </p:cNvGrpSpPr>
                            <p:nvPr/>
                          </p:nvGrpSpPr>
                          <p:grpSpPr bwMode="auto">
                            <a:xfrm>
                              <a:off x="7292" y="3080"/>
                              <a:ext cx="732" cy="1189"/>
                              <a:chOff x="7292" y="3080"/>
                              <a:chExt cx="732" cy="1189"/>
                            </a:xfrm>
                          </p:grpSpPr>
                          <p:sp>
                            <p:nvSpPr>
                              <p:cNvPr id="233" name="AutoShape 1146">
                                <a:extLst>
                                  <a:ext uri="{FF2B5EF4-FFF2-40B4-BE49-F238E27FC236}">
                                    <a16:creationId xmlns:a16="http://schemas.microsoft.com/office/drawing/2014/main" id="{196FC445-8622-AA45-BB0D-7CAD7D10A9BF}"/>
                                  </a:ext>
                                </a:extLst>
                              </p:cNvPr>
                              <p:cNvSpPr>
                                <a:spLocks noChangeArrowheads="1"/>
                              </p:cNvSpPr>
                              <p:nvPr/>
                            </p:nvSpPr>
                            <p:spPr bwMode="auto">
                              <a:xfrm>
                                <a:off x="7544" y="3843"/>
                                <a:ext cx="197" cy="426"/>
                              </a:xfrm>
                              <a:prstGeom prst="can">
                                <a:avLst>
                                  <a:gd name="adj" fmla="val 37672"/>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4" name="AutoShape 1147">
                                <a:extLst>
                                  <a:ext uri="{FF2B5EF4-FFF2-40B4-BE49-F238E27FC236}">
                                    <a16:creationId xmlns:a16="http://schemas.microsoft.com/office/drawing/2014/main" id="{2C247C6B-929B-D44D-8B94-46C3CC170689}"/>
                                  </a:ext>
                                </a:extLst>
                              </p:cNvPr>
                              <p:cNvSpPr>
                                <a:spLocks noChangeArrowheads="1"/>
                              </p:cNvSpPr>
                              <p:nvPr/>
                            </p:nvSpPr>
                            <p:spPr bwMode="auto">
                              <a:xfrm rot="2565501">
                                <a:off x="7793" y="3580"/>
                                <a:ext cx="102" cy="284"/>
                              </a:xfrm>
                              <a:prstGeom prst="can">
                                <a:avLst>
                                  <a:gd name="adj" fmla="val 69608"/>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5" name="AutoShape 1148">
                                <a:extLst>
                                  <a:ext uri="{FF2B5EF4-FFF2-40B4-BE49-F238E27FC236}">
                                    <a16:creationId xmlns:a16="http://schemas.microsoft.com/office/drawing/2014/main" id="{85A5F49D-5EA4-5142-81A2-6A65B19306A4}"/>
                                  </a:ext>
                                </a:extLst>
                              </p:cNvPr>
                              <p:cNvSpPr>
                                <a:spLocks noChangeArrowheads="1"/>
                              </p:cNvSpPr>
                              <p:nvPr/>
                            </p:nvSpPr>
                            <p:spPr bwMode="auto">
                              <a:xfrm>
                                <a:off x="7470" y="3748"/>
                                <a:ext cx="363" cy="116"/>
                              </a:xfrm>
                              <a:prstGeom prst="roundRect">
                                <a:avLst>
                                  <a:gd name="adj" fmla="val 16667"/>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6" name="AutoShape 1149">
                                <a:extLst>
                                  <a:ext uri="{FF2B5EF4-FFF2-40B4-BE49-F238E27FC236}">
                                    <a16:creationId xmlns:a16="http://schemas.microsoft.com/office/drawing/2014/main" id="{B3A32D6D-8E76-1D46-9A8B-4A7001F239BB}"/>
                                  </a:ext>
                                </a:extLst>
                              </p:cNvPr>
                              <p:cNvSpPr>
                                <a:spLocks noChangeArrowheads="1"/>
                              </p:cNvSpPr>
                              <p:nvPr/>
                            </p:nvSpPr>
                            <p:spPr bwMode="auto">
                              <a:xfrm rot="-1805316">
                                <a:off x="7395" y="3630"/>
                                <a:ext cx="75" cy="118"/>
                              </a:xfrm>
                              <a:prstGeom prst="can">
                                <a:avLst>
                                  <a:gd name="adj" fmla="val 3186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37" name="Oval 1150">
                                <a:extLst>
                                  <a:ext uri="{FF2B5EF4-FFF2-40B4-BE49-F238E27FC236}">
                                    <a16:creationId xmlns:a16="http://schemas.microsoft.com/office/drawing/2014/main" id="{EC738A33-B3B4-1446-9070-3DFE42A9F7E6}"/>
                                  </a:ext>
                                </a:extLst>
                              </p:cNvPr>
                              <p:cNvSpPr>
                                <a:spLocks noChangeArrowheads="1"/>
                              </p:cNvSpPr>
                              <p:nvPr/>
                            </p:nvSpPr>
                            <p:spPr bwMode="auto">
                              <a:xfrm>
                                <a:off x="7292" y="3080"/>
                                <a:ext cx="732" cy="66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223" name="AutoShape 1151">
                            <a:extLst>
                              <a:ext uri="{FF2B5EF4-FFF2-40B4-BE49-F238E27FC236}">
                                <a16:creationId xmlns:a16="http://schemas.microsoft.com/office/drawing/2014/main" id="{628FB11F-5DE9-5549-88EA-E0FEE54DA24B}"/>
                              </a:ext>
                            </a:extLst>
                          </p:cNvPr>
                          <p:cNvSpPr>
                            <a:spLocks noChangeArrowheads="1"/>
                          </p:cNvSpPr>
                          <p:nvPr/>
                        </p:nvSpPr>
                        <p:spPr bwMode="auto">
                          <a:xfrm rot="-1343997">
                            <a:off x="9236" y="3587"/>
                            <a:ext cx="91" cy="86"/>
                          </a:xfrm>
                          <a:prstGeom prst="can">
                            <a:avLst>
                              <a:gd name="adj" fmla="val 32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4" name="AutoShape 1152">
                            <a:extLst>
                              <a:ext uri="{FF2B5EF4-FFF2-40B4-BE49-F238E27FC236}">
                                <a16:creationId xmlns:a16="http://schemas.microsoft.com/office/drawing/2014/main" id="{4B80C3D4-261F-F240-BAF1-A847F9578471}"/>
                              </a:ext>
                            </a:extLst>
                          </p:cNvPr>
                          <p:cNvSpPr>
                            <a:spLocks noChangeArrowheads="1"/>
                          </p:cNvSpPr>
                          <p:nvPr/>
                        </p:nvSpPr>
                        <p:spPr bwMode="auto">
                          <a:xfrm rot="-2016259">
                            <a:off x="9265" y="3585"/>
                            <a:ext cx="67" cy="85"/>
                          </a:xfrm>
                          <a:prstGeom prst="can">
                            <a:avLst>
                              <a:gd name="adj" fmla="val 878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5" name="AutoShape 1153">
                            <a:extLst>
                              <a:ext uri="{FF2B5EF4-FFF2-40B4-BE49-F238E27FC236}">
                                <a16:creationId xmlns:a16="http://schemas.microsoft.com/office/drawing/2014/main" id="{4F3D8C16-2679-684C-B187-98F35F72E6BB}"/>
                              </a:ext>
                            </a:extLst>
                          </p:cNvPr>
                          <p:cNvSpPr>
                            <a:spLocks noChangeArrowheads="1"/>
                          </p:cNvSpPr>
                          <p:nvPr/>
                        </p:nvSpPr>
                        <p:spPr bwMode="auto">
                          <a:xfrm rot="-1552951">
                            <a:off x="9248" y="3632"/>
                            <a:ext cx="74" cy="89"/>
                          </a:xfrm>
                          <a:prstGeom prst="can">
                            <a:avLst>
                              <a:gd name="adj" fmla="val 250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6" name="AutoShape 1154">
                            <a:extLst>
                              <a:ext uri="{FF2B5EF4-FFF2-40B4-BE49-F238E27FC236}">
                                <a16:creationId xmlns:a16="http://schemas.microsoft.com/office/drawing/2014/main" id="{745EBF1E-16DE-A847-B6B9-B2F8C5338957}"/>
                              </a:ext>
                            </a:extLst>
                          </p:cNvPr>
                          <p:cNvSpPr>
                            <a:spLocks noChangeArrowheads="1"/>
                          </p:cNvSpPr>
                          <p:nvPr/>
                        </p:nvSpPr>
                        <p:spPr bwMode="auto">
                          <a:xfrm rot="10628489">
                            <a:off x="9207" y="3958"/>
                            <a:ext cx="134" cy="70"/>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227" name="AutoShape 1155">
                            <a:extLst>
                              <a:ext uri="{FF2B5EF4-FFF2-40B4-BE49-F238E27FC236}">
                                <a16:creationId xmlns:a16="http://schemas.microsoft.com/office/drawing/2014/main" id="{4257B343-B170-FE46-98A9-E7C26920BF92}"/>
                              </a:ext>
                            </a:extLst>
                          </p:cNvPr>
                          <p:cNvSpPr>
                            <a:spLocks noChangeArrowheads="1"/>
                          </p:cNvSpPr>
                          <p:nvPr/>
                        </p:nvSpPr>
                        <p:spPr bwMode="auto">
                          <a:xfrm rot="21867949">
                            <a:off x="9232" y="3795"/>
                            <a:ext cx="91" cy="177"/>
                          </a:xfrm>
                          <a:prstGeom prst="can">
                            <a:avLst>
                              <a:gd name="adj" fmla="val 3389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8" name="AutoShape 1156">
                            <a:extLst>
                              <a:ext uri="{FF2B5EF4-FFF2-40B4-BE49-F238E27FC236}">
                                <a16:creationId xmlns:a16="http://schemas.microsoft.com/office/drawing/2014/main" id="{B2BB4E35-82ED-0A4F-BD6D-35D5A78F6BF2}"/>
                              </a:ext>
                            </a:extLst>
                          </p:cNvPr>
                          <p:cNvSpPr>
                            <a:spLocks noChangeArrowheads="1"/>
                          </p:cNvSpPr>
                          <p:nvPr/>
                        </p:nvSpPr>
                        <p:spPr bwMode="auto">
                          <a:xfrm rot="21867949">
                            <a:off x="9256" y="3722"/>
                            <a:ext cx="78" cy="82"/>
                          </a:xfrm>
                          <a:prstGeom prst="can">
                            <a:avLst>
                              <a:gd name="adj" fmla="val 2628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29" name="AutoShape 1157">
                            <a:extLst>
                              <a:ext uri="{FF2B5EF4-FFF2-40B4-BE49-F238E27FC236}">
                                <a16:creationId xmlns:a16="http://schemas.microsoft.com/office/drawing/2014/main" id="{777C4DE0-FD26-8E44-915D-7BA065AAB9F5}"/>
                              </a:ext>
                            </a:extLst>
                          </p:cNvPr>
                          <p:cNvSpPr>
                            <a:spLocks noChangeArrowheads="1"/>
                          </p:cNvSpPr>
                          <p:nvPr/>
                        </p:nvSpPr>
                        <p:spPr bwMode="auto">
                          <a:xfrm rot="10880736">
                            <a:off x="9196" y="4030"/>
                            <a:ext cx="171" cy="170"/>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221" name="AutoShape 1158">
                          <a:extLst>
                            <a:ext uri="{FF2B5EF4-FFF2-40B4-BE49-F238E27FC236}">
                              <a16:creationId xmlns:a16="http://schemas.microsoft.com/office/drawing/2014/main" id="{025BC6F7-0CCD-4049-9C6F-73CED6755F1A}"/>
                            </a:ext>
                          </a:extLst>
                        </p:cNvPr>
                        <p:cNvSpPr>
                          <a:spLocks noChangeArrowheads="1"/>
                        </p:cNvSpPr>
                        <p:nvPr/>
                      </p:nvSpPr>
                      <p:spPr bwMode="auto">
                        <a:xfrm rot="-2492749">
                          <a:off x="9236" y="3660"/>
                          <a:ext cx="71" cy="76"/>
                        </a:xfrm>
                        <a:prstGeom prst="can">
                          <a:avLst>
                            <a:gd name="adj" fmla="val 267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214" name="AutoShape 1159">
                      <a:extLst>
                        <a:ext uri="{FF2B5EF4-FFF2-40B4-BE49-F238E27FC236}">
                          <a16:creationId xmlns:a16="http://schemas.microsoft.com/office/drawing/2014/main" id="{216D70C8-CED0-BC46-8EE4-066FDAD754AF}"/>
                        </a:ext>
                      </a:extLst>
                    </p:cNvPr>
                    <p:cNvSpPr>
                      <a:spLocks noChangeArrowheads="1"/>
                    </p:cNvSpPr>
                    <p:nvPr/>
                  </p:nvSpPr>
                  <p:spPr bwMode="auto">
                    <a:xfrm rot="-3061484">
                      <a:off x="9875" y="2851"/>
                      <a:ext cx="72" cy="104"/>
                    </a:xfrm>
                    <a:prstGeom prst="can">
                      <a:avLst>
                        <a:gd name="adj" fmla="val 3794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5" name="AutoShape 1160">
                      <a:extLst>
                        <a:ext uri="{FF2B5EF4-FFF2-40B4-BE49-F238E27FC236}">
                          <a16:creationId xmlns:a16="http://schemas.microsoft.com/office/drawing/2014/main" id="{886A013D-EAB1-2C41-A9BA-42258F760FF1}"/>
                        </a:ext>
                      </a:extLst>
                    </p:cNvPr>
                    <p:cNvSpPr>
                      <a:spLocks noChangeArrowheads="1"/>
                    </p:cNvSpPr>
                    <p:nvPr/>
                  </p:nvSpPr>
                  <p:spPr bwMode="auto">
                    <a:xfrm rot="-3061484">
                      <a:off x="9892" y="2893"/>
                      <a:ext cx="72" cy="99"/>
                    </a:xfrm>
                    <a:prstGeom prst="can">
                      <a:avLst>
                        <a:gd name="adj" fmla="val 361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6" name="AutoShape 1161">
                      <a:extLst>
                        <a:ext uri="{FF2B5EF4-FFF2-40B4-BE49-F238E27FC236}">
                          <a16:creationId xmlns:a16="http://schemas.microsoft.com/office/drawing/2014/main" id="{26F3AE51-F33B-0249-A70D-90778468948E}"/>
                        </a:ext>
                      </a:extLst>
                    </p:cNvPr>
                    <p:cNvSpPr>
                      <a:spLocks noChangeArrowheads="1"/>
                    </p:cNvSpPr>
                    <p:nvPr/>
                  </p:nvSpPr>
                  <p:spPr bwMode="auto">
                    <a:xfrm rot="-3061484">
                      <a:off x="9872" y="2954"/>
                      <a:ext cx="72" cy="93"/>
                    </a:xfrm>
                    <a:prstGeom prst="can">
                      <a:avLst>
                        <a:gd name="adj" fmla="val 3393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203" name="AutoShape 1162">
                    <a:extLst>
                      <a:ext uri="{FF2B5EF4-FFF2-40B4-BE49-F238E27FC236}">
                        <a16:creationId xmlns:a16="http://schemas.microsoft.com/office/drawing/2014/main" id="{5923BE9E-AD6A-BA47-89FA-D92298F5C62E}"/>
                      </a:ext>
                    </a:extLst>
                  </p:cNvPr>
                  <p:cNvSpPr>
                    <a:spLocks noChangeArrowheads="1"/>
                  </p:cNvSpPr>
                  <p:nvPr/>
                </p:nvSpPr>
                <p:spPr bwMode="auto">
                  <a:xfrm>
                    <a:off x="10056" y="8792"/>
                    <a:ext cx="206" cy="1085"/>
                  </a:xfrm>
                  <a:prstGeom prst="can">
                    <a:avLst>
                      <a:gd name="adj" fmla="val 104535"/>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4" name="AutoShape 1163">
                    <a:extLst>
                      <a:ext uri="{FF2B5EF4-FFF2-40B4-BE49-F238E27FC236}">
                        <a16:creationId xmlns:a16="http://schemas.microsoft.com/office/drawing/2014/main" id="{4476749A-72D4-E84A-B4D2-304E76CB0734}"/>
                      </a:ext>
                    </a:extLst>
                  </p:cNvPr>
                  <p:cNvSpPr>
                    <a:spLocks noChangeArrowheads="1"/>
                  </p:cNvSpPr>
                  <p:nvPr/>
                </p:nvSpPr>
                <p:spPr bwMode="auto">
                  <a:xfrm rot="437619">
                    <a:off x="10109" y="7647"/>
                    <a:ext cx="252" cy="1349"/>
                  </a:xfrm>
                  <a:prstGeom prst="can">
                    <a:avLst>
                      <a:gd name="adj" fmla="val 3786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5" name="AutoShape 1164">
                    <a:extLst>
                      <a:ext uri="{FF2B5EF4-FFF2-40B4-BE49-F238E27FC236}">
                        <a16:creationId xmlns:a16="http://schemas.microsoft.com/office/drawing/2014/main" id="{5A6BEC2D-8FAE-B545-A597-4AFECB9D05A8}"/>
                      </a:ext>
                    </a:extLst>
                  </p:cNvPr>
                  <p:cNvSpPr>
                    <a:spLocks noChangeArrowheads="1"/>
                  </p:cNvSpPr>
                  <p:nvPr/>
                </p:nvSpPr>
                <p:spPr bwMode="auto">
                  <a:xfrm>
                    <a:off x="10544" y="8792"/>
                    <a:ext cx="207" cy="1139"/>
                  </a:xfrm>
                  <a:prstGeom prst="can">
                    <a:avLst>
                      <a:gd name="adj" fmla="val 4952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6" name="AutoShape 1165">
                    <a:extLst>
                      <a:ext uri="{FF2B5EF4-FFF2-40B4-BE49-F238E27FC236}">
                        <a16:creationId xmlns:a16="http://schemas.microsoft.com/office/drawing/2014/main" id="{E30D7085-DDC5-3940-B8D1-27D101D62AFD}"/>
                      </a:ext>
                    </a:extLst>
                  </p:cNvPr>
                  <p:cNvSpPr>
                    <a:spLocks noChangeArrowheads="1"/>
                  </p:cNvSpPr>
                  <p:nvPr/>
                </p:nvSpPr>
                <p:spPr bwMode="auto">
                  <a:xfrm rot="-134916">
                    <a:off x="10506" y="7708"/>
                    <a:ext cx="233" cy="1209"/>
                  </a:xfrm>
                  <a:prstGeom prst="can">
                    <a:avLst>
                      <a:gd name="adj" fmla="val 4960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7" name="Rectangle 206">
                    <a:extLst>
                      <a:ext uri="{FF2B5EF4-FFF2-40B4-BE49-F238E27FC236}">
                        <a16:creationId xmlns:a16="http://schemas.microsoft.com/office/drawing/2014/main" id="{FD960844-991D-DD42-814E-4E76EC62CDCB}"/>
                      </a:ext>
                    </a:extLst>
                  </p:cNvPr>
                  <p:cNvSpPr>
                    <a:spLocks noChangeArrowheads="1"/>
                  </p:cNvSpPr>
                  <p:nvPr/>
                </p:nvSpPr>
                <p:spPr bwMode="auto">
                  <a:xfrm>
                    <a:off x="10185" y="7503"/>
                    <a:ext cx="537" cy="3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208" name="AutoShape 1167">
                    <a:extLst>
                      <a:ext uri="{FF2B5EF4-FFF2-40B4-BE49-F238E27FC236}">
                        <a16:creationId xmlns:a16="http://schemas.microsoft.com/office/drawing/2014/main" id="{26E2A909-9D0C-FC4E-8C17-A1238D44E9E8}"/>
                      </a:ext>
                    </a:extLst>
                  </p:cNvPr>
                  <p:cNvSpPr>
                    <a:spLocks noChangeArrowheads="1"/>
                  </p:cNvSpPr>
                  <p:nvPr/>
                </p:nvSpPr>
                <p:spPr bwMode="auto">
                  <a:xfrm>
                    <a:off x="9951" y="9770"/>
                    <a:ext cx="340" cy="326"/>
                  </a:xfrm>
                  <a:prstGeom prst="roundRect">
                    <a:avLst>
                      <a:gd name="adj" fmla="val 16667"/>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09" name="AutoShape 1168">
                    <a:extLst>
                      <a:ext uri="{FF2B5EF4-FFF2-40B4-BE49-F238E27FC236}">
                        <a16:creationId xmlns:a16="http://schemas.microsoft.com/office/drawing/2014/main" id="{0972CB29-EF71-8B41-A3CF-544D5A03D1DB}"/>
                      </a:ext>
                    </a:extLst>
                  </p:cNvPr>
                  <p:cNvSpPr>
                    <a:spLocks noChangeArrowheads="1"/>
                  </p:cNvSpPr>
                  <p:nvPr/>
                </p:nvSpPr>
                <p:spPr bwMode="auto">
                  <a:xfrm>
                    <a:off x="10506" y="9770"/>
                    <a:ext cx="323" cy="318"/>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0" name="AutoShape 1169">
                    <a:extLst>
                      <a:ext uri="{FF2B5EF4-FFF2-40B4-BE49-F238E27FC236}">
                        <a16:creationId xmlns:a16="http://schemas.microsoft.com/office/drawing/2014/main" id="{5ED7B44C-342C-3A43-A2F3-5130799F8D61}"/>
                      </a:ext>
                    </a:extLst>
                  </p:cNvPr>
                  <p:cNvSpPr>
                    <a:spLocks noChangeArrowheads="1"/>
                  </p:cNvSpPr>
                  <p:nvPr/>
                </p:nvSpPr>
                <p:spPr bwMode="auto">
                  <a:xfrm>
                    <a:off x="10145" y="5705"/>
                    <a:ext cx="216" cy="867"/>
                  </a:xfrm>
                  <a:prstGeom prst="can">
                    <a:avLst>
                      <a:gd name="adj" fmla="val 92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1" name="AutoShape 1170">
                    <a:extLst>
                      <a:ext uri="{FF2B5EF4-FFF2-40B4-BE49-F238E27FC236}">
                        <a16:creationId xmlns:a16="http://schemas.microsoft.com/office/drawing/2014/main" id="{E6A6569F-C5DC-3045-A2D9-9F94948C9CEA}"/>
                      </a:ext>
                    </a:extLst>
                  </p:cNvPr>
                  <p:cNvSpPr>
                    <a:spLocks noChangeArrowheads="1"/>
                  </p:cNvSpPr>
                  <p:nvPr/>
                </p:nvSpPr>
                <p:spPr bwMode="auto">
                  <a:xfrm rot="8614786" flipV="1">
                    <a:off x="10674" y="6008"/>
                    <a:ext cx="235" cy="392"/>
                  </a:xfrm>
                  <a:prstGeom prst="can">
                    <a:avLst>
                      <a:gd name="adj" fmla="val 3345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212" name="AutoShape 1171">
                    <a:extLst>
                      <a:ext uri="{FF2B5EF4-FFF2-40B4-BE49-F238E27FC236}">
                        <a16:creationId xmlns:a16="http://schemas.microsoft.com/office/drawing/2014/main" id="{8300331D-DF8D-A74D-9673-26679FA6C4EA}"/>
                      </a:ext>
                    </a:extLst>
                  </p:cNvPr>
                  <p:cNvSpPr>
                    <a:spLocks noChangeArrowheads="1"/>
                  </p:cNvSpPr>
                  <p:nvPr/>
                </p:nvSpPr>
                <p:spPr bwMode="auto">
                  <a:xfrm>
                    <a:off x="10609" y="5586"/>
                    <a:ext cx="177" cy="543"/>
                  </a:xfrm>
                  <a:prstGeom prst="can">
                    <a:avLst>
                      <a:gd name="adj" fmla="val 1920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157" name="Group 1172">
                  <a:extLst>
                    <a:ext uri="{FF2B5EF4-FFF2-40B4-BE49-F238E27FC236}">
                      <a16:creationId xmlns:a16="http://schemas.microsoft.com/office/drawing/2014/main" id="{5E8E8884-2AE9-574F-8E87-E597936DBDF4}"/>
                    </a:ext>
                  </a:extLst>
                </p:cNvPr>
                <p:cNvGrpSpPr>
                  <a:grpSpLocks/>
                </p:cNvGrpSpPr>
                <p:nvPr/>
              </p:nvGrpSpPr>
              <p:grpSpPr bwMode="auto">
                <a:xfrm flipH="1">
                  <a:off x="9150" y="5052"/>
                  <a:ext cx="617" cy="2447"/>
                  <a:chOff x="9855" y="4865"/>
                  <a:chExt cx="1128" cy="5231"/>
                </a:xfrm>
              </p:grpSpPr>
              <p:sp>
                <p:nvSpPr>
                  <p:cNvPr id="158" name="AutoShape 1173">
                    <a:extLst>
                      <a:ext uri="{FF2B5EF4-FFF2-40B4-BE49-F238E27FC236}">
                        <a16:creationId xmlns:a16="http://schemas.microsoft.com/office/drawing/2014/main" id="{09F03A71-46A6-8D4C-B822-BBA9DEA99F98}"/>
                      </a:ext>
                    </a:extLst>
                  </p:cNvPr>
                  <p:cNvSpPr>
                    <a:spLocks noChangeArrowheads="1"/>
                  </p:cNvSpPr>
                  <p:nvPr/>
                </p:nvSpPr>
                <p:spPr bwMode="auto">
                  <a:xfrm rot="258833">
                    <a:off x="10105" y="5363"/>
                    <a:ext cx="651" cy="870"/>
                  </a:xfrm>
                  <a:prstGeom prst="smileyFace">
                    <a:avLst>
                      <a:gd name="adj" fmla="val 465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59" name="Group 1174">
                    <a:extLst>
                      <a:ext uri="{FF2B5EF4-FFF2-40B4-BE49-F238E27FC236}">
                        <a16:creationId xmlns:a16="http://schemas.microsoft.com/office/drawing/2014/main" id="{26630EF5-4D04-A844-B72C-3906D859E1A5}"/>
                      </a:ext>
                    </a:extLst>
                  </p:cNvPr>
                  <p:cNvGrpSpPr>
                    <a:grpSpLocks/>
                  </p:cNvGrpSpPr>
                  <p:nvPr/>
                </p:nvGrpSpPr>
                <p:grpSpPr bwMode="auto">
                  <a:xfrm>
                    <a:off x="9855" y="6233"/>
                    <a:ext cx="1128" cy="1302"/>
                    <a:chOff x="10439" y="6233"/>
                    <a:chExt cx="1147" cy="1302"/>
                  </a:xfrm>
                </p:grpSpPr>
                <p:sp>
                  <p:nvSpPr>
                    <p:cNvPr id="198" name="AutoShape 1175">
                      <a:extLst>
                        <a:ext uri="{FF2B5EF4-FFF2-40B4-BE49-F238E27FC236}">
                          <a16:creationId xmlns:a16="http://schemas.microsoft.com/office/drawing/2014/main" id="{38A4D359-C96A-574A-868E-754830F1EA2A}"/>
                        </a:ext>
                      </a:extLst>
                    </p:cNvPr>
                    <p:cNvSpPr>
                      <a:spLocks noChangeArrowheads="1"/>
                    </p:cNvSpPr>
                    <p:nvPr/>
                  </p:nvSpPr>
                  <p:spPr bwMode="auto">
                    <a:xfrm>
                      <a:off x="10511" y="6233"/>
                      <a:ext cx="1075" cy="130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99" name="AutoShape 1176">
                      <a:extLst>
                        <a:ext uri="{FF2B5EF4-FFF2-40B4-BE49-F238E27FC236}">
                          <a16:creationId xmlns:a16="http://schemas.microsoft.com/office/drawing/2014/main" id="{C9B96788-7D57-D149-BA95-DA40A21835A9}"/>
                        </a:ext>
                      </a:extLst>
                    </p:cNvPr>
                    <p:cNvSpPr>
                      <a:spLocks noChangeArrowheads="1"/>
                    </p:cNvSpPr>
                    <p:nvPr/>
                  </p:nvSpPr>
                  <p:spPr bwMode="auto">
                    <a:xfrm rot="7409600">
                      <a:off x="10610" y="6157"/>
                      <a:ext cx="224" cy="565"/>
                    </a:xfrm>
                    <a:prstGeom prst="can">
                      <a:avLst>
                        <a:gd name="adj" fmla="val 126116"/>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160" name="Group 1177">
                    <a:extLst>
                      <a:ext uri="{FF2B5EF4-FFF2-40B4-BE49-F238E27FC236}">
                        <a16:creationId xmlns:a16="http://schemas.microsoft.com/office/drawing/2014/main" id="{C2D348D6-8B69-824E-8FA7-3C6E7AAA3216}"/>
                      </a:ext>
                    </a:extLst>
                  </p:cNvPr>
                  <p:cNvGrpSpPr>
                    <a:grpSpLocks/>
                  </p:cNvGrpSpPr>
                  <p:nvPr/>
                </p:nvGrpSpPr>
                <p:grpSpPr bwMode="auto">
                  <a:xfrm>
                    <a:off x="9921" y="4865"/>
                    <a:ext cx="900" cy="1102"/>
                    <a:chOff x="9207" y="2782"/>
                    <a:chExt cx="856" cy="1189"/>
                  </a:xfrm>
                </p:grpSpPr>
                <p:grpSp>
                  <p:nvGrpSpPr>
                    <p:cNvPr id="171" name="Group 1178">
                      <a:extLst>
                        <a:ext uri="{FF2B5EF4-FFF2-40B4-BE49-F238E27FC236}">
                          <a16:creationId xmlns:a16="http://schemas.microsoft.com/office/drawing/2014/main" id="{483D8537-B14A-E043-91AD-E367733C3ED1}"/>
                        </a:ext>
                      </a:extLst>
                    </p:cNvPr>
                    <p:cNvGrpSpPr>
                      <a:grpSpLocks/>
                    </p:cNvGrpSpPr>
                    <p:nvPr/>
                  </p:nvGrpSpPr>
                  <p:grpSpPr bwMode="auto">
                    <a:xfrm>
                      <a:off x="9207" y="2782"/>
                      <a:ext cx="856" cy="1189"/>
                      <a:chOff x="8511" y="3430"/>
                      <a:chExt cx="856" cy="1189"/>
                    </a:xfrm>
                  </p:grpSpPr>
                  <p:grpSp>
                    <p:nvGrpSpPr>
                      <p:cNvPr id="175" name="Group 1179">
                        <a:extLst>
                          <a:ext uri="{FF2B5EF4-FFF2-40B4-BE49-F238E27FC236}">
                            <a16:creationId xmlns:a16="http://schemas.microsoft.com/office/drawing/2014/main" id="{46271F1A-A1C1-6B47-865E-5DE901CCBF59}"/>
                          </a:ext>
                        </a:extLst>
                      </p:cNvPr>
                      <p:cNvGrpSpPr>
                        <a:grpSpLocks/>
                      </p:cNvGrpSpPr>
                      <p:nvPr/>
                    </p:nvGrpSpPr>
                    <p:grpSpPr bwMode="auto">
                      <a:xfrm>
                        <a:off x="9245" y="3723"/>
                        <a:ext cx="101" cy="248"/>
                        <a:chOff x="9245" y="3723"/>
                        <a:chExt cx="101" cy="248"/>
                      </a:xfrm>
                    </p:grpSpPr>
                    <p:sp>
                      <p:nvSpPr>
                        <p:cNvPr id="196" name="AutoShape 1180">
                          <a:extLst>
                            <a:ext uri="{FF2B5EF4-FFF2-40B4-BE49-F238E27FC236}">
                              <a16:creationId xmlns:a16="http://schemas.microsoft.com/office/drawing/2014/main" id="{5BCB26A5-7943-934D-A032-887345FE7FE0}"/>
                            </a:ext>
                          </a:extLst>
                        </p:cNvPr>
                        <p:cNvSpPr>
                          <a:spLocks noChangeArrowheads="1"/>
                        </p:cNvSpPr>
                        <p:nvPr/>
                      </p:nvSpPr>
                      <p:spPr bwMode="auto">
                        <a:xfrm rot="21867949">
                          <a:off x="9267" y="3723"/>
                          <a:ext cx="79" cy="82"/>
                        </a:xfrm>
                        <a:prstGeom prst="can">
                          <a:avLst>
                            <a:gd name="adj" fmla="val 2594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7" name="AutoShape 1181">
                          <a:extLst>
                            <a:ext uri="{FF2B5EF4-FFF2-40B4-BE49-F238E27FC236}">
                              <a16:creationId xmlns:a16="http://schemas.microsoft.com/office/drawing/2014/main" id="{782EACCF-B912-C841-94BD-86A4DB1D29F6}"/>
                            </a:ext>
                          </a:extLst>
                        </p:cNvPr>
                        <p:cNvSpPr>
                          <a:spLocks noChangeArrowheads="1"/>
                        </p:cNvSpPr>
                        <p:nvPr/>
                      </p:nvSpPr>
                      <p:spPr bwMode="auto">
                        <a:xfrm rot="21867949">
                          <a:off x="9245" y="3794"/>
                          <a:ext cx="91" cy="177"/>
                        </a:xfrm>
                        <a:prstGeom prst="can">
                          <a:avLst>
                            <a:gd name="adj" fmla="val 3389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176" name="Group 1182">
                        <a:extLst>
                          <a:ext uri="{FF2B5EF4-FFF2-40B4-BE49-F238E27FC236}">
                            <a16:creationId xmlns:a16="http://schemas.microsoft.com/office/drawing/2014/main" id="{9BCABE30-46F7-284B-9619-E886955DA979}"/>
                          </a:ext>
                        </a:extLst>
                      </p:cNvPr>
                      <p:cNvGrpSpPr>
                        <a:grpSpLocks/>
                      </p:cNvGrpSpPr>
                      <p:nvPr/>
                    </p:nvGrpSpPr>
                    <p:grpSpPr bwMode="auto">
                      <a:xfrm>
                        <a:off x="8511" y="3430"/>
                        <a:ext cx="856" cy="1189"/>
                        <a:chOff x="8511" y="3430"/>
                        <a:chExt cx="856" cy="1189"/>
                      </a:xfrm>
                    </p:grpSpPr>
                    <p:sp>
                      <p:nvSpPr>
                        <p:cNvPr id="177" name="AutoShape 1183">
                          <a:extLst>
                            <a:ext uri="{FF2B5EF4-FFF2-40B4-BE49-F238E27FC236}">
                              <a16:creationId xmlns:a16="http://schemas.microsoft.com/office/drawing/2014/main" id="{EAF20ACE-26E0-3749-AFFF-8763DF45C079}"/>
                            </a:ext>
                          </a:extLst>
                        </p:cNvPr>
                        <p:cNvSpPr>
                          <a:spLocks noChangeArrowheads="1"/>
                        </p:cNvSpPr>
                        <p:nvPr/>
                      </p:nvSpPr>
                      <p:spPr bwMode="auto">
                        <a:xfrm rot="-24152584">
                          <a:off x="9151" y="3788"/>
                          <a:ext cx="94" cy="178"/>
                        </a:xfrm>
                        <a:prstGeom prst="can">
                          <a:avLst>
                            <a:gd name="adj" fmla="val 1585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78" name="Group 1184">
                          <a:extLst>
                            <a:ext uri="{FF2B5EF4-FFF2-40B4-BE49-F238E27FC236}">
                              <a16:creationId xmlns:a16="http://schemas.microsoft.com/office/drawing/2014/main" id="{1AA10E18-BED8-2442-91B2-70310FE560E9}"/>
                            </a:ext>
                          </a:extLst>
                        </p:cNvPr>
                        <p:cNvGrpSpPr>
                          <a:grpSpLocks/>
                        </p:cNvGrpSpPr>
                        <p:nvPr/>
                      </p:nvGrpSpPr>
                      <p:grpSpPr bwMode="auto">
                        <a:xfrm>
                          <a:off x="8511" y="3430"/>
                          <a:ext cx="856" cy="1189"/>
                          <a:chOff x="8511" y="3430"/>
                          <a:chExt cx="856" cy="1189"/>
                        </a:xfrm>
                      </p:grpSpPr>
                      <p:grpSp>
                        <p:nvGrpSpPr>
                          <p:cNvPr id="180" name="Group 1185">
                            <a:extLst>
                              <a:ext uri="{FF2B5EF4-FFF2-40B4-BE49-F238E27FC236}">
                                <a16:creationId xmlns:a16="http://schemas.microsoft.com/office/drawing/2014/main" id="{DE85DC36-6933-3F4B-8CFA-388C9BAC016E}"/>
                              </a:ext>
                            </a:extLst>
                          </p:cNvPr>
                          <p:cNvGrpSpPr>
                            <a:grpSpLocks/>
                          </p:cNvGrpSpPr>
                          <p:nvPr/>
                        </p:nvGrpSpPr>
                        <p:grpSpPr bwMode="auto">
                          <a:xfrm>
                            <a:off x="8511" y="3430"/>
                            <a:ext cx="732" cy="1189"/>
                            <a:chOff x="7292" y="3080"/>
                            <a:chExt cx="732" cy="1189"/>
                          </a:xfrm>
                        </p:grpSpPr>
                        <p:sp>
                          <p:nvSpPr>
                            <p:cNvPr id="188" name="AutoShape 1186">
                              <a:extLst>
                                <a:ext uri="{FF2B5EF4-FFF2-40B4-BE49-F238E27FC236}">
                                  <a16:creationId xmlns:a16="http://schemas.microsoft.com/office/drawing/2014/main" id="{46035ED4-702D-E341-AB4C-BA468969F1B3}"/>
                                </a:ext>
                              </a:extLst>
                            </p:cNvPr>
                            <p:cNvSpPr>
                              <a:spLocks noChangeArrowheads="1"/>
                            </p:cNvSpPr>
                            <p:nvPr/>
                          </p:nvSpPr>
                          <p:spPr bwMode="auto">
                            <a:xfrm rot="-1805316">
                              <a:off x="7351" y="3547"/>
                              <a:ext cx="75" cy="101"/>
                            </a:xfrm>
                            <a:prstGeom prst="can">
                              <a:avLst>
                                <a:gd name="adj" fmla="val 2727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9" name="AutoShape 1187">
                              <a:extLst>
                                <a:ext uri="{FF2B5EF4-FFF2-40B4-BE49-F238E27FC236}">
                                  <a16:creationId xmlns:a16="http://schemas.microsoft.com/office/drawing/2014/main" id="{AE2E9479-4C28-0249-848F-36393D8A0265}"/>
                                </a:ext>
                              </a:extLst>
                            </p:cNvPr>
                            <p:cNvSpPr>
                              <a:spLocks noChangeArrowheads="1"/>
                            </p:cNvSpPr>
                            <p:nvPr/>
                          </p:nvSpPr>
                          <p:spPr bwMode="auto">
                            <a:xfrm rot="-1630866">
                              <a:off x="7451" y="3725"/>
                              <a:ext cx="93" cy="118"/>
                            </a:xfrm>
                            <a:prstGeom prst="can">
                              <a:avLst>
                                <a:gd name="adj" fmla="val 2659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90" name="Group 1188">
                              <a:extLst>
                                <a:ext uri="{FF2B5EF4-FFF2-40B4-BE49-F238E27FC236}">
                                  <a16:creationId xmlns:a16="http://schemas.microsoft.com/office/drawing/2014/main" id="{EE0092C4-36B3-A141-8B3A-3C43200266BD}"/>
                                </a:ext>
                              </a:extLst>
                            </p:cNvPr>
                            <p:cNvGrpSpPr>
                              <a:grpSpLocks/>
                            </p:cNvGrpSpPr>
                            <p:nvPr/>
                          </p:nvGrpSpPr>
                          <p:grpSpPr bwMode="auto">
                            <a:xfrm>
                              <a:off x="7292" y="3080"/>
                              <a:ext cx="732" cy="1189"/>
                              <a:chOff x="7292" y="3080"/>
                              <a:chExt cx="732" cy="1189"/>
                            </a:xfrm>
                          </p:grpSpPr>
                          <p:sp>
                            <p:nvSpPr>
                              <p:cNvPr id="191" name="AutoShape 1189">
                                <a:extLst>
                                  <a:ext uri="{FF2B5EF4-FFF2-40B4-BE49-F238E27FC236}">
                                    <a16:creationId xmlns:a16="http://schemas.microsoft.com/office/drawing/2014/main" id="{A74B8F0D-648E-564D-8F62-42F0C1785504}"/>
                                  </a:ext>
                                </a:extLst>
                              </p:cNvPr>
                              <p:cNvSpPr>
                                <a:spLocks noChangeArrowheads="1"/>
                              </p:cNvSpPr>
                              <p:nvPr/>
                            </p:nvSpPr>
                            <p:spPr bwMode="auto">
                              <a:xfrm>
                                <a:off x="7544" y="3843"/>
                                <a:ext cx="197" cy="426"/>
                              </a:xfrm>
                              <a:prstGeom prst="can">
                                <a:avLst>
                                  <a:gd name="adj" fmla="val 37672"/>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2" name="AutoShape 1190">
                                <a:extLst>
                                  <a:ext uri="{FF2B5EF4-FFF2-40B4-BE49-F238E27FC236}">
                                    <a16:creationId xmlns:a16="http://schemas.microsoft.com/office/drawing/2014/main" id="{A1436D5B-248E-DA45-A01C-7ECA2962E2DB}"/>
                                  </a:ext>
                                </a:extLst>
                              </p:cNvPr>
                              <p:cNvSpPr>
                                <a:spLocks noChangeArrowheads="1"/>
                              </p:cNvSpPr>
                              <p:nvPr/>
                            </p:nvSpPr>
                            <p:spPr bwMode="auto">
                              <a:xfrm rot="2565501">
                                <a:off x="7793" y="3580"/>
                                <a:ext cx="102" cy="284"/>
                              </a:xfrm>
                              <a:prstGeom prst="can">
                                <a:avLst>
                                  <a:gd name="adj" fmla="val 69608"/>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3" name="AutoShape 1191">
                                <a:extLst>
                                  <a:ext uri="{FF2B5EF4-FFF2-40B4-BE49-F238E27FC236}">
                                    <a16:creationId xmlns:a16="http://schemas.microsoft.com/office/drawing/2014/main" id="{B0ABD4A6-B3A8-2B45-8631-703870350A91}"/>
                                  </a:ext>
                                </a:extLst>
                              </p:cNvPr>
                              <p:cNvSpPr>
                                <a:spLocks noChangeArrowheads="1"/>
                              </p:cNvSpPr>
                              <p:nvPr/>
                            </p:nvSpPr>
                            <p:spPr bwMode="auto">
                              <a:xfrm>
                                <a:off x="7470" y="3748"/>
                                <a:ext cx="363" cy="116"/>
                              </a:xfrm>
                              <a:prstGeom prst="roundRect">
                                <a:avLst>
                                  <a:gd name="adj" fmla="val 16667"/>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4" name="AutoShape 1192">
                                <a:extLst>
                                  <a:ext uri="{FF2B5EF4-FFF2-40B4-BE49-F238E27FC236}">
                                    <a16:creationId xmlns:a16="http://schemas.microsoft.com/office/drawing/2014/main" id="{8151EBD6-4751-1C42-9E60-1F90D0C318DB}"/>
                                  </a:ext>
                                </a:extLst>
                              </p:cNvPr>
                              <p:cNvSpPr>
                                <a:spLocks noChangeArrowheads="1"/>
                              </p:cNvSpPr>
                              <p:nvPr/>
                            </p:nvSpPr>
                            <p:spPr bwMode="auto">
                              <a:xfrm rot="-1805316">
                                <a:off x="7395" y="3630"/>
                                <a:ext cx="75" cy="118"/>
                              </a:xfrm>
                              <a:prstGeom prst="can">
                                <a:avLst>
                                  <a:gd name="adj" fmla="val 3186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95" name="Oval 1193">
                                <a:extLst>
                                  <a:ext uri="{FF2B5EF4-FFF2-40B4-BE49-F238E27FC236}">
                                    <a16:creationId xmlns:a16="http://schemas.microsoft.com/office/drawing/2014/main" id="{04783557-BF33-C548-A6C5-2E7D7ECB0C26}"/>
                                  </a:ext>
                                </a:extLst>
                              </p:cNvPr>
                              <p:cNvSpPr>
                                <a:spLocks noChangeArrowheads="1"/>
                              </p:cNvSpPr>
                              <p:nvPr/>
                            </p:nvSpPr>
                            <p:spPr bwMode="auto">
                              <a:xfrm>
                                <a:off x="7292" y="3080"/>
                                <a:ext cx="732" cy="66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181" name="AutoShape 1194">
                            <a:extLst>
                              <a:ext uri="{FF2B5EF4-FFF2-40B4-BE49-F238E27FC236}">
                                <a16:creationId xmlns:a16="http://schemas.microsoft.com/office/drawing/2014/main" id="{FF57C9C2-9A77-FB46-9F09-B5B462531CF8}"/>
                              </a:ext>
                            </a:extLst>
                          </p:cNvPr>
                          <p:cNvSpPr>
                            <a:spLocks noChangeArrowheads="1"/>
                          </p:cNvSpPr>
                          <p:nvPr/>
                        </p:nvSpPr>
                        <p:spPr bwMode="auto">
                          <a:xfrm rot="-1343997">
                            <a:off x="9236" y="3587"/>
                            <a:ext cx="91" cy="86"/>
                          </a:xfrm>
                          <a:prstGeom prst="can">
                            <a:avLst>
                              <a:gd name="adj" fmla="val 32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2" name="AutoShape 1195">
                            <a:extLst>
                              <a:ext uri="{FF2B5EF4-FFF2-40B4-BE49-F238E27FC236}">
                                <a16:creationId xmlns:a16="http://schemas.microsoft.com/office/drawing/2014/main" id="{EB47D412-CFFE-0F41-A5E7-BFAA7B388F9D}"/>
                              </a:ext>
                            </a:extLst>
                          </p:cNvPr>
                          <p:cNvSpPr>
                            <a:spLocks noChangeArrowheads="1"/>
                          </p:cNvSpPr>
                          <p:nvPr/>
                        </p:nvSpPr>
                        <p:spPr bwMode="auto">
                          <a:xfrm rot="-2016259">
                            <a:off x="9265" y="3585"/>
                            <a:ext cx="67" cy="85"/>
                          </a:xfrm>
                          <a:prstGeom prst="can">
                            <a:avLst>
                              <a:gd name="adj" fmla="val 878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3" name="AutoShape 1196">
                            <a:extLst>
                              <a:ext uri="{FF2B5EF4-FFF2-40B4-BE49-F238E27FC236}">
                                <a16:creationId xmlns:a16="http://schemas.microsoft.com/office/drawing/2014/main" id="{54345359-ACB1-7946-842C-9A62C0210D19}"/>
                              </a:ext>
                            </a:extLst>
                          </p:cNvPr>
                          <p:cNvSpPr>
                            <a:spLocks noChangeArrowheads="1"/>
                          </p:cNvSpPr>
                          <p:nvPr/>
                        </p:nvSpPr>
                        <p:spPr bwMode="auto">
                          <a:xfrm rot="-1552951">
                            <a:off x="9248" y="3632"/>
                            <a:ext cx="74" cy="89"/>
                          </a:xfrm>
                          <a:prstGeom prst="can">
                            <a:avLst>
                              <a:gd name="adj" fmla="val 250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4" name="AutoShape 1197">
                            <a:extLst>
                              <a:ext uri="{FF2B5EF4-FFF2-40B4-BE49-F238E27FC236}">
                                <a16:creationId xmlns:a16="http://schemas.microsoft.com/office/drawing/2014/main" id="{DAFA461F-ED21-B646-8A07-C05E080F3A3B}"/>
                              </a:ext>
                            </a:extLst>
                          </p:cNvPr>
                          <p:cNvSpPr>
                            <a:spLocks noChangeArrowheads="1"/>
                          </p:cNvSpPr>
                          <p:nvPr/>
                        </p:nvSpPr>
                        <p:spPr bwMode="auto">
                          <a:xfrm rot="10628489">
                            <a:off x="9207" y="3958"/>
                            <a:ext cx="134" cy="70"/>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85" name="AutoShape 1198">
                            <a:extLst>
                              <a:ext uri="{FF2B5EF4-FFF2-40B4-BE49-F238E27FC236}">
                                <a16:creationId xmlns:a16="http://schemas.microsoft.com/office/drawing/2014/main" id="{70968859-ECC9-CB49-850C-015935D665DC}"/>
                              </a:ext>
                            </a:extLst>
                          </p:cNvPr>
                          <p:cNvSpPr>
                            <a:spLocks noChangeArrowheads="1"/>
                          </p:cNvSpPr>
                          <p:nvPr/>
                        </p:nvSpPr>
                        <p:spPr bwMode="auto">
                          <a:xfrm rot="21867949">
                            <a:off x="9232" y="3795"/>
                            <a:ext cx="91" cy="177"/>
                          </a:xfrm>
                          <a:prstGeom prst="can">
                            <a:avLst>
                              <a:gd name="adj" fmla="val 3389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6" name="AutoShape 1199">
                            <a:extLst>
                              <a:ext uri="{FF2B5EF4-FFF2-40B4-BE49-F238E27FC236}">
                                <a16:creationId xmlns:a16="http://schemas.microsoft.com/office/drawing/2014/main" id="{995FBFFF-F707-1941-AFB6-9D00B5A480BA}"/>
                              </a:ext>
                            </a:extLst>
                          </p:cNvPr>
                          <p:cNvSpPr>
                            <a:spLocks noChangeArrowheads="1"/>
                          </p:cNvSpPr>
                          <p:nvPr/>
                        </p:nvSpPr>
                        <p:spPr bwMode="auto">
                          <a:xfrm rot="21867949">
                            <a:off x="9256" y="3722"/>
                            <a:ext cx="78" cy="82"/>
                          </a:xfrm>
                          <a:prstGeom prst="can">
                            <a:avLst>
                              <a:gd name="adj" fmla="val 2628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87" name="AutoShape 1200">
                            <a:extLst>
                              <a:ext uri="{FF2B5EF4-FFF2-40B4-BE49-F238E27FC236}">
                                <a16:creationId xmlns:a16="http://schemas.microsoft.com/office/drawing/2014/main" id="{07A08E45-DAF9-4A4E-ACA3-2DD9364F5A95}"/>
                              </a:ext>
                            </a:extLst>
                          </p:cNvPr>
                          <p:cNvSpPr>
                            <a:spLocks noChangeArrowheads="1"/>
                          </p:cNvSpPr>
                          <p:nvPr/>
                        </p:nvSpPr>
                        <p:spPr bwMode="auto">
                          <a:xfrm rot="10880736">
                            <a:off x="9196" y="4030"/>
                            <a:ext cx="171" cy="170"/>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179" name="AutoShape 1201">
                          <a:extLst>
                            <a:ext uri="{FF2B5EF4-FFF2-40B4-BE49-F238E27FC236}">
                              <a16:creationId xmlns:a16="http://schemas.microsoft.com/office/drawing/2014/main" id="{0FFBF794-9709-704F-A51D-1D0D6623F16C}"/>
                            </a:ext>
                          </a:extLst>
                        </p:cNvPr>
                        <p:cNvSpPr>
                          <a:spLocks noChangeArrowheads="1"/>
                        </p:cNvSpPr>
                        <p:nvPr/>
                      </p:nvSpPr>
                      <p:spPr bwMode="auto">
                        <a:xfrm rot="-2492749">
                          <a:off x="9236" y="3660"/>
                          <a:ext cx="71" cy="76"/>
                        </a:xfrm>
                        <a:prstGeom prst="can">
                          <a:avLst>
                            <a:gd name="adj" fmla="val 267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172" name="AutoShape 1202">
                      <a:extLst>
                        <a:ext uri="{FF2B5EF4-FFF2-40B4-BE49-F238E27FC236}">
                          <a16:creationId xmlns:a16="http://schemas.microsoft.com/office/drawing/2014/main" id="{C5D9EB3E-E9CA-3E4D-A555-34F921B418AA}"/>
                        </a:ext>
                      </a:extLst>
                    </p:cNvPr>
                    <p:cNvSpPr>
                      <a:spLocks noChangeArrowheads="1"/>
                    </p:cNvSpPr>
                    <p:nvPr/>
                  </p:nvSpPr>
                  <p:spPr bwMode="auto">
                    <a:xfrm rot="-3061484">
                      <a:off x="9875" y="2851"/>
                      <a:ext cx="72" cy="104"/>
                    </a:xfrm>
                    <a:prstGeom prst="can">
                      <a:avLst>
                        <a:gd name="adj" fmla="val 3794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73" name="AutoShape 1203">
                      <a:extLst>
                        <a:ext uri="{FF2B5EF4-FFF2-40B4-BE49-F238E27FC236}">
                          <a16:creationId xmlns:a16="http://schemas.microsoft.com/office/drawing/2014/main" id="{04CF5AA1-02F7-2A44-9357-F5EE2F65E883}"/>
                        </a:ext>
                      </a:extLst>
                    </p:cNvPr>
                    <p:cNvSpPr>
                      <a:spLocks noChangeArrowheads="1"/>
                    </p:cNvSpPr>
                    <p:nvPr/>
                  </p:nvSpPr>
                  <p:spPr bwMode="auto">
                    <a:xfrm rot="-3061484">
                      <a:off x="9892" y="2893"/>
                      <a:ext cx="72" cy="99"/>
                    </a:xfrm>
                    <a:prstGeom prst="can">
                      <a:avLst>
                        <a:gd name="adj" fmla="val 361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74" name="AutoShape 1204">
                      <a:extLst>
                        <a:ext uri="{FF2B5EF4-FFF2-40B4-BE49-F238E27FC236}">
                          <a16:creationId xmlns:a16="http://schemas.microsoft.com/office/drawing/2014/main" id="{DF14AC4F-DC74-1848-902D-59BB4F8482F8}"/>
                        </a:ext>
                      </a:extLst>
                    </p:cNvPr>
                    <p:cNvSpPr>
                      <a:spLocks noChangeArrowheads="1"/>
                    </p:cNvSpPr>
                    <p:nvPr/>
                  </p:nvSpPr>
                  <p:spPr bwMode="auto">
                    <a:xfrm rot="-3061484">
                      <a:off x="9872" y="2954"/>
                      <a:ext cx="72" cy="93"/>
                    </a:xfrm>
                    <a:prstGeom prst="can">
                      <a:avLst>
                        <a:gd name="adj" fmla="val 3393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161" name="AutoShape 1205">
                    <a:extLst>
                      <a:ext uri="{FF2B5EF4-FFF2-40B4-BE49-F238E27FC236}">
                        <a16:creationId xmlns:a16="http://schemas.microsoft.com/office/drawing/2014/main" id="{2A5B6433-9B0B-4148-8974-3E3A2D7221F5}"/>
                      </a:ext>
                    </a:extLst>
                  </p:cNvPr>
                  <p:cNvSpPr>
                    <a:spLocks noChangeArrowheads="1"/>
                  </p:cNvSpPr>
                  <p:nvPr/>
                </p:nvSpPr>
                <p:spPr bwMode="auto">
                  <a:xfrm>
                    <a:off x="10056" y="8792"/>
                    <a:ext cx="206" cy="1085"/>
                  </a:xfrm>
                  <a:prstGeom prst="can">
                    <a:avLst>
                      <a:gd name="adj" fmla="val 104535"/>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2" name="AutoShape 1206">
                    <a:extLst>
                      <a:ext uri="{FF2B5EF4-FFF2-40B4-BE49-F238E27FC236}">
                        <a16:creationId xmlns:a16="http://schemas.microsoft.com/office/drawing/2014/main" id="{FD8DB58C-0D70-E544-B362-202C403EDBC7}"/>
                      </a:ext>
                    </a:extLst>
                  </p:cNvPr>
                  <p:cNvSpPr>
                    <a:spLocks noChangeArrowheads="1"/>
                  </p:cNvSpPr>
                  <p:nvPr/>
                </p:nvSpPr>
                <p:spPr bwMode="auto">
                  <a:xfrm rot="437619">
                    <a:off x="10109" y="7647"/>
                    <a:ext cx="252" cy="1349"/>
                  </a:xfrm>
                  <a:prstGeom prst="can">
                    <a:avLst>
                      <a:gd name="adj" fmla="val 3786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3" name="AutoShape 1207">
                    <a:extLst>
                      <a:ext uri="{FF2B5EF4-FFF2-40B4-BE49-F238E27FC236}">
                        <a16:creationId xmlns:a16="http://schemas.microsoft.com/office/drawing/2014/main" id="{06645964-0879-7145-813E-7A785CB294E4}"/>
                      </a:ext>
                    </a:extLst>
                  </p:cNvPr>
                  <p:cNvSpPr>
                    <a:spLocks noChangeArrowheads="1"/>
                  </p:cNvSpPr>
                  <p:nvPr/>
                </p:nvSpPr>
                <p:spPr bwMode="auto">
                  <a:xfrm>
                    <a:off x="10544" y="8792"/>
                    <a:ext cx="207" cy="1139"/>
                  </a:xfrm>
                  <a:prstGeom prst="can">
                    <a:avLst>
                      <a:gd name="adj" fmla="val 4952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4" name="AutoShape 1208">
                    <a:extLst>
                      <a:ext uri="{FF2B5EF4-FFF2-40B4-BE49-F238E27FC236}">
                        <a16:creationId xmlns:a16="http://schemas.microsoft.com/office/drawing/2014/main" id="{8BE85C87-A05D-D142-BD73-925279C9B616}"/>
                      </a:ext>
                    </a:extLst>
                  </p:cNvPr>
                  <p:cNvSpPr>
                    <a:spLocks noChangeArrowheads="1"/>
                  </p:cNvSpPr>
                  <p:nvPr/>
                </p:nvSpPr>
                <p:spPr bwMode="auto">
                  <a:xfrm rot="-134916">
                    <a:off x="10506" y="7708"/>
                    <a:ext cx="233" cy="1209"/>
                  </a:xfrm>
                  <a:prstGeom prst="can">
                    <a:avLst>
                      <a:gd name="adj" fmla="val 4960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5" name="Rectangle 164">
                    <a:extLst>
                      <a:ext uri="{FF2B5EF4-FFF2-40B4-BE49-F238E27FC236}">
                        <a16:creationId xmlns:a16="http://schemas.microsoft.com/office/drawing/2014/main" id="{63B948F6-CD2A-2245-AA8E-9C3063CE3C71}"/>
                      </a:ext>
                    </a:extLst>
                  </p:cNvPr>
                  <p:cNvSpPr>
                    <a:spLocks noChangeArrowheads="1"/>
                  </p:cNvSpPr>
                  <p:nvPr/>
                </p:nvSpPr>
                <p:spPr bwMode="auto">
                  <a:xfrm>
                    <a:off x="10185" y="7503"/>
                    <a:ext cx="537" cy="3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66" name="AutoShape 1210">
                    <a:extLst>
                      <a:ext uri="{FF2B5EF4-FFF2-40B4-BE49-F238E27FC236}">
                        <a16:creationId xmlns:a16="http://schemas.microsoft.com/office/drawing/2014/main" id="{8E0EB759-FDD5-7846-AAD3-D9BA61B23F6F}"/>
                      </a:ext>
                    </a:extLst>
                  </p:cNvPr>
                  <p:cNvSpPr>
                    <a:spLocks noChangeArrowheads="1"/>
                  </p:cNvSpPr>
                  <p:nvPr/>
                </p:nvSpPr>
                <p:spPr bwMode="auto">
                  <a:xfrm>
                    <a:off x="9951" y="9770"/>
                    <a:ext cx="340" cy="326"/>
                  </a:xfrm>
                  <a:prstGeom prst="roundRect">
                    <a:avLst>
                      <a:gd name="adj" fmla="val 16667"/>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7" name="AutoShape 1211">
                    <a:extLst>
                      <a:ext uri="{FF2B5EF4-FFF2-40B4-BE49-F238E27FC236}">
                        <a16:creationId xmlns:a16="http://schemas.microsoft.com/office/drawing/2014/main" id="{C38728D5-7C78-3749-8846-D9AF37253D61}"/>
                      </a:ext>
                    </a:extLst>
                  </p:cNvPr>
                  <p:cNvSpPr>
                    <a:spLocks noChangeArrowheads="1"/>
                  </p:cNvSpPr>
                  <p:nvPr/>
                </p:nvSpPr>
                <p:spPr bwMode="auto">
                  <a:xfrm>
                    <a:off x="10506" y="9770"/>
                    <a:ext cx="323" cy="318"/>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8" name="AutoShape 1212">
                    <a:extLst>
                      <a:ext uri="{FF2B5EF4-FFF2-40B4-BE49-F238E27FC236}">
                        <a16:creationId xmlns:a16="http://schemas.microsoft.com/office/drawing/2014/main" id="{D63D0F23-6048-6241-9442-24262E89919B}"/>
                      </a:ext>
                    </a:extLst>
                  </p:cNvPr>
                  <p:cNvSpPr>
                    <a:spLocks noChangeArrowheads="1"/>
                  </p:cNvSpPr>
                  <p:nvPr/>
                </p:nvSpPr>
                <p:spPr bwMode="auto">
                  <a:xfrm>
                    <a:off x="10145" y="5705"/>
                    <a:ext cx="216" cy="867"/>
                  </a:xfrm>
                  <a:prstGeom prst="can">
                    <a:avLst>
                      <a:gd name="adj" fmla="val 92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69" name="AutoShape 1213">
                    <a:extLst>
                      <a:ext uri="{FF2B5EF4-FFF2-40B4-BE49-F238E27FC236}">
                        <a16:creationId xmlns:a16="http://schemas.microsoft.com/office/drawing/2014/main" id="{1A502A73-A4E1-6446-A83C-6AC98F8D49B1}"/>
                      </a:ext>
                    </a:extLst>
                  </p:cNvPr>
                  <p:cNvSpPr>
                    <a:spLocks noChangeArrowheads="1"/>
                  </p:cNvSpPr>
                  <p:nvPr/>
                </p:nvSpPr>
                <p:spPr bwMode="auto">
                  <a:xfrm rot="8614786" flipV="1">
                    <a:off x="10674" y="6008"/>
                    <a:ext cx="235" cy="392"/>
                  </a:xfrm>
                  <a:prstGeom prst="can">
                    <a:avLst>
                      <a:gd name="adj" fmla="val 33454"/>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70" name="AutoShape 1214">
                    <a:extLst>
                      <a:ext uri="{FF2B5EF4-FFF2-40B4-BE49-F238E27FC236}">
                        <a16:creationId xmlns:a16="http://schemas.microsoft.com/office/drawing/2014/main" id="{EDFD462F-37D6-2741-B6EC-3860117890B5}"/>
                      </a:ext>
                    </a:extLst>
                  </p:cNvPr>
                  <p:cNvSpPr>
                    <a:spLocks noChangeArrowheads="1"/>
                  </p:cNvSpPr>
                  <p:nvPr/>
                </p:nvSpPr>
                <p:spPr bwMode="auto">
                  <a:xfrm>
                    <a:off x="10609" y="5586"/>
                    <a:ext cx="177" cy="543"/>
                  </a:xfrm>
                  <a:prstGeom prst="can">
                    <a:avLst>
                      <a:gd name="adj" fmla="val 1920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sp>
            <p:nvSpPr>
              <p:cNvPr id="154" name="AutoShape 1441">
                <a:extLst>
                  <a:ext uri="{FF2B5EF4-FFF2-40B4-BE49-F238E27FC236}">
                    <a16:creationId xmlns:a16="http://schemas.microsoft.com/office/drawing/2014/main" id="{8EB2D55F-795A-B140-A75E-AE95706E01C7}"/>
                  </a:ext>
                </a:extLst>
              </p:cNvPr>
              <p:cNvSpPr>
                <a:spLocks noChangeArrowheads="1"/>
              </p:cNvSpPr>
              <p:nvPr/>
            </p:nvSpPr>
            <p:spPr bwMode="auto">
              <a:xfrm>
                <a:off x="7233" y="4927"/>
                <a:ext cx="2825" cy="705"/>
              </a:xfrm>
              <a:prstGeom prst="bevel">
                <a:avLst>
                  <a:gd name="adj" fmla="val 12500"/>
                </a:avLst>
              </a:prstGeom>
              <a:solidFill>
                <a:srgbClr val="FFFFFF"/>
              </a:solidFill>
              <a:ln w="9525">
                <a:solidFill>
                  <a:srgbClr val="000000"/>
                </a:solidFill>
                <a:miter lim="800000"/>
                <a:headEnd/>
                <a:tailEnd/>
              </a:ln>
            </p:spPr>
            <p:txBody>
              <a:bodyPr rot="0" vert="horz" wrap="square" lIns="0" tIns="45720" rIns="0" bIns="45720" anchor="t" anchorCtr="0" upright="1">
                <a:noAutofit/>
              </a:bodyPr>
              <a:lstStyle/>
              <a:p>
                <a:pPr marL="71755" marR="71755" algn="ctr">
                  <a:lnSpc>
                    <a:spcPct val="150000"/>
                  </a:lnSpc>
                  <a:spcAft>
                    <a:spcPts val="0"/>
                  </a:spcAft>
                </a:pPr>
                <a:r>
                  <a:rPr lang="fr-FR" sz="1100" dirty="0">
                    <a:effectLst/>
                    <a:latin typeface="Calibri" charset="0"/>
                    <a:ea typeface="Calibri" charset="0"/>
                    <a:cs typeface="Times New Roman" charset="0"/>
                  </a:rPr>
                  <a:t>5-  Position vue de face</a:t>
                </a:r>
              </a:p>
            </p:txBody>
          </p:sp>
        </p:grpSp>
        <p:grpSp>
          <p:nvGrpSpPr>
            <p:cNvPr id="10" name="Group 1444">
              <a:extLst>
                <a:ext uri="{FF2B5EF4-FFF2-40B4-BE49-F238E27FC236}">
                  <a16:creationId xmlns:a16="http://schemas.microsoft.com/office/drawing/2014/main" id="{3E830BEB-552A-7644-B331-16F6C320A189}"/>
                </a:ext>
              </a:extLst>
            </p:cNvPr>
            <p:cNvGrpSpPr>
              <a:grpSpLocks/>
            </p:cNvGrpSpPr>
            <p:nvPr/>
          </p:nvGrpSpPr>
          <p:grpSpPr bwMode="auto">
            <a:xfrm>
              <a:off x="6127845" y="3043451"/>
              <a:ext cx="3382010" cy="3848100"/>
              <a:chOff x="10573" y="4980"/>
              <a:chExt cx="5326" cy="6060"/>
            </a:xfrm>
          </p:grpSpPr>
          <p:grpSp>
            <p:nvGrpSpPr>
              <p:cNvPr id="12" name="Group 1411">
                <a:extLst>
                  <a:ext uri="{FF2B5EF4-FFF2-40B4-BE49-F238E27FC236}">
                    <a16:creationId xmlns:a16="http://schemas.microsoft.com/office/drawing/2014/main" id="{361D4C04-E6C9-9144-8981-1B6518282A10}"/>
                  </a:ext>
                </a:extLst>
              </p:cNvPr>
              <p:cNvGrpSpPr>
                <a:grpSpLocks/>
              </p:cNvGrpSpPr>
              <p:nvPr/>
            </p:nvGrpSpPr>
            <p:grpSpPr bwMode="auto">
              <a:xfrm>
                <a:off x="10573" y="5421"/>
                <a:ext cx="5326" cy="5619"/>
                <a:chOff x="1584" y="1771"/>
                <a:chExt cx="5930" cy="6360"/>
              </a:xfrm>
            </p:grpSpPr>
            <p:sp>
              <p:nvSpPr>
                <p:cNvPr id="14" name="Rectangle 13">
                  <a:extLst>
                    <a:ext uri="{FF2B5EF4-FFF2-40B4-BE49-F238E27FC236}">
                      <a16:creationId xmlns:a16="http://schemas.microsoft.com/office/drawing/2014/main" id="{33260DDC-DC06-7F44-979F-28E99E5E70B0}"/>
                    </a:ext>
                  </a:extLst>
                </p:cNvPr>
                <p:cNvSpPr>
                  <a:spLocks noChangeArrowheads="1"/>
                </p:cNvSpPr>
                <p:nvPr/>
              </p:nvSpPr>
              <p:spPr bwMode="auto">
                <a:xfrm>
                  <a:off x="1584" y="1771"/>
                  <a:ext cx="5930" cy="63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15" name="Group 1270">
                  <a:extLst>
                    <a:ext uri="{FF2B5EF4-FFF2-40B4-BE49-F238E27FC236}">
                      <a16:creationId xmlns:a16="http://schemas.microsoft.com/office/drawing/2014/main" id="{980883F1-DFEE-BA44-B951-5DF7314CE473}"/>
                    </a:ext>
                  </a:extLst>
                </p:cNvPr>
                <p:cNvGrpSpPr>
                  <a:grpSpLocks/>
                </p:cNvGrpSpPr>
                <p:nvPr/>
              </p:nvGrpSpPr>
              <p:grpSpPr bwMode="auto">
                <a:xfrm>
                  <a:off x="2738" y="3550"/>
                  <a:ext cx="2955" cy="4007"/>
                  <a:chOff x="2710" y="3353"/>
                  <a:chExt cx="2868" cy="4078"/>
                </a:xfrm>
              </p:grpSpPr>
              <p:cxnSp>
                <p:nvCxnSpPr>
                  <p:cNvPr id="97" name="AutoShape 1271">
                    <a:extLst>
                      <a:ext uri="{FF2B5EF4-FFF2-40B4-BE49-F238E27FC236}">
                        <a16:creationId xmlns:a16="http://schemas.microsoft.com/office/drawing/2014/main" id="{9672B85A-C868-5741-BE7E-03C4F21AA094}"/>
                      </a:ext>
                    </a:extLst>
                  </p:cNvPr>
                  <p:cNvCxnSpPr>
                    <a:cxnSpLocks noChangeShapeType="1"/>
                  </p:cNvCxnSpPr>
                  <p:nvPr/>
                </p:nvCxnSpPr>
                <p:spPr bwMode="auto">
                  <a:xfrm flipH="1" flipV="1">
                    <a:off x="2710" y="3353"/>
                    <a:ext cx="2465" cy="1998"/>
                  </a:xfrm>
                  <a:prstGeom prst="straightConnector1">
                    <a:avLst/>
                  </a:prstGeom>
                  <a:noFill/>
                  <a:ln w="9525" cap="rnd">
                    <a:solidFill>
                      <a:srgbClr val="FF0000"/>
                    </a:solidFill>
                    <a:prstDash val="sysDot"/>
                    <a:round/>
                    <a:headEnd/>
                    <a:tailEnd type="triangle" w="med" len="me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98" name="Group 1272">
                    <a:extLst>
                      <a:ext uri="{FF2B5EF4-FFF2-40B4-BE49-F238E27FC236}">
                        <a16:creationId xmlns:a16="http://schemas.microsoft.com/office/drawing/2014/main" id="{0DF8FE52-170C-CC43-8BCA-D0C177086832}"/>
                      </a:ext>
                    </a:extLst>
                  </p:cNvPr>
                  <p:cNvGrpSpPr>
                    <a:grpSpLocks/>
                  </p:cNvGrpSpPr>
                  <p:nvPr/>
                </p:nvGrpSpPr>
                <p:grpSpPr bwMode="auto">
                  <a:xfrm>
                    <a:off x="4899" y="4918"/>
                    <a:ext cx="679" cy="2513"/>
                    <a:chOff x="13492" y="299"/>
                    <a:chExt cx="1494" cy="5498"/>
                  </a:xfrm>
                </p:grpSpPr>
                <p:grpSp>
                  <p:nvGrpSpPr>
                    <p:cNvPr id="99" name="Group 1273">
                      <a:extLst>
                        <a:ext uri="{FF2B5EF4-FFF2-40B4-BE49-F238E27FC236}">
                          <a16:creationId xmlns:a16="http://schemas.microsoft.com/office/drawing/2014/main" id="{AB5519D5-1FD9-A742-8307-3D45CC596F3B}"/>
                        </a:ext>
                      </a:extLst>
                    </p:cNvPr>
                    <p:cNvGrpSpPr>
                      <a:grpSpLocks/>
                    </p:cNvGrpSpPr>
                    <p:nvPr/>
                  </p:nvGrpSpPr>
                  <p:grpSpPr bwMode="auto">
                    <a:xfrm>
                      <a:off x="13492" y="299"/>
                      <a:ext cx="1494" cy="5498"/>
                      <a:chOff x="13492" y="299"/>
                      <a:chExt cx="1494" cy="5498"/>
                    </a:xfrm>
                  </p:grpSpPr>
                  <p:sp>
                    <p:nvSpPr>
                      <p:cNvPr id="105" name="AutoShape 1274">
                        <a:extLst>
                          <a:ext uri="{FF2B5EF4-FFF2-40B4-BE49-F238E27FC236}">
                            <a16:creationId xmlns:a16="http://schemas.microsoft.com/office/drawing/2014/main" id="{1294CFC3-39B7-D94A-95E0-8B8F31A98DAC}"/>
                          </a:ext>
                        </a:extLst>
                      </p:cNvPr>
                      <p:cNvSpPr>
                        <a:spLocks noChangeArrowheads="1"/>
                      </p:cNvSpPr>
                      <p:nvPr/>
                    </p:nvSpPr>
                    <p:spPr bwMode="auto">
                      <a:xfrm rot="10800000">
                        <a:off x="13533" y="1176"/>
                        <a:ext cx="124" cy="748"/>
                      </a:xfrm>
                      <a:prstGeom prst="can">
                        <a:avLst>
                          <a:gd name="adj" fmla="val 4661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06" name="AutoShape 1275">
                        <a:extLst>
                          <a:ext uri="{FF2B5EF4-FFF2-40B4-BE49-F238E27FC236}">
                            <a16:creationId xmlns:a16="http://schemas.microsoft.com/office/drawing/2014/main" id="{0BB54400-A964-B145-B104-F9DB8E246A77}"/>
                          </a:ext>
                        </a:extLst>
                      </p:cNvPr>
                      <p:cNvSpPr>
                        <a:spLocks noChangeArrowheads="1"/>
                      </p:cNvSpPr>
                      <p:nvPr/>
                    </p:nvSpPr>
                    <p:spPr bwMode="auto">
                      <a:xfrm rot="6016563">
                        <a:off x="13992" y="1467"/>
                        <a:ext cx="160" cy="967"/>
                      </a:xfrm>
                      <a:prstGeom prst="can">
                        <a:avLst>
                          <a:gd name="adj" fmla="val 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07" name="Group 1276">
                        <a:extLst>
                          <a:ext uri="{FF2B5EF4-FFF2-40B4-BE49-F238E27FC236}">
                            <a16:creationId xmlns:a16="http://schemas.microsoft.com/office/drawing/2014/main" id="{55DB2723-0276-E145-9464-33D18D2D96A5}"/>
                          </a:ext>
                        </a:extLst>
                      </p:cNvPr>
                      <p:cNvGrpSpPr>
                        <a:grpSpLocks/>
                      </p:cNvGrpSpPr>
                      <p:nvPr/>
                    </p:nvGrpSpPr>
                    <p:grpSpPr bwMode="auto">
                      <a:xfrm>
                        <a:off x="13511" y="1651"/>
                        <a:ext cx="1475" cy="4146"/>
                        <a:chOff x="13511" y="1651"/>
                        <a:chExt cx="1475" cy="4146"/>
                      </a:xfrm>
                    </p:grpSpPr>
                    <p:sp>
                      <p:nvSpPr>
                        <p:cNvPr id="144" name="Freeform 1277">
                          <a:extLst>
                            <a:ext uri="{FF2B5EF4-FFF2-40B4-BE49-F238E27FC236}">
                              <a16:creationId xmlns:a16="http://schemas.microsoft.com/office/drawing/2014/main" id="{577E6E2A-1C70-3D4D-A0FB-14BECBF47728}"/>
                            </a:ext>
                          </a:extLst>
                        </p:cNvPr>
                        <p:cNvSpPr>
                          <a:spLocks/>
                        </p:cNvSpPr>
                        <p:nvPr/>
                      </p:nvSpPr>
                      <p:spPr bwMode="auto">
                        <a:xfrm>
                          <a:off x="13511" y="5239"/>
                          <a:ext cx="609" cy="289"/>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5" name="Freeform 1278">
                          <a:extLst>
                            <a:ext uri="{FF2B5EF4-FFF2-40B4-BE49-F238E27FC236}">
                              <a16:creationId xmlns:a16="http://schemas.microsoft.com/office/drawing/2014/main" id="{E4D65782-0591-E241-B467-5A66FEA5ACB1}"/>
                            </a:ext>
                          </a:extLst>
                        </p:cNvPr>
                        <p:cNvSpPr>
                          <a:spLocks/>
                        </p:cNvSpPr>
                        <p:nvPr/>
                      </p:nvSpPr>
                      <p:spPr bwMode="auto">
                        <a:xfrm>
                          <a:off x="13918" y="5447"/>
                          <a:ext cx="655" cy="350"/>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146" name="AutoShape 1279">
                          <a:extLst>
                            <a:ext uri="{FF2B5EF4-FFF2-40B4-BE49-F238E27FC236}">
                              <a16:creationId xmlns:a16="http://schemas.microsoft.com/office/drawing/2014/main" id="{FB789324-17D6-E04E-B5B2-CEC7D3173E9C}"/>
                            </a:ext>
                          </a:extLst>
                        </p:cNvPr>
                        <p:cNvSpPr>
                          <a:spLocks noChangeArrowheads="1"/>
                        </p:cNvSpPr>
                        <p:nvPr/>
                      </p:nvSpPr>
                      <p:spPr bwMode="auto">
                        <a:xfrm rot="218875">
                          <a:off x="13918" y="4404"/>
                          <a:ext cx="275" cy="988"/>
                        </a:xfrm>
                        <a:prstGeom prst="can">
                          <a:avLst>
                            <a:gd name="adj" fmla="val 89818"/>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7" name="AutoShape 1280">
                          <a:extLst>
                            <a:ext uri="{FF2B5EF4-FFF2-40B4-BE49-F238E27FC236}">
                              <a16:creationId xmlns:a16="http://schemas.microsoft.com/office/drawing/2014/main" id="{9B6719A7-36D8-6E44-9962-2FBFBCF1D9FE}"/>
                            </a:ext>
                          </a:extLst>
                        </p:cNvPr>
                        <p:cNvSpPr>
                          <a:spLocks noChangeArrowheads="1"/>
                        </p:cNvSpPr>
                        <p:nvPr/>
                      </p:nvSpPr>
                      <p:spPr bwMode="auto">
                        <a:xfrm>
                          <a:off x="14214" y="4593"/>
                          <a:ext cx="359" cy="935"/>
                        </a:xfrm>
                        <a:prstGeom prst="can">
                          <a:avLst>
                            <a:gd name="adj" fmla="val 2247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8" name="AutoShape 1281">
                          <a:extLst>
                            <a:ext uri="{FF2B5EF4-FFF2-40B4-BE49-F238E27FC236}">
                              <a16:creationId xmlns:a16="http://schemas.microsoft.com/office/drawing/2014/main" id="{71174453-308E-8444-AB91-802DE418856D}"/>
                            </a:ext>
                          </a:extLst>
                        </p:cNvPr>
                        <p:cNvSpPr>
                          <a:spLocks noChangeArrowheads="1"/>
                        </p:cNvSpPr>
                        <p:nvPr/>
                      </p:nvSpPr>
                      <p:spPr bwMode="auto">
                        <a:xfrm rot="1638181">
                          <a:off x="14234" y="3394"/>
                          <a:ext cx="392" cy="1199"/>
                        </a:xfrm>
                        <a:prstGeom prst="can">
                          <a:avLst>
                            <a:gd name="adj" fmla="val 48641"/>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9" name="Rectangle 148">
                          <a:extLst>
                            <a:ext uri="{FF2B5EF4-FFF2-40B4-BE49-F238E27FC236}">
                              <a16:creationId xmlns:a16="http://schemas.microsoft.com/office/drawing/2014/main" id="{660EFCC3-53AC-034D-8B87-CE8ADA2345F2}"/>
                            </a:ext>
                          </a:extLst>
                        </p:cNvPr>
                        <p:cNvSpPr>
                          <a:spLocks noChangeArrowheads="1"/>
                        </p:cNvSpPr>
                        <p:nvPr/>
                      </p:nvSpPr>
                      <p:spPr bwMode="auto">
                        <a:xfrm>
                          <a:off x="14486" y="1651"/>
                          <a:ext cx="290" cy="1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150" name="Freeform 1283">
                          <a:extLst>
                            <a:ext uri="{FF2B5EF4-FFF2-40B4-BE49-F238E27FC236}">
                              <a16:creationId xmlns:a16="http://schemas.microsoft.com/office/drawing/2014/main" id="{A3A944D3-4CC5-B546-A5AB-ACD28FBB2BFF}"/>
                            </a:ext>
                          </a:extLst>
                        </p:cNvPr>
                        <p:cNvSpPr>
                          <a:spLocks/>
                        </p:cNvSpPr>
                        <p:nvPr/>
                      </p:nvSpPr>
                      <p:spPr bwMode="auto">
                        <a:xfrm>
                          <a:off x="14120" y="1772"/>
                          <a:ext cx="866" cy="1640"/>
                        </a:xfrm>
                        <a:custGeom>
                          <a:avLst/>
                          <a:gdLst>
                            <a:gd name="T0" fmla="*/ 35 w 1278"/>
                            <a:gd name="T1" fmla="*/ 606 h 2816"/>
                            <a:gd name="T2" fmla="*/ 155 w 1278"/>
                            <a:gd name="T3" fmla="*/ 119 h 2816"/>
                            <a:gd name="T4" fmla="*/ 346 w 1278"/>
                            <a:gd name="T5" fmla="*/ 34 h 2816"/>
                            <a:gd name="T6" fmla="*/ 796 w 1278"/>
                            <a:gd name="T7" fmla="*/ 8 h 2816"/>
                            <a:gd name="T8" fmla="*/ 1124 w 1278"/>
                            <a:gd name="T9" fmla="*/ 80 h 2816"/>
                            <a:gd name="T10" fmla="*/ 1218 w 1278"/>
                            <a:gd name="T11" fmla="*/ 146 h 2816"/>
                            <a:gd name="T12" fmla="*/ 1255 w 1278"/>
                            <a:gd name="T13" fmla="*/ 200 h 2816"/>
                            <a:gd name="T14" fmla="*/ 1269 w 1278"/>
                            <a:gd name="T15" fmla="*/ 468 h 2816"/>
                            <a:gd name="T16" fmla="*/ 1200 w 1278"/>
                            <a:gd name="T17" fmla="*/ 1463 h 2816"/>
                            <a:gd name="T18" fmla="*/ 975 w 1278"/>
                            <a:gd name="T19" fmla="*/ 2809 h 2816"/>
                            <a:gd name="T20" fmla="*/ 541 w 1278"/>
                            <a:gd name="T21" fmla="*/ 2812 h 2816"/>
                            <a:gd name="T22" fmla="*/ 35 w 1278"/>
                            <a:gd name="T23" fmla="*/ 606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8" h="2816">
                              <a:moveTo>
                                <a:pt x="35" y="606"/>
                              </a:moveTo>
                              <a:cubicBezTo>
                                <a:pt x="0" y="211"/>
                                <a:pt x="130" y="188"/>
                                <a:pt x="155" y="119"/>
                              </a:cubicBezTo>
                              <a:cubicBezTo>
                                <a:pt x="261" y="55"/>
                                <a:pt x="296" y="59"/>
                                <a:pt x="346" y="34"/>
                              </a:cubicBezTo>
                              <a:cubicBezTo>
                                <a:pt x="453" y="16"/>
                                <a:pt x="666" y="0"/>
                                <a:pt x="796" y="8"/>
                              </a:cubicBezTo>
                              <a:cubicBezTo>
                                <a:pt x="887" y="13"/>
                                <a:pt x="1009" y="33"/>
                                <a:pt x="1124" y="80"/>
                              </a:cubicBezTo>
                              <a:cubicBezTo>
                                <a:pt x="1166" y="111"/>
                                <a:pt x="1171" y="106"/>
                                <a:pt x="1218" y="146"/>
                              </a:cubicBezTo>
                              <a:cubicBezTo>
                                <a:pt x="1243" y="171"/>
                                <a:pt x="1243" y="171"/>
                                <a:pt x="1255" y="200"/>
                              </a:cubicBezTo>
                              <a:cubicBezTo>
                                <a:pt x="1264" y="253"/>
                                <a:pt x="1278" y="258"/>
                                <a:pt x="1269" y="468"/>
                              </a:cubicBezTo>
                              <a:cubicBezTo>
                                <a:pt x="1247" y="799"/>
                                <a:pt x="1235" y="1133"/>
                                <a:pt x="1200" y="1463"/>
                              </a:cubicBezTo>
                              <a:cubicBezTo>
                                <a:pt x="1151" y="1854"/>
                                <a:pt x="1111" y="2090"/>
                                <a:pt x="975" y="2809"/>
                              </a:cubicBezTo>
                              <a:cubicBezTo>
                                <a:pt x="873" y="2804"/>
                                <a:pt x="621" y="2816"/>
                                <a:pt x="541" y="2812"/>
                              </a:cubicBezTo>
                              <a:cubicBezTo>
                                <a:pt x="481" y="2440"/>
                                <a:pt x="88" y="1040"/>
                                <a:pt x="35" y="606"/>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51" name="AutoShape 1284">
                          <a:extLst>
                            <a:ext uri="{FF2B5EF4-FFF2-40B4-BE49-F238E27FC236}">
                              <a16:creationId xmlns:a16="http://schemas.microsoft.com/office/drawing/2014/main" id="{F6DEFD36-8B87-B547-9F74-60DFD69B9EE9}"/>
                            </a:ext>
                          </a:extLst>
                        </p:cNvPr>
                        <p:cNvSpPr>
                          <a:spLocks noChangeArrowheads="1"/>
                        </p:cNvSpPr>
                        <p:nvPr/>
                      </p:nvSpPr>
                      <p:spPr bwMode="auto">
                        <a:xfrm rot="1223210">
                          <a:off x="14339" y="3457"/>
                          <a:ext cx="381" cy="1223"/>
                        </a:xfrm>
                        <a:prstGeom prst="can">
                          <a:avLst>
                            <a:gd name="adj" fmla="val 3419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52" name="Rectangle 151">
                          <a:extLst>
                            <a:ext uri="{FF2B5EF4-FFF2-40B4-BE49-F238E27FC236}">
                              <a16:creationId xmlns:a16="http://schemas.microsoft.com/office/drawing/2014/main" id="{A17AA17B-BCFF-4F40-81C9-06F1A8484244}"/>
                            </a:ext>
                          </a:extLst>
                        </p:cNvPr>
                        <p:cNvSpPr>
                          <a:spLocks noChangeArrowheads="1"/>
                        </p:cNvSpPr>
                        <p:nvPr/>
                      </p:nvSpPr>
                      <p:spPr bwMode="auto">
                        <a:xfrm>
                          <a:off x="14439" y="3276"/>
                          <a:ext cx="429" cy="3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108" name="Oval 1286">
                        <a:extLst>
                          <a:ext uri="{FF2B5EF4-FFF2-40B4-BE49-F238E27FC236}">
                            <a16:creationId xmlns:a16="http://schemas.microsoft.com/office/drawing/2014/main" id="{4E047DD6-0CF8-A343-861E-693E06E1CA53}"/>
                          </a:ext>
                        </a:extLst>
                      </p:cNvPr>
                      <p:cNvSpPr>
                        <a:spLocks noChangeArrowheads="1"/>
                      </p:cNvSpPr>
                      <p:nvPr/>
                    </p:nvSpPr>
                    <p:spPr bwMode="auto">
                      <a:xfrm>
                        <a:off x="14234" y="1046"/>
                        <a:ext cx="696" cy="648"/>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09" name="Group 1287">
                        <a:extLst>
                          <a:ext uri="{FF2B5EF4-FFF2-40B4-BE49-F238E27FC236}">
                            <a16:creationId xmlns:a16="http://schemas.microsoft.com/office/drawing/2014/main" id="{01D068D4-9575-CB45-9017-582F4460F80E}"/>
                          </a:ext>
                        </a:extLst>
                      </p:cNvPr>
                      <p:cNvGrpSpPr>
                        <a:grpSpLocks/>
                      </p:cNvGrpSpPr>
                      <p:nvPr/>
                    </p:nvGrpSpPr>
                    <p:grpSpPr bwMode="auto">
                      <a:xfrm>
                        <a:off x="13492" y="299"/>
                        <a:ext cx="616" cy="889"/>
                        <a:chOff x="13492" y="222"/>
                        <a:chExt cx="616" cy="877"/>
                      </a:xfrm>
                    </p:grpSpPr>
                    <p:grpSp>
                      <p:nvGrpSpPr>
                        <p:cNvPr id="113" name="Group 1288">
                          <a:extLst>
                            <a:ext uri="{FF2B5EF4-FFF2-40B4-BE49-F238E27FC236}">
                              <a16:creationId xmlns:a16="http://schemas.microsoft.com/office/drawing/2014/main" id="{56FF90BA-F7ED-DC4A-9806-48FBB6ECF2E1}"/>
                            </a:ext>
                          </a:extLst>
                        </p:cNvPr>
                        <p:cNvGrpSpPr>
                          <a:grpSpLocks/>
                        </p:cNvGrpSpPr>
                        <p:nvPr/>
                      </p:nvGrpSpPr>
                      <p:grpSpPr bwMode="auto">
                        <a:xfrm>
                          <a:off x="13492" y="222"/>
                          <a:ext cx="616" cy="709"/>
                          <a:chOff x="13492" y="222"/>
                          <a:chExt cx="616" cy="709"/>
                        </a:xfrm>
                      </p:grpSpPr>
                      <p:sp>
                        <p:nvSpPr>
                          <p:cNvPr id="127" name="Oval 1289">
                            <a:extLst>
                              <a:ext uri="{FF2B5EF4-FFF2-40B4-BE49-F238E27FC236}">
                                <a16:creationId xmlns:a16="http://schemas.microsoft.com/office/drawing/2014/main" id="{3D5939C5-AD65-4E4B-A878-67F0B8E3D245}"/>
                              </a:ext>
                            </a:extLst>
                          </p:cNvPr>
                          <p:cNvSpPr>
                            <a:spLocks noChangeArrowheads="1"/>
                          </p:cNvSpPr>
                          <p:nvPr/>
                        </p:nvSpPr>
                        <p:spPr bwMode="auto">
                          <a:xfrm flipH="1">
                            <a:off x="13492" y="241"/>
                            <a:ext cx="616" cy="69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28" name="Group 1290">
                            <a:extLst>
                              <a:ext uri="{FF2B5EF4-FFF2-40B4-BE49-F238E27FC236}">
                                <a16:creationId xmlns:a16="http://schemas.microsoft.com/office/drawing/2014/main" id="{2495081B-50C8-A74B-AE4F-E4CAE29ECC51}"/>
                              </a:ext>
                            </a:extLst>
                          </p:cNvPr>
                          <p:cNvGrpSpPr>
                            <a:grpSpLocks/>
                          </p:cNvGrpSpPr>
                          <p:nvPr/>
                        </p:nvGrpSpPr>
                        <p:grpSpPr bwMode="auto">
                          <a:xfrm rot="161955" flipH="1">
                            <a:off x="13647" y="222"/>
                            <a:ext cx="402" cy="548"/>
                            <a:chOff x="6410" y="4175"/>
                            <a:chExt cx="3671" cy="4034"/>
                          </a:xfrm>
                        </p:grpSpPr>
                        <p:sp>
                          <p:nvSpPr>
                            <p:cNvPr id="131" name="AutoShape 1291">
                              <a:extLst>
                                <a:ext uri="{FF2B5EF4-FFF2-40B4-BE49-F238E27FC236}">
                                  <a16:creationId xmlns:a16="http://schemas.microsoft.com/office/drawing/2014/main" id="{1B1CD704-5A00-4849-BF05-49B47BAD8CEA}"/>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2" name="AutoShape 1292">
                              <a:extLst>
                                <a:ext uri="{FF2B5EF4-FFF2-40B4-BE49-F238E27FC236}">
                                  <a16:creationId xmlns:a16="http://schemas.microsoft.com/office/drawing/2014/main" id="{327D584E-E209-C84A-966C-B2C55D2F0B57}"/>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3" name="AutoShape 1293">
                              <a:extLst>
                                <a:ext uri="{FF2B5EF4-FFF2-40B4-BE49-F238E27FC236}">
                                  <a16:creationId xmlns:a16="http://schemas.microsoft.com/office/drawing/2014/main" id="{068462A8-7268-A64F-9702-E74E7B5C10FC}"/>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4" name="AutoShape 1294">
                              <a:extLst>
                                <a:ext uri="{FF2B5EF4-FFF2-40B4-BE49-F238E27FC236}">
                                  <a16:creationId xmlns:a16="http://schemas.microsoft.com/office/drawing/2014/main" id="{A257A9F3-24A4-2C4D-8597-FC1E2329474D}"/>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5" name="AutoShape 1295">
                              <a:extLst>
                                <a:ext uri="{FF2B5EF4-FFF2-40B4-BE49-F238E27FC236}">
                                  <a16:creationId xmlns:a16="http://schemas.microsoft.com/office/drawing/2014/main" id="{59722F62-D2B8-0142-84AA-4F274BAF862B}"/>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6" name="AutoShape 1296">
                              <a:extLst>
                                <a:ext uri="{FF2B5EF4-FFF2-40B4-BE49-F238E27FC236}">
                                  <a16:creationId xmlns:a16="http://schemas.microsoft.com/office/drawing/2014/main" id="{B5C866B0-8F6C-4F40-AD2D-B0177A5F9831}"/>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7" name="AutoShape 1297">
                              <a:extLst>
                                <a:ext uri="{FF2B5EF4-FFF2-40B4-BE49-F238E27FC236}">
                                  <a16:creationId xmlns:a16="http://schemas.microsoft.com/office/drawing/2014/main" id="{EEE0F124-295F-094C-A3AE-5E1087AAD357}"/>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8" name="AutoShape 1298">
                              <a:extLst>
                                <a:ext uri="{FF2B5EF4-FFF2-40B4-BE49-F238E27FC236}">
                                  <a16:creationId xmlns:a16="http://schemas.microsoft.com/office/drawing/2014/main" id="{C081570C-65CB-4740-8AF5-EB230C6C6DCE}"/>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39" name="AutoShape 1299">
                              <a:extLst>
                                <a:ext uri="{FF2B5EF4-FFF2-40B4-BE49-F238E27FC236}">
                                  <a16:creationId xmlns:a16="http://schemas.microsoft.com/office/drawing/2014/main" id="{8EF80284-56E5-1F4A-81E4-626DDD38E810}"/>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0" name="AutoShape 1300">
                              <a:extLst>
                                <a:ext uri="{FF2B5EF4-FFF2-40B4-BE49-F238E27FC236}">
                                  <a16:creationId xmlns:a16="http://schemas.microsoft.com/office/drawing/2014/main" id="{61E090D9-7E80-6749-A235-DD07B44311E8}"/>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1" name="AutoShape 1301">
                              <a:extLst>
                                <a:ext uri="{FF2B5EF4-FFF2-40B4-BE49-F238E27FC236}">
                                  <a16:creationId xmlns:a16="http://schemas.microsoft.com/office/drawing/2014/main" id="{FF85ABA1-B7EA-6C42-8AD4-E9D4BB69604E}"/>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2" name="AutoShape 1302">
                              <a:extLst>
                                <a:ext uri="{FF2B5EF4-FFF2-40B4-BE49-F238E27FC236}">
                                  <a16:creationId xmlns:a16="http://schemas.microsoft.com/office/drawing/2014/main" id="{4951B9DA-1DA6-B745-9FFB-0B8701D734F9}"/>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43" name="AutoShape 1303">
                              <a:extLst>
                                <a:ext uri="{FF2B5EF4-FFF2-40B4-BE49-F238E27FC236}">
                                  <a16:creationId xmlns:a16="http://schemas.microsoft.com/office/drawing/2014/main" id="{68E32316-2BAF-194D-9F7B-7D93B66D99B6}"/>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cxnSp>
                        <p:nvCxnSpPr>
                          <p:cNvPr id="129" name="AutoShape 1304">
                            <a:extLst>
                              <a:ext uri="{FF2B5EF4-FFF2-40B4-BE49-F238E27FC236}">
                                <a16:creationId xmlns:a16="http://schemas.microsoft.com/office/drawing/2014/main" id="{9BCFF6E6-BBC0-A94A-9049-41BC55F08C5B}"/>
                              </a:ext>
                            </a:extLst>
                          </p:cNvPr>
                          <p:cNvCxnSpPr>
                            <a:cxnSpLocks noChangeShapeType="1"/>
                          </p:cNvCxnSpPr>
                          <p:nvPr/>
                        </p:nvCxnSpPr>
                        <p:spPr bwMode="auto">
                          <a:xfrm>
                            <a:off x="13773" y="658"/>
                            <a:ext cx="121" cy="151"/>
                          </a:xfrm>
                          <a:prstGeom prst="straightConnector1">
                            <a:avLst/>
                          </a:prstGeom>
                          <a:noFill/>
                          <a:ln w="12700">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30" name="AutoShape 1305">
                            <a:extLst>
                              <a:ext uri="{FF2B5EF4-FFF2-40B4-BE49-F238E27FC236}">
                                <a16:creationId xmlns:a16="http://schemas.microsoft.com/office/drawing/2014/main" id="{602F46AE-AEF3-D54F-92F5-D0ABC796AC94}"/>
                              </a:ext>
                            </a:extLst>
                          </p:cNvPr>
                          <p:cNvCxnSpPr>
                            <a:cxnSpLocks noChangeShapeType="1"/>
                          </p:cNvCxnSpPr>
                          <p:nvPr/>
                        </p:nvCxnSpPr>
                        <p:spPr bwMode="auto">
                          <a:xfrm flipH="1">
                            <a:off x="13673" y="742"/>
                            <a:ext cx="164" cy="172"/>
                          </a:xfrm>
                          <a:prstGeom prst="straightConnector1">
                            <a:avLst/>
                          </a:prstGeom>
                          <a:noFill/>
                          <a:ln w="9525">
                            <a:solidFill>
                              <a:srgbClr val="FF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114" name="Group 1306">
                          <a:extLst>
                            <a:ext uri="{FF2B5EF4-FFF2-40B4-BE49-F238E27FC236}">
                              <a16:creationId xmlns:a16="http://schemas.microsoft.com/office/drawing/2014/main" id="{19EC88A5-1460-4742-97B1-0651F397AB70}"/>
                            </a:ext>
                          </a:extLst>
                        </p:cNvPr>
                        <p:cNvGrpSpPr>
                          <a:grpSpLocks/>
                        </p:cNvGrpSpPr>
                        <p:nvPr/>
                      </p:nvGrpSpPr>
                      <p:grpSpPr bwMode="auto">
                        <a:xfrm>
                          <a:off x="13542" y="780"/>
                          <a:ext cx="508" cy="319"/>
                          <a:chOff x="13544" y="773"/>
                          <a:chExt cx="508" cy="319"/>
                        </a:xfrm>
                      </p:grpSpPr>
                      <p:sp>
                        <p:nvSpPr>
                          <p:cNvPr id="115" name="AutoShape 1307">
                            <a:extLst>
                              <a:ext uri="{FF2B5EF4-FFF2-40B4-BE49-F238E27FC236}">
                                <a16:creationId xmlns:a16="http://schemas.microsoft.com/office/drawing/2014/main" id="{DC96FFEC-6926-7D4A-8349-F9FBF3C0BD54}"/>
                              </a:ext>
                            </a:extLst>
                          </p:cNvPr>
                          <p:cNvSpPr>
                            <a:spLocks noChangeArrowheads="1"/>
                          </p:cNvSpPr>
                          <p:nvPr/>
                        </p:nvSpPr>
                        <p:spPr bwMode="auto">
                          <a:xfrm rot="11192082" flipH="1">
                            <a:off x="13544" y="989"/>
                            <a:ext cx="111" cy="103"/>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chemeClr val="accent4">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nvGrpSpPr>
                          <p:cNvPr id="116" name="Group 1308">
                            <a:extLst>
                              <a:ext uri="{FF2B5EF4-FFF2-40B4-BE49-F238E27FC236}">
                                <a16:creationId xmlns:a16="http://schemas.microsoft.com/office/drawing/2014/main" id="{C54B98FE-6E74-B64F-93CB-CEC9F8EEC72B}"/>
                              </a:ext>
                            </a:extLst>
                          </p:cNvPr>
                          <p:cNvGrpSpPr>
                            <a:grpSpLocks/>
                          </p:cNvGrpSpPr>
                          <p:nvPr/>
                        </p:nvGrpSpPr>
                        <p:grpSpPr bwMode="auto">
                          <a:xfrm flipH="1">
                            <a:off x="13558" y="773"/>
                            <a:ext cx="494" cy="239"/>
                            <a:chOff x="2716" y="4390"/>
                            <a:chExt cx="2185" cy="979"/>
                          </a:xfrm>
                        </p:grpSpPr>
                        <p:sp>
                          <p:nvSpPr>
                            <p:cNvPr id="117" name="AutoShape 1309">
                              <a:extLst>
                                <a:ext uri="{FF2B5EF4-FFF2-40B4-BE49-F238E27FC236}">
                                  <a16:creationId xmlns:a16="http://schemas.microsoft.com/office/drawing/2014/main" id="{B3B51BAF-BF84-F94A-92B9-E182BB5BCBE9}"/>
                                </a:ext>
                              </a:extLst>
                            </p:cNvPr>
                            <p:cNvSpPr>
                              <a:spLocks noChangeArrowheads="1"/>
                            </p:cNvSpPr>
                            <p:nvPr/>
                          </p:nvSpPr>
                          <p:spPr bwMode="auto">
                            <a:xfrm rot="19094670" flipH="1">
                              <a:off x="2716" y="4390"/>
                              <a:ext cx="204" cy="658"/>
                            </a:xfrm>
                            <a:prstGeom prst="can">
                              <a:avLst>
                                <a:gd name="adj" fmla="val 2234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18" name="AutoShape 1310">
                              <a:extLst>
                                <a:ext uri="{FF2B5EF4-FFF2-40B4-BE49-F238E27FC236}">
                                  <a16:creationId xmlns:a16="http://schemas.microsoft.com/office/drawing/2014/main" id="{5DF67EBE-ECF8-1F4A-8312-96376BCE226B}"/>
                                </a:ext>
                              </a:extLst>
                            </p:cNvPr>
                            <p:cNvSpPr>
                              <a:spLocks noChangeArrowheads="1"/>
                            </p:cNvSpPr>
                            <p:nvPr/>
                          </p:nvSpPr>
                          <p:spPr bwMode="auto">
                            <a:xfrm rot="18067004" flipH="1">
                              <a:off x="3090" y="4790"/>
                              <a:ext cx="264" cy="353"/>
                            </a:xfrm>
                            <a:prstGeom prst="can">
                              <a:avLst>
                                <a:gd name="adj" fmla="val 3342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119" name="Group 1311">
                              <a:extLst>
                                <a:ext uri="{FF2B5EF4-FFF2-40B4-BE49-F238E27FC236}">
                                  <a16:creationId xmlns:a16="http://schemas.microsoft.com/office/drawing/2014/main" id="{AA475BDF-4759-7D45-8FB8-26D24CC57865}"/>
                                </a:ext>
                              </a:extLst>
                            </p:cNvPr>
                            <p:cNvGrpSpPr>
                              <a:grpSpLocks/>
                            </p:cNvGrpSpPr>
                            <p:nvPr/>
                          </p:nvGrpSpPr>
                          <p:grpSpPr bwMode="auto">
                            <a:xfrm>
                              <a:off x="3381" y="4950"/>
                              <a:ext cx="1420" cy="419"/>
                              <a:chOff x="3381" y="4950"/>
                              <a:chExt cx="1420" cy="419"/>
                            </a:xfrm>
                          </p:grpSpPr>
                          <p:sp>
                            <p:nvSpPr>
                              <p:cNvPr id="123" name="AutoShape 1312">
                                <a:extLst>
                                  <a:ext uri="{FF2B5EF4-FFF2-40B4-BE49-F238E27FC236}">
                                    <a16:creationId xmlns:a16="http://schemas.microsoft.com/office/drawing/2014/main" id="{60ADED14-18B1-164F-863F-37E2F9865DC2}"/>
                                  </a:ext>
                                </a:extLst>
                              </p:cNvPr>
                              <p:cNvSpPr>
                                <a:spLocks noChangeArrowheads="1"/>
                              </p:cNvSpPr>
                              <p:nvPr/>
                            </p:nvSpPr>
                            <p:spPr bwMode="auto">
                              <a:xfrm rot="16739127" flipH="1">
                                <a:off x="3479" y="4894"/>
                                <a:ext cx="264" cy="460"/>
                              </a:xfrm>
                              <a:prstGeom prst="can">
                                <a:avLst>
                                  <a:gd name="adj" fmla="val 4356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4" name="AutoShape 1313">
                                <a:extLst>
                                  <a:ext uri="{FF2B5EF4-FFF2-40B4-BE49-F238E27FC236}">
                                    <a16:creationId xmlns:a16="http://schemas.microsoft.com/office/drawing/2014/main" id="{6BD1B059-2021-0640-8AC3-312172CD49F8}"/>
                                  </a:ext>
                                </a:extLst>
                              </p:cNvPr>
                              <p:cNvSpPr>
                                <a:spLocks noChangeArrowheads="1"/>
                              </p:cNvSpPr>
                              <p:nvPr/>
                            </p:nvSpPr>
                            <p:spPr bwMode="auto">
                              <a:xfrm rot="16739127" flipH="1">
                                <a:off x="4127" y="4713"/>
                                <a:ext cx="307" cy="1005"/>
                              </a:xfrm>
                              <a:prstGeom prst="can">
                                <a:avLst>
                                  <a:gd name="adj" fmla="val 570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5" name="AutoShape 1314">
                                <a:extLst>
                                  <a:ext uri="{FF2B5EF4-FFF2-40B4-BE49-F238E27FC236}">
                                    <a16:creationId xmlns:a16="http://schemas.microsoft.com/office/drawing/2014/main" id="{1E2A2837-157E-FD4C-BA13-B2B60FD1DAC7}"/>
                                  </a:ext>
                                </a:extLst>
                              </p:cNvPr>
                              <p:cNvSpPr>
                                <a:spLocks noChangeArrowheads="1"/>
                              </p:cNvSpPr>
                              <p:nvPr/>
                            </p:nvSpPr>
                            <p:spPr bwMode="auto">
                              <a:xfrm rot="16739127" flipH="1">
                                <a:off x="4146" y="4670"/>
                                <a:ext cx="306" cy="1005"/>
                              </a:xfrm>
                              <a:prstGeom prst="can">
                                <a:avLst>
                                  <a:gd name="adj" fmla="val 57232"/>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6" name="AutoShape 1315">
                                <a:extLst>
                                  <a:ext uri="{FF2B5EF4-FFF2-40B4-BE49-F238E27FC236}">
                                    <a16:creationId xmlns:a16="http://schemas.microsoft.com/office/drawing/2014/main" id="{3913220B-573F-A54B-9790-AF9290F9BD6C}"/>
                                  </a:ext>
                                </a:extLst>
                              </p:cNvPr>
                              <p:cNvSpPr>
                                <a:spLocks noChangeArrowheads="1"/>
                              </p:cNvSpPr>
                              <p:nvPr/>
                            </p:nvSpPr>
                            <p:spPr bwMode="auto">
                              <a:xfrm rot="16739127" flipH="1">
                                <a:off x="3486" y="4852"/>
                                <a:ext cx="264" cy="459"/>
                              </a:xfrm>
                              <a:prstGeom prst="can">
                                <a:avLst>
                                  <a:gd name="adj" fmla="val 43466"/>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120" name="AutoShape 1316">
                              <a:extLst>
                                <a:ext uri="{FF2B5EF4-FFF2-40B4-BE49-F238E27FC236}">
                                  <a16:creationId xmlns:a16="http://schemas.microsoft.com/office/drawing/2014/main" id="{B9154C67-C207-A94A-9598-DECCA10DF9E8}"/>
                                </a:ext>
                              </a:extLst>
                            </p:cNvPr>
                            <p:cNvSpPr>
                              <a:spLocks noChangeArrowheads="1"/>
                            </p:cNvSpPr>
                            <p:nvPr/>
                          </p:nvSpPr>
                          <p:spPr bwMode="auto">
                            <a:xfrm rot="18344678" flipH="1">
                              <a:off x="3143" y="4759"/>
                              <a:ext cx="264" cy="351"/>
                            </a:xfrm>
                            <a:prstGeom prst="can">
                              <a:avLst>
                                <a:gd name="adj" fmla="val 33239"/>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1" name="AutoShape 1317">
                              <a:extLst>
                                <a:ext uri="{FF2B5EF4-FFF2-40B4-BE49-F238E27FC236}">
                                  <a16:creationId xmlns:a16="http://schemas.microsoft.com/office/drawing/2014/main" id="{F060E204-1E94-1E42-9D0E-F4715CC6D7D7}"/>
                                </a:ext>
                              </a:extLst>
                            </p:cNvPr>
                            <p:cNvSpPr>
                              <a:spLocks noChangeArrowheads="1"/>
                            </p:cNvSpPr>
                            <p:nvPr/>
                          </p:nvSpPr>
                          <p:spPr bwMode="auto">
                            <a:xfrm rot="19314736" flipH="1">
                              <a:off x="2819" y="4419"/>
                              <a:ext cx="226" cy="485"/>
                            </a:xfrm>
                            <a:prstGeom prst="can">
                              <a:avLst>
                                <a:gd name="adj" fmla="val 14863"/>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22" name="AutoShape 1318">
                              <a:extLst>
                                <a:ext uri="{FF2B5EF4-FFF2-40B4-BE49-F238E27FC236}">
                                  <a16:creationId xmlns:a16="http://schemas.microsoft.com/office/drawing/2014/main" id="{1B337023-85D9-334A-AF2C-1533C918DF02}"/>
                                </a:ext>
                              </a:extLst>
                            </p:cNvPr>
                            <p:cNvSpPr>
                              <a:spLocks noChangeArrowheads="1"/>
                            </p:cNvSpPr>
                            <p:nvPr/>
                          </p:nvSpPr>
                          <p:spPr bwMode="auto">
                            <a:xfrm rot="18671157" flipH="1">
                              <a:off x="4236" y="4417"/>
                              <a:ext cx="316" cy="1015"/>
                            </a:xfrm>
                            <a:prstGeom prst="can">
                              <a:avLst>
                                <a:gd name="adj" fmla="val 26901"/>
                              </a:avLst>
                            </a:prstGeom>
                            <a:solidFill>
                              <a:schemeClr val="accent4">
                                <a:lumMod val="100000"/>
                                <a:lumOff val="0"/>
                              </a:schemeClr>
                            </a:solidFill>
                            <a:ln w="3175">
                              <a:solidFill>
                                <a:srgbClr val="000000"/>
                              </a:solidFill>
                              <a:round/>
                              <a:headEnd/>
                              <a:tailEnd/>
                            </a:ln>
                          </p:spPr>
                          <p:txBody>
                            <a:bodyPr rot="0" vert="horz" wrap="square" lIns="91440" tIns="45720" rIns="91440" bIns="45720" anchor="t" anchorCtr="0" upright="1">
                              <a:noAutofit/>
                            </a:bodyPr>
                            <a:lstStyle/>
                            <a:p>
                              <a:endParaRPr lang="fr-FR"/>
                            </a:p>
                          </p:txBody>
                        </p:sp>
                      </p:grpSp>
                    </p:grpSp>
                  </p:grpSp>
                  <p:sp>
                    <p:nvSpPr>
                      <p:cNvPr id="110" name="AutoShape 1319">
                        <a:extLst>
                          <a:ext uri="{FF2B5EF4-FFF2-40B4-BE49-F238E27FC236}">
                            <a16:creationId xmlns:a16="http://schemas.microsoft.com/office/drawing/2014/main" id="{536729B1-16DB-8440-8BB7-336B0A9F5BEA}"/>
                          </a:ext>
                        </a:extLst>
                      </p:cNvPr>
                      <p:cNvSpPr>
                        <a:spLocks noChangeArrowheads="1"/>
                      </p:cNvSpPr>
                      <p:nvPr/>
                    </p:nvSpPr>
                    <p:spPr bwMode="auto">
                      <a:xfrm rot="10338655">
                        <a:off x="13669" y="766"/>
                        <a:ext cx="124" cy="885"/>
                      </a:xfrm>
                      <a:prstGeom prst="can">
                        <a:avLst>
                          <a:gd name="adj" fmla="val 5514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111" name="AutoShape 1320">
                        <a:extLst>
                          <a:ext uri="{FF2B5EF4-FFF2-40B4-BE49-F238E27FC236}">
                            <a16:creationId xmlns:a16="http://schemas.microsoft.com/office/drawing/2014/main" id="{B05AC4BA-6DE0-4E49-B007-6222A0FDFA0C}"/>
                          </a:ext>
                        </a:extLst>
                      </p:cNvPr>
                      <p:cNvSpPr>
                        <a:spLocks noChangeArrowheads="1"/>
                      </p:cNvSpPr>
                      <p:nvPr/>
                    </p:nvSpPr>
                    <p:spPr bwMode="auto">
                      <a:xfrm rot="6746646">
                        <a:off x="14086" y="1338"/>
                        <a:ext cx="171" cy="918"/>
                      </a:xfrm>
                      <a:prstGeom prst="can">
                        <a:avLst>
                          <a:gd name="adj" fmla="val 1943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112" name="AutoShape 1321">
                        <a:extLst>
                          <a:ext uri="{FF2B5EF4-FFF2-40B4-BE49-F238E27FC236}">
                            <a16:creationId xmlns:a16="http://schemas.microsoft.com/office/drawing/2014/main" id="{FDEBC4F3-FC32-B54C-B4F9-2BC31B720F05}"/>
                          </a:ext>
                        </a:extLst>
                      </p:cNvPr>
                      <p:cNvCxnSpPr>
                        <a:cxnSpLocks noChangeShapeType="1"/>
                      </p:cNvCxnSpPr>
                      <p:nvPr/>
                    </p:nvCxnSpPr>
                    <p:spPr bwMode="auto">
                      <a:xfrm flipV="1">
                        <a:off x="14297" y="1499"/>
                        <a:ext cx="113" cy="7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nvGrpSpPr>
                    <p:cNvPr id="100" name="Group 1322">
                      <a:extLst>
                        <a:ext uri="{FF2B5EF4-FFF2-40B4-BE49-F238E27FC236}">
                          <a16:creationId xmlns:a16="http://schemas.microsoft.com/office/drawing/2014/main" id="{9DE0AEE1-BF7C-6F42-B0F5-DE0FE27CAB9A}"/>
                        </a:ext>
                      </a:extLst>
                    </p:cNvPr>
                    <p:cNvGrpSpPr>
                      <a:grpSpLocks/>
                    </p:cNvGrpSpPr>
                    <p:nvPr/>
                  </p:nvGrpSpPr>
                  <p:grpSpPr bwMode="auto">
                    <a:xfrm flipH="1">
                      <a:off x="14215" y="1189"/>
                      <a:ext cx="124" cy="165"/>
                      <a:chOff x="1552" y="2201"/>
                      <a:chExt cx="327" cy="338"/>
                    </a:xfrm>
                  </p:grpSpPr>
                  <p:cxnSp>
                    <p:nvCxnSpPr>
                      <p:cNvPr id="101" name="AutoShape 1323">
                        <a:extLst>
                          <a:ext uri="{FF2B5EF4-FFF2-40B4-BE49-F238E27FC236}">
                            <a16:creationId xmlns:a16="http://schemas.microsoft.com/office/drawing/2014/main" id="{991B1592-EBD1-8A41-8B0E-457296C6C9CD}"/>
                          </a:ext>
                        </a:extLst>
                      </p:cNvPr>
                      <p:cNvCxnSpPr>
                        <a:cxnSpLocks noChangeShapeType="1"/>
                      </p:cNvCxnSpPr>
                      <p:nvPr/>
                    </p:nvCxnSpPr>
                    <p:spPr bwMode="auto">
                      <a:xfrm flipV="1">
                        <a:off x="1552" y="2201"/>
                        <a:ext cx="267" cy="22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102" name="AutoShape 1324">
                        <a:extLst>
                          <a:ext uri="{FF2B5EF4-FFF2-40B4-BE49-F238E27FC236}">
                            <a16:creationId xmlns:a16="http://schemas.microsoft.com/office/drawing/2014/main" id="{6DF22B60-D794-044E-91EA-4253335E862F}"/>
                          </a:ext>
                        </a:extLst>
                      </p:cNvPr>
                      <p:cNvCxnSpPr>
                        <a:cxnSpLocks noChangeShapeType="1"/>
                      </p:cNvCxnSpPr>
                      <p:nvPr/>
                    </p:nvCxnSpPr>
                    <p:spPr bwMode="auto">
                      <a:xfrm>
                        <a:off x="1552" y="2430"/>
                        <a:ext cx="327" cy="10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103" name="Arc 1325">
                        <a:extLst>
                          <a:ext uri="{FF2B5EF4-FFF2-40B4-BE49-F238E27FC236}">
                            <a16:creationId xmlns:a16="http://schemas.microsoft.com/office/drawing/2014/main" id="{E5DA1046-F2EF-D34F-B68F-761C908FB9CB}"/>
                          </a:ext>
                        </a:extLst>
                      </p:cNvPr>
                      <p:cNvSpPr>
                        <a:spLocks/>
                      </p:cNvSpPr>
                      <p:nvPr/>
                    </p:nvSpPr>
                    <p:spPr bwMode="auto">
                      <a:xfrm rot="2028604">
                        <a:off x="1663" y="2318"/>
                        <a:ext cx="108" cy="158"/>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104" name="Arc 1326">
                        <a:extLst>
                          <a:ext uri="{FF2B5EF4-FFF2-40B4-BE49-F238E27FC236}">
                            <a16:creationId xmlns:a16="http://schemas.microsoft.com/office/drawing/2014/main" id="{D12D3BB5-AB58-A141-B883-1884C3942BDA}"/>
                          </a:ext>
                        </a:extLst>
                      </p:cNvPr>
                      <p:cNvSpPr>
                        <a:spLocks/>
                      </p:cNvSpPr>
                      <p:nvPr/>
                    </p:nvSpPr>
                    <p:spPr bwMode="auto">
                      <a:xfrm rot="13797456">
                        <a:off x="1696" y="2355"/>
                        <a:ext cx="79" cy="7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grpSp>
            <p:grpSp>
              <p:nvGrpSpPr>
                <p:cNvPr id="16" name="Group 1327">
                  <a:extLst>
                    <a:ext uri="{FF2B5EF4-FFF2-40B4-BE49-F238E27FC236}">
                      <a16:creationId xmlns:a16="http://schemas.microsoft.com/office/drawing/2014/main" id="{CA48A1CF-623C-2C43-AF4C-DFA8C3ED591C}"/>
                    </a:ext>
                  </a:extLst>
                </p:cNvPr>
                <p:cNvGrpSpPr>
                  <a:grpSpLocks/>
                </p:cNvGrpSpPr>
                <p:nvPr/>
              </p:nvGrpSpPr>
              <p:grpSpPr bwMode="auto">
                <a:xfrm>
                  <a:off x="2790" y="2177"/>
                  <a:ext cx="3950" cy="5416"/>
                  <a:chOff x="2767" y="2018"/>
                  <a:chExt cx="3950" cy="5416"/>
                </a:xfrm>
              </p:grpSpPr>
              <p:grpSp>
                <p:nvGrpSpPr>
                  <p:cNvPr id="43" name="Group 1328">
                    <a:extLst>
                      <a:ext uri="{FF2B5EF4-FFF2-40B4-BE49-F238E27FC236}">
                        <a16:creationId xmlns:a16="http://schemas.microsoft.com/office/drawing/2014/main" id="{E49B1276-5B80-0D46-BFD3-AAD42D835BFC}"/>
                      </a:ext>
                    </a:extLst>
                  </p:cNvPr>
                  <p:cNvGrpSpPr>
                    <a:grpSpLocks/>
                  </p:cNvGrpSpPr>
                  <p:nvPr/>
                </p:nvGrpSpPr>
                <p:grpSpPr bwMode="auto">
                  <a:xfrm>
                    <a:off x="5832" y="4878"/>
                    <a:ext cx="885" cy="2556"/>
                    <a:chOff x="9828" y="2868"/>
                    <a:chExt cx="1717" cy="5125"/>
                  </a:xfrm>
                </p:grpSpPr>
                <p:grpSp>
                  <p:nvGrpSpPr>
                    <p:cNvPr id="49" name="Group 1329">
                      <a:extLst>
                        <a:ext uri="{FF2B5EF4-FFF2-40B4-BE49-F238E27FC236}">
                          <a16:creationId xmlns:a16="http://schemas.microsoft.com/office/drawing/2014/main" id="{98552EA8-1CA6-6845-8CD4-514F38510949}"/>
                        </a:ext>
                      </a:extLst>
                    </p:cNvPr>
                    <p:cNvGrpSpPr>
                      <a:grpSpLocks/>
                    </p:cNvGrpSpPr>
                    <p:nvPr/>
                  </p:nvGrpSpPr>
                  <p:grpSpPr bwMode="auto">
                    <a:xfrm rot="-1503721">
                      <a:off x="9828" y="2868"/>
                      <a:ext cx="359" cy="311"/>
                      <a:chOff x="10879" y="8719"/>
                      <a:chExt cx="235" cy="158"/>
                    </a:xfrm>
                  </p:grpSpPr>
                  <p:grpSp>
                    <p:nvGrpSpPr>
                      <p:cNvPr id="85" name="Group 1330">
                        <a:extLst>
                          <a:ext uri="{FF2B5EF4-FFF2-40B4-BE49-F238E27FC236}">
                            <a16:creationId xmlns:a16="http://schemas.microsoft.com/office/drawing/2014/main" id="{DAE21A78-A7CA-2B4D-AEB2-8D51449A7188}"/>
                          </a:ext>
                        </a:extLst>
                      </p:cNvPr>
                      <p:cNvGrpSpPr>
                        <a:grpSpLocks/>
                      </p:cNvGrpSpPr>
                      <p:nvPr/>
                    </p:nvGrpSpPr>
                    <p:grpSpPr bwMode="auto">
                      <a:xfrm rot="-4657853">
                        <a:off x="10939" y="8659"/>
                        <a:ext cx="93" cy="214"/>
                        <a:chOff x="11018" y="8584"/>
                        <a:chExt cx="93" cy="214"/>
                      </a:xfrm>
                    </p:grpSpPr>
                    <p:sp>
                      <p:nvSpPr>
                        <p:cNvPr id="87" name="AutoShape 1331">
                          <a:extLst>
                            <a:ext uri="{FF2B5EF4-FFF2-40B4-BE49-F238E27FC236}">
                              <a16:creationId xmlns:a16="http://schemas.microsoft.com/office/drawing/2014/main" id="{E8ADFD8F-A9C9-2643-A7D6-B79E1762657C}"/>
                            </a:ext>
                          </a:extLst>
                        </p:cNvPr>
                        <p:cNvSpPr>
                          <a:spLocks noChangeArrowheads="1"/>
                        </p:cNvSpPr>
                        <p:nvPr/>
                      </p:nvSpPr>
                      <p:spPr bwMode="auto">
                        <a:xfrm rot="-118027">
                          <a:off x="11087" y="8584"/>
                          <a:ext cx="22" cy="50"/>
                        </a:xfrm>
                        <a:prstGeom prst="can">
                          <a:avLst>
                            <a:gd name="adj" fmla="val 1574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8" name="AutoShape 1332">
                          <a:extLst>
                            <a:ext uri="{FF2B5EF4-FFF2-40B4-BE49-F238E27FC236}">
                              <a16:creationId xmlns:a16="http://schemas.microsoft.com/office/drawing/2014/main" id="{4CB7E7DE-8322-464A-AD02-7BA877F564F9}"/>
                            </a:ext>
                          </a:extLst>
                        </p:cNvPr>
                        <p:cNvSpPr>
                          <a:spLocks noChangeArrowheads="1"/>
                        </p:cNvSpPr>
                        <p:nvPr/>
                      </p:nvSpPr>
                      <p:spPr bwMode="auto">
                        <a:xfrm rot="125817">
                          <a:off x="11083" y="8629"/>
                          <a:ext cx="28" cy="29"/>
                        </a:xfrm>
                        <a:prstGeom prst="can">
                          <a:avLst>
                            <a:gd name="adj" fmla="val 2589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9" name="AutoShape 1333">
                          <a:extLst>
                            <a:ext uri="{FF2B5EF4-FFF2-40B4-BE49-F238E27FC236}">
                              <a16:creationId xmlns:a16="http://schemas.microsoft.com/office/drawing/2014/main" id="{69D7B669-5C5B-6644-880B-F135B2D88296}"/>
                            </a:ext>
                          </a:extLst>
                        </p:cNvPr>
                        <p:cNvSpPr>
                          <a:spLocks noChangeArrowheads="1"/>
                        </p:cNvSpPr>
                        <p:nvPr/>
                      </p:nvSpPr>
                      <p:spPr bwMode="auto">
                        <a:xfrm rot="21867949">
                          <a:off x="11081" y="8658"/>
                          <a:ext cx="28" cy="37"/>
                        </a:xfrm>
                        <a:prstGeom prst="can">
                          <a:avLst>
                            <a:gd name="adj" fmla="val 3303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0" name="AutoShape 1334">
                          <a:extLst>
                            <a:ext uri="{FF2B5EF4-FFF2-40B4-BE49-F238E27FC236}">
                              <a16:creationId xmlns:a16="http://schemas.microsoft.com/office/drawing/2014/main" id="{08400684-B6A3-F24B-9256-C371FF8F0863}"/>
                            </a:ext>
                          </a:extLst>
                        </p:cNvPr>
                        <p:cNvSpPr>
                          <a:spLocks noChangeArrowheads="1"/>
                        </p:cNvSpPr>
                        <p:nvPr/>
                      </p:nvSpPr>
                      <p:spPr bwMode="auto">
                        <a:xfrm rot="21867949">
                          <a:off x="11070" y="8691"/>
                          <a:ext cx="33" cy="81"/>
                        </a:xfrm>
                        <a:prstGeom prst="can">
                          <a:avLst>
                            <a:gd name="adj" fmla="val 4277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1" name="AutoShape 1335">
                          <a:extLst>
                            <a:ext uri="{FF2B5EF4-FFF2-40B4-BE49-F238E27FC236}">
                              <a16:creationId xmlns:a16="http://schemas.microsoft.com/office/drawing/2014/main" id="{107B0CC9-B62D-494C-8AAD-BEA17EA4A41F}"/>
                            </a:ext>
                          </a:extLst>
                        </p:cNvPr>
                        <p:cNvSpPr>
                          <a:spLocks noChangeArrowheads="1"/>
                        </p:cNvSpPr>
                        <p:nvPr/>
                      </p:nvSpPr>
                      <p:spPr bwMode="auto">
                        <a:xfrm rot="10628489">
                          <a:off x="11055" y="8765"/>
                          <a:ext cx="49" cy="33"/>
                        </a:xfrm>
                        <a:custGeom>
                          <a:avLst/>
                          <a:gdLst>
                            <a:gd name="G0" fmla="+- 2575 0 0"/>
                            <a:gd name="G1" fmla="+- 21600 0 2575"/>
                            <a:gd name="G2" fmla="*/ 2575 1 2"/>
                            <a:gd name="G3" fmla="+- 21600 0 G2"/>
                            <a:gd name="G4" fmla="+/ 2575 21600 2"/>
                            <a:gd name="G5" fmla="+/ G1 0 2"/>
                            <a:gd name="G6" fmla="*/ 21600 21600 2575"/>
                            <a:gd name="G7" fmla="*/ G6 1 2"/>
                            <a:gd name="G8" fmla="+- 21600 0 G7"/>
                            <a:gd name="G9" fmla="*/ 21600 1 2"/>
                            <a:gd name="G10" fmla="+- 2575 0 G9"/>
                            <a:gd name="G11" fmla="?: G10 G8 0"/>
                            <a:gd name="G12" fmla="?: G10 G7 21600"/>
                            <a:gd name="T0" fmla="*/ 20312 w 21600"/>
                            <a:gd name="T1" fmla="*/ 10800 h 21600"/>
                            <a:gd name="T2" fmla="*/ 10800 w 21600"/>
                            <a:gd name="T3" fmla="*/ 21600 h 21600"/>
                            <a:gd name="T4" fmla="*/ 1288 w 21600"/>
                            <a:gd name="T5" fmla="*/ 10800 h 21600"/>
                            <a:gd name="T6" fmla="*/ 10800 w 21600"/>
                            <a:gd name="T7" fmla="*/ 0 h 21600"/>
                            <a:gd name="T8" fmla="*/ 3088 w 21600"/>
                            <a:gd name="T9" fmla="*/ 3088 h 21600"/>
                            <a:gd name="T10" fmla="*/ 18512 w 21600"/>
                            <a:gd name="T11" fmla="*/ 18512 h 21600"/>
                          </a:gdLst>
                          <a:ahLst/>
                          <a:cxnLst>
                            <a:cxn ang="0">
                              <a:pos x="T0" y="T1"/>
                            </a:cxn>
                            <a:cxn ang="0">
                              <a:pos x="T2" y="T3"/>
                            </a:cxn>
                            <a:cxn ang="0">
                              <a:pos x="T4" y="T5"/>
                            </a:cxn>
                            <a:cxn ang="0">
                              <a:pos x="T6" y="T7"/>
                            </a:cxn>
                          </a:cxnLst>
                          <a:rect l="T8" t="T9" r="T10" b="T11"/>
                          <a:pathLst>
                            <a:path w="21600" h="21600">
                              <a:moveTo>
                                <a:pt x="0" y="0"/>
                              </a:moveTo>
                              <a:lnTo>
                                <a:pt x="2575" y="21600"/>
                              </a:lnTo>
                              <a:lnTo>
                                <a:pt x="19025" y="21600"/>
                              </a:lnTo>
                              <a:lnTo>
                                <a:pt x="21600" y="0"/>
                              </a:lnTo>
                              <a:close/>
                            </a:path>
                          </a:pathLst>
                        </a:custGeom>
                        <a:solidFill>
                          <a:srgbClr val="00B050"/>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92" name="AutoShape 1336">
                          <a:extLst>
                            <a:ext uri="{FF2B5EF4-FFF2-40B4-BE49-F238E27FC236}">
                              <a16:creationId xmlns:a16="http://schemas.microsoft.com/office/drawing/2014/main" id="{78E2F55E-D580-B44F-85E3-9D7273FE50BA}"/>
                            </a:ext>
                          </a:extLst>
                        </p:cNvPr>
                        <p:cNvSpPr>
                          <a:spLocks noChangeArrowheads="1"/>
                        </p:cNvSpPr>
                        <p:nvPr/>
                      </p:nvSpPr>
                      <p:spPr bwMode="auto">
                        <a:xfrm rot="-23264081">
                          <a:off x="11018" y="8689"/>
                          <a:ext cx="34" cy="82"/>
                        </a:xfrm>
                        <a:prstGeom prst="can">
                          <a:avLst>
                            <a:gd name="adj" fmla="val 20199"/>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3" name="AutoShape 1337">
                          <a:extLst>
                            <a:ext uri="{FF2B5EF4-FFF2-40B4-BE49-F238E27FC236}">
                              <a16:creationId xmlns:a16="http://schemas.microsoft.com/office/drawing/2014/main" id="{FF7BE851-B92B-4A48-AA5B-A8C6AB1CABE1}"/>
                            </a:ext>
                          </a:extLst>
                        </p:cNvPr>
                        <p:cNvSpPr>
                          <a:spLocks noChangeArrowheads="1"/>
                        </p:cNvSpPr>
                        <p:nvPr/>
                      </p:nvSpPr>
                      <p:spPr bwMode="auto">
                        <a:xfrm rot="21867949">
                          <a:off x="11066" y="8691"/>
                          <a:ext cx="33" cy="82"/>
                        </a:xfrm>
                        <a:prstGeom prst="can">
                          <a:avLst>
                            <a:gd name="adj" fmla="val 43301"/>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4" name="AutoShape 1338">
                          <a:extLst>
                            <a:ext uri="{FF2B5EF4-FFF2-40B4-BE49-F238E27FC236}">
                              <a16:creationId xmlns:a16="http://schemas.microsoft.com/office/drawing/2014/main" id="{11F5A271-EDB1-EC41-AACD-E55A7413465A}"/>
                            </a:ext>
                          </a:extLst>
                        </p:cNvPr>
                        <p:cNvSpPr>
                          <a:spLocks noChangeArrowheads="1"/>
                        </p:cNvSpPr>
                        <p:nvPr/>
                      </p:nvSpPr>
                      <p:spPr bwMode="auto">
                        <a:xfrm rot="21867949">
                          <a:off x="11075" y="8658"/>
                          <a:ext cx="29" cy="37"/>
                        </a:xfrm>
                        <a:prstGeom prst="can">
                          <a:avLst>
                            <a:gd name="adj" fmla="val 31897"/>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5" name="AutoShape 1339">
                          <a:extLst>
                            <a:ext uri="{FF2B5EF4-FFF2-40B4-BE49-F238E27FC236}">
                              <a16:creationId xmlns:a16="http://schemas.microsoft.com/office/drawing/2014/main" id="{B8945307-6EAB-A64A-B3F6-B76F1917B029}"/>
                            </a:ext>
                          </a:extLst>
                        </p:cNvPr>
                        <p:cNvSpPr>
                          <a:spLocks noChangeArrowheads="1"/>
                        </p:cNvSpPr>
                        <p:nvPr/>
                      </p:nvSpPr>
                      <p:spPr bwMode="auto">
                        <a:xfrm rot="125817">
                          <a:off x="11077" y="8629"/>
                          <a:ext cx="29" cy="29"/>
                        </a:xfrm>
                        <a:prstGeom prst="can">
                          <a:avLst>
                            <a:gd name="adj" fmla="val 25000"/>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96" name="AutoShape 1340">
                          <a:extLst>
                            <a:ext uri="{FF2B5EF4-FFF2-40B4-BE49-F238E27FC236}">
                              <a16:creationId xmlns:a16="http://schemas.microsoft.com/office/drawing/2014/main" id="{5C3DBEB1-D1BF-EE45-BDD2-448AE8A3B965}"/>
                            </a:ext>
                          </a:extLst>
                        </p:cNvPr>
                        <p:cNvSpPr>
                          <a:spLocks noChangeArrowheads="1"/>
                        </p:cNvSpPr>
                        <p:nvPr/>
                      </p:nvSpPr>
                      <p:spPr bwMode="auto">
                        <a:xfrm rot="-118027">
                          <a:off x="11081" y="8594"/>
                          <a:ext cx="24" cy="40"/>
                        </a:xfrm>
                        <a:prstGeom prst="can">
                          <a:avLst>
                            <a:gd name="adj" fmla="val 11543"/>
                          </a:avLst>
                        </a:prstGeom>
                        <a:solidFill>
                          <a:srgbClr val="00B050"/>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sp>
                    <p:nvSpPr>
                      <p:cNvPr id="86" name="AutoShape 1341">
                        <a:extLst>
                          <a:ext uri="{FF2B5EF4-FFF2-40B4-BE49-F238E27FC236}">
                            <a16:creationId xmlns:a16="http://schemas.microsoft.com/office/drawing/2014/main" id="{165C545B-5BA9-5942-AB29-4B0C11B26C6A}"/>
                          </a:ext>
                        </a:extLst>
                      </p:cNvPr>
                      <p:cNvSpPr>
                        <a:spLocks noChangeArrowheads="1"/>
                      </p:cNvSpPr>
                      <p:nvPr/>
                    </p:nvSpPr>
                    <p:spPr bwMode="auto">
                      <a:xfrm rot="10880736">
                        <a:off x="11052" y="8799"/>
                        <a:ext cx="62" cy="78"/>
                      </a:xfrm>
                      <a:custGeom>
                        <a:avLst/>
                        <a:gdLst>
                          <a:gd name="G0" fmla="+- 2384 0 0"/>
                          <a:gd name="G1" fmla="+- 21600 0 2384"/>
                          <a:gd name="G2" fmla="*/ 2384 1 2"/>
                          <a:gd name="G3" fmla="+- 21600 0 G2"/>
                          <a:gd name="G4" fmla="+/ 2384 21600 2"/>
                          <a:gd name="G5" fmla="+/ G1 0 2"/>
                          <a:gd name="G6" fmla="*/ 21600 21600 2384"/>
                          <a:gd name="G7" fmla="*/ G6 1 2"/>
                          <a:gd name="G8" fmla="+- 21600 0 G7"/>
                          <a:gd name="G9" fmla="*/ 21600 1 2"/>
                          <a:gd name="G10" fmla="+- 2384 0 G9"/>
                          <a:gd name="G11" fmla="?: G10 G8 0"/>
                          <a:gd name="G12" fmla="?: G10 G7 21600"/>
                          <a:gd name="T0" fmla="*/ 20408 w 21600"/>
                          <a:gd name="T1" fmla="*/ 10800 h 21600"/>
                          <a:gd name="T2" fmla="*/ 10800 w 21600"/>
                          <a:gd name="T3" fmla="*/ 21600 h 21600"/>
                          <a:gd name="T4" fmla="*/ 1192 w 21600"/>
                          <a:gd name="T5" fmla="*/ 10800 h 21600"/>
                          <a:gd name="T6" fmla="*/ 10800 w 21600"/>
                          <a:gd name="T7" fmla="*/ 0 h 21600"/>
                          <a:gd name="T8" fmla="*/ 2992 w 21600"/>
                          <a:gd name="T9" fmla="*/ 2992 h 21600"/>
                          <a:gd name="T10" fmla="*/ 18608 w 21600"/>
                          <a:gd name="T11" fmla="*/ 18608 h 21600"/>
                        </a:gdLst>
                        <a:ahLst/>
                        <a:cxnLst>
                          <a:cxn ang="0">
                            <a:pos x="T0" y="T1"/>
                          </a:cxn>
                          <a:cxn ang="0">
                            <a:pos x="T2" y="T3"/>
                          </a:cxn>
                          <a:cxn ang="0">
                            <a:pos x="T4" y="T5"/>
                          </a:cxn>
                          <a:cxn ang="0">
                            <a:pos x="T6" y="T7"/>
                          </a:cxn>
                        </a:cxnLst>
                        <a:rect l="T8" t="T9" r="T10" b="T11"/>
                        <a:pathLst>
                          <a:path w="21600" h="21600">
                            <a:moveTo>
                              <a:pt x="0" y="0"/>
                            </a:moveTo>
                            <a:lnTo>
                              <a:pt x="2384" y="21600"/>
                            </a:lnTo>
                            <a:lnTo>
                              <a:pt x="19216" y="21600"/>
                            </a:lnTo>
                            <a:lnTo>
                              <a:pt x="21600" y="0"/>
                            </a:lnTo>
                            <a:close/>
                          </a:path>
                        </a:pathLst>
                      </a:custGeom>
                      <a:solidFill>
                        <a:srgbClr val="00B050"/>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50" name="AutoShape 1342">
                      <a:extLst>
                        <a:ext uri="{FF2B5EF4-FFF2-40B4-BE49-F238E27FC236}">
                          <a16:creationId xmlns:a16="http://schemas.microsoft.com/office/drawing/2014/main" id="{95A1D8C7-C084-1A4A-80DD-15C9EE202FC6}"/>
                        </a:ext>
                      </a:extLst>
                    </p:cNvPr>
                    <p:cNvSpPr>
                      <a:spLocks noChangeArrowheads="1"/>
                    </p:cNvSpPr>
                    <p:nvPr/>
                  </p:nvSpPr>
                  <p:spPr bwMode="auto">
                    <a:xfrm rot="8921403">
                      <a:off x="10273" y="3089"/>
                      <a:ext cx="104" cy="682"/>
                    </a:xfrm>
                    <a:prstGeom prst="can">
                      <a:avLst>
                        <a:gd name="adj" fmla="val 5067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1" name="AutoShape 1343">
                      <a:extLst>
                        <a:ext uri="{FF2B5EF4-FFF2-40B4-BE49-F238E27FC236}">
                          <a16:creationId xmlns:a16="http://schemas.microsoft.com/office/drawing/2014/main" id="{CC298826-F028-B14A-8317-CA67791558C9}"/>
                        </a:ext>
                      </a:extLst>
                    </p:cNvPr>
                    <p:cNvSpPr>
                      <a:spLocks noChangeArrowheads="1"/>
                    </p:cNvSpPr>
                    <p:nvPr/>
                  </p:nvSpPr>
                  <p:spPr bwMode="auto">
                    <a:xfrm rot="8836296">
                      <a:off x="10646" y="3655"/>
                      <a:ext cx="146" cy="814"/>
                    </a:xfrm>
                    <a:prstGeom prst="can">
                      <a:avLst>
                        <a:gd name="adj" fmla="val 0"/>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nvGrpSpPr>
                    <p:cNvPr id="52" name="Group 1344">
                      <a:extLst>
                        <a:ext uri="{FF2B5EF4-FFF2-40B4-BE49-F238E27FC236}">
                          <a16:creationId xmlns:a16="http://schemas.microsoft.com/office/drawing/2014/main" id="{B83C490D-7CBA-D540-A8DB-FD7504E768D7}"/>
                        </a:ext>
                      </a:extLst>
                    </p:cNvPr>
                    <p:cNvGrpSpPr>
                      <a:grpSpLocks/>
                    </p:cNvGrpSpPr>
                    <p:nvPr/>
                  </p:nvGrpSpPr>
                  <p:grpSpPr bwMode="auto">
                    <a:xfrm>
                      <a:off x="10302" y="4204"/>
                      <a:ext cx="1243" cy="3789"/>
                      <a:chOff x="13511" y="1651"/>
                      <a:chExt cx="1475" cy="4146"/>
                    </a:xfrm>
                  </p:grpSpPr>
                  <p:sp>
                    <p:nvSpPr>
                      <p:cNvPr id="76" name="Freeform 1345">
                        <a:extLst>
                          <a:ext uri="{FF2B5EF4-FFF2-40B4-BE49-F238E27FC236}">
                            <a16:creationId xmlns:a16="http://schemas.microsoft.com/office/drawing/2014/main" id="{AE7361C1-00F6-2A45-9469-9A1DF5F817A1}"/>
                          </a:ext>
                        </a:extLst>
                      </p:cNvPr>
                      <p:cNvSpPr>
                        <a:spLocks/>
                      </p:cNvSpPr>
                      <p:nvPr/>
                    </p:nvSpPr>
                    <p:spPr bwMode="auto">
                      <a:xfrm>
                        <a:off x="13511" y="5239"/>
                        <a:ext cx="609" cy="289"/>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77" name="Freeform 1346">
                        <a:extLst>
                          <a:ext uri="{FF2B5EF4-FFF2-40B4-BE49-F238E27FC236}">
                            <a16:creationId xmlns:a16="http://schemas.microsoft.com/office/drawing/2014/main" id="{0EA2A16D-9DCA-5543-B7CE-99804E5055DF}"/>
                          </a:ext>
                        </a:extLst>
                      </p:cNvPr>
                      <p:cNvSpPr>
                        <a:spLocks/>
                      </p:cNvSpPr>
                      <p:nvPr/>
                    </p:nvSpPr>
                    <p:spPr bwMode="auto">
                      <a:xfrm>
                        <a:off x="13918" y="5447"/>
                        <a:ext cx="655" cy="350"/>
                      </a:xfrm>
                      <a:custGeom>
                        <a:avLst/>
                        <a:gdLst>
                          <a:gd name="T0" fmla="*/ 583 w 913"/>
                          <a:gd name="T1" fmla="*/ 115 h 412"/>
                          <a:gd name="T2" fmla="*/ 340 w 913"/>
                          <a:gd name="T3" fmla="*/ 106 h 412"/>
                          <a:gd name="T4" fmla="*/ 238 w 913"/>
                          <a:gd name="T5" fmla="*/ 111 h 412"/>
                          <a:gd name="T6" fmla="*/ 71 w 913"/>
                          <a:gd name="T7" fmla="*/ 189 h 412"/>
                          <a:gd name="T8" fmla="*/ 4 w 913"/>
                          <a:gd name="T9" fmla="*/ 295 h 412"/>
                          <a:gd name="T10" fmla="*/ 8 w 913"/>
                          <a:gd name="T11" fmla="*/ 394 h 412"/>
                          <a:gd name="T12" fmla="*/ 191 w 913"/>
                          <a:gd name="T13" fmla="*/ 400 h 412"/>
                          <a:gd name="T14" fmla="*/ 886 w 913"/>
                          <a:gd name="T15" fmla="*/ 408 h 412"/>
                          <a:gd name="T16" fmla="*/ 911 w 913"/>
                          <a:gd name="T17" fmla="*/ 379 h 412"/>
                          <a:gd name="T18" fmla="*/ 899 w 913"/>
                          <a:gd name="T19" fmla="*/ 111 h 412"/>
                          <a:gd name="T20" fmla="*/ 905 w 913"/>
                          <a:gd name="T21" fmla="*/ 18 h 412"/>
                          <a:gd name="T22" fmla="*/ 663 w 913"/>
                          <a:gd name="T23" fmla="*/ 0 h 412"/>
                          <a:gd name="T24" fmla="*/ 660 w 913"/>
                          <a:gd name="T25" fmla="*/ 13 h 412"/>
                          <a:gd name="T26" fmla="*/ 644 w 913"/>
                          <a:gd name="T27" fmla="*/ 105 h 412"/>
                          <a:gd name="T28" fmla="*/ 587 w 913"/>
                          <a:gd name="T29" fmla="*/ 1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3" h="412">
                            <a:moveTo>
                              <a:pt x="583" y="115"/>
                            </a:moveTo>
                            <a:cubicBezTo>
                              <a:pt x="507" y="121"/>
                              <a:pt x="412" y="109"/>
                              <a:pt x="340" y="106"/>
                            </a:cubicBezTo>
                            <a:cubicBezTo>
                              <a:pt x="306" y="108"/>
                              <a:pt x="272" y="107"/>
                              <a:pt x="238" y="111"/>
                            </a:cubicBezTo>
                            <a:cubicBezTo>
                              <a:pt x="193" y="125"/>
                              <a:pt x="110" y="158"/>
                              <a:pt x="71" y="189"/>
                            </a:cubicBezTo>
                            <a:cubicBezTo>
                              <a:pt x="39" y="218"/>
                              <a:pt x="0" y="262"/>
                              <a:pt x="4" y="295"/>
                            </a:cubicBezTo>
                            <a:cubicBezTo>
                              <a:pt x="6" y="297"/>
                              <a:pt x="5" y="393"/>
                              <a:pt x="8" y="394"/>
                            </a:cubicBezTo>
                            <a:cubicBezTo>
                              <a:pt x="53" y="400"/>
                              <a:pt x="56" y="395"/>
                              <a:pt x="191" y="400"/>
                            </a:cubicBezTo>
                            <a:cubicBezTo>
                              <a:pt x="355" y="403"/>
                              <a:pt x="765" y="412"/>
                              <a:pt x="886" y="408"/>
                            </a:cubicBezTo>
                            <a:cubicBezTo>
                              <a:pt x="903" y="402"/>
                              <a:pt x="905" y="396"/>
                              <a:pt x="911" y="379"/>
                            </a:cubicBezTo>
                            <a:cubicBezTo>
                              <a:pt x="913" y="329"/>
                              <a:pt x="899" y="171"/>
                              <a:pt x="899" y="111"/>
                            </a:cubicBezTo>
                            <a:cubicBezTo>
                              <a:pt x="897" y="83"/>
                              <a:pt x="908" y="66"/>
                              <a:pt x="905" y="18"/>
                            </a:cubicBezTo>
                            <a:cubicBezTo>
                              <a:pt x="867" y="12"/>
                              <a:pt x="702" y="2"/>
                              <a:pt x="663" y="0"/>
                            </a:cubicBezTo>
                            <a:cubicBezTo>
                              <a:pt x="660" y="2"/>
                              <a:pt x="660" y="8"/>
                              <a:pt x="660" y="13"/>
                            </a:cubicBezTo>
                            <a:cubicBezTo>
                              <a:pt x="660" y="50"/>
                              <a:pt x="657" y="87"/>
                              <a:pt x="644" y="105"/>
                            </a:cubicBezTo>
                            <a:lnTo>
                              <a:pt x="587" y="117"/>
                            </a:lnTo>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78" name="AutoShape 1347">
                        <a:extLst>
                          <a:ext uri="{FF2B5EF4-FFF2-40B4-BE49-F238E27FC236}">
                            <a16:creationId xmlns:a16="http://schemas.microsoft.com/office/drawing/2014/main" id="{C032A194-BA1E-C64F-BFE4-DB6BC59505A0}"/>
                          </a:ext>
                        </a:extLst>
                      </p:cNvPr>
                      <p:cNvSpPr>
                        <a:spLocks noChangeArrowheads="1"/>
                      </p:cNvSpPr>
                      <p:nvPr/>
                    </p:nvSpPr>
                    <p:spPr bwMode="auto">
                      <a:xfrm rot="218875">
                        <a:off x="13918" y="4404"/>
                        <a:ext cx="275" cy="988"/>
                      </a:xfrm>
                      <a:prstGeom prst="can">
                        <a:avLst>
                          <a:gd name="adj" fmla="val 89818"/>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79" name="AutoShape 1348">
                        <a:extLst>
                          <a:ext uri="{FF2B5EF4-FFF2-40B4-BE49-F238E27FC236}">
                            <a16:creationId xmlns:a16="http://schemas.microsoft.com/office/drawing/2014/main" id="{C0079A6A-6ED7-804E-BB6C-546A2A7BD69C}"/>
                          </a:ext>
                        </a:extLst>
                      </p:cNvPr>
                      <p:cNvSpPr>
                        <a:spLocks noChangeArrowheads="1"/>
                      </p:cNvSpPr>
                      <p:nvPr/>
                    </p:nvSpPr>
                    <p:spPr bwMode="auto">
                      <a:xfrm>
                        <a:off x="14214" y="4593"/>
                        <a:ext cx="359" cy="935"/>
                      </a:xfrm>
                      <a:prstGeom prst="can">
                        <a:avLst>
                          <a:gd name="adj" fmla="val 2247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0" name="AutoShape 1349">
                        <a:extLst>
                          <a:ext uri="{FF2B5EF4-FFF2-40B4-BE49-F238E27FC236}">
                            <a16:creationId xmlns:a16="http://schemas.microsoft.com/office/drawing/2014/main" id="{EEBDF01D-8FEB-9246-84D5-821ECAD7D326}"/>
                          </a:ext>
                        </a:extLst>
                      </p:cNvPr>
                      <p:cNvSpPr>
                        <a:spLocks noChangeArrowheads="1"/>
                      </p:cNvSpPr>
                      <p:nvPr/>
                    </p:nvSpPr>
                    <p:spPr bwMode="auto">
                      <a:xfrm rot="1638181">
                        <a:off x="14234" y="3394"/>
                        <a:ext cx="392" cy="1199"/>
                      </a:xfrm>
                      <a:prstGeom prst="can">
                        <a:avLst>
                          <a:gd name="adj" fmla="val 48641"/>
                        </a:avLst>
                      </a:prstGeom>
                      <a:solidFill>
                        <a:schemeClr val="accent4">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1" name="Rectangle 80">
                        <a:extLst>
                          <a:ext uri="{FF2B5EF4-FFF2-40B4-BE49-F238E27FC236}">
                            <a16:creationId xmlns:a16="http://schemas.microsoft.com/office/drawing/2014/main" id="{32437268-FDC6-8449-A9D6-3D23830E3756}"/>
                          </a:ext>
                        </a:extLst>
                      </p:cNvPr>
                      <p:cNvSpPr>
                        <a:spLocks noChangeArrowheads="1"/>
                      </p:cNvSpPr>
                      <p:nvPr/>
                    </p:nvSpPr>
                    <p:spPr bwMode="auto">
                      <a:xfrm>
                        <a:off x="14486" y="1651"/>
                        <a:ext cx="290" cy="1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sp>
                    <p:nvSpPr>
                      <p:cNvPr id="82" name="Freeform 1351">
                        <a:extLst>
                          <a:ext uri="{FF2B5EF4-FFF2-40B4-BE49-F238E27FC236}">
                            <a16:creationId xmlns:a16="http://schemas.microsoft.com/office/drawing/2014/main" id="{8446A721-67CB-BD4F-AB24-5448105DC555}"/>
                          </a:ext>
                        </a:extLst>
                      </p:cNvPr>
                      <p:cNvSpPr>
                        <a:spLocks/>
                      </p:cNvSpPr>
                      <p:nvPr/>
                    </p:nvSpPr>
                    <p:spPr bwMode="auto">
                      <a:xfrm>
                        <a:off x="14120" y="1772"/>
                        <a:ext cx="866" cy="1640"/>
                      </a:xfrm>
                      <a:custGeom>
                        <a:avLst/>
                        <a:gdLst>
                          <a:gd name="T0" fmla="*/ 35 w 1278"/>
                          <a:gd name="T1" fmla="*/ 606 h 2816"/>
                          <a:gd name="T2" fmla="*/ 155 w 1278"/>
                          <a:gd name="T3" fmla="*/ 119 h 2816"/>
                          <a:gd name="T4" fmla="*/ 346 w 1278"/>
                          <a:gd name="T5" fmla="*/ 34 h 2816"/>
                          <a:gd name="T6" fmla="*/ 796 w 1278"/>
                          <a:gd name="T7" fmla="*/ 8 h 2816"/>
                          <a:gd name="T8" fmla="*/ 1124 w 1278"/>
                          <a:gd name="T9" fmla="*/ 80 h 2816"/>
                          <a:gd name="T10" fmla="*/ 1218 w 1278"/>
                          <a:gd name="T11" fmla="*/ 146 h 2816"/>
                          <a:gd name="T12" fmla="*/ 1255 w 1278"/>
                          <a:gd name="T13" fmla="*/ 200 h 2816"/>
                          <a:gd name="T14" fmla="*/ 1269 w 1278"/>
                          <a:gd name="T15" fmla="*/ 468 h 2816"/>
                          <a:gd name="T16" fmla="*/ 1200 w 1278"/>
                          <a:gd name="T17" fmla="*/ 1463 h 2816"/>
                          <a:gd name="T18" fmla="*/ 975 w 1278"/>
                          <a:gd name="T19" fmla="*/ 2809 h 2816"/>
                          <a:gd name="T20" fmla="*/ 541 w 1278"/>
                          <a:gd name="T21" fmla="*/ 2812 h 2816"/>
                          <a:gd name="T22" fmla="*/ 35 w 1278"/>
                          <a:gd name="T23" fmla="*/ 606 h 2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8" h="2816">
                            <a:moveTo>
                              <a:pt x="35" y="606"/>
                            </a:moveTo>
                            <a:cubicBezTo>
                              <a:pt x="0" y="211"/>
                              <a:pt x="130" y="188"/>
                              <a:pt x="155" y="119"/>
                            </a:cubicBezTo>
                            <a:cubicBezTo>
                              <a:pt x="261" y="55"/>
                              <a:pt x="296" y="59"/>
                              <a:pt x="346" y="34"/>
                            </a:cubicBezTo>
                            <a:cubicBezTo>
                              <a:pt x="453" y="16"/>
                              <a:pt x="666" y="0"/>
                              <a:pt x="796" y="8"/>
                            </a:cubicBezTo>
                            <a:cubicBezTo>
                              <a:pt x="887" y="13"/>
                              <a:pt x="1009" y="33"/>
                              <a:pt x="1124" y="80"/>
                            </a:cubicBezTo>
                            <a:cubicBezTo>
                              <a:pt x="1166" y="111"/>
                              <a:pt x="1171" y="106"/>
                              <a:pt x="1218" y="146"/>
                            </a:cubicBezTo>
                            <a:cubicBezTo>
                              <a:pt x="1243" y="171"/>
                              <a:pt x="1243" y="171"/>
                              <a:pt x="1255" y="200"/>
                            </a:cubicBezTo>
                            <a:cubicBezTo>
                              <a:pt x="1264" y="253"/>
                              <a:pt x="1278" y="258"/>
                              <a:pt x="1269" y="468"/>
                            </a:cubicBezTo>
                            <a:cubicBezTo>
                              <a:pt x="1247" y="799"/>
                              <a:pt x="1235" y="1133"/>
                              <a:pt x="1200" y="1463"/>
                            </a:cubicBezTo>
                            <a:cubicBezTo>
                              <a:pt x="1151" y="1854"/>
                              <a:pt x="1111" y="2090"/>
                              <a:pt x="975" y="2809"/>
                            </a:cubicBezTo>
                            <a:cubicBezTo>
                              <a:pt x="873" y="2804"/>
                              <a:pt x="621" y="2816"/>
                              <a:pt x="541" y="2812"/>
                            </a:cubicBezTo>
                            <a:cubicBezTo>
                              <a:pt x="481" y="2440"/>
                              <a:pt x="88" y="1040"/>
                              <a:pt x="35" y="606"/>
                            </a:cubicBezTo>
                            <a:close/>
                          </a:path>
                        </a:pathLst>
                      </a:cu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3" name="AutoShape 1352">
                        <a:extLst>
                          <a:ext uri="{FF2B5EF4-FFF2-40B4-BE49-F238E27FC236}">
                            <a16:creationId xmlns:a16="http://schemas.microsoft.com/office/drawing/2014/main" id="{175CC7FE-904E-EA4B-A5B9-D1C66D91A824}"/>
                          </a:ext>
                        </a:extLst>
                      </p:cNvPr>
                      <p:cNvSpPr>
                        <a:spLocks noChangeArrowheads="1"/>
                      </p:cNvSpPr>
                      <p:nvPr/>
                    </p:nvSpPr>
                    <p:spPr bwMode="auto">
                      <a:xfrm rot="1223210">
                        <a:off x="14339" y="3457"/>
                        <a:ext cx="381" cy="1223"/>
                      </a:xfrm>
                      <a:prstGeom prst="can">
                        <a:avLst>
                          <a:gd name="adj" fmla="val 34195"/>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84" name="Rectangle 83">
                        <a:extLst>
                          <a:ext uri="{FF2B5EF4-FFF2-40B4-BE49-F238E27FC236}">
                            <a16:creationId xmlns:a16="http://schemas.microsoft.com/office/drawing/2014/main" id="{2105D949-7399-B243-9A33-695327D9A5AD}"/>
                          </a:ext>
                        </a:extLst>
                      </p:cNvPr>
                      <p:cNvSpPr>
                        <a:spLocks noChangeArrowheads="1"/>
                      </p:cNvSpPr>
                      <p:nvPr/>
                    </p:nvSpPr>
                    <p:spPr bwMode="auto">
                      <a:xfrm>
                        <a:off x="14439" y="3276"/>
                        <a:ext cx="429" cy="3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53" name="Oval 1354">
                      <a:extLst>
                        <a:ext uri="{FF2B5EF4-FFF2-40B4-BE49-F238E27FC236}">
                          <a16:creationId xmlns:a16="http://schemas.microsoft.com/office/drawing/2014/main" id="{895DDFB2-3A94-1E42-ACC7-3ED1733DD937}"/>
                        </a:ext>
                      </a:extLst>
                    </p:cNvPr>
                    <p:cNvSpPr>
                      <a:spLocks noChangeArrowheads="1"/>
                    </p:cNvSpPr>
                    <p:nvPr/>
                  </p:nvSpPr>
                  <p:spPr bwMode="auto">
                    <a:xfrm>
                      <a:off x="10903" y="3650"/>
                      <a:ext cx="586" cy="59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54" name="AutoShape 1355">
                      <a:extLst>
                        <a:ext uri="{FF2B5EF4-FFF2-40B4-BE49-F238E27FC236}">
                          <a16:creationId xmlns:a16="http://schemas.microsoft.com/office/drawing/2014/main" id="{0DBECCE8-6F4D-EE43-839D-27FCE8A6969D}"/>
                        </a:ext>
                      </a:extLst>
                    </p:cNvPr>
                    <p:cNvSpPr>
                      <a:spLocks noChangeArrowheads="1"/>
                    </p:cNvSpPr>
                    <p:nvPr/>
                  </p:nvSpPr>
                  <p:spPr bwMode="auto">
                    <a:xfrm rot="6746646">
                      <a:off x="10773" y="3947"/>
                      <a:ext cx="156" cy="773"/>
                    </a:xfrm>
                    <a:prstGeom prst="can">
                      <a:avLst>
                        <a:gd name="adj" fmla="val 1793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55" name="AutoShape 1356">
                      <a:extLst>
                        <a:ext uri="{FF2B5EF4-FFF2-40B4-BE49-F238E27FC236}">
                          <a16:creationId xmlns:a16="http://schemas.microsoft.com/office/drawing/2014/main" id="{D3A8E994-A798-984E-B11C-98E60A199D52}"/>
                        </a:ext>
                      </a:extLst>
                    </p:cNvPr>
                    <p:cNvCxnSpPr>
                      <a:cxnSpLocks noChangeShapeType="1"/>
                    </p:cNvCxnSpPr>
                    <p:nvPr/>
                  </p:nvCxnSpPr>
                  <p:spPr bwMode="auto">
                    <a:xfrm flipV="1">
                      <a:off x="10956" y="4063"/>
                      <a:ext cx="95" cy="64"/>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56" name="Group 1357">
                      <a:extLst>
                        <a:ext uri="{FF2B5EF4-FFF2-40B4-BE49-F238E27FC236}">
                          <a16:creationId xmlns:a16="http://schemas.microsoft.com/office/drawing/2014/main" id="{5B56D6AF-6E00-0847-913C-EF8ECB1D493E}"/>
                        </a:ext>
                      </a:extLst>
                    </p:cNvPr>
                    <p:cNvGrpSpPr>
                      <a:grpSpLocks/>
                    </p:cNvGrpSpPr>
                    <p:nvPr/>
                  </p:nvGrpSpPr>
                  <p:grpSpPr bwMode="auto">
                    <a:xfrm>
                      <a:off x="10887" y="3780"/>
                      <a:ext cx="104" cy="151"/>
                      <a:chOff x="10887" y="3780"/>
                      <a:chExt cx="104" cy="151"/>
                    </a:xfrm>
                  </p:grpSpPr>
                  <p:cxnSp>
                    <p:nvCxnSpPr>
                      <p:cNvPr id="72" name="AutoShape 1358">
                        <a:extLst>
                          <a:ext uri="{FF2B5EF4-FFF2-40B4-BE49-F238E27FC236}">
                            <a16:creationId xmlns:a16="http://schemas.microsoft.com/office/drawing/2014/main" id="{C37AC8B0-35FA-D749-BCE8-663C0B64F987}"/>
                          </a:ext>
                        </a:extLst>
                      </p:cNvPr>
                      <p:cNvCxnSpPr>
                        <a:cxnSpLocks noChangeShapeType="1"/>
                      </p:cNvCxnSpPr>
                      <p:nvPr/>
                    </p:nvCxnSpPr>
                    <p:spPr bwMode="auto">
                      <a:xfrm flipH="1" flipV="1">
                        <a:off x="10906" y="3780"/>
                        <a:ext cx="85" cy="102"/>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73" name="AutoShape 1359">
                        <a:extLst>
                          <a:ext uri="{FF2B5EF4-FFF2-40B4-BE49-F238E27FC236}">
                            <a16:creationId xmlns:a16="http://schemas.microsoft.com/office/drawing/2014/main" id="{2418B4A8-2AD8-414E-AC41-D09479C307D0}"/>
                          </a:ext>
                        </a:extLst>
                      </p:cNvPr>
                      <p:cNvCxnSpPr>
                        <a:cxnSpLocks noChangeShapeType="1"/>
                      </p:cNvCxnSpPr>
                      <p:nvPr/>
                    </p:nvCxnSpPr>
                    <p:spPr bwMode="auto">
                      <a:xfrm flipH="1">
                        <a:off x="10887" y="3882"/>
                        <a:ext cx="104" cy="4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sp>
                    <p:nvSpPr>
                      <p:cNvPr id="74" name="Arc 1360">
                        <a:extLst>
                          <a:ext uri="{FF2B5EF4-FFF2-40B4-BE49-F238E27FC236}">
                            <a16:creationId xmlns:a16="http://schemas.microsoft.com/office/drawing/2014/main" id="{08EE5529-01FB-084A-BEB8-C56A2F572A8A}"/>
                          </a:ext>
                        </a:extLst>
                      </p:cNvPr>
                      <p:cNvSpPr>
                        <a:spLocks/>
                      </p:cNvSpPr>
                      <p:nvPr/>
                    </p:nvSpPr>
                    <p:spPr bwMode="auto">
                      <a:xfrm rot="19571396" flipH="1">
                        <a:off x="10921" y="3832"/>
                        <a:ext cx="35" cy="71"/>
                      </a:xfrm>
                      <a:custGeom>
                        <a:avLst/>
                        <a:gdLst>
                          <a:gd name="G0" fmla="+- 271 0 0"/>
                          <a:gd name="G1" fmla="+- 21600 0 0"/>
                          <a:gd name="G2" fmla="+- 21600 0 0"/>
                          <a:gd name="T0" fmla="*/ 0 w 21789"/>
                          <a:gd name="T1" fmla="*/ 2 h 21600"/>
                          <a:gd name="T2" fmla="*/ 21789 w 21789"/>
                          <a:gd name="T3" fmla="*/ 19718 h 21600"/>
                          <a:gd name="T4" fmla="*/ 271 w 21789"/>
                          <a:gd name="T5" fmla="*/ 21600 h 21600"/>
                        </a:gdLst>
                        <a:ahLst/>
                        <a:cxnLst>
                          <a:cxn ang="0">
                            <a:pos x="T0" y="T1"/>
                          </a:cxn>
                          <a:cxn ang="0">
                            <a:pos x="T2" y="T3"/>
                          </a:cxn>
                          <a:cxn ang="0">
                            <a:pos x="T4" y="T5"/>
                          </a:cxn>
                        </a:cxnLst>
                        <a:rect l="0" t="0" r="r" b="b"/>
                        <a:pathLst>
                          <a:path w="21789" h="21600" fill="none" extrusionOk="0">
                            <a:moveTo>
                              <a:pt x="-1" y="1"/>
                            </a:moveTo>
                            <a:cubicBezTo>
                              <a:pt x="90" y="0"/>
                              <a:pt x="180" y="-1"/>
                              <a:pt x="271" y="-1"/>
                            </a:cubicBezTo>
                            <a:cubicBezTo>
                              <a:pt x="11470" y="-1"/>
                              <a:pt x="20813" y="8560"/>
                              <a:pt x="21788" y="19718"/>
                            </a:cubicBezTo>
                          </a:path>
                          <a:path w="21789" h="21600" stroke="0" extrusionOk="0">
                            <a:moveTo>
                              <a:pt x="-1" y="1"/>
                            </a:moveTo>
                            <a:cubicBezTo>
                              <a:pt x="90" y="0"/>
                              <a:pt x="180" y="-1"/>
                              <a:pt x="271" y="-1"/>
                            </a:cubicBezTo>
                            <a:cubicBezTo>
                              <a:pt x="11470" y="-1"/>
                              <a:pt x="20813" y="8560"/>
                              <a:pt x="21788" y="19718"/>
                            </a:cubicBezTo>
                            <a:lnTo>
                              <a:pt x="271"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sp>
                    <p:nvSpPr>
                      <p:cNvPr id="75" name="Arc 1361">
                        <a:extLst>
                          <a:ext uri="{FF2B5EF4-FFF2-40B4-BE49-F238E27FC236}">
                            <a16:creationId xmlns:a16="http://schemas.microsoft.com/office/drawing/2014/main" id="{C29AF2F6-3D06-C149-9622-A10A313AC162}"/>
                          </a:ext>
                        </a:extLst>
                      </p:cNvPr>
                      <p:cNvSpPr>
                        <a:spLocks/>
                      </p:cNvSpPr>
                      <p:nvPr/>
                    </p:nvSpPr>
                    <p:spPr bwMode="auto">
                      <a:xfrm rot="7802544" flipH="1">
                        <a:off x="10915" y="3853"/>
                        <a:ext cx="35" cy="2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grpSp>
                <p:grpSp>
                  <p:nvGrpSpPr>
                    <p:cNvPr id="57" name="Group 1362">
                      <a:extLst>
                        <a:ext uri="{FF2B5EF4-FFF2-40B4-BE49-F238E27FC236}">
                          <a16:creationId xmlns:a16="http://schemas.microsoft.com/office/drawing/2014/main" id="{1B15177F-8351-804A-A09E-A3588648BD2B}"/>
                        </a:ext>
                      </a:extLst>
                    </p:cNvPr>
                    <p:cNvGrpSpPr>
                      <a:grpSpLocks/>
                    </p:cNvGrpSpPr>
                    <p:nvPr/>
                  </p:nvGrpSpPr>
                  <p:grpSpPr bwMode="auto">
                    <a:xfrm rot="161955" flipH="1">
                      <a:off x="10382" y="2988"/>
                      <a:ext cx="333" cy="509"/>
                      <a:chOff x="6410" y="4175"/>
                      <a:chExt cx="3671" cy="4034"/>
                    </a:xfrm>
                  </p:grpSpPr>
                  <p:sp>
                    <p:nvSpPr>
                      <p:cNvPr id="59" name="AutoShape 1363">
                        <a:extLst>
                          <a:ext uri="{FF2B5EF4-FFF2-40B4-BE49-F238E27FC236}">
                            <a16:creationId xmlns:a16="http://schemas.microsoft.com/office/drawing/2014/main" id="{473FE5B8-A418-3943-83C5-59C5E1E26D61}"/>
                          </a:ext>
                        </a:extLst>
                      </p:cNvPr>
                      <p:cNvSpPr>
                        <a:spLocks noChangeArrowheads="1"/>
                      </p:cNvSpPr>
                      <p:nvPr/>
                    </p:nvSpPr>
                    <p:spPr bwMode="auto">
                      <a:xfrm rot="-24575369" flipH="1" flipV="1">
                        <a:off x="6805" y="5399"/>
                        <a:ext cx="469" cy="715"/>
                      </a:xfrm>
                      <a:prstGeom prst="can">
                        <a:avLst>
                          <a:gd name="adj" fmla="val 15923"/>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0" name="AutoShape 1364">
                        <a:extLst>
                          <a:ext uri="{FF2B5EF4-FFF2-40B4-BE49-F238E27FC236}">
                            <a16:creationId xmlns:a16="http://schemas.microsoft.com/office/drawing/2014/main" id="{09103697-D8F6-0745-8BE1-CD65206A39DA}"/>
                          </a:ext>
                        </a:extLst>
                      </p:cNvPr>
                      <p:cNvSpPr>
                        <a:spLocks noChangeArrowheads="1"/>
                      </p:cNvSpPr>
                      <p:nvPr/>
                    </p:nvSpPr>
                    <p:spPr bwMode="auto">
                      <a:xfrm rot="-23880579" flipH="1" flipV="1">
                        <a:off x="7428" y="4429"/>
                        <a:ext cx="380" cy="682"/>
                      </a:xfrm>
                      <a:prstGeom prst="can">
                        <a:avLst>
                          <a:gd name="adj" fmla="val 1705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1" name="AutoShape 1365">
                        <a:extLst>
                          <a:ext uri="{FF2B5EF4-FFF2-40B4-BE49-F238E27FC236}">
                            <a16:creationId xmlns:a16="http://schemas.microsoft.com/office/drawing/2014/main" id="{A82ECAA1-6F57-1E41-8E6F-83DD4EE7F217}"/>
                          </a:ext>
                        </a:extLst>
                      </p:cNvPr>
                      <p:cNvSpPr>
                        <a:spLocks noChangeArrowheads="1"/>
                      </p:cNvSpPr>
                      <p:nvPr/>
                    </p:nvSpPr>
                    <p:spPr bwMode="auto">
                      <a:xfrm rot="-11502043" flipH="1" flipV="1">
                        <a:off x="9392" y="5196"/>
                        <a:ext cx="400" cy="705"/>
                      </a:xfrm>
                      <a:prstGeom prst="can">
                        <a:avLst>
                          <a:gd name="adj" fmla="val 887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2" name="AutoShape 1366">
                        <a:extLst>
                          <a:ext uri="{FF2B5EF4-FFF2-40B4-BE49-F238E27FC236}">
                            <a16:creationId xmlns:a16="http://schemas.microsoft.com/office/drawing/2014/main" id="{459AAB35-1D9A-0942-933F-609EF576FFE9}"/>
                          </a:ext>
                        </a:extLst>
                      </p:cNvPr>
                      <p:cNvSpPr>
                        <a:spLocks noChangeArrowheads="1"/>
                      </p:cNvSpPr>
                      <p:nvPr/>
                    </p:nvSpPr>
                    <p:spPr bwMode="auto">
                      <a:xfrm rot="-22483841" flipH="1" flipV="1">
                        <a:off x="9268" y="4814"/>
                        <a:ext cx="359" cy="380"/>
                      </a:xfrm>
                      <a:prstGeom prst="can">
                        <a:avLst>
                          <a:gd name="adj" fmla="val 777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3" name="AutoShape 1367">
                        <a:extLst>
                          <a:ext uri="{FF2B5EF4-FFF2-40B4-BE49-F238E27FC236}">
                            <a16:creationId xmlns:a16="http://schemas.microsoft.com/office/drawing/2014/main" id="{5B86D035-5919-2C41-8DBE-E4EC7BE20FF3}"/>
                          </a:ext>
                        </a:extLst>
                      </p:cNvPr>
                      <p:cNvSpPr>
                        <a:spLocks noChangeArrowheads="1"/>
                      </p:cNvSpPr>
                      <p:nvPr/>
                    </p:nvSpPr>
                    <p:spPr bwMode="auto">
                      <a:xfrm rot="-44331196" flipH="1" flipV="1">
                        <a:off x="9142" y="4406"/>
                        <a:ext cx="340" cy="412"/>
                      </a:xfrm>
                      <a:prstGeom prst="can">
                        <a:avLst>
                          <a:gd name="adj" fmla="val 589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4" name="AutoShape 1368">
                        <a:extLst>
                          <a:ext uri="{FF2B5EF4-FFF2-40B4-BE49-F238E27FC236}">
                            <a16:creationId xmlns:a16="http://schemas.microsoft.com/office/drawing/2014/main" id="{E9B7C893-8839-FB42-AF56-453BE8ABC9AF}"/>
                          </a:ext>
                        </a:extLst>
                      </p:cNvPr>
                      <p:cNvSpPr>
                        <a:spLocks noChangeArrowheads="1"/>
                      </p:cNvSpPr>
                      <p:nvPr/>
                    </p:nvSpPr>
                    <p:spPr bwMode="auto">
                      <a:xfrm rot="30163868" flipH="1" flipV="1">
                        <a:off x="7936" y="4902"/>
                        <a:ext cx="423" cy="1173"/>
                      </a:xfrm>
                      <a:prstGeom prst="can">
                        <a:avLst>
                          <a:gd name="adj" fmla="val 2269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5" name="AutoShape 1369">
                        <a:extLst>
                          <a:ext uri="{FF2B5EF4-FFF2-40B4-BE49-F238E27FC236}">
                            <a16:creationId xmlns:a16="http://schemas.microsoft.com/office/drawing/2014/main" id="{79AA8CF3-CEF3-6B47-A5B7-7F9B18EC58FD}"/>
                          </a:ext>
                        </a:extLst>
                      </p:cNvPr>
                      <p:cNvSpPr>
                        <a:spLocks noChangeArrowheads="1"/>
                      </p:cNvSpPr>
                      <p:nvPr/>
                    </p:nvSpPr>
                    <p:spPr bwMode="auto">
                      <a:xfrm rot="7725204" flipH="1" flipV="1">
                        <a:off x="7440" y="5743"/>
                        <a:ext cx="534" cy="1171"/>
                      </a:xfrm>
                      <a:prstGeom prst="can">
                        <a:avLst>
                          <a:gd name="adj" fmla="val 91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6" name="AutoShape 1370">
                        <a:extLst>
                          <a:ext uri="{FF2B5EF4-FFF2-40B4-BE49-F238E27FC236}">
                            <a16:creationId xmlns:a16="http://schemas.microsoft.com/office/drawing/2014/main" id="{2D3FE980-C717-D24D-8D1F-4F7FE9393DEB}"/>
                          </a:ext>
                        </a:extLst>
                      </p:cNvPr>
                      <p:cNvSpPr>
                        <a:spLocks noChangeArrowheads="1"/>
                      </p:cNvSpPr>
                      <p:nvPr/>
                    </p:nvSpPr>
                    <p:spPr bwMode="auto">
                      <a:xfrm rot="-82978103" flipH="1" flipV="1">
                        <a:off x="7986" y="7138"/>
                        <a:ext cx="576" cy="1566"/>
                      </a:xfrm>
                      <a:prstGeom prst="can">
                        <a:avLst>
                          <a:gd name="adj" fmla="val 2922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7" name="AutoShape 1371">
                        <a:extLst>
                          <a:ext uri="{FF2B5EF4-FFF2-40B4-BE49-F238E27FC236}">
                            <a16:creationId xmlns:a16="http://schemas.microsoft.com/office/drawing/2014/main" id="{330FE60B-F661-EE48-9F72-C7A1092274BD}"/>
                          </a:ext>
                        </a:extLst>
                      </p:cNvPr>
                      <p:cNvSpPr>
                        <a:spLocks noChangeArrowheads="1"/>
                      </p:cNvSpPr>
                      <p:nvPr/>
                    </p:nvSpPr>
                    <p:spPr bwMode="auto">
                      <a:xfrm rot="-23194283" flipH="1" flipV="1">
                        <a:off x="8359" y="4354"/>
                        <a:ext cx="377" cy="757"/>
                      </a:xfrm>
                      <a:prstGeom prst="can">
                        <a:avLst>
                          <a:gd name="adj" fmla="val 26819"/>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8" name="AutoShape 1372">
                        <a:extLst>
                          <a:ext uri="{FF2B5EF4-FFF2-40B4-BE49-F238E27FC236}">
                            <a16:creationId xmlns:a16="http://schemas.microsoft.com/office/drawing/2014/main" id="{760811E9-AE80-154D-84D4-CDDDCD09937B}"/>
                          </a:ext>
                        </a:extLst>
                      </p:cNvPr>
                      <p:cNvSpPr>
                        <a:spLocks noChangeArrowheads="1"/>
                      </p:cNvSpPr>
                      <p:nvPr/>
                    </p:nvSpPr>
                    <p:spPr bwMode="auto">
                      <a:xfrm rot="-24282213" flipH="1" flipV="1">
                        <a:off x="6410" y="5146"/>
                        <a:ext cx="426" cy="436"/>
                      </a:xfrm>
                      <a:prstGeom prst="can">
                        <a:avLst>
                          <a:gd name="adj" fmla="val 1185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69" name="AutoShape 1373">
                        <a:extLst>
                          <a:ext uri="{FF2B5EF4-FFF2-40B4-BE49-F238E27FC236}">
                            <a16:creationId xmlns:a16="http://schemas.microsoft.com/office/drawing/2014/main" id="{B3A7537E-5130-8141-9108-CC833BC9914E}"/>
                          </a:ext>
                        </a:extLst>
                      </p:cNvPr>
                      <p:cNvSpPr>
                        <a:spLocks noChangeArrowheads="1"/>
                      </p:cNvSpPr>
                      <p:nvPr/>
                    </p:nvSpPr>
                    <p:spPr bwMode="auto">
                      <a:xfrm rot="-23508138" flipH="1" flipV="1">
                        <a:off x="8197" y="4175"/>
                        <a:ext cx="319" cy="231"/>
                      </a:xfrm>
                      <a:prstGeom prst="can">
                        <a:avLst>
                          <a:gd name="adj" fmla="val 13801"/>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70" name="AutoShape 1374">
                        <a:extLst>
                          <a:ext uri="{FF2B5EF4-FFF2-40B4-BE49-F238E27FC236}">
                            <a16:creationId xmlns:a16="http://schemas.microsoft.com/office/drawing/2014/main" id="{B8D2133D-F975-6149-A4D0-04424C87305B}"/>
                          </a:ext>
                        </a:extLst>
                      </p:cNvPr>
                      <p:cNvSpPr>
                        <a:spLocks noChangeArrowheads="1"/>
                      </p:cNvSpPr>
                      <p:nvPr/>
                    </p:nvSpPr>
                    <p:spPr bwMode="auto">
                      <a:xfrm rot="-11728370" flipH="1" flipV="1">
                        <a:off x="8635" y="4999"/>
                        <a:ext cx="420" cy="856"/>
                      </a:xfrm>
                      <a:prstGeom prst="can">
                        <a:avLst>
                          <a:gd name="adj" fmla="val 1744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71" name="AutoShape 1375">
                        <a:extLst>
                          <a:ext uri="{FF2B5EF4-FFF2-40B4-BE49-F238E27FC236}">
                            <a16:creationId xmlns:a16="http://schemas.microsoft.com/office/drawing/2014/main" id="{7A5FC11C-C024-6E4A-819B-BDD9EB4680A2}"/>
                          </a:ext>
                        </a:extLst>
                      </p:cNvPr>
                      <p:cNvSpPr>
                        <a:spLocks noChangeArrowheads="1"/>
                      </p:cNvSpPr>
                      <p:nvPr/>
                    </p:nvSpPr>
                    <p:spPr bwMode="auto">
                      <a:xfrm rot="-34087709" flipH="1" flipV="1">
                        <a:off x="8004" y="5565"/>
                        <a:ext cx="2077" cy="2088"/>
                      </a:xfrm>
                      <a:prstGeom prst="pentagon">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FR"/>
                      </a:p>
                    </p:txBody>
                  </p:sp>
                </p:grpSp>
                <p:sp>
                  <p:nvSpPr>
                    <p:cNvPr id="58" name="AutoShape 1376">
                      <a:extLst>
                        <a:ext uri="{FF2B5EF4-FFF2-40B4-BE49-F238E27FC236}">
                          <a16:creationId xmlns:a16="http://schemas.microsoft.com/office/drawing/2014/main" id="{A797138B-3E2C-7B45-8550-4ECC917C9EAC}"/>
                        </a:ext>
                      </a:extLst>
                    </p:cNvPr>
                    <p:cNvSpPr>
                      <a:spLocks noChangeArrowheads="1"/>
                    </p:cNvSpPr>
                    <p:nvPr/>
                  </p:nvSpPr>
                  <p:spPr bwMode="auto">
                    <a:xfrm rot="10338655">
                      <a:off x="10427" y="3394"/>
                      <a:ext cx="104" cy="807"/>
                    </a:xfrm>
                    <a:prstGeom prst="can">
                      <a:avLst>
                        <a:gd name="adj" fmla="val 5995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44" name="Group 1377">
                    <a:extLst>
                      <a:ext uri="{FF2B5EF4-FFF2-40B4-BE49-F238E27FC236}">
                        <a16:creationId xmlns:a16="http://schemas.microsoft.com/office/drawing/2014/main" id="{0B6648BF-0030-5D49-9E77-8C972369D8CD}"/>
                      </a:ext>
                    </a:extLst>
                  </p:cNvPr>
                  <p:cNvGrpSpPr>
                    <a:grpSpLocks/>
                  </p:cNvGrpSpPr>
                  <p:nvPr/>
                </p:nvGrpSpPr>
                <p:grpSpPr bwMode="auto">
                  <a:xfrm>
                    <a:off x="2767" y="2018"/>
                    <a:ext cx="3009" cy="2359"/>
                    <a:chOff x="2389" y="2316"/>
                    <a:chExt cx="4633" cy="3280"/>
                  </a:xfrm>
                </p:grpSpPr>
                <p:sp>
                  <p:nvSpPr>
                    <p:cNvPr id="46" name="Arc 1378">
                      <a:extLst>
                        <a:ext uri="{FF2B5EF4-FFF2-40B4-BE49-F238E27FC236}">
                          <a16:creationId xmlns:a16="http://schemas.microsoft.com/office/drawing/2014/main" id="{40ADE07C-401E-2844-A012-5D34A87AB09F}"/>
                        </a:ext>
                      </a:extLst>
                    </p:cNvPr>
                    <p:cNvSpPr>
                      <a:spLocks/>
                    </p:cNvSpPr>
                    <p:nvPr/>
                  </p:nvSpPr>
                  <p:spPr bwMode="auto">
                    <a:xfrm>
                      <a:off x="2421" y="2316"/>
                      <a:ext cx="4601" cy="3280"/>
                    </a:xfrm>
                    <a:custGeom>
                      <a:avLst/>
                      <a:gdLst>
                        <a:gd name="G0" fmla="+- 19497 0 0"/>
                        <a:gd name="G1" fmla="+- 21600 0 0"/>
                        <a:gd name="G2" fmla="+- 21600 0 0"/>
                        <a:gd name="T0" fmla="*/ 0 w 41097"/>
                        <a:gd name="T1" fmla="*/ 12302 h 21600"/>
                        <a:gd name="T2" fmla="*/ 41097 w 41097"/>
                        <a:gd name="T3" fmla="*/ 21600 h 21600"/>
                        <a:gd name="T4" fmla="*/ 19497 w 41097"/>
                        <a:gd name="T5" fmla="*/ 21600 h 21600"/>
                      </a:gdLst>
                      <a:ahLst/>
                      <a:cxnLst>
                        <a:cxn ang="0">
                          <a:pos x="T0" y="T1"/>
                        </a:cxn>
                        <a:cxn ang="0">
                          <a:pos x="T2" y="T3"/>
                        </a:cxn>
                        <a:cxn ang="0">
                          <a:pos x="T4" y="T5"/>
                        </a:cxn>
                      </a:cxnLst>
                      <a:rect l="0" t="0" r="r" b="b"/>
                      <a:pathLst>
                        <a:path w="41097" h="21600" fill="none" extrusionOk="0">
                          <a:moveTo>
                            <a:pt x="0" y="12302"/>
                          </a:moveTo>
                          <a:cubicBezTo>
                            <a:pt x="3584" y="4786"/>
                            <a:pt x="11170" y="-1"/>
                            <a:pt x="19497" y="-1"/>
                          </a:cubicBezTo>
                          <a:cubicBezTo>
                            <a:pt x="31426" y="-1"/>
                            <a:pt x="41097" y="9670"/>
                            <a:pt x="41097" y="21600"/>
                          </a:cubicBezTo>
                        </a:path>
                        <a:path w="41097" h="21600" stroke="0" extrusionOk="0">
                          <a:moveTo>
                            <a:pt x="0" y="12302"/>
                          </a:moveTo>
                          <a:cubicBezTo>
                            <a:pt x="3584" y="4786"/>
                            <a:pt x="11170" y="-1"/>
                            <a:pt x="19497" y="-1"/>
                          </a:cubicBezTo>
                          <a:cubicBezTo>
                            <a:pt x="31426" y="-1"/>
                            <a:pt x="41097" y="9670"/>
                            <a:pt x="41097" y="21600"/>
                          </a:cubicBezTo>
                          <a:lnTo>
                            <a:pt x="19497" y="21600"/>
                          </a:lnTo>
                          <a:close/>
                        </a:path>
                      </a:pathLst>
                    </a:cu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Lst>
                  </p:spPr>
                  <p:txBody>
                    <a:bodyPr rot="0" vert="horz" wrap="square" lIns="91440" tIns="45720" rIns="91440" bIns="45720" anchor="t" anchorCtr="0" upright="1">
                      <a:noAutofit/>
                    </a:bodyPr>
                    <a:lstStyle/>
                    <a:p>
                      <a:endParaRPr lang="fr-FR"/>
                    </a:p>
                  </p:txBody>
                </p:sp>
                <p:cxnSp>
                  <p:nvCxnSpPr>
                    <p:cNvPr id="47" name="AutoShape 1379">
                      <a:extLst>
                        <a:ext uri="{FF2B5EF4-FFF2-40B4-BE49-F238E27FC236}">
                          <a16:creationId xmlns:a16="http://schemas.microsoft.com/office/drawing/2014/main" id="{5AA7BB9C-97B2-DF40-B471-67D1E9570EB6}"/>
                        </a:ext>
                      </a:extLst>
                    </p:cNvPr>
                    <p:cNvCxnSpPr>
                      <a:cxnSpLocks noChangeShapeType="1"/>
                    </p:cNvCxnSpPr>
                    <p:nvPr/>
                  </p:nvCxnSpPr>
                  <p:spPr bwMode="auto">
                    <a:xfrm flipH="1" flipV="1">
                      <a:off x="2389" y="4063"/>
                      <a:ext cx="32" cy="122"/>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8" name="AutoShape 1380">
                      <a:extLst>
                        <a:ext uri="{FF2B5EF4-FFF2-40B4-BE49-F238E27FC236}">
                          <a16:creationId xmlns:a16="http://schemas.microsoft.com/office/drawing/2014/main" id="{DCE85599-7965-0F4A-BF49-408F1E468223}"/>
                        </a:ext>
                      </a:extLst>
                    </p:cNvPr>
                    <p:cNvCxnSpPr>
                      <a:cxnSpLocks noChangeShapeType="1"/>
                    </p:cNvCxnSpPr>
                    <p:nvPr/>
                  </p:nvCxnSpPr>
                  <p:spPr bwMode="auto">
                    <a:xfrm flipV="1">
                      <a:off x="2421" y="4114"/>
                      <a:ext cx="105" cy="7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sp>
                <p:nvSpPr>
                  <p:cNvPr id="45" name="Oval 1381">
                    <a:extLst>
                      <a:ext uri="{FF2B5EF4-FFF2-40B4-BE49-F238E27FC236}">
                        <a16:creationId xmlns:a16="http://schemas.microsoft.com/office/drawing/2014/main" id="{19D29C72-D758-D54E-AC3C-2C318FB2DE5E}"/>
                      </a:ext>
                    </a:extLst>
                  </p:cNvPr>
                  <p:cNvSpPr>
                    <a:spLocks noChangeArrowheads="1"/>
                  </p:cNvSpPr>
                  <p:nvPr/>
                </p:nvSpPr>
                <p:spPr bwMode="auto">
                  <a:xfrm>
                    <a:off x="5574" y="3630"/>
                    <a:ext cx="295" cy="30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grpSp>
            <p:grpSp>
              <p:nvGrpSpPr>
                <p:cNvPr id="17" name="Group 1384">
                  <a:extLst>
                    <a:ext uri="{FF2B5EF4-FFF2-40B4-BE49-F238E27FC236}">
                      <a16:creationId xmlns:a16="http://schemas.microsoft.com/office/drawing/2014/main" id="{6C0B796D-3EBD-B84E-9244-5B93337C4441}"/>
                    </a:ext>
                  </a:extLst>
                </p:cNvPr>
                <p:cNvGrpSpPr>
                  <a:grpSpLocks/>
                </p:cNvGrpSpPr>
                <p:nvPr/>
              </p:nvGrpSpPr>
              <p:grpSpPr bwMode="auto">
                <a:xfrm flipH="1">
                  <a:off x="2640" y="3532"/>
                  <a:ext cx="343" cy="330"/>
                  <a:chOff x="11590" y="773"/>
                  <a:chExt cx="3601" cy="2263"/>
                </a:xfrm>
              </p:grpSpPr>
              <p:cxnSp>
                <p:nvCxnSpPr>
                  <p:cNvPr id="18" name="AutoShape 1385">
                    <a:extLst>
                      <a:ext uri="{FF2B5EF4-FFF2-40B4-BE49-F238E27FC236}">
                        <a16:creationId xmlns:a16="http://schemas.microsoft.com/office/drawing/2014/main" id="{0D8487FF-91BD-6543-A73F-483C4E4C8299}"/>
                      </a:ext>
                    </a:extLst>
                  </p:cNvPr>
                  <p:cNvCxnSpPr>
                    <a:cxnSpLocks noChangeShapeType="1"/>
                  </p:cNvCxnSpPr>
                  <p:nvPr/>
                </p:nvCxnSpPr>
                <p:spPr bwMode="auto">
                  <a:xfrm flipH="1">
                    <a:off x="14366" y="1849"/>
                    <a:ext cx="420" cy="1187"/>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nvGrpSpPr>
                  <p:cNvPr id="19" name="Group 1386">
                    <a:extLst>
                      <a:ext uri="{FF2B5EF4-FFF2-40B4-BE49-F238E27FC236}">
                        <a16:creationId xmlns:a16="http://schemas.microsoft.com/office/drawing/2014/main" id="{CB2420E3-2D24-0D47-BBE3-896CC8642614}"/>
                      </a:ext>
                    </a:extLst>
                  </p:cNvPr>
                  <p:cNvGrpSpPr>
                    <a:grpSpLocks/>
                  </p:cNvGrpSpPr>
                  <p:nvPr/>
                </p:nvGrpSpPr>
                <p:grpSpPr bwMode="auto">
                  <a:xfrm>
                    <a:off x="11590" y="773"/>
                    <a:ext cx="3601" cy="2263"/>
                    <a:chOff x="11590" y="773"/>
                    <a:chExt cx="3601" cy="2263"/>
                  </a:xfrm>
                </p:grpSpPr>
                <p:sp>
                  <p:nvSpPr>
                    <p:cNvPr id="20" name="Oval 1387">
                      <a:extLst>
                        <a:ext uri="{FF2B5EF4-FFF2-40B4-BE49-F238E27FC236}">
                          <a16:creationId xmlns:a16="http://schemas.microsoft.com/office/drawing/2014/main" id="{45E3E16E-F873-9641-B758-3595185D2366}"/>
                        </a:ext>
                      </a:extLst>
                    </p:cNvPr>
                    <p:cNvSpPr>
                      <a:spLocks noChangeArrowheads="1"/>
                    </p:cNvSpPr>
                    <p:nvPr/>
                  </p:nvSpPr>
                  <p:spPr bwMode="auto">
                    <a:xfrm>
                      <a:off x="11590" y="773"/>
                      <a:ext cx="3196" cy="143"/>
                    </a:xfrm>
                    <a:prstGeom prst="ellipse">
                      <a:avLst/>
                    </a:prstGeom>
                    <a:solidFill>
                      <a:srgbClr val="FFFFFF"/>
                    </a:solidFill>
                    <a:ln w="38100">
                      <a:solidFill>
                        <a:srgbClr val="000000"/>
                      </a:solidFill>
                      <a:round/>
                      <a:headEnd/>
                      <a:tailEnd/>
                    </a:ln>
                  </p:spPr>
                  <p:txBody>
                    <a:bodyPr rot="0" vert="horz" wrap="square" lIns="91440" tIns="45720" rIns="91440" bIns="45720" anchor="t" anchorCtr="0" upright="1">
                      <a:noAutofit/>
                    </a:bodyPr>
                    <a:lstStyle/>
                    <a:p>
                      <a:endParaRPr lang="fr-FR"/>
                    </a:p>
                  </p:txBody>
                </p:sp>
                <p:cxnSp>
                  <p:nvCxnSpPr>
                    <p:cNvPr id="21" name="AutoShape 1388">
                      <a:extLst>
                        <a:ext uri="{FF2B5EF4-FFF2-40B4-BE49-F238E27FC236}">
                          <a16:creationId xmlns:a16="http://schemas.microsoft.com/office/drawing/2014/main" id="{6AF1CE7B-8672-364E-A013-22BAC7E00FC1}"/>
                        </a:ext>
                      </a:extLst>
                    </p:cNvPr>
                    <p:cNvCxnSpPr>
                      <a:cxnSpLocks noChangeShapeType="1"/>
                    </p:cNvCxnSpPr>
                    <p:nvPr/>
                  </p:nvCxnSpPr>
                  <p:spPr bwMode="auto">
                    <a:xfrm>
                      <a:off x="11590" y="841"/>
                      <a:ext cx="0" cy="216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2" name="AutoShape 1389">
                      <a:extLst>
                        <a:ext uri="{FF2B5EF4-FFF2-40B4-BE49-F238E27FC236}">
                          <a16:creationId xmlns:a16="http://schemas.microsoft.com/office/drawing/2014/main" id="{7C7BC7A9-9DDE-B342-934E-6FF757FB56F3}"/>
                        </a:ext>
                      </a:extLst>
                    </p:cNvPr>
                    <p:cNvCxnSpPr>
                      <a:cxnSpLocks noChangeShapeType="1"/>
                    </p:cNvCxnSpPr>
                    <p:nvPr/>
                  </p:nvCxnSpPr>
                  <p:spPr bwMode="auto">
                    <a:xfrm>
                      <a:off x="14786" y="841"/>
                      <a:ext cx="0" cy="216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3" name="AutoShape 1390">
                      <a:extLst>
                        <a:ext uri="{FF2B5EF4-FFF2-40B4-BE49-F238E27FC236}">
                          <a16:creationId xmlns:a16="http://schemas.microsoft.com/office/drawing/2014/main" id="{285961A5-316B-0542-AAB1-1E2306378790}"/>
                        </a:ext>
                      </a:extLst>
                    </p:cNvPr>
                    <p:cNvCxnSpPr>
                      <a:cxnSpLocks noChangeShapeType="1"/>
                    </p:cNvCxnSpPr>
                    <p:nvPr/>
                  </p:nvCxnSpPr>
                  <p:spPr bwMode="auto">
                    <a:xfrm flipV="1">
                      <a:off x="11590"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4" name="AutoShape 1391">
                      <a:extLst>
                        <a:ext uri="{FF2B5EF4-FFF2-40B4-BE49-F238E27FC236}">
                          <a16:creationId xmlns:a16="http://schemas.microsoft.com/office/drawing/2014/main" id="{4930DC8B-DA83-CF4C-901D-921B4A51625C}"/>
                        </a:ext>
                      </a:extLst>
                    </p:cNvPr>
                    <p:cNvCxnSpPr>
                      <a:cxnSpLocks noChangeShapeType="1"/>
                    </p:cNvCxnSpPr>
                    <p:nvPr/>
                  </p:nvCxnSpPr>
                  <p:spPr bwMode="auto">
                    <a:xfrm flipV="1">
                      <a:off x="11911"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5" name="AutoShape 1392">
                      <a:extLst>
                        <a:ext uri="{FF2B5EF4-FFF2-40B4-BE49-F238E27FC236}">
                          <a16:creationId xmlns:a16="http://schemas.microsoft.com/office/drawing/2014/main" id="{F3D3FE14-93A4-5B4F-82A1-88341A24BB5D}"/>
                        </a:ext>
                      </a:extLst>
                    </p:cNvPr>
                    <p:cNvCxnSpPr>
                      <a:cxnSpLocks noChangeShapeType="1"/>
                    </p:cNvCxnSpPr>
                    <p:nvPr/>
                  </p:nvCxnSpPr>
                  <p:spPr bwMode="auto">
                    <a:xfrm flipV="1">
                      <a:off x="12239"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6" name="AutoShape 1393">
                      <a:extLst>
                        <a:ext uri="{FF2B5EF4-FFF2-40B4-BE49-F238E27FC236}">
                          <a16:creationId xmlns:a16="http://schemas.microsoft.com/office/drawing/2014/main" id="{59B949D8-0963-B742-A76D-11295DA6A2FE}"/>
                        </a:ext>
                      </a:extLst>
                    </p:cNvPr>
                    <p:cNvCxnSpPr>
                      <a:cxnSpLocks noChangeShapeType="1"/>
                    </p:cNvCxnSpPr>
                    <p:nvPr/>
                  </p:nvCxnSpPr>
                  <p:spPr bwMode="auto">
                    <a:xfrm flipV="1">
                      <a:off x="12630"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7" name="AutoShape 1394">
                      <a:extLst>
                        <a:ext uri="{FF2B5EF4-FFF2-40B4-BE49-F238E27FC236}">
                          <a16:creationId xmlns:a16="http://schemas.microsoft.com/office/drawing/2014/main" id="{28A4FE98-368F-8B45-B142-81DF9CBC84CF}"/>
                        </a:ext>
                      </a:extLst>
                    </p:cNvPr>
                    <p:cNvCxnSpPr>
                      <a:cxnSpLocks noChangeShapeType="1"/>
                    </p:cNvCxnSpPr>
                    <p:nvPr/>
                  </p:nvCxnSpPr>
                  <p:spPr bwMode="auto">
                    <a:xfrm flipV="1">
                      <a:off x="13016"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8" name="AutoShape 1395">
                      <a:extLst>
                        <a:ext uri="{FF2B5EF4-FFF2-40B4-BE49-F238E27FC236}">
                          <a16:creationId xmlns:a16="http://schemas.microsoft.com/office/drawing/2014/main" id="{6C498F48-6D95-0C47-8FCC-82DDFA502B1C}"/>
                        </a:ext>
                      </a:extLst>
                    </p:cNvPr>
                    <p:cNvCxnSpPr>
                      <a:cxnSpLocks noChangeShapeType="1"/>
                    </p:cNvCxnSpPr>
                    <p:nvPr/>
                  </p:nvCxnSpPr>
                  <p:spPr bwMode="auto">
                    <a:xfrm flipV="1">
                      <a:off x="13349" y="916"/>
                      <a:ext cx="719"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29" name="AutoShape 1396">
                      <a:extLst>
                        <a:ext uri="{FF2B5EF4-FFF2-40B4-BE49-F238E27FC236}">
                          <a16:creationId xmlns:a16="http://schemas.microsoft.com/office/drawing/2014/main" id="{F94C9D2F-4CB2-CB4F-AE21-83698F698C94}"/>
                        </a:ext>
                      </a:extLst>
                    </p:cNvPr>
                    <p:cNvCxnSpPr>
                      <a:cxnSpLocks noChangeShapeType="1"/>
                    </p:cNvCxnSpPr>
                    <p:nvPr/>
                  </p:nvCxnSpPr>
                  <p:spPr bwMode="auto">
                    <a:xfrm flipV="1">
                      <a:off x="13735" y="899"/>
                      <a:ext cx="719" cy="2074"/>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0" name="AutoShape 1397">
                      <a:extLst>
                        <a:ext uri="{FF2B5EF4-FFF2-40B4-BE49-F238E27FC236}">
                          <a16:creationId xmlns:a16="http://schemas.microsoft.com/office/drawing/2014/main" id="{0C36EB4F-A7E8-5544-A2DB-1154BF0D6975}"/>
                        </a:ext>
                      </a:extLst>
                    </p:cNvPr>
                    <p:cNvCxnSpPr>
                      <a:cxnSpLocks noChangeShapeType="1"/>
                    </p:cNvCxnSpPr>
                    <p:nvPr/>
                  </p:nvCxnSpPr>
                  <p:spPr bwMode="auto">
                    <a:xfrm flipV="1">
                      <a:off x="14014" y="841"/>
                      <a:ext cx="772" cy="2195"/>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1" name="AutoShape 1398">
                      <a:extLst>
                        <a:ext uri="{FF2B5EF4-FFF2-40B4-BE49-F238E27FC236}">
                          <a16:creationId xmlns:a16="http://schemas.microsoft.com/office/drawing/2014/main" id="{56A5EA0B-A743-6344-8CEC-4AC008FE86CA}"/>
                        </a:ext>
                      </a:extLst>
                    </p:cNvPr>
                    <p:cNvCxnSpPr>
                      <a:cxnSpLocks noChangeShapeType="1"/>
                    </p:cNvCxnSpPr>
                    <p:nvPr/>
                  </p:nvCxnSpPr>
                  <p:spPr bwMode="auto">
                    <a:xfrm flipV="1">
                      <a:off x="11590" y="899"/>
                      <a:ext cx="434" cy="1106"/>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2" name="AutoShape 1399">
                      <a:extLst>
                        <a:ext uri="{FF2B5EF4-FFF2-40B4-BE49-F238E27FC236}">
                          <a16:creationId xmlns:a16="http://schemas.microsoft.com/office/drawing/2014/main" id="{5B8602B8-10B1-6243-88F3-6CFA26C23F66}"/>
                        </a:ext>
                      </a:extLst>
                    </p:cNvPr>
                    <p:cNvCxnSpPr>
                      <a:cxnSpLocks noChangeShapeType="1"/>
                    </p:cNvCxnSpPr>
                    <p:nvPr/>
                  </p:nvCxnSpPr>
                  <p:spPr bwMode="auto">
                    <a:xfrm>
                      <a:off x="11590" y="872"/>
                      <a:ext cx="649" cy="2135"/>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3" name="AutoShape 1400">
                      <a:extLst>
                        <a:ext uri="{FF2B5EF4-FFF2-40B4-BE49-F238E27FC236}">
                          <a16:creationId xmlns:a16="http://schemas.microsoft.com/office/drawing/2014/main" id="{859283E8-4AC7-5647-B95B-A33B06C0FCA8}"/>
                        </a:ext>
                      </a:extLst>
                    </p:cNvPr>
                    <p:cNvCxnSpPr>
                      <a:cxnSpLocks noChangeShapeType="1"/>
                    </p:cNvCxnSpPr>
                    <p:nvPr/>
                  </p:nvCxnSpPr>
                  <p:spPr bwMode="auto">
                    <a:xfrm>
                      <a:off x="12006" y="916"/>
                      <a:ext cx="624"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4" name="AutoShape 1401">
                      <a:extLst>
                        <a:ext uri="{FF2B5EF4-FFF2-40B4-BE49-F238E27FC236}">
                          <a16:creationId xmlns:a16="http://schemas.microsoft.com/office/drawing/2014/main" id="{41F3C099-6D9F-C64F-B806-560C5A0B2D33}"/>
                        </a:ext>
                      </a:extLst>
                    </p:cNvPr>
                    <p:cNvCxnSpPr>
                      <a:cxnSpLocks noChangeShapeType="1"/>
                    </p:cNvCxnSpPr>
                    <p:nvPr/>
                  </p:nvCxnSpPr>
                  <p:spPr bwMode="auto">
                    <a:xfrm>
                      <a:off x="12309" y="916"/>
                      <a:ext cx="707" cy="2091"/>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5" name="AutoShape 1402">
                      <a:extLst>
                        <a:ext uri="{FF2B5EF4-FFF2-40B4-BE49-F238E27FC236}">
                          <a16:creationId xmlns:a16="http://schemas.microsoft.com/office/drawing/2014/main" id="{EA41C736-FFD2-5B40-B11C-D1480D190C75}"/>
                        </a:ext>
                      </a:extLst>
                    </p:cNvPr>
                    <p:cNvCxnSpPr>
                      <a:cxnSpLocks noChangeShapeType="1"/>
                    </p:cNvCxnSpPr>
                    <p:nvPr/>
                  </p:nvCxnSpPr>
                  <p:spPr bwMode="auto">
                    <a:xfrm>
                      <a:off x="13349" y="934"/>
                      <a:ext cx="665" cy="2102"/>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6" name="AutoShape 1403">
                      <a:extLst>
                        <a:ext uri="{FF2B5EF4-FFF2-40B4-BE49-F238E27FC236}">
                          <a16:creationId xmlns:a16="http://schemas.microsoft.com/office/drawing/2014/main" id="{ACF2B0F7-A9CC-0A41-86C5-8F842EF4DA85}"/>
                        </a:ext>
                      </a:extLst>
                    </p:cNvPr>
                    <p:cNvCxnSpPr>
                      <a:cxnSpLocks noChangeShapeType="1"/>
                    </p:cNvCxnSpPr>
                    <p:nvPr/>
                  </p:nvCxnSpPr>
                  <p:spPr bwMode="auto">
                    <a:xfrm>
                      <a:off x="12958" y="953"/>
                      <a:ext cx="777" cy="2020"/>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7" name="AutoShape 1404">
                      <a:extLst>
                        <a:ext uri="{FF2B5EF4-FFF2-40B4-BE49-F238E27FC236}">
                          <a16:creationId xmlns:a16="http://schemas.microsoft.com/office/drawing/2014/main" id="{6AA7FA21-A2A2-104A-B793-606008EA2CE4}"/>
                        </a:ext>
                      </a:extLst>
                    </p:cNvPr>
                    <p:cNvCxnSpPr>
                      <a:cxnSpLocks noChangeShapeType="1"/>
                    </p:cNvCxnSpPr>
                    <p:nvPr/>
                  </p:nvCxnSpPr>
                  <p:spPr bwMode="auto">
                    <a:xfrm>
                      <a:off x="12630" y="934"/>
                      <a:ext cx="719" cy="207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8" name="AutoShape 1405">
                      <a:extLst>
                        <a:ext uri="{FF2B5EF4-FFF2-40B4-BE49-F238E27FC236}">
                          <a16:creationId xmlns:a16="http://schemas.microsoft.com/office/drawing/2014/main" id="{3438164E-A6FF-184B-A27C-1B70F5726ECF}"/>
                        </a:ext>
                      </a:extLst>
                    </p:cNvPr>
                    <p:cNvCxnSpPr>
                      <a:cxnSpLocks noChangeShapeType="1"/>
                    </p:cNvCxnSpPr>
                    <p:nvPr/>
                  </p:nvCxnSpPr>
                  <p:spPr bwMode="auto">
                    <a:xfrm>
                      <a:off x="14454" y="916"/>
                      <a:ext cx="332" cy="93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39" name="AutoShape 1406">
                      <a:extLst>
                        <a:ext uri="{FF2B5EF4-FFF2-40B4-BE49-F238E27FC236}">
                          <a16:creationId xmlns:a16="http://schemas.microsoft.com/office/drawing/2014/main" id="{2400F091-8C00-1D45-AB97-FC6AAAC2E566}"/>
                        </a:ext>
                      </a:extLst>
                    </p:cNvPr>
                    <p:cNvCxnSpPr>
                      <a:cxnSpLocks noChangeShapeType="1"/>
                    </p:cNvCxnSpPr>
                    <p:nvPr/>
                  </p:nvCxnSpPr>
                  <p:spPr bwMode="auto">
                    <a:xfrm>
                      <a:off x="14068" y="934"/>
                      <a:ext cx="718" cy="207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0" name="AutoShape 1407">
                      <a:extLst>
                        <a:ext uri="{FF2B5EF4-FFF2-40B4-BE49-F238E27FC236}">
                          <a16:creationId xmlns:a16="http://schemas.microsoft.com/office/drawing/2014/main" id="{71DE5E32-5653-E344-A262-83675A487DD8}"/>
                        </a:ext>
                      </a:extLst>
                    </p:cNvPr>
                    <p:cNvCxnSpPr>
                      <a:cxnSpLocks noChangeShapeType="1"/>
                    </p:cNvCxnSpPr>
                    <p:nvPr/>
                  </p:nvCxnSpPr>
                  <p:spPr bwMode="auto">
                    <a:xfrm>
                      <a:off x="13735" y="953"/>
                      <a:ext cx="631" cy="2083"/>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1" name="AutoShape 1408">
                      <a:extLst>
                        <a:ext uri="{FF2B5EF4-FFF2-40B4-BE49-F238E27FC236}">
                          <a16:creationId xmlns:a16="http://schemas.microsoft.com/office/drawing/2014/main" id="{C44BD8E3-17C0-6D4C-9BBE-8AD1A1879BD9}"/>
                        </a:ext>
                      </a:extLst>
                    </p:cNvPr>
                    <p:cNvCxnSpPr>
                      <a:cxnSpLocks noChangeShapeType="1"/>
                    </p:cNvCxnSpPr>
                    <p:nvPr/>
                  </p:nvCxnSpPr>
                  <p:spPr bwMode="auto">
                    <a:xfrm>
                      <a:off x="11590" y="1934"/>
                      <a:ext cx="321" cy="1039"/>
                    </a:xfrm>
                    <a:prstGeom prst="straightConnector1">
                      <a:avLst/>
                    </a:prstGeom>
                    <a:noFill/>
                    <a:ln w="9525">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cxnSp>
                  <p:nvCxnSpPr>
                    <p:cNvPr id="42" name="AutoShape 1409">
                      <a:extLst>
                        <a:ext uri="{FF2B5EF4-FFF2-40B4-BE49-F238E27FC236}">
                          <a16:creationId xmlns:a16="http://schemas.microsoft.com/office/drawing/2014/main" id="{7E22872B-E5D7-514D-B107-EFC1488FE758}"/>
                        </a:ext>
                      </a:extLst>
                    </p:cNvPr>
                    <p:cNvCxnSpPr>
                      <a:cxnSpLocks noChangeShapeType="1"/>
                    </p:cNvCxnSpPr>
                    <p:nvPr/>
                  </p:nvCxnSpPr>
                  <p:spPr bwMode="auto">
                    <a:xfrm>
                      <a:off x="14786" y="841"/>
                      <a:ext cx="405" cy="0"/>
                    </a:xfrm>
                    <a:prstGeom prst="straightConnector1">
                      <a:avLst/>
                    </a:prstGeom>
                    <a:noFill/>
                    <a:ln w="38100">
                      <a:solidFill>
                        <a:srgbClr val="000000"/>
                      </a:solidFill>
                      <a:round/>
                      <a:headEnd/>
                      <a:tailEnd/>
                    </a:ln>
                    <a:extLst>
                      <a:ext uri="{909E8E84-426E-40dd-AFC4-6F175D3DCCD1}">
                        <a14:hiddenFill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noFill/>
                        </a14:hiddenFill>
                      </a:ext>
                    </a:extLst>
                  </p:spPr>
                </p:cxnSp>
              </p:grpSp>
            </p:grpSp>
          </p:grpSp>
          <p:sp>
            <p:nvSpPr>
              <p:cNvPr id="13" name="AutoShape 1443">
                <a:extLst>
                  <a:ext uri="{FF2B5EF4-FFF2-40B4-BE49-F238E27FC236}">
                    <a16:creationId xmlns:a16="http://schemas.microsoft.com/office/drawing/2014/main" id="{0CB45023-EFAD-2F4F-9464-4078EFE5C32C}"/>
                  </a:ext>
                </a:extLst>
              </p:cNvPr>
              <p:cNvSpPr>
                <a:spLocks noChangeArrowheads="1"/>
              </p:cNvSpPr>
              <p:nvPr/>
            </p:nvSpPr>
            <p:spPr bwMode="auto">
              <a:xfrm>
                <a:off x="11477" y="4980"/>
                <a:ext cx="3709" cy="705"/>
              </a:xfrm>
              <a:prstGeom prst="bevel">
                <a:avLst>
                  <a:gd name="adj" fmla="val 12500"/>
                </a:avLst>
              </a:prstGeom>
              <a:solidFill>
                <a:srgbClr val="FFFFFF"/>
              </a:solidFill>
              <a:ln w="9525">
                <a:solidFill>
                  <a:srgbClr val="000000"/>
                </a:solidFill>
                <a:miter lim="800000"/>
                <a:headEnd/>
                <a:tailEnd/>
              </a:ln>
            </p:spPr>
            <p:txBody>
              <a:bodyPr rot="0" vert="horz" wrap="square" lIns="0" tIns="45720" rIns="91440" bIns="45720" anchor="t" anchorCtr="0" upright="1">
                <a:noAutofit/>
              </a:bodyPr>
              <a:lstStyle/>
              <a:p>
                <a:pPr marL="71755" marR="71755" algn="ctr">
                  <a:lnSpc>
                    <a:spcPct val="150000"/>
                  </a:lnSpc>
                  <a:spcAft>
                    <a:spcPts val="0"/>
                  </a:spcAft>
                </a:pPr>
                <a:r>
                  <a:rPr lang="fr-FR" sz="1100" dirty="0">
                    <a:effectLst/>
                    <a:latin typeface="Calibri" charset="0"/>
                    <a:ea typeface="Calibri" charset="0"/>
                    <a:cs typeface="Times New Roman" charset="0"/>
                  </a:rPr>
                  <a:t>6-  Accroche visuelle et finition</a:t>
                </a:r>
              </a:p>
            </p:txBody>
          </p:sp>
        </p:grpSp>
        <p:sp>
          <p:nvSpPr>
            <p:cNvPr id="11" name="AutoShape 1445">
              <a:extLst>
                <a:ext uri="{FF2B5EF4-FFF2-40B4-BE49-F238E27FC236}">
                  <a16:creationId xmlns:a16="http://schemas.microsoft.com/office/drawing/2014/main" id="{992C5D80-CC6E-704F-A87D-A526377E2887}"/>
                </a:ext>
              </a:extLst>
            </p:cNvPr>
            <p:cNvSpPr>
              <a:spLocks noChangeArrowheads="1"/>
            </p:cNvSpPr>
            <p:nvPr/>
          </p:nvSpPr>
          <p:spPr bwMode="auto">
            <a:xfrm>
              <a:off x="3225572" y="-9454"/>
              <a:ext cx="3795198" cy="579120"/>
            </a:xfrm>
            <a:prstGeom prst="roundRect">
              <a:avLst>
                <a:gd name="adj" fmla="val 16667"/>
              </a:avLst>
            </a:prstGeom>
            <a:solidFill>
              <a:schemeClr val="lt1">
                <a:lumMod val="100000"/>
                <a:lumOff val="0"/>
              </a:schemeClr>
            </a:solidFill>
            <a:ln w="63500" cmpd="thickThin">
              <a:solidFill>
                <a:schemeClr val="accent4">
                  <a:lumMod val="100000"/>
                  <a:lumOff val="0"/>
                </a:schemeClr>
              </a:solidFill>
              <a:round/>
              <a:headEnd/>
              <a:tailEnd/>
            </a:ln>
            <a:effectLst/>
            <a:extLst>
              <a:ext uri="{AF507438-7753-43e0-B8FC-AC1667EBCBE1}">
                <a14:hiddenEffects xmlns:lc="http://schemas.openxmlformats.org/drawingml/2006/lockedCanvas" xmlns="" xmlns:o="urn:schemas-microsoft-com:office:office" xmlns:v="urn:schemas-microsoft-com:vml" xmlns:w10="urn:schemas-microsoft-com:office:word" xmlns:w="http://schemas.openxmlformats.org/wordprocessingml/2006/main"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effectLst>
                    <a:outerShdw blurRad="63500" dist="38099" dir="2700000" algn="ctr" rotWithShape="0">
                      <a:srgbClr val="868686">
                        <a:alpha val="74998"/>
                      </a:srgbClr>
                    </a:outerShdw>
                  </a:effectLst>
                </a14:hiddenEffects>
              </a:ext>
            </a:extLst>
          </p:spPr>
          <p:txBody>
            <a:bodyPr rot="0" vert="horz" wrap="square" lIns="91440" tIns="45720" rIns="91440" bIns="45720" anchor="t" anchorCtr="0" upright="1">
              <a:noAutofit/>
            </a:bodyPr>
            <a:lstStyle/>
            <a:p>
              <a:pPr marL="71755" marR="71755" algn="ctr">
                <a:lnSpc>
                  <a:spcPct val="150000"/>
                </a:lnSpc>
                <a:spcAft>
                  <a:spcPts val="0"/>
                </a:spcAft>
              </a:pPr>
              <a:r>
                <a:rPr lang="fr-FR" sz="1400" dirty="0">
                  <a:solidFill>
                    <a:srgbClr val="5F497A"/>
                  </a:solidFill>
                  <a:effectLst/>
                  <a:latin typeface="Calibri" charset="0"/>
                  <a:ea typeface="Calibri" charset="0"/>
                  <a:cs typeface="Times New Roman" charset="0"/>
                </a:rPr>
                <a:t>Fiche de tutorat tir pour les LFPDB</a:t>
              </a:r>
              <a:endParaRPr lang="fr-FR" sz="1100" dirty="0">
                <a:effectLst/>
                <a:latin typeface="Calibri" charset="0"/>
                <a:ea typeface="Calibri" charset="0"/>
                <a:cs typeface="Times New Roman" charset="0"/>
              </a:endParaRPr>
            </a:p>
          </p:txBody>
        </p:sp>
      </p:grpSp>
    </p:spTree>
    <p:extLst>
      <p:ext uri="{BB962C8B-B14F-4D97-AF65-F5344CB8AC3E}">
        <p14:creationId xmlns:p14="http://schemas.microsoft.com/office/powerpoint/2010/main" val="293660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alpha val="5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EE8E-07D4-BD40-BE51-2432E08880FB}"/>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fontScale="92500"/>
          </a:bodyPr>
          <a:lstStyle/>
          <a:p>
            <a:r>
              <a:rPr lang="fr-FR" dirty="0">
                <a:solidFill>
                  <a:schemeClr val="accent1">
                    <a:lumMod val="75000"/>
                  </a:schemeClr>
                </a:solidFill>
                <a:latin typeface="Comic Sans MS" panose="030F0902030302020204" pitchFamily="66" charset="0"/>
              </a:rPr>
              <a:t>Qu’est ce que vous attendez?</a:t>
            </a:r>
          </a:p>
        </p:txBody>
      </p:sp>
      <p:sp>
        <p:nvSpPr>
          <p:cNvPr id="3" name="Espace réservé du contenu 2">
            <a:extLst>
              <a:ext uri="{FF2B5EF4-FFF2-40B4-BE49-F238E27FC236}">
                <a16:creationId xmlns:a16="http://schemas.microsoft.com/office/drawing/2014/main" id="{01AA5288-BB0F-F345-9738-0DF38C12B295}"/>
              </a:ext>
            </a:extLst>
          </p:cNvPr>
          <p:cNvSpPr>
            <a:spLocks noGrp="1"/>
          </p:cNvSpPr>
          <p:nvPr>
            <p:ph idx="1"/>
          </p:nvPr>
        </p:nvSpPr>
        <p:spPr/>
        <p:txBody>
          <a:bodyPr/>
          <a:lstStyle/>
          <a:p>
            <a:r>
              <a:rPr lang="fr-FR" dirty="0">
                <a:latin typeface="Comic Sans MS" panose="030F0902030302020204" pitchFamily="66" charset="0"/>
              </a:rPr>
              <a:t>Groupe de 4 </a:t>
            </a:r>
          </a:p>
          <a:p>
            <a:r>
              <a:rPr lang="fr-FR" dirty="0">
                <a:latin typeface="Comic Sans MS" panose="030F0902030302020204" pitchFamily="66" charset="0"/>
              </a:rPr>
              <a:t>Lister 3 questions professionnelles qui vous ont conduit à choisir cette formations</a:t>
            </a:r>
          </a:p>
          <a:p>
            <a:r>
              <a:rPr lang="fr-FR" dirty="0">
                <a:latin typeface="Comic Sans MS" panose="030F0902030302020204" pitchFamily="66" charset="0"/>
              </a:rPr>
              <a:t>Un rapporteur </a:t>
            </a:r>
          </a:p>
          <a:p>
            <a:r>
              <a:rPr lang="fr-FR" dirty="0">
                <a:latin typeface="Comic Sans MS" panose="030F0902030302020204" pitchFamily="66" charset="0"/>
              </a:rPr>
              <a:t>Une discussion autour </a:t>
            </a:r>
          </a:p>
          <a:p>
            <a:pPr marL="0" indent="0">
              <a:buNone/>
            </a:pPr>
            <a:endParaRPr lang="fr-FR" dirty="0">
              <a:latin typeface="Comic Sans MS" panose="030F0902030302020204" pitchFamily="66" charset="0"/>
            </a:endParaRPr>
          </a:p>
        </p:txBody>
      </p:sp>
    </p:spTree>
    <p:extLst>
      <p:ext uri="{BB962C8B-B14F-4D97-AF65-F5344CB8AC3E}">
        <p14:creationId xmlns:p14="http://schemas.microsoft.com/office/powerpoint/2010/main" val="3499260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Autofit/>
          </a:bodyPr>
          <a:lstStyle/>
          <a:p>
            <a:r>
              <a:rPr dirty="0" err="1"/>
              <a:t>Trame</a:t>
            </a:r>
            <a:r>
              <a:rPr dirty="0"/>
              <a:t> progressive – </a:t>
            </a:r>
            <a:r>
              <a:rPr dirty="0" err="1"/>
              <a:t>Étape</a:t>
            </a:r>
            <a:r>
              <a:rPr dirty="0"/>
              <a:t> 3 =&gt; FPS 3: « Tacti</a:t>
            </a:r>
            <a:r>
              <a:rPr lang="fr-FR" dirty="0"/>
              <a:t>fixe</a:t>
            </a:r>
            <a:r>
              <a:rPr dirty="0"/>
              <a:t> et </a:t>
            </a:r>
            <a:r>
              <a:rPr dirty="0" err="1"/>
              <a:t>Tactiblock</a:t>
            </a:r>
            <a:r>
              <a:rPr dirty="0"/>
              <a:t> </a:t>
            </a:r>
            <a:r>
              <a:rPr dirty="0" err="1"/>
              <a:t>est</a:t>
            </a:r>
            <a:r>
              <a:rPr dirty="0"/>
              <a:t> sur un terrain… »</a:t>
            </a:r>
            <a:endParaRPr sz="3200" dirty="0">
              <a:solidFill>
                <a:schemeClr val="accent4">
                  <a:lumMod val="75000"/>
                </a:schemeClr>
              </a:solidFill>
              <a:latin typeface="Comic Sans MS" panose="030F0902030302020204" pitchFamily="66" charset="0"/>
            </a:endParaRPr>
          </a:p>
        </p:txBody>
      </p:sp>
      <p:sp>
        <p:nvSpPr>
          <p:cNvPr id="3" name="Content Placeholder 2"/>
          <p:cNvSpPr>
            <a:spLocks noGrp="1"/>
          </p:cNvSpPr>
          <p:nvPr>
            <p:ph idx="1"/>
          </p:nvPr>
        </p:nvSpPr>
        <p:spPr>
          <a:xfrm>
            <a:off x="457200" y="1600204"/>
            <a:ext cx="8229600" cy="4946900"/>
          </a:xfrm>
          <a:ln>
            <a:solidFill>
              <a:srgbClr val="C00000"/>
            </a:solidFill>
          </a:ln>
        </p:spPr>
        <p:txBody>
          <a:bodyPr>
            <a:normAutofit fontScale="70000" lnSpcReduction="20000"/>
          </a:bodyPr>
          <a:lstStyle/>
          <a:p>
            <a:r>
              <a:rPr dirty="0">
                <a:latin typeface="Comic Sans MS" panose="030F0902030302020204" pitchFamily="66" charset="0"/>
              </a:rPr>
              <a:t>🎯 Objectif : </a:t>
            </a:r>
            <a:r>
              <a:rPr dirty="0" err="1">
                <a:latin typeface="Comic Sans MS" panose="030F0902030302020204" pitchFamily="66" charset="0"/>
              </a:rPr>
              <a:t>Apprendre</a:t>
            </a:r>
            <a:r>
              <a:rPr dirty="0">
                <a:latin typeface="Comic Sans MS" panose="030F0902030302020204" pitchFamily="66" charset="0"/>
              </a:rPr>
              <a:t> </a:t>
            </a:r>
            <a:r>
              <a:rPr dirty="0" err="1">
                <a:latin typeface="Comic Sans MS" panose="030F0902030302020204" pitchFamily="66" charset="0"/>
              </a:rPr>
              <a:t>à</a:t>
            </a:r>
            <a:r>
              <a:rPr dirty="0">
                <a:latin typeface="Comic Sans MS" panose="030F0902030302020204" pitchFamily="66" charset="0"/>
              </a:rPr>
              <a:t> </a:t>
            </a:r>
            <a:r>
              <a:rPr dirty="0" err="1">
                <a:latin typeface="Comic Sans MS" panose="030F0902030302020204" pitchFamily="66" charset="0"/>
              </a:rPr>
              <a:t>organiser</a:t>
            </a:r>
            <a:r>
              <a:rPr dirty="0">
                <a:latin typeface="Comic Sans MS" panose="030F0902030302020204" pitchFamily="66" charset="0"/>
              </a:rPr>
              <a:t> le </a:t>
            </a:r>
            <a:r>
              <a:rPr dirty="0" err="1">
                <a:latin typeface="Comic Sans MS" panose="030F0902030302020204" pitchFamily="66" charset="0"/>
              </a:rPr>
              <a:t>jeu</a:t>
            </a:r>
            <a:r>
              <a:rPr lang="fr-FR" dirty="0">
                <a:latin typeface="Comic Sans MS" panose="030F0902030302020204" pitchFamily="66" charset="0"/>
              </a:rPr>
              <a:t> </a:t>
            </a:r>
            <a:endParaRPr dirty="0">
              <a:latin typeface="Comic Sans MS" panose="030F0902030302020204" pitchFamily="66" charset="0"/>
            </a:endParaRPr>
          </a:p>
          <a:p>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Niveau</a:t>
            </a:r>
            <a:r>
              <a:rPr dirty="0">
                <a:latin typeface="Comic Sans MS" panose="030F0902030302020204" pitchFamily="66" charset="0"/>
              </a:rPr>
              <a:t> 1 : </a:t>
            </a:r>
            <a:r>
              <a:rPr dirty="0" err="1">
                <a:latin typeface="Comic Sans MS" panose="030F0902030302020204" pitchFamily="66" charset="0"/>
              </a:rPr>
              <a:t>Jeu</a:t>
            </a:r>
            <a:r>
              <a:rPr dirty="0">
                <a:latin typeface="Comic Sans MS" panose="030F0902030302020204" pitchFamily="66" charset="0"/>
              </a:rPr>
              <a:t> sans retard </a:t>
            </a:r>
            <a:r>
              <a:rPr dirty="0" err="1">
                <a:latin typeface="Comic Sans MS" panose="030F0902030302020204" pitchFamily="66" charset="0"/>
              </a:rPr>
              <a:t>ni</a:t>
            </a:r>
            <a:r>
              <a:rPr dirty="0">
                <a:latin typeface="Comic Sans MS" panose="030F0902030302020204" pitchFamily="66" charset="0"/>
              </a:rPr>
              <a:t> </a:t>
            </a:r>
            <a:r>
              <a:rPr dirty="0" err="1">
                <a:latin typeface="Comic Sans MS" panose="030F0902030302020204" pitchFamily="66" charset="0"/>
              </a:rPr>
              <a:t>rôle</a:t>
            </a:r>
            <a:r>
              <a:rPr dirty="0">
                <a:latin typeface="Comic Sans MS" panose="030F0902030302020204" pitchFamily="66" charset="0"/>
              </a:rPr>
              <a:t> social</a:t>
            </a:r>
          </a:p>
          <a:p>
            <a:r>
              <a:rPr dirty="0">
                <a:latin typeface="Comic Sans MS" panose="030F0902030302020204" pitchFamily="66" charset="0"/>
              </a:rPr>
              <a:t> Objectif : </a:t>
            </a:r>
            <a:r>
              <a:rPr dirty="0" err="1">
                <a:latin typeface="Comic Sans MS" panose="030F0902030302020204" pitchFamily="66" charset="0"/>
              </a:rPr>
              <a:t>tirer</a:t>
            </a:r>
            <a:r>
              <a:rPr dirty="0">
                <a:latin typeface="Comic Sans MS" panose="030F0902030302020204" pitchFamily="66" charset="0"/>
              </a:rPr>
              <a:t> </a:t>
            </a:r>
            <a:r>
              <a:rPr dirty="0" err="1">
                <a:latin typeface="Comic Sans MS" panose="030F0902030302020204" pitchFamily="66" charset="0"/>
              </a:rPr>
              <a:t>proche</a:t>
            </a:r>
            <a:r>
              <a:rPr dirty="0">
                <a:latin typeface="Comic Sans MS" panose="030F0902030302020204" pitchFamily="66" charset="0"/>
              </a:rPr>
              <a:t> du panier après 1 </a:t>
            </a:r>
            <a:r>
              <a:rPr dirty="0" err="1">
                <a:latin typeface="Comic Sans MS" panose="030F0902030302020204" pitchFamily="66" charset="0"/>
              </a:rPr>
              <a:t>passe</a:t>
            </a:r>
            <a:endParaRPr dirty="0">
              <a:latin typeface="Comic Sans MS" panose="030F0902030302020204" pitchFamily="66" charset="0"/>
            </a:endParaRPr>
          </a:p>
          <a:p>
            <a:r>
              <a:rPr dirty="0">
                <a:latin typeface="Comic Sans MS" panose="030F0902030302020204" pitchFamily="66" charset="0"/>
              </a:rPr>
              <a:t> Pas de bonus/malus</a:t>
            </a:r>
          </a:p>
          <a:p>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Niveau</a:t>
            </a:r>
            <a:r>
              <a:rPr dirty="0">
                <a:latin typeface="Comic Sans MS" panose="030F0902030302020204" pitchFamily="66" charset="0"/>
              </a:rPr>
              <a:t> 2 : Retard </a:t>
            </a:r>
            <a:r>
              <a:rPr dirty="0" err="1">
                <a:latin typeface="Comic Sans MS" panose="030F0902030302020204" pitchFamily="66" charset="0"/>
              </a:rPr>
              <a:t>défensif</a:t>
            </a:r>
            <a:r>
              <a:rPr dirty="0">
                <a:latin typeface="Comic Sans MS" panose="030F0902030302020204" pitchFamily="66" charset="0"/>
              </a:rPr>
              <a:t> au check central</a:t>
            </a:r>
          </a:p>
          <a:p>
            <a:r>
              <a:rPr dirty="0">
                <a:latin typeface="Comic Sans MS" panose="030F0902030302020204" pitchFamily="66" charset="0"/>
              </a:rPr>
              <a:t>Panier </a:t>
            </a:r>
            <a:r>
              <a:rPr dirty="0" err="1">
                <a:latin typeface="Comic Sans MS" panose="030F0902030302020204" pitchFamily="66" charset="0"/>
              </a:rPr>
              <a:t>seul</a:t>
            </a:r>
            <a:r>
              <a:rPr dirty="0">
                <a:latin typeface="Comic Sans MS" panose="030F0902030302020204" pitchFamily="66" charset="0"/>
              </a:rPr>
              <a:t> = 100 pts / panier </a:t>
            </a:r>
            <a:r>
              <a:rPr dirty="0" err="1">
                <a:latin typeface="Comic Sans MS" panose="030F0902030302020204" pitchFamily="66" charset="0"/>
              </a:rPr>
              <a:t>construit</a:t>
            </a:r>
            <a:r>
              <a:rPr dirty="0">
                <a:latin typeface="Comic Sans MS" panose="030F0902030302020204" pitchFamily="66" charset="0"/>
              </a:rPr>
              <a:t> = 10 pts</a:t>
            </a:r>
          </a:p>
          <a:p>
            <a:r>
              <a:rPr dirty="0">
                <a:latin typeface="Comic Sans MS" panose="030F0902030302020204" pitchFamily="66" charset="0"/>
              </a:rPr>
              <a:t>Check </a:t>
            </a:r>
            <a:r>
              <a:rPr dirty="0" err="1">
                <a:latin typeface="Comic Sans MS" panose="030F0902030302020204" pitchFamily="66" charset="0"/>
              </a:rPr>
              <a:t>relancé</a:t>
            </a:r>
            <a:r>
              <a:rPr dirty="0">
                <a:latin typeface="Comic Sans MS" panose="030F0902030302020204" pitchFamily="66" charset="0"/>
              </a:rPr>
              <a:t> après </a:t>
            </a:r>
            <a:r>
              <a:rPr dirty="0" err="1">
                <a:latin typeface="Comic Sans MS" panose="030F0902030302020204" pitchFamily="66" charset="0"/>
              </a:rPr>
              <a:t>perte</a:t>
            </a:r>
            <a:r>
              <a:rPr dirty="0">
                <a:latin typeface="Comic Sans MS" panose="030F0902030302020204" pitchFamily="66" charset="0"/>
              </a:rPr>
              <a:t> de </a:t>
            </a:r>
            <a:r>
              <a:rPr dirty="0" err="1">
                <a:latin typeface="Comic Sans MS" panose="030F0902030302020204" pitchFamily="66" charset="0"/>
              </a:rPr>
              <a:t>balle</a:t>
            </a:r>
            <a:endParaRPr lang="fr-FR" dirty="0">
              <a:latin typeface="Comic Sans MS" panose="030F0902030302020204" pitchFamily="66" charset="0"/>
            </a:endParaRPr>
          </a:p>
          <a:p>
            <a:endParaRPr lang="fr-FR" dirty="0">
              <a:latin typeface="Comic Sans MS" panose="030F0902030302020204" pitchFamily="66" charset="0"/>
            </a:endParaRPr>
          </a:p>
          <a:p>
            <a:r>
              <a:rPr lang="fr-FR" dirty="0">
                <a:latin typeface="Comic Sans MS" panose="030F0902030302020204" pitchFamily="66" charset="0"/>
              </a:rPr>
              <a:t>🔹 Niveau 3: Phase 2 introduite: « Block party »</a:t>
            </a:r>
          </a:p>
          <a:p>
            <a:r>
              <a:rPr lang="fr-FR" dirty="0">
                <a:latin typeface="Comic Sans MS" panose="030F0902030302020204" pitchFamily="66" charset="0"/>
              </a:rPr>
              <a:t>Panier construit = 10 pts</a:t>
            </a:r>
          </a:p>
          <a:p>
            <a:r>
              <a:rPr lang="fr-FR" dirty="0">
                <a:latin typeface="Comic Sans MS" panose="030F0902030302020204" pitchFamily="66" charset="0"/>
              </a:rPr>
              <a:t>Check dans l’aile gauche (quelque fois droite=&gt; Gaucher)</a:t>
            </a:r>
            <a:endParaRPr dirty="0">
              <a:latin typeface="Comic Sans MS" panose="030F0902030302020204" pitchFamily="66" charset="0"/>
            </a:endParaRPr>
          </a:p>
          <a:p>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Niveau</a:t>
            </a:r>
            <a:r>
              <a:rPr dirty="0">
                <a:latin typeface="Comic Sans MS" panose="030F0902030302020204" pitchFamily="66" charset="0"/>
              </a:rPr>
              <a:t> </a:t>
            </a:r>
            <a:r>
              <a:rPr lang="fr-FR" dirty="0">
                <a:latin typeface="Comic Sans MS" panose="030F0902030302020204" pitchFamily="66" charset="0"/>
              </a:rPr>
              <a:t>4</a:t>
            </a:r>
            <a:r>
              <a:rPr dirty="0">
                <a:latin typeface="Comic Sans MS" panose="030F0902030302020204" pitchFamily="66" charset="0"/>
              </a:rPr>
              <a:t> : Coaching + observation</a:t>
            </a:r>
          </a:p>
          <a:p>
            <a:r>
              <a:rPr dirty="0">
                <a:latin typeface="Comic Sans MS" panose="030F0902030302020204" pitchFamily="66" charset="0"/>
              </a:rPr>
              <a:t>Coach </a:t>
            </a:r>
            <a:r>
              <a:rPr dirty="0" err="1">
                <a:latin typeface="Comic Sans MS" panose="030F0902030302020204" pitchFamily="66" charset="0"/>
              </a:rPr>
              <a:t>élève</a:t>
            </a:r>
            <a:r>
              <a:rPr dirty="0">
                <a:latin typeface="Comic Sans MS" panose="030F0902030302020204" pitchFamily="66" charset="0"/>
              </a:rPr>
              <a:t> + fiche </a:t>
            </a:r>
            <a:r>
              <a:rPr dirty="0" err="1">
                <a:latin typeface="Comic Sans MS" panose="030F0902030302020204" pitchFamily="66" charset="0"/>
              </a:rPr>
              <a:t>à</a:t>
            </a:r>
            <a:r>
              <a:rPr dirty="0">
                <a:latin typeface="Comic Sans MS" panose="030F0902030302020204" pitchFamily="66" charset="0"/>
              </a:rPr>
              <a:t> </a:t>
            </a:r>
            <a:r>
              <a:rPr dirty="0" err="1">
                <a:latin typeface="Comic Sans MS" panose="030F0902030302020204" pitchFamily="66" charset="0"/>
              </a:rPr>
              <a:t>cocher</a:t>
            </a:r>
            <a:r>
              <a:rPr dirty="0">
                <a:latin typeface="Comic Sans MS" panose="030F0902030302020204" pitchFamily="66" charset="0"/>
              </a:rPr>
              <a:t> (TPV</a:t>
            </a:r>
            <a:r>
              <a:rPr lang="fr-FR" dirty="0">
                <a:latin typeface="Comic Sans MS" panose="030F0902030302020204" pitchFamily="66" charset="0"/>
              </a:rPr>
              <a:t>F</a:t>
            </a:r>
            <a:r>
              <a:rPr dirty="0">
                <a:latin typeface="Comic Sans MS" panose="030F0902030302020204" pitchFamily="66" charset="0"/>
              </a:rPr>
              <a:t> / TPSB)</a:t>
            </a:r>
          </a:p>
          <a:p>
            <a:r>
              <a:rPr dirty="0" err="1">
                <a:latin typeface="Comic Sans MS" panose="030F0902030302020204" pitchFamily="66" charset="0"/>
              </a:rPr>
              <a:t>Rôle</a:t>
            </a:r>
            <a:r>
              <a:rPr dirty="0">
                <a:latin typeface="Comic Sans MS" panose="030F0902030302020204" pitchFamily="66" charset="0"/>
              </a:rPr>
              <a:t> </a:t>
            </a:r>
            <a:r>
              <a:rPr dirty="0" err="1">
                <a:latin typeface="Comic Sans MS" panose="030F0902030302020204" pitchFamily="66" charset="0"/>
              </a:rPr>
              <a:t>d’arbitre</a:t>
            </a:r>
            <a:r>
              <a:rPr dirty="0">
                <a:latin typeface="Comic Sans MS" panose="030F0902030302020204" pitchFamily="66" charset="0"/>
              </a:rPr>
              <a:t> et </a:t>
            </a:r>
            <a:r>
              <a:rPr dirty="0" err="1">
                <a:latin typeface="Comic Sans MS" panose="030F0902030302020204" pitchFamily="66" charset="0"/>
              </a:rPr>
              <a:t>observateur</a:t>
            </a:r>
            <a:r>
              <a:rPr dirty="0">
                <a:latin typeface="Comic Sans MS" panose="030F0902030302020204" pitchFamily="66" charset="0"/>
              </a:rPr>
              <a:t> </a:t>
            </a:r>
            <a:r>
              <a:rPr dirty="0" err="1">
                <a:latin typeface="Comic Sans MS" panose="030F0902030302020204" pitchFamily="66" charset="0"/>
              </a:rPr>
              <a:t>intégrés</a:t>
            </a:r>
            <a:r>
              <a:rPr dirty="0">
                <a:latin typeface="Comic Sans MS" panose="030F0902030302020204" pitchFamily="66" charset="0"/>
              </a:rPr>
              <a:t> </a:t>
            </a:r>
            <a:r>
              <a:rPr dirty="0" err="1">
                <a:latin typeface="Comic Sans MS" panose="030F0902030302020204" pitchFamily="66" charset="0"/>
              </a:rPr>
              <a:t>à</a:t>
            </a:r>
            <a:r>
              <a:rPr dirty="0">
                <a:latin typeface="Comic Sans MS" panose="030F0902030302020204" pitchFamily="66" charset="0"/>
              </a:rPr>
              <a:t> la </a:t>
            </a:r>
            <a:r>
              <a:rPr dirty="0" err="1">
                <a:latin typeface="Comic Sans MS" panose="030F0902030302020204" pitchFamily="66" charset="0"/>
              </a:rPr>
              <a:t>pratique</a:t>
            </a:r>
            <a:endParaRPr dirty="0">
              <a:latin typeface="Comic Sans MS" panose="030F0902030302020204" pitchFamily="66" charset="0"/>
            </a:endParaRPr>
          </a:p>
        </p:txBody>
      </p:sp>
    </p:spTree>
    <p:extLst>
      <p:ext uri="{BB962C8B-B14F-4D97-AF65-F5344CB8AC3E}">
        <p14:creationId xmlns:p14="http://schemas.microsoft.com/office/powerpoint/2010/main" val="3410609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92C22-BDBD-C646-B661-74CF2FCA81A7}"/>
              </a:ext>
            </a:extLst>
          </p:cNvPr>
          <p:cNvSpPr>
            <a:spLocks noGrp="1"/>
          </p:cNvSpPr>
          <p:nvPr>
            <p:ph type="title"/>
          </p:nvPr>
        </p:nvSpPr>
        <p:spPr>
          <a:xfrm>
            <a:off x="457200" y="274638"/>
            <a:ext cx="8229600" cy="803885"/>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Quels rapports GB/PB? </a:t>
            </a:r>
            <a:br>
              <a:rPr lang="fr-FR" sz="3200" dirty="0">
                <a:solidFill>
                  <a:schemeClr val="accent1">
                    <a:lumMod val="75000"/>
                  </a:schemeClr>
                </a:solidFill>
                <a:latin typeface="Comic Sans MS" panose="030F0902030302020204" pitchFamily="66" charset="0"/>
              </a:rPr>
            </a:br>
            <a:r>
              <a:rPr lang="fr-FR" sz="1200" dirty="0">
                <a:solidFill>
                  <a:schemeClr val="accent1">
                    <a:lumMod val="75000"/>
                  </a:schemeClr>
                </a:solidFill>
                <a:latin typeface="Comic Sans MS" panose="030F0902030302020204" pitchFamily="66" charset="0"/>
              </a:rPr>
              <a:t>Même si je « sais », je laisse les élèves choisir (Avant, pendant, après « j’enquête ») </a:t>
            </a:r>
            <a:r>
              <a:rPr lang="fr-FR" sz="1200" b="1" dirty="0">
                <a:solidFill>
                  <a:srgbClr val="FF0000"/>
                </a:solidFill>
                <a:latin typeface="Comic Sans MS" panose="030F0902030302020204" pitchFamily="66" charset="0"/>
              </a:rPr>
              <a:t>À VOUS DE CONSTRUIRE</a:t>
            </a:r>
            <a:endParaRPr lang="fr-FR" sz="3200" b="1" dirty="0">
              <a:solidFill>
                <a:srgbClr val="FF0000"/>
              </a:solidFill>
              <a:latin typeface="Comic Sans MS" panose="030F0902030302020204" pitchFamily="66" charset="0"/>
            </a:endParaRPr>
          </a:p>
        </p:txBody>
      </p:sp>
      <p:sp>
        <p:nvSpPr>
          <p:cNvPr id="3" name="Espace réservé du contenu 2">
            <a:extLst>
              <a:ext uri="{FF2B5EF4-FFF2-40B4-BE49-F238E27FC236}">
                <a16:creationId xmlns:a16="http://schemas.microsoft.com/office/drawing/2014/main" id="{C9FA64C4-7C17-C840-840C-9EC85602D48E}"/>
              </a:ext>
            </a:extLst>
          </p:cNvPr>
          <p:cNvSpPr>
            <a:spLocks noGrp="1"/>
          </p:cNvSpPr>
          <p:nvPr>
            <p:ph idx="1"/>
          </p:nvPr>
        </p:nvSpPr>
        <p:spPr>
          <a:xfrm>
            <a:off x="140678" y="1411779"/>
            <a:ext cx="2758165" cy="4804195"/>
          </a:xfrm>
        </p:spPr>
        <p:style>
          <a:lnRef idx="2">
            <a:schemeClr val="accent3"/>
          </a:lnRef>
          <a:fillRef idx="1">
            <a:schemeClr val="lt1"/>
          </a:fillRef>
          <a:effectRef idx="0">
            <a:schemeClr val="accent3"/>
          </a:effectRef>
          <a:fontRef idx="minor">
            <a:schemeClr val="dk1"/>
          </a:fontRef>
        </p:style>
        <p:txBody>
          <a:bodyPr>
            <a:normAutofit/>
          </a:bodyPr>
          <a:lstStyle/>
          <a:p>
            <a:pPr>
              <a:buFont typeface=".Apple Color Emoji UI"/>
              <a:buChar char="🏀"/>
            </a:pPr>
            <a:r>
              <a:rPr lang="fr-FR" sz="1600" dirty="0">
                <a:latin typeface="Comic Sans MS" panose="030F0902030302020204" pitchFamily="66" charset="0"/>
              </a:rPr>
              <a:t>Situation A:</a:t>
            </a:r>
          </a:p>
          <a:p>
            <a:pPr marL="0" indent="0">
              <a:buNone/>
            </a:pPr>
            <a:r>
              <a:rPr lang="fr-FR" sz="1600" dirty="0">
                <a:latin typeface="Comic Sans MS" panose="030F0902030302020204" pitchFamily="66" charset="0"/>
              </a:rPr>
              <a:t>2contre1 sur la phase 1 </a:t>
            </a:r>
            <a:r>
              <a:rPr lang="fr-FR" sz="1600" b="1" dirty="0">
                <a:latin typeface="Comic Sans MS" panose="030F0902030302020204" pitchFamily="66" charset="0"/>
              </a:rPr>
              <a:t>FPS</a:t>
            </a:r>
          </a:p>
          <a:p>
            <a:pPr marL="0" indent="0">
              <a:buNone/>
            </a:pPr>
            <a:r>
              <a:rPr lang="fr-FR" sz="1100" dirty="0">
                <a:latin typeface="Comic Sans MS" panose="030F0902030302020204" pitchFamily="66" charset="0"/>
              </a:rPr>
              <a:t>2C1 avec retard défensif puis 3C2 avec 1 retard défensif  </a:t>
            </a:r>
          </a:p>
          <a:p>
            <a:pPr marL="0" indent="0">
              <a:buNone/>
            </a:pPr>
            <a:r>
              <a:rPr lang="fr-FR" sz="1400" dirty="0">
                <a:latin typeface="Comic Sans MS" panose="030F0902030302020204" pitchFamily="66" charset="0"/>
              </a:rPr>
              <a:t>Objectif: Etre capable pour le PDB décider entre marquer si le défenseur libère le couloir de jeu direct et passer si il ferme ce dernier. Pour l’ailier c’est de couper au bon moment dans le bon angle pour avoir un tir facile.</a:t>
            </a:r>
          </a:p>
          <a:p>
            <a:pPr marL="0" indent="0">
              <a:buNone/>
            </a:pPr>
            <a:endParaRPr lang="fr-FR" sz="1600" b="1" dirty="0">
              <a:latin typeface="Comic Sans MS" panose="030F0902030302020204" pitchFamily="66" charset="0"/>
            </a:endParaRPr>
          </a:p>
        </p:txBody>
      </p:sp>
      <p:sp>
        <p:nvSpPr>
          <p:cNvPr id="4" name="Espace réservé du contenu 2">
            <a:extLst>
              <a:ext uri="{FF2B5EF4-FFF2-40B4-BE49-F238E27FC236}">
                <a16:creationId xmlns:a16="http://schemas.microsoft.com/office/drawing/2014/main" id="{18E54B65-6AC6-6140-8AF2-DD42BFBB738A}"/>
              </a:ext>
            </a:extLst>
          </p:cNvPr>
          <p:cNvSpPr txBox="1">
            <a:spLocks/>
          </p:cNvSpPr>
          <p:nvPr/>
        </p:nvSpPr>
        <p:spPr>
          <a:xfrm>
            <a:off x="3004959" y="1416787"/>
            <a:ext cx="2960077" cy="4799187"/>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Apple Color Emoji UI"/>
              <a:buChar char="🏀"/>
            </a:pPr>
            <a:r>
              <a:rPr lang="fr-FR" sz="1600" dirty="0">
                <a:latin typeface="Comic Sans MS" panose="030F0902030302020204" pitchFamily="66" charset="0"/>
              </a:rPr>
              <a:t>Situation B:</a:t>
            </a:r>
          </a:p>
          <a:p>
            <a:pPr marL="0" indent="0">
              <a:buNone/>
            </a:pPr>
            <a:r>
              <a:rPr lang="fr-FR" sz="1600" dirty="0">
                <a:latin typeface="Comic Sans MS" panose="030F0902030302020204" pitchFamily="66" charset="0"/>
              </a:rPr>
              <a:t>2C2 sur la phase 2 </a:t>
            </a:r>
            <a:r>
              <a:rPr lang="fr-FR" sz="1600" b="1" dirty="0">
                <a:latin typeface="Comic Sans MS" panose="030F0902030302020204" pitchFamily="66" charset="0"/>
              </a:rPr>
              <a:t>FPS</a:t>
            </a:r>
            <a:r>
              <a:rPr lang="fr-FR" sz="1600" dirty="0">
                <a:latin typeface="Comic Sans MS" panose="030F0902030302020204" pitchFamily="66" charset="0"/>
              </a:rPr>
              <a:t> </a:t>
            </a:r>
            <a:r>
              <a:rPr lang="fr-FR" sz="1100" dirty="0">
                <a:latin typeface="Comic Sans MS" panose="030F0902030302020204" pitchFamily="66" charset="0"/>
              </a:rPr>
              <a:t>Coordination entre le passeur et le « bloqueur » </a:t>
            </a:r>
          </a:p>
          <a:p>
            <a:pPr marL="0" indent="0">
              <a:buNone/>
            </a:pPr>
            <a:r>
              <a:rPr lang="fr-FR" sz="1100" dirty="0">
                <a:latin typeface="Comic Sans MS" panose="030F0902030302020204" pitchFamily="66" charset="0"/>
              </a:rPr>
              <a:t>Objectif: Etre capable pour le Bloqueur porteur de balle et l’ailier de coordonner leurs mouvements en les systématisant. LA défense sur l’ailier et sur le bloqueur est coopérative en gérant leur intensité.</a:t>
            </a:r>
          </a:p>
          <a:p>
            <a:pPr marL="0" indent="0">
              <a:buNone/>
            </a:pPr>
            <a:endParaRPr lang="fr-FR" sz="1600" dirty="0">
              <a:latin typeface="Comic Sans MS" panose="030F0902030302020204" pitchFamily="66" charset="0"/>
            </a:endParaRPr>
          </a:p>
        </p:txBody>
      </p:sp>
      <p:sp>
        <p:nvSpPr>
          <p:cNvPr id="5" name="Espace réservé du contenu 2">
            <a:extLst>
              <a:ext uri="{FF2B5EF4-FFF2-40B4-BE49-F238E27FC236}">
                <a16:creationId xmlns:a16="http://schemas.microsoft.com/office/drawing/2014/main" id="{F36EB5E3-D2E6-F440-B778-A79B368D756A}"/>
              </a:ext>
            </a:extLst>
          </p:cNvPr>
          <p:cNvSpPr txBox="1">
            <a:spLocks/>
          </p:cNvSpPr>
          <p:nvPr/>
        </p:nvSpPr>
        <p:spPr>
          <a:xfrm>
            <a:off x="6085422" y="1411778"/>
            <a:ext cx="2865148" cy="4804196"/>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Font typeface=".Apple Color Emoji UI"/>
              <a:buChar char="🏀"/>
            </a:pPr>
            <a:r>
              <a:rPr lang="fr-FR" sz="1600" dirty="0">
                <a:latin typeface="Comic Sans MS" panose="030F0902030302020204" pitchFamily="66" charset="0"/>
              </a:rPr>
              <a:t>Situation C:</a:t>
            </a:r>
          </a:p>
          <a:p>
            <a:pPr marL="0" indent="0">
              <a:buNone/>
            </a:pPr>
            <a:r>
              <a:rPr lang="fr-FR" sz="1200" dirty="0">
                <a:latin typeface="Comic Sans MS" panose="030F0902030302020204" pitchFamily="66" charset="0"/>
              </a:rPr>
              <a:t>2C1 puis 2C2 puis 3c2 sur la phase 2 </a:t>
            </a:r>
            <a:r>
              <a:rPr lang="fr-FR" sz="1200" b="1" dirty="0">
                <a:latin typeface="Comic Sans MS" panose="030F0902030302020204" pitchFamily="66" charset="0"/>
              </a:rPr>
              <a:t>FPS</a:t>
            </a:r>
            <a:r>
              <a:rPr lang="fr-FR" sz="1200" dirty="0">
                <a:latin typeface="Comic Sans MS" panose="030F0902030302020204" pitchFamily="66" charset="0"/>
              </a:rPr>
              <a:t> : La prise d’info du joueur bloqueur et motricité spécifique de ce dernier en fonction des option défensive du défenseur du bloqueur (tentative d’interception de la passe (over </a:t>
            </a:r>
            <a:r>
              <a:rPr lang="fr-FR" sz="1200" dirty="0" err="1">
                <a:latin typeface="Comic Sans MS" panose="030F0902030302020204" pitchFamily="66" charset="0"/>
              </a:rPr>
              <a:t>play</a:t>
            </a:r>
            <a:r>
              <a:rPr lang="fr-FR" sz="1200" dirty="0">
                <a:latin typeface="Comic Sans MS" panose="030F0902030302020204" pitchFamily="66" charset="0"/>
              </a:rPr>
              <a:t>) ou changement en défense sur la coupe de l’autre joueur (Switch))</a:t>
            </a:r>
          </a:p>
        </p:txBody>
      </p:sp>
      <p:grpSp>
        <p:nvGrpSpPr>
          <p:cNvPr id="39" name="Groupe 38">
            <a:extLst>
              <a:ext uri="{FF2B5EF4-FFF2-40B4-BE49-F238E27FC236}">
                <a16:creationId xmlns:a16="http://schemas.microsoft.com/office/drawing/2014/main" id="{28E54D93-01A9-9F42-9143-727F6FCDB124}"/>
              </a:ext>
            </a:extLst>
          </p:cNvPr>
          <p:cNvGrpSpPr/>
          <p:nvPr/>
        </p:nvGrpSpPr>
        <p:grpSpPr>
          <a:xfrm>
            <a:off x="986406" y="4624754"/>
            <a:ext cx="1066708" cy="1337407"/>
            <a:chOff x="1078615" y="3740094"/>
            <a:chExt cx="1725038" cy="1949505"/>
          </a:xfrm>
        </p:grpSpPr>
        <p:cxnSp>
          <p:nvCxnSpPr>
            <p:cNvPr id="25" name="Connecteur droit avec flèche 24">
              <a:extLst>
                <a:ext uri="{FF2B5EF4-FFF2-40B4-BE49-F238E27FC236}">
                  <a16:creationId xmlns:a16="http://schemas.microsoft.com/office/drawing/2014/main" id="{E5010786-F61F-FE42-91AA-FF36D6911F4D}"/>
                </a:ext>
              </a:extLst>
            </p:cNvPr>
            <p:cNvCxnSpPr>
              <a:cxnSpLocks/>
            </p:cNvCxnSpPr>
            <p:nvPr/>
          </p:nvCxnSpPr>
          <p:spPr>
            <a:xfrm>
              <a:off x="1313749" y="4025210"/>
              <a:ext cx="27377" cy="789165"/>
            </a:xfrm>
            <a:prstGeom prst="straightConnector1">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grpSp>
          <p:nvGrpSpPr>
            <p:cNvPr id="38" name="Groupe 37">
              <a:extLst>
                <a:ext uri="{FF2B5EF4-FFF2-40B4-BE49-F238E27FC236}">
                  <a16:creationId xmlns:a16="http://schemas.microsoft.com/office/drawing/2014/main" id="{68BAF398-DCE0-AA43-8068-B74D9D34F092}"/>
                </a:ext>
              </a:extLst>
            </p:cNvPr>
            <p:cNvGrpSpPr/>
            <p:nvPr/>
          </p:nvGrpSpPr>
          <p:grpSpPr>
            <a:xfrm>
              <a:off x="1078615" y="3740094"/>
              <a:ext cx="1725038" cy="1949505"/>
              <a:chOff x="1078615" y="3740094"/>
              <a:chExt cx="1725038" cy="1949505"/>
            </a:xfrm>
          </p:grpSpPr>
          <p:grpSp>
            <p:nvGrpSpPr>
              <p:cNvPr id="37" name="Groupe 36">
                <a:extLst>
                  <a:ext uri="{FF2B5EF4-FFF2-40B4-BE49-F238E27FC236}">
                    <a16:creationId xmlns:a16="http://schemas.microsoft.com/office/drawing/2014/main" id="{DAC6DC88-E1B4-3542-AF60-30C78B11E57B}"/>
                  </a:ext>
                </a:extLst>
              </p:cNvPr>
              <p:cNvGrpSpPr/>
              <p:nvPr/>
            </p:nvGrpSpPr>
            <p:grpSpPr>
              <a:xfrm>
                <a:off x="1078615" y="3740094"/>
                <a:ext cx="1725038" cy="1949505"/>
                <a:chOff x="1078615" y="3740094"/>
                <a:chExt cx="1725038" cy="1949505"/>
              </a:xfrm>
            </p:grpSpPr>
            <p:sp>
              <p:nvSpPr>
                <p:cNvPr id="9" name="Triangle 8">
                  <a:extLst>
                    <a:ext uri="{FF2B5EF4-FFF2-40B4-BE49-F238E27FC236}">
                      <a16:creationId xmlns:a16="http://schemas.microsoft.com/office/drawing/2014/main" id="{CC383568-50B7-1047-A61B-DA29CBD9DA51}"/>
                    </a:ext>
                  </a:extLst>
                </p:cNvPr>
                <p:cNvSpPr/>
                <p:nvPr/>
              </p:nvSpPr>
              <p:spPr>
                <a:xfrm>
                  <a:off x="2385358" y="4866251"/>
                  <a:ext cx="257908" cy="281354"/>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1DF6B2CD-C819-1645-82A4-939AF455D011}"/>
                    </a:ext>
                  </a:extLst>
                </p:cNvPr>
                <p:cNvGrpSpPr/>
                <p:nvPr/>
              </p:nvGrpSpPr>
              <p:grpSpPr>
                <a:xfrm flipV="1">
                  <a:off x="1078615" y="5429520"/>
                  <a:ext cx="750094" cy="260079"/>
                  <a:chOff x="2800350" y="2600325"/>
                  <a:chExt cx="750094" cy="225028"/>
                </a:xfrm>
              </p:grpSpPr>
              <p:sp>
                <p:nvSpPr>
                  <p:cNvPr id="11" name="Ellipse 10">
                    <a:extLst>
                      <a:ext uri="{FF2B5EF4-FFF2-40B4-BE49-F238E27FC236}">
                        <a16:creationId xmlns:a16="http://schemas.microsoft.com/office/drawing/2014/main" id="{DE929924-791B-8645-80FF-6C894676F27F}"/>
                      </a:ext>
                    </a:extLst>
                  </p:cNvPr>
                  <p:cNvSpPr/>
                  <p:nvPr/>
                </p:nvSpPr>
                <p:spPr>
                  <a:xfrm>
                    <a:off x="3068240" y="2603897"/>
                    <a:ext cx="214313" cy="22145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12" name="Connecteur droit 11">
                    <a:extLst>
                      <a:ext uri="{FF2B5EF4-FFF2-40B4-BE49-F238E27FC236}">
                        <a16:creationId xmlns:a16="http://schemas.microsoft.com/office/drawing/2014/main" id="{FECD00B3-F69E-1C44-98CB-502AE6FA25E2}"/>
                      </a:ext>
                    </a:extLst>
                  </p:cNvPr>
                  <p:cNvCxnSpPr/>
                  <p:nvPr/>
                </p:nvCxnSpPr>
                <p:spPr>
                  <a:xfrm>
                    <a:off x="2800350" y="2600325"/>
                    <a:ext cx="750094" cy="0"/>
                  </a:xfrm>
                  <a:prstGeom prst="line">
                    <a:avLst/>
                  </a:prstGeom>
                  <a:ln w="38100"/>
                </p:spPr>
                <p:style>
                  <a:lnRef idx="1">
                    <a:schemeClr val="dk1"/>
                  </a:lnRef>
                  <a:fillRef idx="3">
                    <a:schemeClr val="dk1"/>
                  </a:fillRef>
                  <a:effectRef idx="2">
                    <a:schemeClr val="dk1"/>
                  </a:effectRef>
                  <a:fontRef idx="minor">
                    <a:schemeClr val="lt1"/>
                  </a:fontRef>
                </p:style>
              </p:cxnSp>
            </p:grpSp>
            <p:grpSp>
              <p:nvGrpSpPr>
                <p:cNvPr id="15" name="Groupe 14">
                  <a:extLst>
                    <a:ext uri="{FF2B5EF4-FFF2-40B4-BE49-F238E27FC236}">
                      <a16:creationId xmlns:a16="http://schemas.microsoft.com/office/drawing/2014/main" id="{1D5B4281-F054-C844-B349-7FA04E04CBD0}"/>
                    </a:ext>
                  </a:extLst>
                </p:cNvPr>
                <p:cNvGrpSpPr/>
                <p:nvPr/>
              </p:nvGrpSpPr>
              <p:grpSpPr>
                <a:xfrm>
                  <a:off x="1078616" y="3754419"/>
                  <a:ext cx="482202" cy="336372"/>
                  <a:chOff x="1078615" y="3391544"/>
                  <a:chExt cx="769129" cy="699247"/>
                </a:xfrm>
              </p:grpSpPr>
              <p:sp>
                <p:nvSpPr>
                  <p:cNvPr id="13" name="Ellipse 12">
                    <a:extLst>
                      <a:ext uri="{FF2B5EF4-FFF2-40B4-BE49-F238E27FC236}">
                        <a16:creationId xmlns:a16="http://schemas.microsoft.com/office/drawing/2014/main" id="{41A65FEA-53CB-0A47-89B9-8395F71867DC}"/>
                      </a:ext>
                    </a:extLst>
                  </p:cNvPr>
                  <p:cNvSpPr/>
                  <p:nvPr/>
                </p:nvSpPr>
                <p:spPr>
                  <a:xfrm>
                    <a:off x="1346505" y="3474720"/>
                    <a:ext cx="214313" cy="2366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Arc plein 13">
                    <a:extLst>
                      <a:ext uri="{FF2B5EF4-FFF2-40B4-BE49-F238E27FC236}">
                        <a16:creationId xmlns:a16="http://schemas.microsoft.com/office/drawing/2014/main" id="{543EA4BB-9B5F-3248-B688-C5F298D4BD8C}"/>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9" name="Groupe 18">
                  <a:extLst>
                    <a:ext uri="{FF2B5EF4-FFF2-40B4-BE49-F238E27FC236}">
                      <a16:creationId xmlns:a16="http://schemas.microsoft.com/office/drawing/2014/main" id="{DFF5DDCE-805E-D64E-A9C8-0BB25318EB11}"/>
                    </a:ext>
                  </a:extLst>
                </p:cNvPr>
                <p:cNvGrpSpPr/>
                <p:nvPr/>
              </p:nvGrpSpPr>
              <p:grpSpPr>
                <a:xfrm rot="21266277" flipV="1">
                  <a:off x="1113279" y="4599395"/>
                  <a:ext cx="496448" cy="503265"/>
                  <a:chOff x="1078615" y="3391544"/>
                  <a:chExt cx="769129" cy="699247"/>
                </a:xfrm>
              </p:grpSpPr>
              <p:sp>
                <p:nvSpPr>
                  <p:cNvPr id="20" name="Ellipse 19">
                    <a:extLst>
                      <a:ext uri="{FF2B5EF4-FFF2-40B4-BE49-F238E27FC236}">
                        <a16:creationId xmlns:a16="http://schemas.microsoft.com/office/drawing/2014/main" id="{CF7AA094-E193-B949-8419-F03A1CA78894}"/>
                      </a:ext>
                    </a:extLst>
                  </p:cNvPr>
                  <p:cNvSpPr/>
                  <p:nvPr/>
                </p:nvSpPr>
                <p:spPr>
                  <a:xfrm>
                    <a:off x="1346505" y="3474720"/>
                    <a:ext cx="214313" cy="23666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21" name="Arc plein 20">
                    <a:extLst>
                      <a:ext uri="{FF2B5EF4-FFF2-40B4-BE49-F238E27FC236}">
                        <a16:creationId xmlns:a16="http://schemas.microsoft.com/office/drawing/2014/main" id="{2DAA2291-0179-FD42-ADA8-67D689A0D638}"/>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chemeClr val="tx1"/>
                      </a:solidFill>
                    </a:endParaRPr>
                  </a:p>
                </p:txBody>
              </p:sp>
            </p:grpSp>
            <p:grpSp>
              <p:nvGrpSpPr>
                <p:cNvPr id="22" name="Groupe 21">
                  <a:extLst>
                    <a:ext uri="{FF2B5EF4-FFF2-40B4-BE49-F238E27FC236}">
                      <a16:creationId xmlns:a16="http://schemas.microsoft.com/office/drawing/2014/main" id="{1BE0C487-4987-4D40-B81B-093F41B546F3}"/>
                    </a:ext>
                  </a:extLst>
                </p:cNvPr>
                <p:cNvGrpSpPr/>
                <p:nvPr/>
              </p:nvGrpSpPr>
              <p:grpSpPr>
                <a:xfrm>
                  <a:off x="2321451" y="3740094"/>
                  <a:ext cx="482202" cy="336372"/>
                  <a:chOff x="1078615" y="3391544"/>
                  <a:chExt cx="769129" cy="699247"/>
                </a:xfrm>
              </p:grpSpPr>
              <p:sp>
                <p:nvSpPr>
                  <p:cNvPr id="23" name="Ellipse 22">
                    <a:extLst>
                      <a:ext uri="{FF2B5EF4-FFF2-40B4-BE49-F238E27FC236}">
                        <a16:creationId xmlns:a16="http://schemas.microsoft.com/office/drawing/2014/main" id="{B5910484-26D1-9243-A37B-E86AC07519EB}"/>
                      </a:ext>
                    </a:extLst>
                  </p:cNvPr>
                  <p:cNvSpPr/>
                  <p:nvPr/>
                </p:nvSpPr>
                <p:spPr>
                  <a:xfrm>
                    <a:off x="1346505" y="3474720"/>
                    <a:ext cx="214313" cy="2366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Arc plein 23">
                    <a:extLst>
                      <a:ext uri="{FF2B5EF4-FFF2-40B4-BE49-F238E27FC236}">
                        <a16:creationId xmlns:a16="http://schemas.microsoft.com/office/drawing/2014/main" id="{5B02730C-591B-D540-9BC4-733D29BBAE7B}"/>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cxnSp>
              <p:nvCxnSpPr>
                <p:cNvPr id="28" name="Connecteur droit avec flèche 27">
                  <a:extLst>
                    <a:ext uri="{FF2B5EF4-FFF2-40B4-BE49-F238E27FC236}">
                      <a16:creationId xmlns:a16="http://schemas.microsoft.com/office/drawing/2014/main" id="{D6B5572D-9C0A-9D48-85E6-0C9C99B1DD60}"/>
                    </a:ext>
                  </a:extLst>
                </p:cNvPr>
                <p:cNvCxnSpPr>
                  <a:cxnSpLocks/>
                </p:cNvCxnSpPr>
                <p:nvPr/>
              </p:nvCxnSpPr>
              <p:spPr>
                <a:xfrm>
                  <a:off x="1641382" y="4913859"/>
                  <a:ext cx="550858" cy="82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Connecteur droit avec flèche 29">
                  <a:extLst>
                    <a:ext uri="{FF2B5EF4-FFF2-40B4-BE49-F238E27FC236}">
                      <a16:creationId xmlns:a16="http://schemas.microsoft.com/office/drawing/2014/main" id="{02473D35-4922-2346-A0CC-08D1EF96D797}"/>
                    </a:ext>
                  </a:extLst>
                </p:cNvPr>
                <p:cNvCxnSpPr>
                  <a:cxnSpLocks/>
                </p:cNvCxnSpPr>
                <p:nvPr/>
              </p:nvCxnSpPr>
              <p:spPr>
                <a:xfrm flipH="1" flipV="1">
                  <a:off x="1632948" y="5010140"/>
                  <a:ext cx="554203" cy="1530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Connecteur droit avec flèche 31">
                  <a:extLst>
                    <a:ext uri="{FF2B5EF4-FFF2-40B4-BE49-F238E27FC236}">
                      <a16:creationId xmlns:a16="http://schemas.microsoft.com/office/drawing/2014/main" id="{5F63BFEA-F312-FB4A-B098-B19D50F71CCA}"/>
                    </a:ext>
                  </a:extLst>
                </p:cNvPr>
                <p:cNvCxnSpPr>
                  <a:cxnSpLocks/>
                </p:cNvCxnSpPr>
                <p:nvPr/>
              </p:nvCxnSpPr>
              <p:spPr>
                <a:xfrm flipH="1">
                  <a:off x="2140003" y="4070674"/>
                  <a:ext cx="490709" cy="71166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sp>
            <p:nvSpPr>
              <p:cNvPr id="35" name="Ellipse 34">
                <a:extLst>
                  <a:ext uri="{FF2B5EF4-FFF2-40B4-BE49-F238E27FC236}">
                    <a16:creationId xmlns:a16="http://schemas.microsoft.com/office/drawing/2014/main" id="{11058D51-AD49-1443-A79C-FB1303FD08B6}"/>
                  </a:ext>
                </a:extLst>
              </p:cNvPr>
              <p:cNvSpPr/>
              <p:nvPr/>
            </p:nvSpPr>
            <p:spPr>
              <a:xfrm>
                <a:off x="1437797" y="3893955"/>
                <a:ext cx="111086" cy="118501"/>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cxnSp>
        <p:nvCxnSpPr>
          <p:cNvPr id="41" name="Connecteur droit avec flèche 40">
            <a:extLst>
              <a:ext uri="{FF2B5EF4-FFF2-40B4-BE49-F238E27FC236}">
                <a16:creationId xmlns:a16="http://schemas.microsoft.com/office/drawing/2014/main" id="{89A49BF6-6246-8E40-97C3-BAB5697F7D1A}"/>
              </a:ext>
            </a:extLst>
          </p:cNvPr>
          <p:cNvCxnSpPr>
            <a:cxnSpLocks/>
          </p:cNvCxnSpPr>
          <p:nvPr/>
        </p:nvCxnSpPr>
        <p:spPr>
          <a:xfrm flipH="1" flipV="1">
            <a:off x="4468620" y="4201327"/>
            <a:ext cx="921502" cy="32155"/>
          </a:xfrm>
          <a:prstGeom prst="straightConnector1">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grpSp>
        <p:nvGrpSpPr>
          <p:cNvPr id="46" name="Groupe 45">
            <a:extLst>
              <a:ext uri="{FF2B5EF4-FFF2-40B4-BE49-F238E27FC236}">
                <a16:creationId xmlns:a16="http://schemas.microsoft.com/office/drawing/2014/main" id="{69F51F9B-2DC2-0F47-BEBB-D7E4DA9ABDA8}"/>
              </a:ext>
            </a:extLst>
          </p:cNvPr>
          <p:cNvGrpSpPr/>
          <p:nvPr/>
        </p:nvGrpSpPr>
        <p:grpSpPr>
          <a:xfrm flipV="1">
            <a:off x="4090164" y="5021770"/>
            <a:ext cx="463834" cy="178420"/>
            <a:chOff x="2800350" y="2600325"/>
            <a:chExt cx="750094" cy="225028"/>
          </a:xfrm>
        </p:grpSpPr>
        <p:sp>
          <p:nvSpPr>
            <p:cNvPr id="59" name="Ellipse 58">
              <a:extLst>
                <a:ext uri="{FF2B5EF4-FFF2-40B4-BE49-F238E27FC236}">
                  <a16:creationId xmlns:a16="http://schemas.microsoft.com/office/drawing/2014/main" id="{5168478C-A776-1242-991D-12CC86329215}"/>
                </a:ext>
              </a:extLst>
            </p:cNvPr>
            <p:cNvSpPr/>
            <p:nvPr/>
          </p:nvSpPr>
          <p:spPr>
            <a:xfrm>
              <a:off x="3068240" y="2603897"/>
              <a:ext cx="214313" cy="22145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60" name="Connecteur droit 59">
              <a:extLst>
                <a:ext uri="{FF2B5EF4-FFF2-40B4-BE49-F238E27FC236}">
                  <a16:creationId xmlns:a16="http://schemas.microsoft.com/office/drawing/2014/main" id="{A4D5B021-1B2A-734E-A0F6-45F9F55906D4}"/>
                </a:ext>
              </a:extLst>
            </p:cNvPr>
            <p:cNvCxnSpPr/>
            <p:nvPr/>
          </p:nvCxnSpPr>
          <p:spPr>
            <a:xfrm>
              <a:off x="2800350" y="2600325"/>
              <a:ext cx="750094" cy="0"/>
            </a:xfrm>
            <a:prstGeom prst="line">
              <a:avLst/>
            </a:prstGeom>
            <a:ln w="38100"/>
          </p:spPr>
          <p:style>
            <a:lnRef idx="1">
              <a:schemeClr val="dk1"/>
            </a:lnRef>
            <a:fillRef idx="3">
              <a:schemeClr val="dk1"/>
            </a:fillRef>
            <a:effectRef idx="2">
              <a:schemeClr val="dk1"/>
            </a:effectRef>
            <a:fontRef idx="minor">
              <a:schemeClr val="lt1"/>
            </a:fontRef>
          </p:style>
        </p:cxnSp>
      </p:grpSp>
      <p:grpSp>
        <p:nvGrpSpPr>
          <p:cNvPr id="48" name="Groupe 47">
            <a:extLst>
              <a:ext uri="{FF2B5EF4-FFF2-40B4-BE49-F238E27FC236}">
                <a16:creationId xmlns:a16="http://schemas.microsoft.com/office/drawing/2014/main" id="{A13FA564-7FE8-F344-B6F6-34DBC914296A}"/>
              </a:ext>
            </a:extLst>
          </p:cNvPr>
          <p:cNvGrpSpPr/>
          <p:nvPr/>
        </p:nvGrpSpPr>
        <p:grpSpPr>
          <a:xfrm rot="21266277" flipV="1">
            <a:off x="4068264" y="4277896"/>
            <a:ext cx="306987" cy="345252"/>
            <a:chOff x="1078615" y="3391544"/>
            <a:chExt cx="769129" cy="699247"/>
          </a:xfrm>
        </p:grpSpPr>
        <p:sp>
          <p:nvSpPr>
            <p:cNvPr id="55" name="Ellipse 54">
              <a:extLst>
                <a:ext uri="{FF2B5EF4-FFF2-40B4-BE49-F238E27FC236}">
                  <a16:creationId xmlns:a16="http://schemas.microsoft.com/office/drawing/2014/main" id="{AB746D37-4842-E243-9577-9D7A7016375C}"/>
                </a:ext>
              </a:extLst>
            </p:cNvPr>
            <p:cNvSpPr/>
            <p:nvPr/>
          </p:nvSpPr>
          <p:spPr>
            <a:xfrm>
              <a:off x="1346505" y="3474720"/>
              <a:ext cx="214313" cy="23666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56" name="Arc plein 55">
              <a:extLst>
                <a:ext uri="{FF2B5EF4-FFF2-40B4-BE49-F238E27FC236}">
                  <a16:creationId xmlns:a16="http://schemas.microsoft.com/office/drawing/2014/main" id="{D057FDE5-06EE-4944-A6E1-0CD140A8AF99}"/>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chemeClr val="tx1"/>
                </a:solidFill>
              </a:endParaRPr>
            </a:p>
          </p:txBody>
        </p:sp>
      </p:grpSp>
      <p:grpSp>
        <p:nvGrpSpPr>
          <p:cNvPr id="49" name="Groupe 48">
            <a:extLst>
              <a:ext uri="{FF2B5EF4-FFF2-40B4-BE49-F238E27FC236}">
                <a16:creationId xmlns:a16="http://schemas.microsoft.com/office/drawing/2014/main" id="{5D469742-3C50-594C-B90A-6F46BCE37A4B}"/>
              </a:ext>
            </a:extLst>
          </p:cNvPr>
          <p:cNvGrpSpPr/>
          <p:nvPr/>
        </p:nvGrpSpPr>
        <p:grpSpPr>
          <a:xfrm rot="3763369">
            <a:off x="5500682" y="4153672"/>
            <a:ext cx="298178" cy="230759"/>
            <a:chOff x="1078615" y="3391544"/>
            <a:chExt cx="769129" cy="699247"/>
          </a:xfrm>
        </p:grpSpPr>
        <p:sp>
          <p:nvSpPr>
            <p:cNvPr id="53" name="Ellipse 52">
              <a:extLst>
                <a:ext uri="{FF2B5EF4-FFF2-40B4-BE49-F238E27FC236}">
                  <a16:creationId xmlns:a16="http://schemas.microsoft.com/office/drawing/2014/main" id="{C1078D76-D8AB-4344-B4B9-DD25E381CE88}"/>
                </a:ext>
              </a:extLst>
            </p:cNvPr>
            <p:cNvSpPr/>
            <p:nvPr/>
          </p:nvSpPr>
          <p:spPr>
            <a:xfrm>
              <a:off x="1346505" y="3474720"/>
              <a:ext cx="214313" cy="2366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4" name="Arc plein 53">
              <a:extLst>
                <a:ext uri="{FF2B5EF4-FFF2-40B4-BE49-F238E27FC236}">
                  <a16:creationId xmlns:a16="http://schemas.microsoft.com/office/drawing/2014/main" id="{067E7355-F5FC-7B43-98DD-70785017949F}"/>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47" name="Groupe 46">
            <a:extLst>
              <a:ext uri="{FF2B5EF4-FFF2-40B4-BE49-F238E27FC236}">
                <a16:creationId xmlns:a16="http://schemas.microsoft.com/office/drawing/2014/main" id="{73CB3D17-EE4A-FF4C-BB3F-CEAA115208D9}"/>
              </a:ext>
            </a:extLst>
          </p:cNvPr>
          <p:cNvGrpSpPr/>
          <p:nvPr/>
        </p:nvGrpSpPr>
        <p:grpSpPr>
          <a:xfrm rot="16015300">
            <a:off x="4099752" y="4169764"/>
            <a:ext cx="298178" cy="230759"/>
            <a:chOff x="1078615" y="3391544"/>
            <a:chExt cx="769129" cy="699247"/>
          </a:xfrm>
        </p:grpSpPr>
        <p:sp>
          <p:nvSpPr>
            <p:cNvPr id="57" name="Ellipse 56">
              <a:extLst>
                <a:ext uri="{FF2B5EF4-FFF2-40B4-BE49-F238E27FC236}">
                  <a16:creationId xmlns:a16="http://schemas.microsoft.com/office/drawing/2014/main" id="{C1F0FC93-0BF5-174D-9723-7C428572DD1C}"/>
                </a:ext>
              </a:extLst>
            </p:cNvPr>
            <p:cNvSpPr/>
            <p:nvPr/>
          </p:nvSpPr>
          <p:spPr>
            <a:xfrm>
              <a:off x="1346505" y="3474720"/>
              <a:ext cx="214313" cy="2366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8" name="Arc plein 57">
              <a:extLst>
                <a:ext uri="{FF2B5EF4-FFF2-40B4-BE49-F238E27FC236}">
                  <a16:creationId xmlns:a16="http://schemas.microsoft.com/office/drawing/2014/main" id="{D9259656-998B-3045-82D6-26B8F9C9224F}"/>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44" name="Ellipse 43">
            <a:extLst>
              <a:ext uri="{FF2B5EF4-FFF2-40B4-BE49-F238E27FC236}">
                <a16:creationId xmlns:a16="http://schemas.microsoft.com/office/drawing/2014/main" id="{ECFF05EC-7342-4344-928C-A112600A1D9F}"/>
              </a:ext>
            </a:extLst>
          </p:cNvPr>
          <p:cNvSpPr/>
          <p:nvPr/>
        </p:nvSpPr>
        <p:spPr>
          <a:xfrm rot="10496615">
            <a:off x="4434274" y="4123708"/>
            <a:ext cx="68692" cy="81295"/>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5" name="Demi-tour 64">
            <a:extLst>
              <a:ext uri="{FF2B5EF4-FFF2-40B4-BE49-F238E27FC236}">
                <a16:creationId xmlns:a16="http://schemas.microsoft.com/office/drawing/2014/main" id="{008BE2FA-EC26-F446-A112-B090F6BA72DF}"/>
              </a:ext>
            </a:extLst>
          </p:cNvPr>
          <p:cNvSpPr/>
          <p:nvPr/>
        </p:nvSpPr>
        <p:spPr>
          <a:xfrm flipH="1">
            <a:off x="3821010" y="3914779"/>
            <a:ext cx="1728659" cy="327925"/>
          </a:xfrm>
          <a:prstGeom prst="uturnArrow">
            <a:avLst>
              <a:gd name="adj1" fmla="val 0"/>
              <a:gd name="adj2" fmla="val 16286"/>
              <a:gd name="adj3" fmla="val 40749"/>
              <a:gd name="adj4" fmla="val 43750"/>
              <a:gd name="adj5" fmla="val 100000"/>
            </a:avLst>
          </a:prstGeom>
          <a:solidFill>
            <a:srgbClr val="7030A0"/>
          </a:solidFill>
          <a:ln>
            <a:solidFill>
              <a:srgbClr val="7030A0"/>
            </a:solidFill>
            <a:prstDash val="lgDashDot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66" name="Connecteur droit avec flèche 65">
            <a:extLst>
              <a:ext uri="{FF2B5EF4-FFF2-40B4-BE49-F238E27FC236}">
                <a16:creationId xmlns:a16="http://schemas.microsoft.com/office/drawing/2014/main" id="{36D441B0-99FB-2341-92F6-747951E6125A}"/>
              </a:ext>
            </a:extLst>
          </p:cNvPr>
          <p:cNvCxnSpPr>
            <a:cxnSpLocks/>
          </p:cNvCxnSpPr>
          <p:nvPr/>
        </p:nvCxnSpPr>
        <p:spPr>
          <a:xfrm flipH="1" flipV="1">
            <a:off x="7695616" y="4366618"/>
            <a:ext cx="921502" cy="32155"/>
          </a:xfrm>
          <a:prstGeom prst="straightConnector1">
            <a:avLst/>
          </a:prstGeom>
          <a:ln>
            <a:prstDash val="lgDashDotDot"/>
            <a:tailEnd type="triangle"/>
          </a:ln>
        </p:spPr>
        <p:style>
          <a:lnRef idx="1">
            <a:schemeClr val="accent3"/>
          </a:lnRef>
          <a:fillRef idx="0">
            <a:schemeClr val="accent3"/>
          </a:fillRef>
          <a:effectRef idx="0">
            <a:schemeClr val="accent3"/>
          </a:effectRef>
          <a:fontRef idx="minor">
            <a:schemeClr val="tx1"/>
          </a:fontRef>
        </p:style>
      </p:cxnSp>
      <p:grpSp>
        <p:nvGrpSpPr>
          <p:cNvPr id="67" name="Groupe 66">
            <a:extLst>
              <a:ext uri="{FF2B5EF4-FFF2-40B4-BE49-F238E27FC236}">
                <a16:creationId xmlns:a16="http://schemas.microsoft.com/office/drawing/2014/main" id="{8D77DF9F-F376-E24D-BB5D-D14511CE43D3}"/>
              </a:ext>
            </a:extLst>
          </p:cNvPr>
          <p:cNvGrpSpPr/>
          <p:nvPr/>
        </p:nvGrpSpPr>
        <p:grpSpPr>
          <a:xfrm flipV="1">
            <a:off x="7317160" y="5187061"/>
            <a:ext cx="463834" cy="178420"/>
            <a:chOff x="2800350" y="2600325"/>
            <a:chExt cx="750094" cy="225028"/>
          </a:xfrm>
        </p:grpSpPr>
        <p:sp>
          <p:nvSpPr>
            <p:cNvPr id="68" name="Ellipse 67">
              <a:extLst>
                <a:ext uri="{FF2B5EF4-FFF2-40B4-BE49-F238E27FC236}">
                  <a16:creationId xmlns:a16="http://schemas.microsoft.com/office/drawing/2014/main" id="{711A7111-01F6-D548-9708-0945E6707BE0}"/>
                </a:ext>
              </a:extLst>
            </p:cNvPr>
            <p:cNvSpPr/>
            <p:nvPr/>
          </p:nvSpPr>
          <p:spPr>
            <a:xfrm>
              <a:off x="3068240" y="2603897"/>
              <a:ext cx="214313" cy="221456"/>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cxnSp>
          <p:nvCxnSpPr>
            <p:cNvPr id="69" name="Connecteur droit 68">
              <a:extLst>
                <a:ext uri="{FF2B5EF4-FFF2-40B4-BE49-F238E27FC236}">
                  <a16:creationId xmlns:a16="http://schemas.microsoft.com/office/drawing/2014/main" id="{62AB150D-4B17-0C4A-B7FD-E044E00BCA6F}"/>
                </a:ext>
              </a:extLst>
            </p:cNvPr>
            <p:cNvCxnSpPr/>
            <p:nvPr/>
          </p:nvCxnSpPr>
          <p:spPr>
            <a:xfrm>
              <a:off x="2800350" y="2600325"/>
              <a:ext cx="750094" cy="0"/>
            </a:xfrm>
            <a:prstGeom prst="line">
              <a:avLst/>
            </a:prstGeom>
            <a:ln w="38100"/>
          </p:spPr>
          <p:style>
            <a:lnRef idx="1">
              <a:schemeClr val="dk1"/>
            </a:lnRef>
            <a:fillRef idx="3">
              <a:schemeClr val="dk1"/>
            </a:fillRef>
            <a:effectRef idx="2">
              <a:schemeClr val="dk1"/>
            </a:effectRef>
            <a:fontRef idx="minor">
              <a:schemeClr val="lt1"/>
            </a:fontRef>
          </p:style>
        </p:cxnSp>
      </p:grpSp>
      <p:grpSp>
        <p:nvGrpSpPr>
          <p:cNvPr id="70" name="Groupe 69">
            <a:extLst>
              <a:ext uri="{FF2B5EF4-FFF2-40B4-BE49-F238E27FC236}">
                <a16:creationId xmlns:a16="http://schemas.microsoft.com/office/drawing/2014/main" id="{53BB1AA4-BDA1-C647-AD6C-E62151E060F9}"/>
              </a:ext>
            </a:extLst>
          </p:cNvPr>
          <p:cNvGrpSpPr/>
          <p:nvPr/>
        </p:nvGrpSpPr>
        <p:grpSpPr>
          <a:xfrm rot="21266277" flipV="1">
            <a:off x="7295260" y="4443187"/>
            <a:ext cx="306987" cy="345252"/>
            <a:chOff x="1078615" y="3391544"/>
            <a:chExt cx="769129" cy="699247"/>
          </a:xfrm>
        </p:grpSpPr>
        <p:sp>
          <p:nvSpPr>
            <p:cNvPr id="71" name="Ellipse 70">
              <a:extLst>
                <a:ext uri="{FF2B5EF4-FFF2-40B4-BE49-F238E27FC236}">
                  <a16:creationId xmlns:a16="http://schemas.microsoft.com/office/drawing/2014/main" id="{8F90B48B-804F-0341-84C7-A50ABCCA8CE9}"/>
                </a:ext>
              </a:extLst>
            </p:cNvPr>
            <p:cNvSpPr/>
            <p:nvPr/>
          </p:nvSpPr>
          <p:spPr>
            <a:xfrm>
              <a:off x="1346505" y="3474720"/>
              <a:ext cx="214313" cy="23666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72" name="Arc plein 71">
              <a:extLst>
                <a:ext uri="{FF2B5EF4-FFF2-40B4-BE49-F238E27FC236}">
                  <a16:creationId xmlns:a16="http://schemas.microsoft.com/office/drawing/2014/main" id="{F8CCCDA1-4D55-0441-98DF-AD1BAB6D2A96}"/>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chemeClr val="tx1"/>
                </a:solidFill>
              </a:endParaRPr>
            </a:p>
          </p:txBody>
        </p:sp>
      </p:grpSp>
      <p:grpSp>
        <p:nvGrpSpPr>
          <p:cNvPr id="73" name="Groupe 72">
            <a:extLst>
              <a:ext uri="{FF2B5EF4-FFF2-40B4-BE49-F238E27FC236}">
                <a16:creationId xmlns:a16="http://schemas.microsoft.com/office/drawing/2014/main" id="{9ACE3D21-3279-7248-899C-854EEAF6FE52}"/>
              </a:ext>
            </a:extLst>
          </p:cNvPr>
          <p:cNvGrpSpPr/>
          <p:nvPr/>
        </p:nvGrpSpPr>
        <p:grpSpPr>
          <a:xfrm rot="3763369">
            <a:off x="8727678" y="4318963"/>
            <a:ext cx="298178" cy="230759"/>
            <a:chOff x="1078615" y="3391544"/>
            <a:chExt cx="769129" cy="699247"/>
          </a:xfrm>
        </p:grpSpPr>
        <p:sp>
          <p:nvSpPr>
            <p:cNvPr id="74" name="Ellipse 73">
              <a:extLst>
                <a:ext uri="{FF2B5EF4-FFF2-40B4-BE49-F238E27FC236}">
                  <a16:creationId xmlns:a16="http://schemas.microsoft.com/office/drawing/2014/main" id="{8715BA5E-33E7-BC42-88AE-326CED33CFC4}"/>
                </a:ext>
              </a:extLst>
            </p:cNvPr>
            <p:cNvSpPr/>
            <p:nvPr/>
          </p:nvSpPr>
          <p:spPr>
            <a:xfrm>
              <a:off x="1346505" y="3474720"/>
              <a:ext cx="214313" cy="2366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Arc plein 74">
              <a:extLst>
                <a:ext uri="{FF2B5EF4-FFF2-40B4-BE49-F238E27FC236}">
                  <a16:creationId xmlns:a16="http://schemas.microsoft.com/office/drawing/2014/main" id="{B9B21D06-88F9-374E-AB4F-9A22CD0AB0D5}"/>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76" name="Groupe 75">
            <a:extLst>
              <a:ext uri="{FF2B5EF4-FFF2-40B4-BE49-F238E27FC236}">
                <a16:creationId xmlns:a16="http://schemas.microsoft.com/office/drawing/2014/main" id="{7A8CFC78-032C-5449-84B0-9A3EA33B6D69}"/>
              </a:ext>
            </a:extLst>
          </p:cNvPr>
          <p:cNvGrpSpPr/>
          <p:nvPr/>
        </p:nvGrpSpPr>
        <p:grpSpPr>
          <a:xfrm rot="16015300">
            <a:off x="7326748" y="4335055"/>
            <a:ext cx="298178" cy="230759"/>
            <a:chOff x="1078615" y="3391544"/>
            <a:chExt cx="769129" cy="699247"/>
          </a:xfrm>
        </p:grpSpPr>
        <p:sp>
          <p:nvSpPr>
            <p:cNvPr id="77" name="Ellipse 76">
              <a:extLst>
                <a:ext uri="{FF2B5EF4-FFF2-40B4-BE49-F238E27FC236}">
                  <a16:creationId xmlns:a16="http://schemas.microsoft.com/office/drawing/2014/main" id="{5D18658B-EAB1-8F41-BE0C-113A97B4FAD1}"/>
                </a:ext>
              </a:extLst>
            </p:cNvPr>
            <p:cNvSpPr/>
            <p:nvPr/>
          </p:nvSpPr>
          <p:spPr>
            <a:xfrm>
              <a:off x="1346505" y="3474720"/>
              <a:ext cx="214313" cy="2366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Arc plein 77">
              <a:extLst>
                <a:ext uri="{FF2B5EF4-FFF2-40B4-BE49-F238E27FC236}">
                  <a16:creationId xmlns:a16="http://schemas.microsoft.com/office/drawing/2014/main" id="{E0560C10-D180-4C49-AFDA-038D17127E02}"/>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79" name="Ellipse 78">
            <a:extLst>
              <a:ext uri="{FF2B5EF4-FFF2-40B4-BE49-F238E27FC236}">
                <a16:creationId xmlns:a16="http://schemas.microsoft.com/office/drawing/2014/main" id="{E228DE13-6883-554E-9B79-171FB000155E}"/>
              </a:ext>
            </a:extLst>
          </p:cNvPr>
          <p:cNvSpPr/>
          <p:nvPr/>
        </p:nvSpPr>
        <p:spPr>
          <a:xfrm rot="10496615">
            <a:off x="7661270" y="4288999"/>
            <a:ext cx="68692" cy="81295"/>
          </a:xfrm>
          <a:prstGeom prst="ellipse">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0" name="Demi-tour 79">
            <a:extLst>
              <a:ext uri="{FF2B5EF4-FFF2-40B4-BE49-F238E27FC236}">
                <a16:creationId xmlns:a16="http://schemas.microsoft.com/office/drawing/2014/main" id="{02ABDF08-5899-3E41-B549-6A3C9BFB5B12}"/>
              </a:ext>
            </a:extLst>
          </p:cNvPr>
          <p:cNvSpPr/>
          <p:nvPr/>
        </p:nvSpPr>
        <p:spPr>
          <a:xfrm flipH="1">
            <a:off x="7048006" y="4080070"/>
            <a:ext cx="1728659" cy="327925"/>
          </a:xfrm>
          <a:prstGeom prst="uturnArrow">
            <a:avLst>
              <a:gd name="adj1" fmla="val 0"/>
              <a:gd name="adj2" fmla="val 16286"/>
              <a:gd name="adj3" fmla="val 40749"/>
              <a:gd name="adj4" fmla="val 43750"/>
              <a:gd name="adj5" fmla="val 100000"/>
            </a:avLst>
          </a:prstGeom>
          <a:solidFill>
            <a:srgbClr val="7030A0"/>
          </a:solidFill>
          <a:ln>
            <a:solidFill>
              <a:srgbClr val="7030A0"/>
            </a:solidFill>
            <a:prstDash val="lgDashDot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nvGrpSpPr>
          <p:cNvPr id="81" name="Groupe 80">
            <a:extLst>
              <a:ext uri="{FF2B5EF4-FFF2-40B4-BE49-F238E27FC236}">
                <a16:creationId xmlns:a16="http://schemas.microsoft.com/office/drawing/2014/main" id="{B3ABD87A-F3AC-5047-B0E7-8962F8013DCB}"/>
              </a:ext>
            </a:extLst>
          </p:cNvPr>
          <p:cNvGrpSpPr/>
          <p:nvPr/>
        </p:nvGrpSpPr>
        <p:grpSpPr>
          <a:xfrm rot="1770430" flipV="1">
            <a:off x="5380433" y="4368374"/>
            <a:ext cx="306987" cy="345252"/>
            <a:chOff x="1078615" y="3391544"/>
            <a:chExt cx="769129" cy="699247"/>
          </a:xfrm>
        </p:grpSpPr>
        <p:sp>
          <p:nvSpPr>
            <p:cNvPr id="82" name="Ellipse 81">
              <a:extLst>
                <a:ext uri="{FF2B5EF4-FFF2-40B4-BE49-F238E27FC236}">
                  <a16:creationId xmlns:a16="http://schemas.microsoft.com/office/drawing/2014/main" id="{6946DEDC-5B76-7242-9A39-E56AF0505B2B}"/>
                </a:ext>
              </a:extLst>
            </p:cNvPr>
            <p:cNvSpPr/>
            <p:nvPr/>
          </p:nvSpPr>
          <p:spPr>
            <a:xfrm>
              <a:off x="1346505" y="3474720"/>
              <a:ext cx="214313" cy="23666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83" name="Arc plein 82">
              <a:extLst>
                <a:ext uri="{FF2B5EF4-FFF2-40B4-BE49-F238E27FC236}">
                  <a16:creationId xmlns:a16="http://schemas.microsoft.com/office/drawing/2014/main" id="{1E15CF0A-B3D7-4642-9893-49DA8BD0AD8F}"/>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schemeClr val="tx1"/>
                </a:solidFill>
              </a:endParaRPr>
            </a:p>
          </p:txBody>
        </p:sp>
      </p:grpSp>
      <p:grpSp>
        <p:nvGrpSpPr>
          <p:cNvPr id="84" name="Groupe 83">
            <a:extLst>
              <a:ext uri="{FF2B5EF4-FFF2-40B4-BE49-F238E27FC236}">
                <a16:creationId xmlns:a16="http://schemas.microsoft.com/office/drawing/2014/main" id="{4B1256CD-2464-564D-9A13-B1C955403482}"/>
              </a:ext>
            </a:extLst>
          </p:cNvPr>
          <p:cNvGrpSpPr/>
          <p:nvPr/>
        </p:nvGrpSpPr>
        <p:grpSpPr>
          <a:xfrm rot="1770430" flipV="1">
            <a:off x="8621202" y="4532471"/>
            <a:ext cx="306987" cy="345252"/>
            <a:chOff x="1078615" y="3391544"/>
            <a:chExt cx="769129" cy="699247"/>
          </a:xfrm>
        </p:grpSpPr>
        <p:sp>
          <p:nvSpPr>
            <p:cNvPr id="85" name="Ellipse 84">
              <a:extLst>
                <a:ext uri="{FF2B5EF4-FFF2-40B4-BE49-F238E27FC236}">
                  <a16:creationId xmlns:a16="http://schemas.microsoft.com/office/drawing/2014/main" id="{C494D214-2903-F94A-8B76-FE929FCA9FF5}"/>
                </a:ext>
              </a:extLst>
            </p:cNvPr>
            <p:cNvSpPr/>
            <p:nvPr/>
          </p:nvSpPr>
          <p:spPr>
            <a:xfrm>
              <a:off x="1346505" y="3474720"/>
              <a:ext cx="214313" cy="23666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86" name="Arc plein 85">
              <a:extLst>
                <a:ext uri="{FF2B5EF4-FFF2-40B4-BE49-F238E27FC236}">
                  <a16:creationId xmlns:a16="http://schemas.microsoft.com/office/drawing/2014/main" id="{C99A361A-CA75-FC43-B311-84F60E2CB3F6}"/>
                </a:ext>
              </a:extLst>
            </p:cNvPr>
            <p:cNvSpPr/>
            <p:nvPr/>
          </p:nvSpPr>
          <p:spPr>
            <a:xfrm>
              <a:off x="1078615" y="3391544"/>
              <a:ext cx="769129" cy="699247"/>
            </a:xfrm>
            <a:prstGeom prst="blockArc">
              <a:avLst>
                <a:gd name="adj1" fmla="val 10800000"/>
                <a:gd name="adj2" fmla="val 20771975"/>
                <a:gd name="adj3" fmla="val 98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tx1"/>
                </a:solidFill>
              </a:endParaRPr>
            </a:p>
          </p:txBody>
        </p:sp>
      </p:grpSp>
      <p:grpSp>
        <p:nvGrpSpPr>
          <p:cNvPr id="90" name="Groupe 89">
            <a:extLst>
              <a:ext uri="{FF2B5EF4-FFF2-40B4-BE49-F238E27FC236}">
                <a16:creationId xmlns:a16="http://schemas.microsoft.com/office/drawing/2014/main" id="{E97F0C23-E5BB-3A4B-84FE-5EE2379772DC}"/>
              </a:ext>
            </a:extLst>
          </p:cNvPr>
          <p:cNvGrpSpPr/>
          <p:nvPr/>
        </p:nvGrpSpPr>
        <p:grpSpPr>
          <a:xfrm rot="19783103">
            <a:off x="6160122" y="4117802"/>
            <a:ext cx="298178" cy="230759"/>
            <a:chOff x="1078615" y="3391544"/>
            <a:chExt cx="769129" cy="699247"/>
          </a:xfrm>
          <a:solidFill>
            <a:srgbClr val="7030A0"/>
          </a:solidFill>
        </p:grpSpPr>
        <p:sp>
          <p:nvSpPr>
            <p:cNvPr id="91" name="Ellipse 90">
              <a:extLst>
                <a:ext uri="{FF2B5EF4-FFF2-40B4-BE49-F238E27FC236}">
                  <a16:creationId xmlns:a16="http://schemas.microsoft.com/office/drawing/2014/main" id="{A8C4D87C-EFCB-B042-902A-ECD1A2A32DC1}"/>
                </a:ext>
              </a:extLst>
            </p:cNvPr>
            <p:cNvSpPr/>
            <p:nvPr/>
          </p:nvSpPr>
          <p:spPr>
            <a:xfrm>
              <a:off x="1346505" y="3474720"/>
              <a:ext cx="214313" cy="236668"/>
            </a:xfrm>
            <a:prstGeom prst="ellipse">
              <a:avLst/>
            </a:prstGeom>
            <a:grp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 name="Arc plein 91">
              <a:extLst>
                <a:ext uri="{FF2B5EF4-FFF2-40B4-BE49-F238E27FC236}">
                  <a16:creationId xmlns:a16="http://schemas.microsoft.com/office/drawing/2014/main" id="{F64D211C-7B8E-CA42-A4AC-46BE77D15EC7}"/>
                </a:ext>
              </a:extLst>
            </p:cNvPr>
            <p:cNvSpPr/>
            <p:nvPr/>
          </p:nvSpPr>
          <p:spPr>
            <a:xfrm>
              <a:off x="1078615" y="3391544"/>
              <a:ext cx="769129" cy="699247"/>
            </a:xfrm>
            <a:prstGeom prst="blockArc">
              <a:avLst>
                <a:gd name="adj1" fmla="val 10800000"/>
                <a:gd name="adj2" fmla="val 20771975"/>
                <a:gd name="adj3" fmla="val 9851"/>
              </a:avLst>
            </a:prstGeom>
            <a:grp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93" name="ZoneTexte 92">
            <a:extLst>
              <a:ext uri="{FF2B5EF4-FFF2-40B4-BE49-F238E27FC236}">
                <a16:creationId xmlns:a16="http://schemas.microsoft.com/office/drawing/2014/main" id="{A26DC7D1-6E5D-1F45-B8F6-B755D41748FC}"/>
              </a:ext>
            </a:extLst>
          </p:cNvPr>
          <p:cNvSpPr txBox="1"/>
          <p:nvPr/>
        </p:nvSpPr>
        <p:spPr>
          <a:xfrm>
            <a:off x="7199197" y="3645243"/>
            <a:ext cx="581797" cy="369332"/>
          </a:xfrm>
          <a:prstGeom prst="rect">
            <a:avLst/>
          </a:prstGeom>
          <a:solidFill>
            <a:schemeClr val="bg2"/>
          </a:solidFill>
        </p:spPr>
        <p:txBody>
          <a:bodyPr wrap="square" rtlCol="0">
            <a:spAutoFit/>
          </a:bodyPr>
          <a:lstStyle/>
          <a:p>
            <a:r>
              <a:rPr lang="fr-FR" dirty="0"/>
              <a:t>2C1</a:t>
            </a:r>
          </a:p>
        </p:txBody>
      </p:sp>
      <p:sp>
        <p:nvSpPr>
          <p:cNvPr id="97" name="ZoneTexte 96">
            <a:extLst>
              <a:ext uri="{FF2B5EF4-FFF2-40B4-BE49-F238E27FC236}">
                <a16:creationId xmlns:a16="http://schemas.microsoft.com/office/drawing/2014/main" id="{A0530613-51D5-7E41-BAC5-E54893D83BDE}"/>
              </a:ext>
            </a:extLst>
          </p:cNvPr>
          <p:cNvSpPr txBox="1"/>
          <p:nvPr/>
        </p:nvSpPr>
        <p:spPr>
          <a:xfrm>
            <a:off x="8192898" y="4912210"/>
            <a:ext cx="581797" cy="369332"/>
          </a:xfrm>
          <a:prstGeom prst="rect">
            <a:avLst/>
          </a:prstGeom>
          <a:solidFill>
            <a:schemeClr val="accent6">
              <a:lumMod val="40000"/>
              <a:lumOff val="60000"/>
            </a:schemeClr>
          </a:solidFill>
        </p:spPr>
        <p:txBody>
          <a:bodyPr wrap="square" rtlCol="0">
            <a:spAutoFit/>
          </a:bodyPr>
          <a:lstStyle/>
          <a:p>
            <a:r>
              <a:rPr lang="fr-FR" dirty="0"/>
              <a:t>2C2</a:t>
            </a:r>
          </a:p>
        </p:txBody>
      </p:sp>
      <p:sp>
        <p:nvSpPr>
          <p:cNvPr id="98" name="ZoneTexte 97">
            <a:extLst>
              <a:ext uri="{FF2B5EF4-FFF2-40B4-BE49-F238E27FC236}">
                <a16:creationId xmlns:a16="http://schemas.microsoft.com/office/drawing/2014/main" id="{388FBCCF-884F-B846-A352-D7A6CB15A649}"/>
              </a:ext>
            </a:extLst>
          </p:cNvPr>
          <p:cNvSpPr txBox="1"/>
          <p:nvPr/>
        </p:nvSpPr>
        <p:spPr>
          <a:xfrm>
            <a:off x="6229644" y="4897687"/>
            <a:ext cx="58179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fr-FR" dirty="0"/>
              <a:t>3C2</a:t>
            </a:r>
          </a:p>
        </p:txBody>
      </p:sp>
    </p:spTree>
    <p:extLst>
      <p:ext uri="{BB962C8B-B14F-4D97-AF65-F5344CB8AC3E}">
        <p14:creationId xmlns:p14="http://schemas.microsoft.com/office/powerpoint/2010/main" val="1961828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Autofit/>
          </a:bodyPr>
          <a:lstStyle/>
          <a:p>
            <a:r>
              <a:rPr lang="fr-FR" sz="3200" dirty="0">
                <a:solidFill>
                  <a:schemeClr val="accent1">
                    <a:lumMod val="75000"/>
                  </a:schemeClr>
                </a:solidFill>
                <a:latin typeface="Comic Sans MS" panose="030F0902030302020204" pitchFamily="66" charset="0"/>
              </a:rPr>
              <a:t>REF </a:t>
            </a:r>
            <a:endParaRPr sz="3200"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endParaRPr dirty="0">
              <a:latin typeface="Comic Sans MS" panose="030F0902030302020204" pitchFamily="66" charset="0"/>
            </a:endParaRPr>
          </a:p>
          <a:p>
            <a:pPr>
              <a:buFont typeface=".Apple Color Emoji UI"/>
              <a:buChar char="🤯"/>
            </a:pPr>
            <a:r>
              <a:rPr lang="fr-FR" dirty="0">
                <a:latin typeface="Comic Sans MS" panose="030F0902030302020204" pitchFamily="66" charset="0"/>
              </a:rPr>
              <a:t>Travaux du Groupe Basket AEEPS 2021_2023</a:t>
            </a:r>
          </a:p>
          <a:p>
            <a:pPr>
              <a:buFont typeface=".Apple Color Emoji UI"/>
              <a:buChar char="🤯"/>
            </a:pPr>
            <a:r>
              <a:rPr lang="fr-FR" dirty="0">
                <a:latin typeface="Comic Sans MS" panose="030F0902030302020204" pitchFamily="66" charset="0"/>
              </a:rPr>
              <a:t>Livre « Repères pour enseigner-apprendre en EPS » Les cahiers du CEDREPS n°19 2024</a:t>
            </a:r>
          </a:p>
          <a:p>
            <a:pPr>
              <a:buFont typeface=".Apple Color Emoji UI"/>
              <a:buChar char="🤯"/>
            </a:pPr>
            <a:r>
              <a:rPr lang="fr-FR" dirty="0">
                <a:latin typeface="Comic Sans MS" panose="030F0902030302020204" pitchFamily="66" charset="0"/>
              </a:rPr>
              <a:t>Dossier EPS 78-81-89 respectivement « L’élève débutant en EPS »; « L’élève débrouillé en EPS »; « L’élève lycéen en EPS »</a:t>
            </a:r>
          </a:p>
          <a:p>
            <a:pPr>
              <a:buFont typeface=".Apple Color Emoji UI"/>
              <a:buChar char="🤯"/>
            </a:pPr>
            <a:r>
              <a:rPr lang="fr-FR" dirty="0">
                <a:latin typeface="Comic Sans MS" panose="030F0902030302020204" pitchFamily="66" charset="0"/>
              </a:rPr>
              <a:t>Divers ouvrages de G. BOSC sur le Basket-ball</a:t>
            </a:r>
          </a:p>
          <a:p>
            <a:pPr>
              <a:buFont typeface=".Apple Color Emoji UI"/>
              <a:buChar char="🤯"/>
            </a:pPr>
            <a:r>
              <a:rPr lang="fr-FR" dirty="0">
                <a:latin typeface="Comic Sans MS" panose="030F0902030302020204" pitchFamily="66" charset="0"/>
              </a:rPr>
              <a:t>« L’intelligence tactique » GRIAPS </a:t>
            </a:r>
            <a:r>
              <a:rPr lang="fr-FR" dirty="0" err="1">
                <a:latin typeface="Comic Sans MS" panose="030F0902030302020204" pitchFamily="66" charset="0"/>
              </a:rPr>
              <a:t>dir</a:t>
            </a:r>
            <a:r>
              <a:rPr lang="fr-FR" dirty="0">
                <a:latin typeface="Comic Sans MS" panose="030F0902030302020204" pitchFamily="66" charset="0"/>
              </a:rPr>
              <a:t>. </a:t>
            </a:r>
            <a:r>
              <a:rPr lang="fr-FR" dirty="0" err="1">
                <a:latin typeface="Comic Sans MS" panose="030F0902030302020204" pitchFamily="66" charset="0"/>
              </a:rPr>
              <a:t>Grehaigne</a:t>
            </a:r>
            <a:r>
              <a:rPr lang="fr-FR" dirty="0">
                <a:latin typeface="Comic Sans MS" panose="030F0902030302020204" pitchFamily="66" charset="0"/>
              </a:rPr>
              <a:t> 2014</a:t>
            </a:r>
          </a:p>
          <a:p>
            <a:pPr>
              <a:buFont typeface=".Apple Color Emoji UI"/>
              <a:buChar char="🤯"/>
            </a:pPr>
            <a:r>
              <a:rPr lang="fr-FR" dirty="0">
                <a:latin typeface="Comic Sans MS" panose="030F0902030302020204" pitchFamily="66" charset="0"/>
              </a:rPr>
              <a:t>Divers travaux de J. BOURBOUSSON sur la cognition collective</a:t>
            </a:r>
          </a:p>
          <a:p>
            <a:pPr>
              <a:buFont typeface=".Apple Color Emoji UI"/>
              <a:buChar char="🤯"/>
            </a:pPr>
            <a:r>
              <a:rPr lang="fr-FR" dirty="0">
                <a:latin typeface="Comic Sans MS" panose="030F0902030302020204" pitchFamily="66" charset="0"/>
              </a:rPr>
              <a:t>Et bien d’autres…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E2AB1-6441-A446-9629-0481427163FC}"/>
              </a:ext>
            </a:extLst>
          </p:cNvPr>
          <p:cNvSpPr>
            <a:spLocks noGrp="1"/>
          </p:cNvSpPr>
          <p:nvPr>
            <p:ph type="title"/>
          </p:nvPr>
        </p:nvSpPr>
        <p:spPr>
          <a:xfrm>
            <a:off x="219456" y="2834958"/>
            <a:ext cx="8229600" cy="1143000"/>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ANNEXES</a:t>
            </a:r>
          </a:p>
        </p:txBody>
      </p:sp>
    </p:spTree>
    <p:extLst>
      <p:ext uri="{BB962C8B-B14F-4D97-AF65-F5344CB8AC3E}">
        <p14:creationId xmlns:p14="http://schemas.microsoft.com/office/powerpoint/2010/main" val="3450815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AEC31E-611C-324A-BBFE-8203305F25D3}"/>
              </a:ext>
            </a:extLst>
          </p:cNvPr>
          <p:cNvSpPr>
            <a:spLocks noGrp="1"/>
          </p:cNvSpPr>
          <p:nvPr>
            <p:ph type="title"/>
          </p:nvPr>
        </p:nvSpPr>
        <p:spPr>
          <a:xfrm>
            <a:off x="83602" y="96819"/>
            <a:ext cx="9023750" cy="720761"/>
          </a:xfrm>
          <a:solidFill>
            <a:schemeClr val="accent6">
              <a:lumMod val="20000"/>
              <a:lumOff val="80000"/>
            </a:schemeClr>
          </a:solidFill>
          <a:ln>
            <a:solidFill>
              <a:schemeClr val="tx2"/>
            </a:solidFill>
          </a:ln>
        </p:spPr>
        <p:txBody>
          <a:bodyPr vert="horz" lIns="91440" tIns="45720" rIns="91440" bIns="45720" rtlCol="0" anchor="ctr">
            <a:noAutofit/>
          </a:bodyPr>
          <a:lstStyle/>
          <a:p>
            <a:r>
              <a:rPr lang="fr-FR" sz="2400" dirty="0">
                <a:solidFill>
                  <a:schemeClr val="accent1">
                    <a:lumMod val="75000"/>
                  </a:schemeClr>
                </a:solidFill>
                <a:latin typeface="Comic Sans MS" panose="030F0902030302020204" pitchFamily="66" charset="0"/>
              </a:rPr>
              <a:t>Proposition de FPS Etape 1 et Etape 2 des collègues avec </a:t>
            </a:r>
            <a:r>
              <a:rPr lang="fr-FR" sz="2400">
                <a:solidFill>
                  <a:schemeClr val="accent1">
                    <a:lumMod val="75000"/>
                  </a:schemeClr>
                </a:solidFill>
                <a:latin typeface="Comic Sans MS" panose="030F0902030302020204" pitchFamily="66" charset="0"/>
              </a:rPr>
              <a:t>la et </a:t>
            </a:r>
            <a:r>
              <a:rPr lang="fr-FR" sz="2400" dirty="0">
                <a:solidFill>
                  <a:schemeClr val="accent1">
                    <a:lumMod val="75000"/>
                  </a:schemeClr>
                </a:solidFill>
                <a:latin typeface="Comic Sans MS" panose="030F0902030302020204" pitchFamily="66" charset="0"/>
              </a:rPr>
              <a:t>retour sur ces dernières </a:t>
            </a:r>
          </a:p>
        </p:txBody>
      </p:sp>
      <p:sp>
        <p:nvSpPr>
          <p:cNvPr id="3" name="Espace réservé du contenu 2">
            <a:extLst>
              <a:ext uri="{FF2B5EF4-FFF2-40B4-BE49-F238E27FC236}">
                <a16:creationId xmlns:a16="http://schemas.microsoft.com/office/drawing/2014/main" id="{8332BFD9-E72B-E843-B41D-A54AE1CDFD1A}"/>
              </a:ext>
            </a:extLst>
          </p:cNvPr>
          <p:cNvSpPr>
            <a:spLocks noGrp="1"/>
          </p:cNvSpPr>
          <p:nvPr>
            <p:ph idx="1"/>
          </p:nvPr>
        </p:nvSpPr>
        <p:spPr>
          <a:xfrm>
            <a:off x="4192452" y="946674"/>
            <a:ext cx="4914900" cy="5658522"/>
          </a:xfr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fr-FR" sz="900" b="1" dirty="0">
                <a:latin typeface="Comic Sans MS" panose="030F0902030302020204" pitchFamily="66" charset="0"/>
              </a:rPr>
              <a:t>Bilan - Deuxième FPS (3c3 tout terrain avec pastille) =&gt; ETAPE 2</a:t>
            </a:r>
            <a:endParaRPr lang="fr-FR" sz="900" dirty="0">
              <a:latin typeface="Comic Sans MS" panose="030F0902030302020204" pitchFamily="66" charset="0"/>
            </a:endParaRPr>
          </a:p>
          <a:p>
            <a:r>
              <a:rPr lang="fr-FR" sz="900" b="1" dirty="0">
                <a:latin typeface="Comic Sans MS" panose="030F0902030302020204" pitchFamily="66" charset="0"/>
              </a:rPr>
              <a:t>1. Points forts de la situation proposée </a:t>
            </a:r>
            <a:endParaRPr lang="fr-FR" sz="900" dirty="0">
              <a:latin typeface="Comic Sans MS" panose="030F0902030302020204" pitchFamily="66" charset="0"/>
            </a:endParaRPr>
          </a:p>
          <a:p>
            <a:pPr marL="0" indent="0">
              <a:buNone/>
            </a:pPr>
            <a:r>
              <a:rPr lang="fr-FR" sz="900" b="1" dirty="0">
                <a:latin typeface="Comic Sans MS" panose="030F0902030302020204" pitchFamily="66" charset="0"/>
              </a:rPr>
              <a:t>Format de jeu et logique tactique </a:t>
            </a:r>
          </a:p>
          <a:p>
            <a:pPr marL="0" indent="0">
              <a:buNone/>
            </a:pPr>
            <a:r>
              <a:rPr lang="fr-FR" sz="900" dirty="0">
                <a:latin typeface="Comic Sans MS" panose="030F0902030302020204" pitchFamily="66" charset="0"/>
              </a:rPr>
              <a:t>- FPS originale et riche tactiquement : 3c3 tout terrain avec pastille de déclenchement.</a:t>
            </a:r>
            <a:br>
              <a:rPr lang="fr-FR" sz="900" dirty="0">
                <a:latin typeface="Comic Sans MS" panose="030F0902030302020204" pitchFamily="66" charset="0"/>
              </a:rPr>
            </a:br>
            <a:r>
              <a:rPr lang="fr-FR" sz="900" dirty="0">
                <a:latin typeface="Comic Sans MS" panose="030F0902030302020204" pitchFamily="66" charset="0"/>
              </a:rPr>
              <a:t>- Déclenchement du jeu de transition par contact avec une pastille.</a:t>
            </a:r>
            <a:br>
              <a:rPr lang="fr-FR" sz="900" dirty="0">
                <a:latin typeface="Comic Sans MS" panose="030F0902030302020204" pitchFamily="66" charset="0"/>
              </a:rPr>
            </a:br>
            <a:r>
              <a:rPr lang="fr-FR" sz="900" dirty="0">
                <a:latin typeface="Comic Sans MS" panose="030F0902030302020204" pitchFamily="66" charset="0"/>
              </a:rPr>
              <a:t>- Retard défensif scénarisé : le défenseur ne peut intervenir qu’après dépassement par l'attaquant. </a:t>
            </a:r>
            <a:r>
              <a:rPr lang="fr-FR" sz="900" b="1" dirty="0">
                <a:latin typeface="Comic Sans MS" panose="030F0902030302020204" pitchFamily="66" charset="0"/>
              </a:rPr>
              <a:t>Outils d'observation et d'arbitrage</a:t>
            </a:r>
            <a:br>
              <a:rPr lang="fr-FR" sz="900" b="1" dirty="0">
                <a:latin typeface="Comic Sans MS" panose="030F0902030302020204" pitchFamily="66" charset="0"/>
              </a:rPr>
            </a:br>
            <a:r>
              <a:rPr lang="fr-FR" sz="900" dirty="0">
                <a:latin typeface="Comic Sans MS" panose="030F0902030302020204" pitchFamily="66" charset="0"/>
              </a:rPr>
              <a:t>- Fiches d'observation : production du jeu (3 observables), arbitrage.</a:t>
            </a:r>
            <a:br>
              <a:rPr lang="fr-FR" sz="900" dirty="0">
                <a:latin typeface="Comic Sans MS" panose="030F0902030302020204" pitchFamily="66" charset="0"/>
              </a:rPr>
            </a:br>
            <a:r>
              <a:rPr lang="fr-FR" sz="900" dirty="0">
                <a:latin typeface="Comic Sans MS" panose="030F0902030302020204" pitchFamily="66" charset="0"/>
              </a:rPr>
              <a:t>- Degrés d’évolution valides selon indicateurs fixes.</a:t>
            </a:r>
            <a:br>
              <a:rPr lang="fr-FR" sz="900" dirty="0">
                <a:latin typeface="Comic Sans MS" panose="030F0902030302020204" pitchFamily="66" charset="0"/>
              </a:rPr>
            </a:br>
            <a:r>
              <a:rPr lang="fr-FR" sz="900" dirty="0">
                <a:latin typeface="Comic Sans MS" panose="030F0902030302020204" pitchFamily="66" charset="0"/>
              </a:rPr>
              <a:t>- Fiche unique avec rotation des observables : lisibilité et efficacité.</a:t>
            </a:r>
            <a:br>
              <a:rPr lang="fr-FR" sz="900" dirty="0">
                <a:latin typeface="Comic Sans MS" panose="030F0902030302020204" pitchFamily="66" charset="0"/>
              </a:rPr>
            </a:br>
            <a:r>
              <a:rPr lang="fr-FR" sz="900" b="1" dirty="0">
                <a:latin typeface="Comic Sans MS" panose="030F0902030302020204" pitchFamily="66" charset="0"/>
              </a:rPr>
              <a:t>Evaluation et autorégulation</a:t>
            </a:r>
            <a:br>
              <a:rPr lang="fr-FR" sz="900" b="1" dirty="0">
                <a:latin typeface="Comic Sans MS" panose="030F0902030302020204" pitchFamily="66" charset="0"/>
              </a:rPr>
            </a:br>
            <a:r>
              <a:rPr lang="fr-FR" sz="900" dirty="0">
                <a:latin typeface="Comic Sans MS" panose="030F0902030302020204" pitchFamily="66" charset="0"/>
              </a:rPr>
              <a:t>- Auto-positionnement des élèves a partir des fiches.</a:t>
            </a:r>
            <a:br>
              <a:rPr lang="fr-FR" sz="900" dirty="0">
                <a:latin typeface="Comic Sans MS" panose="030F0902030302020204" pitchFamily="66" charset="0"/>
              </a:rPr>
            </a:br>
            <a:r>
              <a:rPr lang="fr-FR" sz="900" dirty="0">
                <a:latin typeface="Comic Sans MS" panose="030F0902030302020204" pitchFamily="66" charset="0"/>
              </a:rPr>
              <a:t>- Utilisation de PLICKERS pour feedback en direct et visualisation des niveaux atteints.</a:t>
            </a:r>
            <a:br>
              <a:rPr lang="fr-FR" sz="900" dirty="0">
                <a:latin typeface="Comic Sans MS" panose="030F0902030302020204" pitchFamily="66" charset="0"/>
              </a:rPr>
            </a:br>
            <a:r>
              <a:rPr lang="fr-FR" sz="900" dirty="0">
                <a:latin typeface="Comic Sans MS" panose="030F0902030302020204" pitchFamily="66" charset="0"/>
              </a:rPr>
              <a:t>- Collecte instantanée des données par photo, pilotage précis des apprentissages.</a:t>
            </a:r>
            <a:br>
              <a:rPr lang="fr-FR" sz="900" dirty="0">
                <a:latin typeface="Comic Sans MS" panose="030F0902030302020204" pitchFamily="66" charset="0"/>
              </a:rPr>
            </a:br>
            <a:r>
              <a:rPr lang="fr-FR" sz="900" dirty="0">
                <a:latin typeface="Comic Sans MS" panose="030F0902030302020204" pitchFamily="66" charset="0"/>
              </a:rPr>
              <a:t>- Feedback + appropriation par l’élève = forte valeur formative. </a:t>
            </a:r>
          </a:p>
          <a:p>
            <a:r>
              <a:rPr lang="fr-FR" sz="900" b="1" dirty="0">
                <a:latin typeface="Comic Sans MS" panose="030F0902030302020204" pitchFamily="66" charset="0"/>
              </a:rPr>
              <a:t>2. Pistes d’amélioration ou d'adaptation </a:t>
            </a:r>
            <a:endParaRPr lang="fr-FR" sz="900" dirty="0">
              <a:latin typeface="Comic Sans MS" panose="030F0902030302020204" pitchFamily="66" charset="0"/>
            </a:endParaRPr>
          </a:p>
          <a:p>
            <a:pPr marL="0" indent="0">
              <a:buNone/>
            </a:pPr>
            <a:r>
              <a:rPr lang="fr-FR" sz="900" b="1" dirty="0">
                <a:latin typeface="Comic Sans MS" panose="030F0902030302020204" pitchFamily="66" charset="0"/>
              </a:rPr>
              <a:t>Sur la scénarisation du retard défensif </a:t>
            </a:r>
            <a:endParaRPr lang="fr-FR" sz="900" dirty="0">
              <a:latin typeface="Comic Sans MS" panose="030F0902030302020204" pitchFamily="66" charset="0"/>
            </a:endParaRPr>
          </a:p>
          <a:p>
            <a:pPr marL="0" indent="0">
              <a:buNone/>
            </a:pPr>
            <a:r>
              <a:rPr lang="fr-FR" sz="900" dirty="0">
                <a:latin typeface="Comic Sans MS" panose="030F0902030302020204" pitchFamily="66" charset="0"/>
              </a:rPr>
              <a:t>- Même mains dans le dos, le défenseur reste gênant.</a:t>
            </a:r>
            <a:br>
              <a:rPr lang="fr-FR" sz="900" dirty="0">
                <a:latin typeface="Comic Sans MS" panose="030F0902030302020204" pitchFamily="66" charset="0"/>
              </a:rPr>
            </a:br>
            <a:r>
              <a:rPr lang="fr-FR" sz="900" dirty="0">
                <a:latin typeface="Comic Sans MS" panose="030F0902030302020204" pitchFamily="66" charset="0"/>
              </a:rPr>
              <a:t>- Proposition : sortir du terrain pour aller toucher un plot de retard.</a:t>
            </a:r>
            <a:br>
              <a:rPr lang="fr-FR" sz="900" dirty="0">
                <a:latin typeface="Comic Sans MS" panose="030F0902030302020204" pitchFamily="66" charset="0"/>
              </a:rPr>
            </a:br>
            <a:r>
              <a:rPr lang="fr-FR" sz="900" dirty="0">
                <a:latin typeface="Comic Sans MS" panose="030F0902030302020204" pitchFamily="66" charset="0"/>
              </a:rPr>
              <a:t>- Accentue le décalage offensif et l’intérêt de la transition.</a:t>
            </a:r>
            <a:br>
              <a:rPr lang="fr-FR" sz="900" dirty="0">
                <a:latin typeface="Comic Sans MS" panose="030F0902030302020204" pitchFamily="66" charset="0"/>
              </a:rPr>
            </a:br>
            <a:r>
              <a:rPr lang="fr-FR" sz="900" b="1" dirty="0">
                <a:latin typeface="Comic Sans MS" panose="030F0902030302020204" pitchFamily="66" charset="0"/>
              </a:rPr>
              <a:t>Sur le rythme et l'organisation</a:t>
            </a:r>
            <a:br>
              <a:rPr lang="fr-FR" sz="900" b="1" dirty="0">
                <a:latin typeface="Comic Sans MS" panose="030F0902030302020204" pitchFamily="66" charset="0"/>
              </a:rPr>
            </a:br>
            <a:r>
              <a:rPr lang="fr-FR" sz="900" dirty="0">
                <a:latin typeface="Comic Sans MS" panose="030F0902030302020204" pitchFamily="66" charset="0"/>
              </a:rPr>
              <a:t>- Un temps mort était prévu, mais n'a pas pu être mis en place (temps contraint, rotations). - C'est dommage : il aurait permis d’améliorer le pilotage des intentions tactiques.</a:t>
            </a:r>
            <a:br>
              <a:rPr lang="fr-FR" sz="900" dirty="0">
                <a:latin typeface="Comic Sans MS" panose="030F0902030302020204" pitchFamily="66" charset="0"/>
              </a:rPr>
            </a:br>
            <a:r>
              <a:rPr lang="fr-FR" sz="900" dirty="0">
                <a:latin typeface="Comic Sans MS" panose="030F0902030302020204" pitchFamily="66" charset="0"/>
              </a:rPr>
              <a:t>- Emergence de temps réflexifs (débat d’idées - GREHAIGNE 1995, 2014), </a:t>
            </a:r>
          </a:p>
          <a:p>
            <a:pPr marL="0" indent="0">
              <a:buNone/>
            </a:pPr>
            <a:r>
              <a:rPr lang="fr-FR" sz="900" dirty="0">
                <a:latin typeface="Comic Sans MS" panose="030F0902030302020204" pitchFamily="66" charset="0"/>
              </a:rPr>
              <a:t>=&gt;verbalisation sur le score, les bonus, les types de tirs recherches, et mise en mots des intentions tactiques pour </a:t>
            </a:r>
            <a:r>
              <a:rPr lang="fr-FR" sz="900" dirty="0" err="1">
                <a:latin typeface="Comic Sans MS" panose="030F0902030302020204" pitchFamily="66" charset="0"/>
              </a:rPr>
              <a:t>co</a:t>
            </a:r>
            <a:r>
              <a:rPr lang="fr-FR" sz="900" dirty="0">
                <a:latin typeface="Comic Sans MS" panose="030F0902030302020204" pitchFamily="66" charset="0"/>
              </a:rPr>
              <a:t>-construire les savoirs d'action. </a:t>
            </a:r>
          </a:p>
          <a:p>
            <a:pPr marL="0" indent="0">
              <a:buNone/>
            </a:pPr>
            <a:r>
              <a:rPr lang="fr-FR" sz="900" b="1" dirty="0">
                <a:latin typeface="Comic Sans MS" panose="030F0902030302020204" pitchFamily="66" charset="0"/>
              </a:rPr>
              <a:t>Sur la pastille de déclenchement </a:t>
            </a:r>
            <a:endParaRPr lang="fr-FR" sz="900" dirty="0">
              <a:latin typeface="Comic Sans MS" panose="030F0902030302020204" pitchFamily="66" charset="0"/>
            </a:endParaRPr>
          </a:p>
          <a:p>
            <a:pPr marL="0" indent="0">
              <a:buNone/>
            </a:pPr>
            <a:r>
              <a:rPr lang="fr-FR" sz="900" dirty="0">
                <a:latin typeface="Comic Sans MS" panose="030F0902030302020204" pitchFamily="66" charset="0"/>
              </a:rPr>
              <a:t>- Idée pertinente pour symboliser le changement tactique.</a:t>
            </a:r>
            <a:br>
              <a:rPr lang="fr-FR" sz="900" dirty="0">
                <a:latin typeface="Comic Sans MS" panose="030F0902030302020204" pitchFamily="66" charset="0"/>
              </a:rPr>
            </a:br>
            <a:r>
              <a:rPr lang="fr-FR" sz="900" dirty="0">
                <a:latin typeface="Comic Sans MS" panose="030F0902030302020204" pitchFamily="66" charset="0"/>
              </a:rPr>
              <a:t>- Proposition : agrandir la pastille (ex : demi arc de cercle au milieu de terrain).</a:t>
            </a:r>
            <a:br>
              <a:rPr lang="fr-FR" sz="900" dirty="0">
                <a:latin typeface="Comic Sans MS" panose="030F0902030302020204" pitchFamily="66" charset="0"/>
              </a:rPr>
            </a:br>
            <a:r>
              <a:rPr lang="fr-FR" sz="900" dirty="0">
                <a:latin typeface="Comic Sans MS" panose="030F0902030302020204" pitchFamily="66" charset="0"/>
              </a:rPr>
              <a:t>- Favorise le repérage vision périphérique et le déclenchement mnémonique + moteur. </a:t>
            </a:r>
          </a:p>
          <a:p>
            <a:r>
              <a:rPr lang="fr-FR" sz="900" b="1" dirty="0">
                <a:latin typeface="Comic Sans MS" panose="030F0902030302020204" pitchFamily="66" charset="0"/>
              </a:rPr>
              <a:t>3. Perspectives pédagogiques </a:t>
            </a:r>
            <a:endParaRPr lang="fr-FR" sz="900" dirty="0">
              <a:latin typeface="Comic Sans MS" panose="030F0902030302020204" pitchFamily="66" charset="0"/>
            </a:endParaRPr>
          </a:p>
          <a:p>
            <a:pPr marL="0" indent="0">
              <a:buNone/>
            </a:pPr>
            <a:r>
              <a:rPr lang="fr-FR" sz="900" dirty="0">
                <a:latin typeface="Comic Sans MS" panose="030F0902030302020204" pitchFamily="66" charset="0"/>
              </a:rPr>
              <a:t>- Laisser le temps au temps : transformation par apprentissage long.</a:t>
            </a:r>
            <a:br>
              <a:rPr lang="fr-FR" sz="900" dirty="0">
                <a:latin typeface="Comic Sans MS" panose="030F0902030302020204" pitchFamily="66" charset="0"/>
              </a:rPr>
            </a:br>
            <a:r>
              <a:rPr lang="fr-FR" sz="900" dirty="0">
                <a:latin typeface="Comic Sans MS" panose="030F0902030302020204" pitchFamily="66" charset="0"/>
              </a:rPr>
              <a:t>- Introduire progressivement la FPS pour éviter surcharge cognitive.</a:t>
            </a:r>
            <a:br>
              <a:rPr lang="fr-FR" sz="900" dirty="0">
                <a:latin typeface="Comic Sans MS" panose="030F0902030302020204" pitchFamily="66" charset="0"/>
              </a:rPr>
            </a:br>
            <a:r>
              <a:rPr lang="fr-FR" sz="900" dirty="0">
                <a:latin typeface="Comic Sans MS" panose="030F0902030302020204" pitchFamily="66" charset="0"/>
              </a:rPr>
              <a:t>- FPS riche a scénariser progressivement.</a:t>
            </a:r>
            <a:br>
              <a:rPr lang="fr-FR" sz="900" dirty="0">
                <a:latin typeface="Comic Sans MS" panose="030F0902030302020204" pitchFamily="66" charset="0"/>
              </a:rPr>
            </a:br>
            <a:r>
              <a:rPr lang="fr-FR" sz="900" dirty="0">
                <a:latin typeface="Comic Sans MS" panose="030F0902030302020204" pitchFamily="66" charset="0"/>
              </a:rPr>
              <a:t>- Valorisation des outils numériques pour apprentissage autonome et régule. </a:t>
            </a:r>
          </a:p>
        </p:txBody>
      </p:sp>
      <p:sp>
        <p:nvSpPr>
          <p:cNvPr id="4" name="Espace réservé du contenu 2">
            <a:extLst>
              <a:ext uri="{FF2B5EF4-FFF2-40B4-BE49-F238E27FC236}">
                <a16:creationId xmlns:a16="http://schemas.microsoft.com/office/drawing/2014/main" id="{752D3D16-6119-744A-9D91-F1AEA831D4AC}"/>
              </a:ext>
            </a:extLst>
          </p:cNvPr>
          <p:cNvSpPr txBox="1">
            <a:spLocks/>
          </p:cNvSpPr>
          <p:nvPr/>
        </p:nvSpPr>
        <p:spPr>
          <a:xfrm>
            <a:off x="83602" y="946673"/>
            <a:ext cx="4108850" cy="5658523"/>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just">
              <a:buNone/>
            </a:pPr>
            <a:r>
              <a:rPr lang="fr-FR" sz="900" b="1" dirty="0">
                <a:latin typeface="Comic Sans MS" panose="030F0902030302020204" pitchFamily="66" charset="0"/>
              </a:rPr>
              <a:t>Bilan - Echauffement +FPS 2C2 ½ terrain en longueur =&gt; ETAPE 1</a:t>
            </a:r>
            <a:endParaRPr lang="fr-FR" sz="900" dirty="0">
              <a:latin typeface="Comic Sans MS" panose="030F0902030302020204" pitchFamily="66" charset="0"/>
            </a:endParaRPr>
          </a:p>
          <a:p>
            <a:pPr algn="just"/>
            <a:r>
              <a:rPr lang="fr-FR" sz="900" b="1" dirty="0">
                <a:latin typeface="Comic Sans MS" panose="030F0902030302020204" pitchFamily="66" charset="0"/>
              </a:rPr>
              <a:t>1. Points forts identifies </a:t>
            </a:r>
            <a:endParaRPr lang="fr-FR" sz="900" dirty="0">
              <a:latin typeface="Comic Sans MS" panose="030F0902030302020204" pitchFamily="66" charset="0"/>
            </a:endParaRPr>
          </a:p>
          <a:p>
            <a:pPr marL="0" indent="0" algn="just">
              <a:buNone/>
            </a:pPr>
            <a:r>
              <a:rPr lang="fr-FR" sz="900" b="1" dirty="0">
                <a:latin typeface="Comic Sans MS" panose="030F0902030302020204" pitchFamily="66" charset="0"/>
              </a:rPr>
              <a:t>Situation d’échauffement (demi-terrain en longueur,1 ballon pour 2) </a:t>
            </a:r>
            <a:endParaRPr lang="fr-FR" sz="900" dirty="0">
              <a:latin typeface="Comic Sans MS" panose="030F0902030302020204" pitchFamily="66" charset="0"/>
            </a:endParaRPr>
          </a:p>
          <a:p>
            <a:pPr algn="just">
              <a:buFontTx/>
              <a:buChar char="-"/>
            </a:pPr>
            <a:r>
              <a:rPr lang="fr-FR" sz="900" dirty="0">
                <a:latin typeface="Comic Sans MS" panose="030F0902030302020204" pitchFamily="66" charset="0"/>
              </a:rPr>
              <a:t>Format réduit pertinent : mobilisation rapide, réduction des temps d'attente.</a:t>
            </a:r>
          </a:p>
          <a:p>
            <a:pPr algn="just">
              <a:buFontTx/>
              <a:buChar char="-"/>
            </a:pPr>
            <a:r>
              <a:rPr lang="fr-FR" sz="900" dirty="0">
                <a:latin typeface="Comic Sans MS" panose="030F0902030302020204" pitchFamily="66" charset="0"/>
              </a:rPr>
              <a:t>Favorise répétition des actions motrices transférables à la FPS.</a:t>
            </a:r>
            <a:br>
              <a:rPr lang="fr-FR" sz="900" dirty="0">
                <a:latin typeface="Comic Sans MS" panose="030F0902030302020204" pitchFamily="66" charset="0"/>
              </a:rPr>
            </a:br>
            <a:r>
              <a:rPr lang="fr-FR" sz="900" dirty="0">
                <a:latin typeface="Comic Sans MS" panose="030F0902030302020204" pitchFamily="66" charset="0"/>
              </a:rPr>
              <a:t>- Variété de déplacements, manipulations, orientation du jeu.</a:t>
            </a:r>
          </a:p>
          <a:p>
            <a:pPr marL="0" indent="0" algn="just">
              <a:buNone/>
            </a:pPr>
            <a:r>
              <a:rPr lang="fr-FR" sz="900" b="1" dirty="0">
                <a:latin typeface="Comic Sans MS" panose="030F0902030302020204" pitchFamily="66" charset="0"/>
              </a:rPr>
              <a:t>Forme de Pratique Scolaire (2c2 demi-terrain en longueur) </a:t>
            </a:r>
            <a:endParaRPr lang="fr-FR" sz="900" dirty="0">
              <a:latin typeface="Comic Sans MS" panose="030F0902030302020204" pitchFamily="66" charset="0"/>
            </a:endParaRPr>
          </a:p>
          <a:p>
            <a:pPr algn="just">
              <a:buFontTx/>
              <a:buChar char="-"/>
            </a:pPr>
            <a:r>
              <a:rPr lang="fr-FR" sz="900" dirty="0">
                <a:latin typeface="Comic Sans MS" panose="030F0902030302020204" pitchFamily="66" charset="0"/>
              </a:rPr>
              <a:t>Intéressante pour la prise d'initiative et la lecture du rapport de force. - Travaille les retards défensifs et les choix tactiques en attaque.=&gt; Très bonne idée le check du coach et les plots de décompte des pertes de balle= perte de de vie (PBLM qui va émergé c’est la disqualification du joueur et la pénalisation de la prise de risque) </a:t>
            </a:r>
          </a:p>
          <a:p>
            <a:pPr algn="just">
              <a:buFontTx/>
              <a:buChar char="-"/>
            </a:pPr>
            <a:r>
              <a:rPr lang="fr-FR" sz="900" dirty="0">
                <a:latin typeface="Comic Sans MS" panose="030F0902030302020204" pitchFamily="66" charset="0"/>
              </a:rPr>
              <a:t>Proposition de fiche d’évaluation en toile d’araignée (Très intéressant) </a:t>
            </a:r>
          </a:p>
          <a:p>
            <a:pPr marL="0" indent="0" algn="just">
              <a:buNone/>
            </a:pPr>
            <a:r>
              <a:rPr lang="fr-FR" sz="900" b="1" dirty="0">
                <a:latin typeface="Comic Sans MS" panose="030F0902030302020204" pitchFamily="66" charset="0"/>
              </a:rPr>
              <a:t>2. Pistes d'ajustement proposées </a:t>
            </a:r>
            <a:endParaRPr lang="fr-FR" sz="900" dirty="0">
              <a:latin typeface="Comic Sans MS" panose="030F0902030302020204" pitchFamily="66" charset="0"/>
            </a:endParaRPr>
          </a:p>
          <a:p>
            <a:pPr marL="0" indent="0" algn="just">
              <a:buNone/>
            </a:pPr>
            <a:r>
              <a:rPr lang="fr-FR" sz="900" b="1" dirty="0">
                <a:latin typeface="Comic Sans MS" panose="030F0902030302020204" pitchFamily="66" charset="0"/>
              </a:rPr>
              <a:t>Echauffement </a:t>
            </a:r>
            <a:endParaRPr lang="fr-FR" sz="900" dirty="0">
              <a:latin typeface="Comic Sans MS" panose="030F0902030302020204" pitchFamily="66" charset="0"/>
            </a:endParaRPr>
          </a:p>
          <a:p>
            <a:pPr marL="0" indent="0" algn="just">
              <a:buNone/>
            </a:pPr>
            <a:r>
              <a:rPr lang="fr-FR" sz="900" dirty="0">
                <a:latin typeface="Comic Sans MS" panose="030F0902030302020204" pitchFamily="66" charset="0"/>
              </a:rPr>
              <a:t>- Affiner les consignes :</a:t>
            </a:r>
            <a:br>
              <a:rPr lang="fr-FR" sz="900" dirty="0">
                <a:latin typeface="Comic Sans MS" panose="030F0902030302020204" pitchFamily="66" charset="0"/>
              </a:rPr>
            </a:br>
            <a:r>
              <a:rPr lang="fr-FR" sz="900" dirty="0">
                <a:latin typeface="Comic Sans MS" panose="030F0902030302020204" pitchFamily="66" charset="0"/>
              </a:rPr>
              <a:t>* Orientation du ballon (passer devant, dépasser le PDB =&gt; Balle).</a:t>
            </a:r>
            <a:br>
              <a:rPr lang="fr-FR" sz="900" dirty="0">
                <a:latin typeface="Comic Sans MS" panose="030F0902030302020204" pitchFamily="66" charset="0"/>
              </a:rPr>
            </a:br>
            <a:r>
              <a:rPr lang="fr-FR" sz="900" dirty="0">
                <a:latin typeface="Comic Sans MS" panose="030F0902030302020204" pitchFamily="66" charset="0"/>
              </a:rPr>
              <a:t>* Nombre de manipulations limite avant de traverser. </a:t>
            </a:r>
          </a:p>
          <a:p>
            <a:pPr marL="0" indent="0" algn="just">
              <a:buNone/>
            </a:pPr>
            <a:r>
              <a:rPr lang="fr-FR" sz="900" dirty="0">
                <a:latin typeface="Comic Sans MS" panose="030F0902030302020204" pitchFamily="66" charset="0"/>
              </a:rPr>
              <a:t>- Ajouter des contraintes motrices variées (types de passes...). </a:t>
            </a:r>
          </a:p>
          <a:p>
            <a:pPr marL="0" indent="0" algn="just">
              <a:buNone/>
            </a:pPr>
            <a:r>
              <a:rPr lang="fr-FR" sz="900" b="1" dirty="0">
                <a:latin typeface="Comic Sans MS" panose="030F0902030302020204" pitchFamily="66" charset="0"/>
              </a:rPr>
              <a:t>FPS (2c2 demi-terrain) </a:t>
            </a:r>
            <a:endParaRPr lang="fr-FR" sz="900" dirty="0">
              <a:latin typeface="Comic Sans MS" panose="030F0902030302020204" pitchFamily="66" charset="0"/>
            </a:endParaRPr>
          </a:p>
          <a:p>
            <a:pPr marL="0" indent="0" algn="just">
              <a:buNone/>
            </a:pPr>
            <a:r>
              <a:rPr lang="fr-FR" sz="900" dirty="0">
                <a:latin typeface="Comic Sans MS" panose="030F0902030302020204" pitchFamily="66" charset="0"/>
              </a:rPr>
              <a:t>- Rendre les retards défensifs plus avantageux (Plot pas au centre). - Travailler le changement de statut (passer défenseur à attaquant .</a:t>
            </a:r>
            <a:br>
              <a:rPr lang="fr-FR" sz="900" dirty="0">
                <a:latin typeface="Comic Sans MS" panose="030F0902030302020204" pitchFamily="66" charset="0"/>
              </a:rPr>
            </a:br>
            <a:r>
              <a:rPr lang="fr-FR" sz="900" dirty="0">
                <a:latin typeface="Comic Sans MS" panose="030F0902030302020204" pitchFamily="66" charset="0"/>
              </a:rPr>
              <a:t>- Modifier la gestion des pertes de balles : </a:t>
            </a:r>
          </a:p>
          <a:p>
            <a:pPr marL="0" indent="0" algn="just">
              <a:buNone/>
            </a:pPr>
            <a:r>
              <a:rPr lang="fr-FR" sz="900" dirty="0">
                <a:latin typeface="Comic Sans MS" panose="030F0902030302020204" pitchFamily="66" charset="0"/>
              </a:rPr>
              <a:t>* Ne pas pénaliser de manière définitive.</a:t>
            </a:r>
            <a:br>
              <a:rPr lang="fr-FR" sz="900" dirty="0">
                <a:latin typeface="Comic Sans MS" panose="030F0902030302020204" pitchFamily="66" charset="0"/>
              </a:rPr>
            </a:br>
            <a:r>
              <a:rPr lang="fr-FR" sz="900" dirty="0">
                <a:latin typeface="Comic Sans MS" panose="030F0902030302020204" pitchFamily="66" charset="0"/>
              </a:rPr>
              <a:t>* Proposer une logique d’évaluation positive (gagner un bonus si effort défensif réussi après erreur ou encore si action positive: passe vers l’avant réussie;…). </a:t>
            </a:r>
          </a:p>
          <a:p>
            <a:pPr marL="0" indent="0" algn="just">
              <a:buNone/>
            </a:pPr>
            <a:r>
              <a:rPr lang="fr-FR" sz="900" b="1" dirty="0">
                <a:latin typeface="Comic Sans MS" panose="030F0902030302020204" pitchFamily="66" charset="0"/>
              </a:rPr>
              <a:t>3. Perspectives pédagogiques </a:t>
            </a:r>
            <a:endParaRPr lang="fr-FR" sz="900" dirty="0">
              <a:latin typeface="Comic Sans MS" panose="030F0902030302020204" pitchFamily="66" charset="0"/>
            </a:endParaRPr>
          </a:p>
          <a:p>
            <a:pPr algn="just">
              <a:buFontTx/>
              <a:buChar char="-"/>
            </a:pPr>
            <a:r>
              <a:rPr lang="fr-FR" sz="900" dirty="0">
                <a:latin typeface="Comic Sans MS" panose="030F0902030302020204" pitchFamily="66" charset="0"/>
              </a:rPr>
              <a:t>Utiliser l’échauffement comme entrée dans la logique du jeu.</a:t>
            </a:r>
            <a:br>
              <a:rPr lang="fr-FR" sz="900" dirty="0">
                <a:latin typeface="Comic Sans MS" panose="030F0902030302020204" pitchFamily="66" charset="0"/>
              </a:rPr>
            </a:br>
            <a:r>
              <a:rPr lang="fr-FR" sz="900" dirty="0">
                <a:latin typeface="Comic Sans MS" panose="030F0902030302020204" pitchFamily="66" charset="0"/>
              </a:rPr>
              <a:t>La valeur formative de l'opposition. 2Contre0 puis 2contre1 puis 2contre2 avec les algorithmes décisionnels</a:t>
            </a:r>
            <a:br>
              <a:rPr lang="fr-FR" sz="900" dirty="0">
                <a:latin typeface="Comic Sans MS" panose="030F0902030302020204" pitchFamily="66" charset="0"/>
              </a:rPr>
            </a:br>
            <a:r>
              <a:rPr lang="fr-FR" sz="900" dirty="0">
                <a:latin typeface="Comic Sans MS" panose="030F0902030302020204" pitchFamily="66" charset="0"/>
              </a:rPr>
              <a:t>* La variabilité des rôles et statuts dans le jeu (Coach, Arbitre, appui, relais...).  Fixation grâce aux fiches.</a:t>
            </a:r>
          </a:p>
        </p:txBody>
      </p:sp>
    </p:spTree>
    <p:extLst>
      <p:ext uri="{BB962C8B-B14F-4D97-AF65-F5344CB8AC3E}">
        <p14:creationId xmlns:p14="http://schemas.microsoft.com/office/powerpoint/2010/main" val="1391671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DE26D-D784-7247-8C90-4D94D79D5E0C}"/>
              </a:ext>
            </a:extLst>
          </p:cNvPr>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Variables didactiques</a:t>
            </a:r>
          </a:p>
        </p:txBody>
      </p:sp>
      <p:sp>
        <p:nvSpPr>
          <p:cNvPr id="3" name="Espace réservé du contenu 2">
            <a:extLst>
              <a:ext uri="{FF2B5EF4-FFF2-40B4-BE49-F238E27FC236}">
                <a16:creationId xmlns:a16="http://schemas.microsoft.com/office/drawing/2014/main" id="{E34F5BA9-8C45-0E4B-AE24-4C71D544861D}"/>
              </a:ext>
            </a:extLst>
          </p:cNvPr>
          <p:cNvSpPr>
            <a:spLocks noGrp="1"/>
          </p:cNvSpPr>
          <p:nvPr>
            <p:ph idx="1"/>
          </p:nvPr>
        </p:nvSpPr>
        <p:spPr/>
        <p:txBody>
          <a:bodyPr/>
          <a:lstStyle/>
          <a:p>
            <a:pPr>
              <a:buFont typeface=".Apple Color Emoji UI"/>
              <a:buChar char="🏀"/>
            </a:pPr>
            <a:r>
              <a:rPr lang="fr-FR" dirty="0">
                <a:latin typeface="Comic Sans MS" panose="030F0902030302020204" pitchFamily="66" charset="0"/>
              </a:rPr>
              <a:t>Nombre de joueurs</a:t>
            </a:r>
          </a:p>
          <a:p>
            <a:pPr>
              <a:buFont typeface=".Apple Color Emoji UI"/>
              <a:buChar char="🏀"/>
            </a:pPr>
            <a:r>
              <a:rPr lang="fr-FR" dirty="0">
                <a:latin typeface="Comic Sans MS" panose="030F0902030302020204" pitchFamily="66" charset="0"/>
              </a:rPr>
              <a:t>Rôles des joueurs</a:t>
            </a:r>
          </a:p>
          <a:p>
            <a:pPr>
              <a:buFont typeface=".Apple Color Emoji UI"/>
              <a:buChar char="🏀"/>
            </a:pPr>
            <a:r>
              <a:rPr lang="fr-FR" dirty="0">
                <a:latin typeface="Comic Sans MS" panose="030F0902030302020204" pitchFamily="66" charset="0"/>
              </a:rPr>
              <a:t>Taille et type de balle (5-6-7) VB/En mousse</a:t>
            </a:r>
          </a:p>
          <a:p>
            <a:pPr>
              <a:buFont typeface=".Apple Color Emoji UI"/>
              <a:buChar char="🏀"/>
            </a:pPr>
            <a:r>
              <a:rPr lang="fr-FR" dirty="0">
                <a:latin typeface="Comic Sans MS" panose="030F0902030302020204" pitchFamily="66" charset="0"/>
              </a:rPr>
              <a:t>Gonflement de la balle</a:t>
            </a:r>
          </a:p>
          <a:p>
            <a:pPr>
              <a:buFont typeface=".Apple Color Emoji UI"/>
              <a:buChar char="🏀"/>
            </a:pPr>
            <a:r>
              <a:rPr lang="fr-FR" dirty="0">
                <a:latin typeface="Comic Sans MS" panose="030F0902030302020204" pitchFamily="66" charset="0"/>
              </a:rPr>
              <a:t>Taille terrain (1/2 ou TT)</a:t>
            </a:r>
          </a:p>
          <a:p>
            <a:pPr>
              <a:buFont typeface=".Apple Color Emoji UI"/>
              <a:buChar char="🏀"/>
            </a:pPr>
            <a:r>
              <a:rPr lang="fr-FR" dirty="0">
                <a:latin typeface="Comic Sans MS" panose="030F0902030302020204" pitchFamily="66" charset="0"/>
              </a:rPr>
              <a:t>Forme terrain et fonction des espaces (</a:t>
            </a:r>
            <a:r>
              <a:rPr lang="fr-FR" sz="1800" dirty="0">
                <a:latin typeface="Comic Sans MS" panose="030F0902030302020204" pitchFamily="66" charset="0"/>
              </a:rPr>
              <a:t>ex: zone netball</a:t>
            </a:r>
            <a:r>
              <a:rPr lang="fr-FR" dirty="0">
                <a:latin typeface="Comic Sans MS" panose="030F0902030302020204" pitchFamily="66" charset="0"/>
              </a:rPr>
              <a:t>)</a:t>
            </a:r>
          </a:p>
          <a:p>
            <a:pPr>
              <a:buFont typeface=".Apple Color Emoji UI"/>
              <a:buChar char="🏀"/>
            </a:pPr>
            <a:r>
              <a:rPr lang="fr-FR" dirty="0">
                <a:latin typeface="Comic Sans MS" panose="030F0902030302020204" pitchFamily="66" charset="0"/>
              </a:rPr>
              <a:t>Nombre d’arbitre</a:t>
            </a:r>
          </a:p>
          <a:p>
            <a:pPr>
              <a:buFont typeface=".Apple Color Emoji UI"/>
              <a:buChar char="🏀"/>
            </a:pPr>
            <a:r>
              <a:rPr lang="fr-FR" dirty="0">
                <a:latin typeface="Comic Sans MS" panose="030F0902030302020204" pitchFamily="66" charset="0"/>
              </a:rPr>
              <a:t>Règles de jeu</a:t>
            </a:r>
          </a:p>
          <a:p>
            <a:pPr>
              <a:buFont typeface=".Apple Color Emoji UI"/>
              <a:buChar char="🏀"/>
            </a:pPr>
            <a:r>
              <a:rPr lang="fr-FR" dirty="0">
                <a:latin typeface="Comic Sans MS" panose="030F0902030302020204" pitchFamily="66" charset="0"/>
              </a:rPr>
              <a:t>Score et valeur des paniers</a:t>
            </a:r>
          </a:p>
          <a:p>
            <a:pPr>
              <a:buFont typeface=".Apple Color Emoji UI"/>
              <a:buChar char="🏀"/>
            </a:pPr>
            <a:endParaRPr lang="fr-FR" dirty="0">
              <a:latin typeface="Comic Sans MS" panose="030F0902030302020204" pitchFamily="66" charset="0"/>
            </a:endParaRPr>
          </a:p>
          <a:p>
            <a:pPr>
              <a:buFont typeface=".Apple Color Emoji UI"/>
              <a:buChar char="🏀"/>
            </a:pPr>
            <a:endParaRPr lang="fr-FR" dirty="0">
              <a:latin typeface="Comic Sans MS" panose="030F0902030302020204" pitchFamily="66" charset="0"/>
            </a:endParaRPr>
          </a:p>
          <a:p>
            <a:endParaRPr lang="fr-FR" dirty="0">
              <a:latin typeface="Comic Sans MS" panose="030F0902030302020204" pitchFamily="66" charset="0"/>
            </a:endParaRPr>
          </a:p>
        </p:txBody>
      </p:sp>
    </p:spTree>
    <p:extLst>
      <p:ext uri="{BB962C8B-B14F-4D97-AF65-F5344CB8AC3E}">
        <p14:creationId xmlns:p14="http://schemas.microsoft.com/office/powerpoint/2010/main" val="1543442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DE26D-D784-7247-8C90-4D94D79D5E0C}"/>
              </a:ext>
            </a:extLst>
          </p:cNvPr>
          <p:cNvSpPr>
            <a:spLocks noGrp="1"/>
          </p:cNvSpPr>
          <p:nvPr>
            <p:ph type="title"/>
          </p:nvPr>
        </p:nvSpPr>
        <p:spPr>
          <a:xfrm>
            <a:off x="457200" y="274638"/>
            <a:ext cx="8229600" cy="688530"/>
          </a:xfrm>
          <a:solidFill>
            <a:schemeClr val="accent6">
              <a:lumMod val="20000"/>
              <a:lumOff val="80000"/>
            </a:schemeClr>
          </a:solidFill>
          <a:ln>
            <a:solidFill>
              <a:schemeClr val="tx2"/>
            </a:solidFill>
          </a:ln>
        </p:spPr>
        <p:txBody>
          <a:bodyPr vert="horz" lIns="91440" tIns="45720" rIns="91440" bIns="45720" rtlCol="0" anchor="ctr">
            <a:normAutofit/>
          </a:bodyPr>
          <a:lstStyle/>
          <a:p>
            <a:pPr>
              <a:buFont typeface=".Apple Color Emoji UI"/>
              <a:buChar char="🏀"/>
            </a:pPr>
            <a:r>
              <a:rPr lang="fr-FR" dirty="0">
                <a:latin typeface="Comic Sans MS" panose="030F0902030302020204" pitchFamily="66" charset="0"/>
              </a:rPr>
              <a:t>Glossaire Stage Basket EPS </a:t>
            </a:r>
            <a:r>
              <a:rPr lang="fr-FR" dirty="0" err="1">
                <a:latin typeface="Comic Sans MS" panose="030F0902030302020204" pitchFamily="66" charset="0"/>
              </a:rPr>
              <a:t>Gwada</a:t>
            </a:r>
            <a:endParaRPr lang="fr-FR" sz="4800" dirty="0">
              <a:latin typeface="Comic Sans MS" panose="030F0902030302020204" pitchFamily="66" charset="0"/>
            </a:endParaRPr>
          </a:p>
        </p:txBody>
      </p:sp>
      <p:sp>
        <p:nvSpPr>
          <p:cNvPr id="3" name="Espace réservé du contenu 2">
            <a:extLst>
              <a:ext uri="{FF2B5EF4-FFF2-40B4-BE49-F238E27FC236}">
                <a16:creationId xmlns:a16="http://schemas.microsoft.com/office/drawing/2014/main" id="{E34F5BA9-8C45-0E4B-AE24-4C71D544861D}"/>
              </a:ext>
            </a:extLst>
          </p:cNvPr>
          <p:cNvSpPr>
            <a:spLocks noGrp="1"/>
          </p:cNvSpPr>
          <p:nvPr>
            <p:ph idx="1"/>
          </p:nvPr>
        </p:nvSpPr>
        <p:spPr>
          <a:xfrm>
            <a:off x="121920" y="1194816"/>
            <a:ext cx="8875776" cy="5517483"/>
          </a:xfrm>
          <a:ln>
            <a:solidFill>
              <a:schemeClr val="accent2"/>
            </a:solidFill>
          </a:ln>
        </p:spPr>
        <p:txBody>
          <a:bodyPr numCol="2">
            <a:normAutofit fontScale="25000" lnSpcReduction="20000"/>
          </a:bodyPr>
          <a:lstStyle/>
          <a:p>
            <a:pPr marL="0" indent="0">
              <a:buNone/>
            </a:pPr>
            <a:r>
              <a:rPr lang="fr-FR" sz="4400" b="1" dirty="0">
                <a:solidFill>
                  <a:srgbClr val="FF0000"/>
                </a:solidFill>
                <a:latin typeface="Comic Sans MS" panose="030F0902030302020204" pitchFamily="66" charset="0"/>
              </a:rPr>
              <a:t>**1. Rapport de force**  </a:t>
            </a:r>
          </a:p>
          <a:p>
            <a:pPr marL="0" indent="0">
              <a:buNone/>
            </a:pPr>
            <a:r>
              <a:rPr lang="fr-FR" sz="4400" dirty="0">
                <a:latin typeface="Comic Sans MS" panose="030F0902030302020204" pitchFamily="66" charset="0"/>
              </a:rPr>
              <a:t>*Définition :* Situation où une équipe a un avantage ou un désavantage temporaire (ex : surnombre, déséquilibre défensif).  </a:t>
            </a:r>
          </a:p>
          <a:p>
            <a:pPr marL="0" indent="0">
              <a:buNone/>
            </a:pPr>
            <a:r>
              <a:rPr lang="fr-FR" sz="4400" dirty="0">
                <a:latin typeface="Comic Sans MS" panose="030F0902030302020204" pitchFamily="66" charset="0"/>
              </a:rPr>
              <a:t>*Exemple :* Lors d'une contre-attaque 2 contre 1, l'équipe attaquante est en supériorité : le rapport de force est favorable.</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**2. Zone d’efficacité**  </a:t>
            </a:r>
          </a:p>
          <a:p>
            <a:pPr marL="0" indent="0">
              <a:buNone/>
            </a:pPr>
            <a:r>
              <a:rPr lang="fr-FR" sz="4400" dirty="0">
                <a:latin typeface="Comic Sans MS" panose="030F0902030302020204" pitchFamily="66" charset="0"/>
              </a:rPr>
              <a:t>*Définition :* Zone du terrain dans laquelle un élève réussit plus souvent ses tirs (plus de 60% de réussite).  </a:t>
            </a:r>
          </a:p>
          <a:p>
            <a:pPr marL="0" indent="0">
              <a:buNone/>
            </a:pPr>
            <a:r>
              <a:rPr lang="fr-FR" sz="4400" dirty="0">
                <a:latin typeface="Comic Sans MS" panose="030F0902030302020204" pitchFamily="66" charset="0"/>
              </a:rPr>
              <a:t>*Exemple :* Pour beaucoup d'élèves, cette zone se situe à moins de 4 m du panier, dans la raquette.</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**3. Spot de transition**  </a:t>
            </a:r>
          </a:p>
          <a:p>
            <a:pPr marL="0" indent="0">
              <a:buNone/>
            </a:pPr>
            <a:r>
              <a:rPr lang="fr-FR" sz="4400" dirty="0">
                <a:latin typeface="Comic Sans MS" panose="030F0902030302020204" pitchFamily="66" charset="0"/>
              </a:rPr>
              <a:t>*Définition :* Espace clé du terrain (souvent l’axe central) où l’on enclenche un jeu de transition avec un retard défensif créé </a:t>
            </a:r>
            <a:r>
              <a:rPr lang="fr-FR" sz="4400" dirty="0" err="1">
                <a:latin typeface="Comic Sans MS" panose="030F0902030302020204" pitchFamily="66" charset="0"/>
              </a:rPr>
              <a:t>artificielement</a:t>
            </a:r>
            <a:r>
              <a:rPr lang="fr-FR" sz="4400" dirty="0">
                <a:latin typeface="Comic Sans MS" panose="030F0902030302020204" pitchFamily="66" charset="0"/>
              </a:rPr>
              <a:t>.  </a:t>
            </a:r>
          </a:p>
          <a:p>
            <a:pPr marL="0" indent="0">
              <a:buNone/>
            </a:pPr>
            <a:r>
              <a:rPr lang="fr-FR" sz="4400" dirty="0">
                <a:latin typeface="Comic Sans MS" panose="030F0902030302020204" pitchFamily="66" charset="0"/>
              </a:rPr>
              <a:t>*Exemple :* Quand un joueur arrive balle en main sur ce spot, ses partenaires savent qu’il faut qu’il y a le jeu placé.</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**4. Grappe**  </a:t>
            </a:r>
          </a:p>
          <a:p>
            <a:pPr marL="0" indent="0">
              <a:buNone/>
            </a:pPr>
            <a:r>
              <a:rPr lang="fr-FR" sz="4400" dirty="0">
                <a:latin typeface="Comic Sans MS" panose="030F0902030302020204" pitchFamily="66" charset="0"/>
              </a:rPr>
              <a:t>*Définition :* Regroupement d’élèves autour du ballon, gênant la circulation de jeu.  </a:t>
            </a:r>
          </a:p>
          <a:p>
            <a:pPr marL="0" indent="0">
              <a:buNone/>
            </a:pPr>
            <a:r>
              <a:rPr lang="fr-FR" sz="4400" dirty="0">
                <a:latin typeface="Comic Sans MS" panose="030F0902030302020204" pitchFamily="66" charset="0"/>
              </a:rPr>
              <a:t>*Exemple :* Si tous les élèves sont attirés par la balle, ils forment une grappe. Cela empêche de jouer vite ou de tirer seul.</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**5. Algorithme décisionnel**  </a:t>
            </a:r>
          </a:p>
          <a:p>
            <a:pPr marL="0" indent="0">
              <a:buNone/>
            </a:pPr>
            <a:r>
              <a:rPr lang="fr-FR" sz="4400" dirty="0">
                <a:latin typeface="Comic Sans MS" panose="030F0902030302020204" pitchFamily="66" charset="0"/>
              </a:rPr>
              <a:t>*Définition :* Petite phrase "SI... ALORS..." qui aide l’élève à choisir une action pendant le jeu.  </a:t>
            </a:r>
          </a:p>
          <a:p>
            <a:pPr marL="0" indent="0">
              <a:buNone/>
            </a:pPr>
            <a:r>
              <a:rPr lang="fr-FR" sz="4400" dirty="0">
                <a:latin typeface="Comic Sans MS" panose="030F0902030302020204" pitchFamily="66" charset="0"/>
              </a:rPr>
              <a:t>*Exemple :* "Si j’ai la balle et que personne n’est devant moi, alors je dribble vers l’avant. »</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**6. Rôle de coach / arbitre / partenaire**  </a:t>
            </a:r>
          </a:p>
          <a:p>
            <a:pPr marL="0" indent="0">
              <a:buNone/>
            </a:pPr>
            <a:r>
              <a:rPr lang="fr-FR" sz="4400" dirty="0">
                <a:latin typeface="Comic Sans MS" panose="030F0902030302020204" pitchFamily="66" charset="0"/>
              </a:rPr>
              <a:t>*Définition :* Fonction attribuée à un élève pour observer, aider ou réguler le jeu. Elle structure la coopération et l’engagement.  </a:t>
            </a:r>
          </a:p>
          <a:p>
            <a:pPr marL="0" indent="0">
              <a:buNone/>
            </a:pPr>
            <a:r>
              <a:rPr lang="fr-FR" sz="4400" dirty="0">
                <a:latin typeface="Comic Sans MS" panose="030F0902030302020204" pitchFamily="66" charset="0"/>
              </a:rPr>
              <a:t>*Exemple :* Le coach donne une consigne entre deux phases de jeu ; le partenaire d’entraînement encourage ou conseille pendant l’action.</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**7. FPS (Forme de Pratique Scolaire)**  </a:t>
            </a:r>
          </a:p>
          <a:p>
            <a:pPr marL="0" indent="0">
              <a:buNone/>
            </a:pPr>
            <a:r>
              <a:rPr lang="fr-FR" sz="4400" dirty="0">
                <a:latin typeface="Comic Sans MS" panose="030F0902030302020204" pitchFamily="66" charset="0"/>
              </a:rPr>
              <a:t>*Définition :* Manière scolaire et adaptée de faire jouer les élèves en fonction de leurs compétences et des objectifs d’apprentissage.  </a:t>
            </a:r>
          </a:p>
          <a:p>
            <a:pPr marL="0" indent="0">
              <a:buNone/>
            </a:pPr>
            <a:r>
              <a:rPr lang="fr-FR" sz="4400" dirty="0">
                <a:latin typeface="Comic Sans MS" panose="030F0902030302020204" pitchFamily="66" charset="0"/>
              </a:rPr>
              <a:t>*Exemple :* Un 3c3 avec score spécial (panier seul = 100 points) pour valoriser le tir en situation favorable est une FPS.</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**8. Retard défensif**  </a:t>
            </a:r>
          </a:p>
          <a:p>
            <a:pPr marL="0" indent="0">
              <a:buNone/>
            </a:pPr>
            <a:r>
              <a:rPr lang="fr-FR" sz="4400" dirty="0">
                <a:latin typeface="Comic Sans MS" panose="030F0902030302020204" pitchFamily="66" charset="0"/>
              </a:rPr>
              <a:t>*Définition :* Situation où un défenseur doit toucher un plot avant de revenir jouer, créant un moment de surnombre pour l’attaque.  </a:t>
            </a:r>
          </a:p>
          <a:p>
            <a:pPr marL="0" indent="0">
              <a:buNone/>
            </a:pPr>
            <a:r>
              <a:rPr lang="fr-FR" sz="4400" dirty="0">
                <a:latin typeface="Comic Sans MS" panose="030F0902030302020204" pitchFamily="66" charset="0"/>
              </a:rPr>
              <a:t>*Exemple :* Quand un joueur perd la balle, il doit aller toucher un plot : pendant ce temps, les autres peuvent jouer en supériorité.</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**9. Z.O.O.M. (Tir)**  </a:t>
            </a:r>
          </a:p>
          <a:p>
            <a:pPr marL="0" indent="0">
              <a:buNone/>
            </a:pPr>
            <a:r>
              <a:rPr lang="fr-FR" sz="4400" dirty="0">
                <a:latin typeface="Comic Sans MS" panose="030F0902030302020204" pitchFamily="66" charset="0"/>
              </a:rPr>
              <a:t>*Définition :* Acronyme mémorisable pour aider les élèves à améliorer leur tir :  </a:t>
            </a:r>
          </a:p>
          <a:p>
            <a:pPr marL="0" indent="0">
              <a:buNone/>
            </a:pPr>
            <a:r>
              <a:rPr lang="fr-FR" sz="4400" dirty="0">
                <a:latin typeface="Comic Sans MS" panose="030F0902030302020204" pitchFamily="66" charset="0"/>
              </a:rPr>
              <a:t>- **Z**one de tir  </a:t>
            </a:r>
          </a:p>
          <a:p>
            <a:pPr marL="0" indent="0">
              <a:buNone/>
            </a:pPr>
            <a:r>
              <a:rPr lang="fr-FR" sz="4400" dirty="0">
                <a:latin typeface="Comic Sans MS" panose="030F0902030302020204" pitchFamily="66" charset="0"/>
              </a:rPr>
              <a:t>- **O**</a:t>
            </a:r>
            <a:r>
              <a:rPr lang="fr-FR" sz="4400" dirty="0" err="1">
                <a:latin typeface="Comic Sans MS" panose="030F0902030302020204" pitchFamily="66" charset="0"/>
              </a:rPr>
              <a:t>eil</a:t>
            </a:r>
            <a:r>
              <a:rPr lang="fr-FR" sz="4400" dirty="0">
                <a:latin typeface="Comic Sans MS" panose="030F0902030302020204" pitchFamily="66" charset="0"/>
              </a:rPr>
              <a:t> qui vise  </a:t>
            </a:r>
          </a:p>
          <a:p>
            <a:pPr marL="0" indent="0">
              <a:buNone/>
            </a:pPr>
            <a:r>
              <a:rPr lang="fr-FR" sz="4400" dirty="0">
                <a:latin typeface="Comic Sans MS" panose="030F0902030302020204" pitchFamily="66" charset="0"/>
              </a:rPr>
              <a:t>- **O**</a:t>
            </a:r>
            <a:r>
              <a:rPr lang="fr-FR" sz="4400" dirty="0" err="1">
                <a:latin typeface="Comic Sans MS" panose="030F0902030302020204" pitchFamily="66" charset="0"/>
              </a:rPr>
              <a:t>rganisation</a:t>
            </a:r>
            <a:r>
              <a:rPr lang="fr-FR" sz="4400" dirty="0">
                <a:latin typeface="Comic Sans MS" panose="030F0902030302020204" pitchFamily="66" charset="0"/>
              </a:rPr>
              <a:t> du bras  </a:t>
            </a:r>
          </a:p>
          <a:p>
            <a:pPr marL="0" indent="0">
              <a:buNone/>
            </a:pPr>
            <a:r>
              <a:rPr lang="fr-FR" sz="4400" dirty="0">
                <a:latin typeface="Comic Sans MS" panose="030F0902030302020204" pitchFamily="66" charset="0"/>
              </a:rPr>
              <a:t>- **M**</a:t>
            </a:r>
            <a:r>
              <a:rPr lang="fr-FR" sz="4400" dirty="0" err="1">
                <a:latin typeface="Comic Sans MS" panose="030F0902030302020204" pitchFamily="66" charset="0"/>
              </a:rPr>
              <a:t>ain</a:t>
            </a:r>
            <a:r>
              <a:rPr lang="fr-FR" sz="4400" dirty="0">
                <a:latin typeface="Comic Sans MS" panose="030F0902030302020204" pitchFamily="66" charset="0"/>
              </a:rPr>
              <a:t> qui finit vers la cible  </a:t>
            </a:r>
          </a:p>
          <a:p>
            <a:pPr marL="0" indent="0">
              <a:buNone/>
            </a:pPr>
            <a:r>
              <a:rPr lang="fr-FR" sz="4400" dirty="0">
                <a:latin typeface="Comic Sans MS" panose="030F0902030302020204" pitchFamily="66" charset="0"/>
              </a:rPr>
              <a:t>*Exemple :* Avant chaque tir, on vérifie les 4 éléments du Z.O.O.M.</a:t>
            </a:r>
          </a:p>
          <a:p>
            <a:pPr marL="0" indent="0">
              <a:buNone/>
            </a:pPr>
            <a:endParaRPr lang="fr-FR" sz="4400" dirty="0">
              <a:latin typeface="Comic Sans MS" panose="030F0902030302020204" pitchFamily="66" charset="0"/>
            </a:endParaRPr>
          </a:p>
          <a:p>
            <a:pPr marL="0" indent="0">
              <a:buNone/>
            </a:pPr>
            <a:r>
              <a:rPr lang="fr-FR" sz="4400" b="1" dirty="0">
                <a:solidFill>
                  <a:srgbClr val="FF0000"/>
                </a:solidFill>
                <a:latin typeface="Comic Sans MS" panose="030F0902030302020204" pitchFamily="66" charset="0"/>
              </a:rPr>
              <a:t>**10. Manipulation (ou "manip")**  </a:t>
            </a:r>
          </a:p>
          <a:p>
            <a:pPr marL="0" indent="0">
              <a:buNone/>
            </a:pPr>
            <a:r>
              <a:rPr lang="fr-FR" sz="4400" dirty="0">
                <a:latin typeface="Comic Sans MS" panose="030F0902030302020204" pitchFamily="66" charset="0"/>
              </a:rPr>
              <a:t>*Définition :* Toute action de manipulation de la balle : dribble, passe, tir.  </a:t>
            </a:r>
          </a:p>
          <a:p>
            <a:pPr marL="0" indent="0">
              <a:buNone/>
            </a:pPr>
            <a:r>
              <a:rPr lang="fr-FR" sz="4400" dirty="0">
                <a:latin typeface="Comic Sans MS" panose="030F0902030302020204" pitchFamily="66" charset="0"/>
              </a:rPr>
              <a:t>*Exemple :* Dans une situation limitée à 4 manipulations, l’équipe doit jouer vite et efficacement sans </a:t>
            </a:r>
            <a:r>
              <a:rPr lang="fr-FR" sz="4400" dirty="0" err="1">
                <a:latin typeface="Comic Sans MS" panose="030F0902030302020204" pitchFamily="66" charset="0"/>
              </a:rPr>
              <a:t>sur-utiliser</a:t>
            </a:r>
            <a:r>
              <a:rPr lang="fr-FR" sz="4400" dirty="0">
                <a:latin typeface="Comic Sans MS" panose="030F0902030302020204" pitchFamily="66" charset="0"/>
              </a:rPr>
              <a:t> la balle</a:t>
            </a:r>
            <a:r>
              <a:rPr lang="fr-FR" sz="4000" dirty="0">
                <a:latin typeface="Comic Sans MS" panose="030F0902030302020204" pitchFamily="66" charset="0"/>
              </a:rPr>
              <a:t>.</a:t>
            </a:r>
          </a:p>
          <a:p>
            <a:pPr>
              <a:buFont typeface=".Apple Color Emoji UI"/>
              <a:buChar char="🏀"/>
            </a:pPr>
            <a:endParaRPr lang="fr-FR" sz="3600" dirty="0">
              <a:latin typeface="Comic Sans MS" panose="030F0902030302020204" pitchFamily="66" charset="0"/>
            </a:endParaRPr>
          </a:p>
          <a:p>
            <a:endParaRPr lang="fr-FR" dirty="0">
              <a:latin typeface="Comic Sans MS" panose="030F0902030302020204" pitchFamily="66" charset="0"/>
            </a:endParaRPr>
          </a:p>
          <a:p>
            <a:pPr>
              <a:buFont typeface=".Apple Color Emoji UI"/>
              <a:buChar char="🏀"/>
            </a:pPr>
            <a:endParaRPr lang="fr-FR" dirty="0">
              <a:latin typeface="Comic Sans MS" panose="030F0902030302020204" pitchFamily="66" charset="0"/>
            </a:endParaRPr>
          </a:p>
          <a:p>
            <a:endParaRPr lang="fr-FR" dirty="0">
              <a:latin typeface="Comic Sans MS" panose="030F0902030302020204" pitchFamily="66" charset="0"/>
            </a:endParaRPr>
          </a:p>
        </p:txBody>
      </p:sp>
    </p:spTree>
    <p:extLst>
      <p:ext uri="{BB962C8B-B14F-4D97-AF65-F5344CB8AC3E}">
        <p14:creationId xmlns:p14="http://schemas.microsoft.com/office/powerpoint/2010/main" val="2947237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pPr>
              <a:buFont typeface=".Apple Color Emoji UI"/>
              <a:buChar char="🏀"/>
            </a:pPr>
            <a:r>
              <a:rPr lang="fr-FR" dirty="0">
                <a:latin typeface="Comic Sans MS" panose="030F0902030302020204" pitchFamily="66" charset="0"/>
              </a:rPr>
              <a:t> Evaluation positive=&gt;</a:t>
            </a:r>
            <a:r>
              <a:rPr dirty="0">
                <a:latin typeface="Comic Sans MS" panose="030F0902030302020204" pitchFamily="66" charset="0"/>
              </a:rPr>
              <a:t> </a:t>
            </a:r>
            <a:r>
              <a:rPr dirty="0" err="1">
                <a:latin typeface="Comic Sans MS" panose="030F0902030302020204" pitchFamily="66" charset="0"/>
              </a:rPr>
              <a:t>Échelle</a:t>
            </a:r>
            <a:r>
              <a:rPr dirty="0">
                <a:latin typeface="Comic Sans MS" panose="030F0902030302020204" pitchFamily="66" charset="0"/>
              </a:rPr>
              <a:t> Auto-</a:t>
            </a:r>
            <a:r>
              <a:rPr dirty="0" err="1">
                <a:latin typeface="Comic Sans MS" panose="030F0902030302020204" pitchFamily="66" charset="0"/>
              </a:rPr>
              <a:t>évaluative</a:t>
            </a:r>
            <a:endParaRPr dirty="0">
              <a:latin typeface="Comic Sans MS" panose="030F0902030302020204" pitchFamily="66" charset="0"/>
            </a:endParaRPr>
          </a:p>
        </p:txBody>
      </p:sp>
      <p:sp>
        <p:nvSpPr>
          <p:cNvPr id="3" name="Content Placeholder 2"/>
          <p:cNvSpPr>
            <a:spLocks noGrp="1"/>
          </p:cNvSpPr>
          <p:nvPr>
            <p:ph idx="1"/>
          </p:nvPr>
        </p:nvSpPr>
        <p:spPr>
          <a:ln>
            <a:solidFill>
              <a:srgbClr val="C00000"/>
            </a:solidFill>
          </a:ln>
        </p:spPr>
        <p:txBody>
          <a:bodyPr>
            <a:normAutofit fontScale="85000" lnSpcReduction="10000"/>
          </a:bodyPr>
          <a:lstStyle/>
          <a:p>
            <a:r>
              <a:rPr dirty="0">
                <a:latin typeface="Comic Sans MS" panose="030F0902030302020204" pitchFamily="66" charset="0"/>
              </a:rPr>
              <a:t>🎯 Objectif : </a:t>
            </a:r>
            <a:r>
              <a:rPr dirty="0" err="1">
                <a:latin typeface="Comic Sans MS" panose="030F0902030302020204" pitchFamily="66" charset="0"/>
              </a:rPr>
              <a:t>Permettre</a:t>
            </a:r>
            <a:r>
              <a:rPr dirty="0">
                <a:latin typeface="Comic Sans MS" panose="030F0902030302020204" pitchFamily="66" charset="0"/>
              </a:rPr>
              <a:t> </a:t>
            </a:r>
            <a:r>
              <a:rPr dirty="0" err="1">
                <a:latin typeface="Comic Sans MS" panose="030F0902030302020204" pitchFamily="66" charset="0"/>
              </a:rPr>
              <a:t>à</a:t>
            </a:r>
            <a:r>
              <a:rPr dirty="0">
                <a:latin typeface="Comic Sans MS" panose="030F0902030302020204" pitchFamily="66" charset="0"/>
              </a:rPr>
              <a:t> </a:t>
            </a:r>
            <a:r>
              <a:rPr dirty="0" err="1">
                <a:latin typeface="Comic Sans MS" panose="030F0902030302020204" pitchFamily="66" charset="0"/>
              </a:rPr>
              <a:t>l’élève</a:t>
            </a:r>
            <a:r>
              <a:rPr dirty="0">
                <a:latin typeface="Comic Sans MS" panose="030F0902030302020204" pitchFamily="66" charset="0"/>
              </a:rPr>
              <a:t> de faire le point </a:t>
            </a:r>
            <a:r>
              <a:rPr dirty="0" err="1">
                <a:latin typeface="Comic Sans MS" panose="030F0902030302020204" pitchFamily="66" charset="0"/>
              </a:rPr>
              <a:t>lui-même</a:t>
            </a:r>
            <a:r>
              <a:rPr dirty="0">
                <a:latin typeface="Comic Sans MS" panose="030F0902030302020204" pitchFamily="66" charset="0"/>
              </a:rPr>
              <a:t> après la séance</a:t>
            </a:r>
          </a:p>
          <a:p>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Exemple</a:t>
            </a:r>
            <a:r>
              <a:rPr dirty="0">
                <a:latin typeface="Comic Sans MS" panose="030F0902030302020204" pitchFamily="66" charset="0"/>
              </a:rPr>
              <a:t> </a:t>
            </a:r>
            <a:r>
              <a:rPr dirty="0" err="1">
                <a:latin typeface="Comic Sans MS" panose="030F0902030302020204" pitchFamily="66" charset="0"/>
              </a:rPr>
              <a:t>d’échelle</a:t>
            </a:r>
            <a:r>
              <a:rPr dirty="0">
                <a:latin typeface="Comic Sans MS" panose="030F0902030302020204" pitchFamily="66" charset="0"/>
              </a:rPr>
              <a:t> simple </a:t>
            </a:r>
            <a:r>
              <a:rPr dirty="0" err="1">
                <a:latin typeface="Comic Sans MS" panose="030F0902030302020204" pitchFamily="66" charset="0"/>
              </a:rPr>
              <a:t>à</a:t>
            </a:r>
            <a:r>
              <a:rPr dirty="0">
                <a:latin typeface="Comic Sans MS" panose="030F0902030302020204" pitchFamily="66" charset="0"/>
              </a:rPr>
              <a:t> </a:t>
            </a:r>
            <a:r>
              <a:rPr dirty="0" err="1">
                <a:latin typeface="Comic Sans MS" panose="030F0902030302020204" pitchFamily="66" charset="0"/>
              </a:rPr>
              <a:t>cocher</a:t>
            </a:r>
            <a:r>
              <a:rPr dirty="0">
                <a:latin typeface="Comic Sans MS" panose="030F0902030302020204" pitchFamily="66" charset="0"/>
              </a:rPr>
              <a:t> :</a:t>
            </a:r>
          </a:p>
          <a:p>
            <a:r>
              <a:rPr dirty="0" err="1">
                <a:latin typeface="Comic Sans MS" panose="030F0902030302020204" pitchFamily="66" charset="0"/>
              </a:rPr>
              <a:t>Aujourd’hui</a:t>
            </a:r>
            <a:r>
              <a:rPr dirty="0">
                <a:latin typeface="Comic Sans MS" panose="030F0902030302020204" pitchFamily="66" charset="0"/>
              </a:rPr>
              <a:t> </a:t>
            </a:r>
            <a:r>
              <a:rPr dirty="0" err="1">
                <a:latin typeface="Comic Sans MS" panose="030F0902030302020204" pitchFamily="66" charset="0"/>
              </a:rPr>
              <a:t>j’ai</a:t>
            </a:r>
            <a:r>
              <a:rPr dirty="0">
                <a:latin typeface="Comic Sans MS" panose="030F0902030302020204" pitchFamily="66" charset="0"/>
              </a:rPr>
              <a:t> </a:t>
            </a:r>
            <a:r>
              <a:rPr dirty="0" err="1">
                <a:latin typeface="Comic Sans MS" panose="030F0902030302020204" pitchFamily="66" charset="0"/>
              </a:rPr>
              <a:t>réussi</a:t>
            </a:r>
            <a:r>
              <a:rPr dirty="0">
                <a:latin typeface="Comic Sans MS" panose="030F0902030302020204" pitchFamily="66" charset="0"/>
              </a:rPr>
              <a:t> </a:t>
            </a:r>
            <a:r>
              <a:rPr dirty="0" err="1">
                <a:latin typeface="Comic Sans MS" panose="030F0902030302020204" pitchFamily="66" charset="0"/>
              </a:rPr>
              <a:t>à</a:t>
            </a:r>
            <a:r>
              <a:rPr dirty="0">
                <a:latin typeface="Comic Sans MS" panose="030F0902030302020204" pitchFamily="66" charset="0"/>
              </a:rPr>
              <a:t> :</a:t>
            </a:r>
          </a:p>
          <a:p>
            <a:r>
              <a:rPr dirty="0">
                <a:latin typeface="Comic Sans MS" panose="030F0902030302020204" pitchFamily="66" charset="0"/>
              </a:rPr>
              <a:t>☐ Faire au </a:t>
            </a:r>
            <a:r>
              <a:rPr dirty="0" err="1">
                <a:latin typeface="Comic Sans MS" panose="030F0902030302020204" pitchFamily="66" charset="0"/>
              </a:rPr>
              <a:t>moins</a:t>
            </a:r>
            <a:r>
              <a:rPr dirty="0">
                <a:latin typeface="Comic Sans MS" panose="030F0902030302020204" pitchFamily="66" charset="0"/>
              </a:rPr>
              <a:t> </a:t>
            </a:r>
            <a:r>
              <a:rPr dirty="0" err="1">
                <a:latin typeface="Comic Sans MS" panose="030F0902030302020204" pitchFamily="66" charset="0"/>
              </a:rPr>
              <a:t>une</a:t>
            </a:r>
            <a:r>
              <a:rPr dirty="0">
                <a:latin typeface="Comic Sans MS" panose="030F0902030302020204" pitchFamily="66" charset="0"/>
              </a:rPr>
              <a:t> </a:t>
            </a:r>
            <a:r>
              <a:rPr dirty="0" err="1">
                <a:latin typeface="Comic Sans MS" panose="030F0902030302020204" pitchFamily="66" charset="0"/>
              </a:rPr>
              <a:t>passe</a:t>
            </a:r>
            <a:r>
              <a:rPr dirty="0">
                <a:latin typeface="Comic Sans MS" panose="030F0902030302020204" pitchFamily="66" charset="0"/>
              </a:rPr>
              <a:t> </a:t>
            </a:r>
            <a:r>
              <a:rPr dirty="0" err="1">
                <a:latin typeface="Comic Sans MS" panose="030F0902030302020204" pitchFamily="66" charset="0"/>
              </a:rPr>
              <a:t>vers</a:t>
            </a:r>
            <a:r>
              <a:rPr dirty="0">
                <a:latin typeface="Comic Sans MS" panose="030F0902030302020204" pitchFamily="66" charset="0"/>
              </a:rPr>
              <a:t> </a:t>
            </a:r>
            <a:r>
              <a:rPr dirty="0" err="1">
                <a:latin typeface="Comic Sans MS" panose="030F0902030302020204" pitchFamily="66" charset="0"/>
              </a:rPr>
              <a:t>l’avant</a:t>
            </a:r>
            <a:endParaRPr dirty="0">
              <a:latin typeface="Comic Sans MS" panose="030F0902030302020204" pitchFamily="66" charset="0"/>
            </a:endParaRPr>
          </a:p>
          <a:p>
            <a:r>
              <a:rPr dirty="0">
                <a:latin typeface="Comic Sans MS" panose="030F0902030302020204" pitchFamily="66" charset="0"/>
              </a:rPr>
              <a:t>☐ Dribbler sans </a:t>
            </a:r>
            <a:r>
              <a:rPr dirty="0" err="1">
                <a:latin typeface="Comic Sans MS" panose="030F0902030302020204" pitchFamily="66" charset="0"/>
              </a:rPr>
              <a:t>perdre</a:t>
            </a:r>
            <a:r>
              <a:rPr dirty="0">
                <a:latin typeface="Comic Sans MS" panose="030F0902030302020204" pitchFamily="66" charset="0"/>
              </a:rPr>
              <a:t> la </a:t>
            </a:r>
            <a:r>
              <a:rPr dirty="0" err="1">
                <a:latin typeface="Comic Sans MS" panose="030F0902030302020204" pitchFamily="66" charset="0"/>
              </a:rPr>
              <a:t>balle</a:t>
            </a:r>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Tirer</a:t>
            </a:r>
            <a:r>
              <a:rPr dirty="0">
                <a:latin typeface="Comic Sans MS" panose="030F0902030302020204" pitchFamily="66" charset="0"/>
              </a:rPr>
              <a:t> </a:t>
            </a:r>
            <a:r>
              <a:rPr dirty="0" err="1">
                <a:latin typeface="Comic Sans MS" panose="030F0902030302020204" pitchFamily="66" charset="0"/>
              </a:rPr>
              <a:t>dans</a:t>
            </a:r>
            <a:r>
              <a:rPr dirty="0">
                <a:latin typeface="Comic Sans MS" panose="030F0902030302020204" pitchFamily="66" charset="0"/>
              </a:rPr>
              <a:t> la zone de </a:t>
            </a:r>
            <a:r>
              <a:rPr dirty="0" err="1">
                <a:latin typeface="Comic Sans MS" panose="030F0902030302020204" pitchFamily="66" charset="0"/>
              </a:rPr>
              <a:t>tir</a:t>
            </a:r>
            <a:r>
              <a:rPr dirty="0">
                <a:latin typeface="Comic Sans MS" panose="030F0902030302020204" pitchFamily="66" charset="0"/>
              </a:rPr>
              <a:t> </a:t>
            </a:r>
            <a:r>
              <a:rPr dirty="0" err="1">
                <a:latin typeface="Comic Sans MS" panose="030F0902030302020204" pitchFamily="66" charset="0"/>
              </a:rPr>
              <a:t>seule</a:t>
            </a:r>
            <a:endParaRPr dirty="0">
              <a:latin typeface="Comic Sans MS" panose="030F0902030302020204" pitchFamily="66" charset="0"/>
            </a:endParaRPr>
          </a:p>
          <a:p>
            <a:endParaRPr dirty="0">
              <a:latin typeface="Comic Sans MS" panose="030F0902030302020204" pitchFamily="66" charset="0"/>
            </a:endParaRPr>
          </a:p>
          <a:p>
            <a:r>
              <a:rPr dirty="0">
                <a:latin typeface="Comic Sans MS" panose="030F0902030302020204" pitchFamily="66" charset="0"/>
              </a:rPr>
              <a:t>🧠 </a:t>
            </a:r>
            <a:r>
              <a:rPr dirty="0" err="1">
                <a:latin typeface="Comic Sans MS" panose="030F0902030302020204" pitchFamily="66" charset="0"/>
              </a:rPr>
              <a:t>Avantages</a:t>
            </a:r>
            <a:r>
              <a:rPr dirty="0">
                <a:latin typeface="Comic Sans MS" panose="030F0902030302020204" pitchFamily="66" charset="0"/>
              </a:rPr>
              <a:t> :</a:t>
            </a:r>
          </a:p>
          <a:p>
            <a:r>
              <a:rPr dirty="0">
                <a:latin typeface="Comic Sans MS" panose="030F0902030302020204" pitchFamily="66" charset="0"/>
              </a:rPr>
              <a:t>• </a:t>
            </a:r>
            <a:r>
              <a:rPr dirty="0" err="1">
                <a:latin typeface="Comic Sans MS" panose="030F0902030302020204" pitchFamily="66" charset="0"/>
              </a:rPr>
              <a:t>Développe</a:t>
            </a:r>
            <a:r>
              <a:rPr dirty="0">
                <a:latin typeface="Comic Sans MS" panose="030F0902030302020204" pitchFamily="66" charset="0"/>
              </a:rPr>
              <a:t> le regard </a:t>
            </a:r>
            <a:r>
              <a:rPr dirty="0" err="1">
                <a:latin typeface="Comic Sans MS" panose="030F0902030302020204" pitchFamily="66" charset="0"/>
              </a:rPr>
              <a:t>réflexif</a:t>
            </a:r>
            <a:r>
              <a:rPr dirty="0">
                <a:latin typeface="Comic Sans MS" panose="030F0902030302020204" pitchFamily="66" charset="0"/>
              </a:rPr>
              <a:t> de </a:t>
            </a:r>
            <a:r>
              <a:rPr dirty="0" err="1">
                <a:latin typeface="Comic Sans MS" panose="030F0902030302020204" pitchFamily="66" charset="0"/>
              </a:rPr>
              <a:t>l’élève</a:t>
            </a:r>
            <a:endParaRPr dirty="0">
              <a:latin typeface="Comic Sans MS" panose="030F0902030302020204" pitchFamily="66" charset="0"/>
            </a:endParaRPr>
          </a:p>
          <a:p>
            <a:r>
              <a:rPr dirty="0">
                <a:latin typeface="Comic Sans MS" panose="030F0902030302020204" pitchFamily="66" charset="0"/>
              </a:rPr>
              <a:t>• Simple </a:t>
            </a:r>
            <a:r>
              <a:rPr dirty="0" err="1">
                <a:latin typeface="Comic Sans MS" panose="030F0902030302020204" pitchFamily="66" charset="0"/>
              </a:rPr>
              <a:t>à</a:t>
            </a:r>
            <a:r>
              <a:rPr dirty="0">
                <a:latin typeface="Comic Sans MS" panose="030F0902030302020204" pitchFamily="66" charset="0"/>
              </a:rPr>
              <a:t> </a:t>
            </a:r>
            <a:r>
              <a:rPr dirty="0" err="1">
                <a:latin typeface="Comic Sans MS" panose="030F0902030302020204" pitchFamily="66" charset="0"/>
              </a:rPr>
              <a:t>mettre</a:t>
            </a:r>
            <a:r>
              <a:rPr dirty="0">
                <a:latin typeface="Comic Sans MS" panose="030F0902030302020204" pitchFamily="66" charset="0"/>
              </a:rPr>
              <a:t> </a:t>
            </a:r>
            <a:r>
              <a:rPr dirty="0" err="1">
                <a:latin typeface="Comic Sans MS" panose="030F0902030302020204" pitchFamily="66" charset="0"/>
              </a:rPr>
              <a:t>en</a:t>
            </a:r>
            <a:r>
              <a:rPr dirty="0">
                <a:latin typeface="Comic Sans MS" panose="030F0902030302020204" pitchFamily="66" charset="0"/>
              </a:rPr>
              <a:t> place</a:t>
            </a:r>
          </a:p>
          <a:p>
            <a:r>
              <a:rPr dirty="0">
                <a:latin typeface="Comic Sans MS" panose="030F0902030302020204" pitchFamily="66" charset="0"/>
              </a:rPr>
              <a:t>• </a:t>
            </a:r>
            <a:r>
              <a:rPr dirty="0" err="1">
                <a:latin typeface="Comic Sans MS" panose="030F0902030302020204" pitchFamily="66" charset="0"/>
              </a:rPr>
              <a:t>Peut</a:t>
            </a:r>
            <a:r>
              <a:rPr dirty="0">
                <a:latin typeface="Comic Sans MS" panose="030F0902030302020204" pitchFamily="66" charset="0"/>
              </a:rPr>
              <a:t> </a:t>
            </a:r>
            <a:r>
              <a:rPr dirty="0" err="1">
                <a:latin typeface="Comic Sans MS" panose="030F0902030302020204" pitchFamily="66" charset="0"/>
              </a:rPr>
              <a:t>être</a:t>
            </a:r>
            <a:r>
              <a:rPr dirty="0">
                <a:latin typeface="Comic Sans MS" panose="030F0902030302020204" pitchFamily="66" charset="0"/>
              </a:rPr>
              <a:t> </a:t>
            </a:r>
            <a:r>
              <a:rPr dirty="0" err="1">
                <a:latin typeface="Comic Sans MS" panose="030F0902030302020204" pitchFamily="66" charset="0"/>
              </a:rPr>
              <a:t>complété</a:t>
            </a:r>
            <a:r>
              <a:rPr dirty="0">
                <a:latin typeface="Comic Sans MS" panose="030F0902030302020204" pitchFamily="66" charset="0"/>
              </a:rPr>
              <a:t> sur le carnet de </a:t>
            </a:r>
            <a:r>
              <a:rPr dirty="0" err="1">
                <a:latin typeface="Comic Sans MS" panose="030F0902030302020204" pitchFamily="66" charset="0"/>
              </a:rPr>
              <a:t>bord</a:t>
            </a:r>
            <a:r>
              <a:rPr dirty="0">
                <a:latin typeface="Comic Sans MS" panose="030F0902030302020204" pitchFamily="66" charset="0"/>
              </a:rPr>
              <a:t> </a:t>
            </a:r>
            <a:r>
              <a:rPr dirty="0" err="1">
                <a:latin typeface="Comic Sans MS" panose="030F0902030302020204" pitchFamily="66" charset="0"/>
              </a:rPr>
              <a:t>ou</a:t>
            </a:r>
            <a:r>
              <a:rPr dirty="0">
                <a:latin typeface="Comic Sans MS" panose="030F0902030302020204" pitchFamily="66" charset="0"/>
              </a:rPr>
              <a:t> </a:t>
            </a:r>
            <a:r>
              <a:rPr dirty="0" err="1">
                <a:latin typeface="Comic Sans MS" panose="030F0902030302020204" pitchFamily="66" charset="0"/>
              </a:rPr>
              <a:t>en</a:t>
            </a:r>
            <a:r>
              <a:rPr dirty="0">
                <a:latin typeface="Comic Sans MS" panose="030F0902030302020204" pitchFamily="66" charset="0"/>
              </a:rPr>
              <a:t> fin de séance</a:t>
            </a:r>
          </a:p>
        </p:txBody>
      </p:sp>
    </p:spTree>
    <p:extLst>
      <p:ext uri="{BB962C8B-B14F-4D97-AF65-F5344CB8AC3E}">
        <p14:creationId xmlns:p14="http://schemas.microsoft.com/office/powerpoint/2010/main" val="679517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536" y="97536"/>
            <a:ext cx="8863584" cy="865632"/>
          </a:xfrm>
          <a:solidFill>
            <a:schemeClr val="accent6">
              <a:lumMod val="20000"/>
              <a:lumOff val="80000"/>
            </a:schemeClr>
          </a:solidFill>
          <a:ln>
            <a:solidFill>
              <a:schemeClr val="tx2"/>
            </a:solidFill>
          </a:ln>
        </p:spPr>
        <p:txBody>
          <a:bodyPr vert="horz" lIns="91440" tIns="45720" rIns="91440" bIns="45720" rtlCol="0" anchor="ctr">
            <a:normAutofit fontScale="90000"/>
          </a:bodyPr>
          <a:lstStyle/>
          <a:p>
            <a:pPr>
              <a:buFont typeface=".Apple Color Emoji UI"/>
              <a:buChar char="🏀"/>
            </a:pPr>
            <a:r>
              <a:rPr lang="fr-FR" dirty="0">
                <a:latin typeface="Comic Sans MS" panose="030F0902030302020204" pitchFamily="66" charset="0"/>
              </a:rPr>
              <a:t>Idée d’un petit carnet d’entrainement au lycée</a:t>
            </a:r>
            <a:endParaRPr dirty="0">
              <a:latin typeface="Comic Sans MS" panose="030F0902030302020204" pitchFamily="66" charset="0"/>
            </a:endParaRPr>
          </a:p>
        </p:txBody>
      </p:sp>
      <p:sp>
        <p:nvSpPr>
          <p:cNvPr id="3" name="Content Placeholder 2"/>
          <p:cNvSpPr>
            <a:spLocks noGrp="1"/>
          </p:cNvSpPr>
          <p:nvPr>
            <p:ph idx="1"/>
          </p:nvPr>
        </p:nvSpPr>
        <p:spPr>
          <a:xfrm>
            <a:off x="97536" y="1103376"/>
            <a:ext cx="4084320" cy="5571744"/>
          </a:xfrm>
          <a:ln>
            <a:solidFill>
              <a:srgbClr val="C00000"/>
            </a:solidFill>
          </a:ln>
        </p:spPr>
        <p:txBody>
          <a:bodyPr>
            <a:normAutofit fontScale="62500" lnSpcReduction="20000"/>
          </a:bodyPr>
          <a:lstStyle/>
          <a:p>
            <a:pPr marL="0" indent="0" algn="ctr">
              <a:buNone/>
            </a:pPr>
            <a:r>
              <a:rPr lang="fr-FR" sz="2600" dirty="0">
                <a:latin typeface="Comic Sans MS" panose="030F0902030302020204" pitchFamily="66" charset="0"/>
              </a:rPr>
              <a:t>Carnet de l'élève Étape 2  </a:t>
            </a:r>
          </a:p>
          <a:p>
            <a:pPr marL="0" indent="0" algn="ctr">
              <a:buNone/>
            </a:pPr>
            <a:endParaRPr lang="fr-FR" sz="2600" dirty="0">
              <a:latin typeface="Comic Sans MS" panose="030F0902030302020204" pitchFamily="66" charset="0"/>
            </a:endParaRPr>
          </a:p>
          <a:p>
            <a:r>
              <a:rPr lang="fr-FR" sz="2500" dirty="0">
                <a:latin typeface="Comic Sans MS" panose="030F0902030302020204" pitchFamily="66" charset="0"/>
              </a:rPr>
              <a:t>🎯 Objectif : Perdre moins de ballons en situation de jeu rapide ou placé.</a:t>
            </a:r>
          </a:p>
          <a:p>
            <a:r>
              <a:rPr lang="fr-FR" sz="2500" dirty="0">
                <a:latin typeface="Comic Sans MS" panose="030F0902030302020204" pitchFamily="66" charset="0"/>
              </a:rPr>
              <a:t>✅ Auto-évaluation après le match :</a:t>
            </a:r>
            <a:br>
              <a:rPr lang="fr-FR" sz="2500" dirty="0">
                <a:latin typeface="Comic Sans MS" panose="030F0902030302020204" pitchFamily="66" charset="0"/>
              </a:rPr>
            </a:br>
            <a:endParaRPr lang="fr-FR" sz="2500" dirty="0">
              <a:latin typeface="Comic Sans MS" panose="030F0902030302020204" pitchFamily="66" charset="0"/>
            </a:endParaRPr>
          </a:p>
          <a:p>
            <a:r>
              <a:rPr lang="fr-FR" sz="2500" dirty="0">
                <a:latin typeface="Comic Sans MS" panose="030F0902030302020204" pitchFamily="66" charset="0"/>
              </a:rPr>
              <a:t>Aujourd’hui j’ai réussi à :</a:t>
            </a:r>
          </a:p>
          <a:p>
            <a:r>
              <a:rPr lang="fr-FR" sz="2500" dirty="0">
                <a:latin typeface="Comic Sans MS" panose="030F0902030302020204" pitchFamily="66" charset="0"/>
              </a:rPr>
              <a:t>☐ Faire au moins une passe vers l’avant</a:t>
            </a:r>
          </a:p>
          <a:p>
            <a:r>
              <a:rPr lang="fr-FR" sz="2500" dirty="0">
                <a:latin typeface="Comic Sans MS" panose="030F0902030302020204" pitchFamily="66" charset="0"/>
              </a:rPr>
              <a:t>☐ Dribbler sans perdre la balle</a:t>
            </a:r>
          </a:p>
          <a:p>
            <a:r>
              <a:rPr lang="fr-FR" sz="2500" dirty="0">
                <a:latin typeface="Comic Sans MS" panose="030F0902030302020204" pitchFamily="66" charset="0"/>
              </a:rPr>
              <a:t>☐ Être disponible pour recevoir une passe</a:t>
            </a:r>
          </a:p>
          <a:p>
            <a:r>
              <a:rPr lang="fr-FR" sz="2500" dirty="0">
                <a:latin typeface="Comic Sans MS" panose="030F0902030302020204" pitchFamily="66" charset="0"/>
              </a:rPr>
              <a:t>🗣️ Mon coach (camarade) m’a dit :</a:t>
            </a:r>
          </a:p>
          <a:p>
            <a:r>
              <a:rPr lang="fr-FR" sz="2500" dirty="0">
                <a:latin typeface="Comic Sans MS" panose="030F0902030302020204" pitchFamily="66" charset="0"/>
              </a:rPr>
              <a:t>Point fort : _________________________________</a:t>
            </a:r>
          </a:p>
          <a:p>
            <a:r>
              <a:rPr lang="fr-FR" sz="2500" dirty="0">
                <a:latin typeface="Comic Sans MS" panose="030F0902030302020204" pitchFamily="66" charset="0"/>
              </a:rPr>
              <a:t>Axe de progrès : _____________________________</a:t>
            </a:r>
          </a:p>
          <a:p>
            <a:r>
              <a:rPr lang="fr-FR" sz="2500" dirty="0">
                <a:latin typeface="Comic Sans MS" panose="030F0902030302020204" pitchFamily="66" charset="0"/>
              </a:rPr>
              <a:t>🧠 Mon engagement pendant la situation (entoure) :</a:t>
            </a:r>
          </a:p>
          <a:p>
            <a:r>
              <a:rPr lang="fr-FR" sz="2500" dirty="0">
                <a:latin typeface="Comic Sans MS" panose="030F0902030302020204" pitchFamily="66" charset="0"/>
              </a:rPr>
              <a:t>😴 - 😐 - 🙂 - 😃 - 🤩</a:t>
            </a:r>
            <a:br>
              <a:rPr lang="fr-FR" dirty="0">
                <a:latin typeface="Comic Sans MS" panose="030F0902030302020204" pitchFamily="66" charset="0"/>
              </a:rPr>
            </a:br>
            <a:endParaRPr lang="fr-FR" dirty="0">
              <a:latin typeface="Comic Sans MS" panose="030F0902030302020204" pitchFamily="66" charset="0"/>
            </a:endParaRPr>
          </a:p>
        </p:txBody>
      </p:sp>
      <p:sp>
        <p:nvSpPr>
          <p:cNvPr id="4" name="ZoneTexte 3">
            <a:extLst>
              <a:ext uri="{FF2B5EF4-FFF2-40B4-BE49-F238E27FC236}">
                <a16:creationId xmlns:a16="http://schemas.microsoft.com/office/drawing/2014/main" id="{3C379BD1-46D0-4044-ADAF-43CA282832F0}"/>
              </a:ext>
            </a:extLst>
          </p:cNvPr>
          <p:cNvSpPr txBox="1"/>
          <p:nvPr/>
        </p:nvSpPr>
        <p:spPr>
          <a:xfrm>
            <a:off x="6364224" y="1865376"/>
            <a:ext cx="184731" cy="369332"/>
          </a:xfrm>
          <a:prstGeom prst="rect">
            <a:avLst/>
          </a:prstGeom>
          <a:noFill/>
        </p:spPr>
        <p:txBody>
          <a:bodyPr wrap="none" rtlCol="0">
            <a:spAutoFit/>
          </a:bodyPr>
          <a:lstStyle/>
          <a:p>
            <a:endParaRPr lang="fr-FR" dirty="0"/>
          </a:p>
        </p:txBody>
      </p:sp>
      <p:sp>
        <p:nvSpPr>
          <p:cNvPr id="5" name="Content Placeholder 2">
            <a:extLst>
              <a:ext uri="{FF2B5EF4-FFF2-40B4-BE49-F238E27FC236}">
                <a16:creationId xmlns:a16="http://schemas.microsoft.com/office/drawing/2014/main" id="{B55047B5-33D4-5849-B22F-6169640A7E92}"/>
              </a:ext>
            </a:extLst>
          </p:cNvPr>
          <p:cNvSpPr txBox="1">
            <a:spLocks/>
          </p:cNvSpPr>
          <p:nvPr/>
        </p:nvSpPr>
        <p:spPr>
          <a:xfrm>
            <a:off x="4273296" y="1103376"/>
            <a:ext cx="4687824" cy="5571744"/>
          </a:xfrm>
          <a:prstGeom prst="rect">
            <a:avLst/>
          </a:prstGeom>
          <a:ln>
            <a:solidFill>
              <a:srgbClr val="C00000"/>
            </a:solidFill>
          </a:ln>
        </p:spPr>
        <p:txBody>
          <a:bodyPr vert="horz" lIns="91440" tIns="45720" rIns="91440" bIns="45720" rtlCol="0">
            <a:normAutofit fontScale="70000" lnSpcReduction="20000"/>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buNone/>
            </a:pPr>
            <a:r>
              <a:rPr lang="fr-FR" dirty="0">
                <a:latin typeface="Comic Sans MS" panose="030F0902030302020204" pitchFamily="66" charset="0"/>
              </a:rPr>
              <a:t>Carnet de l'élève Etape 3</a:t>
            </a:r>
          </a:p>
          <a:p>
            <a:pPr marL="0" indent="0" algn="ctr">
              <a:buNone/>
            </a:pPr>
            <a:endParaRPr lang="fr-FR" dirty="0">
              <a:latin typeface="Comic Sans MS" panose="030F0902030302020204" pitchFamily="66" charset="0"/>
            </a:endParaRPr>
          </a:p>
          <a:p>
            <a:r>
              <a:rPr lang="fr-FR" dirty="0">
                <a:latin typeface="Comic Sans MS" panose="030F0902030302020204" pitchFamily="66" charset="0"/>
              </a:rPr>
              <a:t>🎯 Objectif : Organiser une attaque efficace en profitant du retard défensif.</a:t>
            </a:r>
          </a:p>
          <a:p>
            <a:r>
              <a:rPr lang="fr-FR" dirty="0">
                <a:latin typeface="Comic Sans MS" panose="030F0902030302020204" pitchFamily="66" charset="0"/>
              </a:rPr>
              <a:t>✅ Auto-évaluation après le match :</a:t>
            </a:r>
            <a:br>
              <a:rPr lang="fr-FR" dirty="0">
                <a:latin typeface="Comic Sans MS" panose="030F0902030302020204" pitchFamily="66" charset="0"/>
              </a:rPr>
            </a:br>
            <a:endParaRPr lang="fr-FR" dirty="0">
              <a:latin typeface="Comic Sans MS" panose="030F0902030302020204" pitchFamily="66" charset="0"/>
            </a:endParaRPr>
          </a:p>
          <a:p>
            <a:r>
              <a:rPr lang="fr-FR" dirty="0">
                <a:latin typeface="Comic Sans MS" panose="030F0902030302020204" pitchFamily="66" charset="0"/>
              </a:rPr>
              <a:t>Aujourd’hui j’ai réussi à :</a:t>
            </a:r>
          </a:p>
          <a:p>
            <a:r>
              <a:rPr lang="fr-FR" dirty="0">
                <a:latin typeface="Comic Sans MS" panose="030F0902030302020204" pitchFamily="66" charset="0"/>
              </a:rPr>
              <a:t>☐ Jouer vite quand il y avait un surnombre</a:t>
            </a:r>
          </a:p>
          <a:p>
            <a:r>
              <a:rPr lang="fr-FR" dirty="0">
                <a:latin typeface="Comic Sans MS" panose="030F0902030302020204" pitchFamily="66" charset="0"/>
              </a:rPr>
              <a:t>☐ M’organiser en attaque quand la défense était replacée avec un block</a:t>
            </a:r>
          </a:p>
          <a:p>
            <a:r>
              <a:rPr lang="fr-FR" dirty="0">
                <a:latin typeface="Comic Sans MS" panose="030F0902030302020204" pitchFamily="66" charset="0"/>
              </a:rPr>
              <a:t>☐ Proposer une solution de tir seul</a:t>
            </a:r>
          </a:p>
          <a:p>
            <a:r>
              <a:rPr lang="fr-FR" dirty="0">
                <a:latin typeface="Comic Sans MS" panose="030F0902030302020204" pitchFamily="66" charset="0"/>
              </a:rPr>
              <a:t>🗣️ Mon coach (camarade) m’a dit :</a:t>
            </a:r>
          </a:p>
          <a:p>
            <a:r>
              <a:rPr lang="fr-FR" dirty="0">
                <a:latin typeface="Comic Sans MS" panose="030F0902030302020204" pitchFamily="66" charset="0"/>
              </a:rPr>
              <a:t>Point fort : _________________________________</a:t>
            </a:r>
          </a:p>
          <a:p>
            <a:r>
              <a:rPr lang="fr-FR" dirty="0">
                <a:latin typeface="Comic Sans MS" panose="030F0902030302020204" pitchFamily="66" charset="0"/>
              </a:rPr>
              <a:t>Axe de progrès : _____________________________</a:t>
            </a:r>
          </a:p>
          <a:p>
            <a:r>
              <a:rPr lang="fr-FR" dirty="0">
                <a:latin typeface="Comic Sans MS" panose="030F0902030302020204" pitchFamily="66" charset="0"/>
              </a:rPr>
              <a:t>🧠 Mon engagement pendant la situation (entoure) :</a:t>
            </a:r>
          </a:p>
          <a:p>
            <a:r>
              <a:rPr lang="fr-FR" dirty="0">
                <a:latin typeface="Comic Sans MS" panose="030F0902030302020204" pitchFamily="66" charset="0"/>
              </a:rPr>
              <a:t>😴 - 😐 - 🙂 - 😃 - 🤩</a:t>
            </a:r>
          </a:p>
        </p:txBody>
      </p:sp>
    </p:spTree>
    <p:extLst>
      <p:ext uri="{BB962C8B-B14F-4D97-AF65-F5344CB8AC3E}">
        <p14:creationId xmlns:p14="http://schemas.microsoft.com/office/powerpoint/2010/main" val="1700415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E2AB1-6441-A446-9629-0481427163FC}"/>
              </a:ext>
            </a:extLst>
          </p:cNvPr>
          <p:cNvSpPr>
            <a:spLocks noGrp="1"/>
          </p:cNvSpPr>
          <p:nvPr>
            <p:ph type="title"/>
          </p:nvPr>
        </p:nvSpPr>
        <p:spPr>
          <a:xfrm>
            <a:off x="219456" y="2834958"/>
            <a:ext cx="8229600" cy="1143000"/>
          </a:xfrm>
          <a:solidFill>
            <a:schemeClr val="accent6">
              <a:lumMod val="20000"/>
              <a:lumOff val="80000"/>
            </a:schemeClr>
          </a:solidFill>
          <a:ln>
            <a:solidFill>
              <a:schemeClr val="tx2"/>
            </a:solidFill>
          </a:ln>
        </p:spPr>
        <p:txBody>
          <a:bodyPr vert="horz" lIns="91440" tIns="45720" rIns="91440" bIns="45720" rtlCol="0" anchor="ctr">
            <a:normAutofit/>
          </a:bodyPr>
          <a:lstStyle/>
          <a:p>
            <a:r>
              <a:rPr lang="fr-FR" dirty="0">
                <a:solidFill>
                  <a:schemeClr val="accent1">
                    <a:lumMod val="75000"/>
                  </a:schemeClr>
                </a:solidFill>
                <a:latin typeface="Comic Sans MS" panose="030F0902030302020204" pitchFamily="66" charset="0"/>
              </a:rPr>
              <a:t>Le stage en 11 slides </a:t>
            </a:r>
          </a:p>
        </p:txBody>
      </p:sp>
    </p:spTree>
    <p:extLst>
      <p:ext uri="{BB962C8B-B14F-4D97-AF65-F5344CB8AC3E}">
        <p14:creationId xmlns:p14="http://schemas.microsoft.com/office/powerpoint/2010/main" val="6373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alpha val="5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D843B-9A58-8948-8DB4-DA7B9692BB08}"/>
              </a:ext>
            </a:extLst>
          </p:cNvPr>
          <p:cNvSpPr>
            <a:spLocks noGrp="1"/>
          </p:cNvSpPr>
          <p:nvPr>
            <p:ph type="title"/>
          </p:nvPr>
        </p:nvSpPr>
        <p:spPr>
          <a:xfrm>
            <a:off x="457200" y="274638"/>
            <a:ext cx="8229600" cy="571500"/>
          </a:xfrm>
          <a:solidFill>
            <a:schemeClr val="accent6">
              <a:lumMod val="20000"/>
              <a:lumOff val="80000"/>
            </a:schemeClr>
          </a:solidFill>
          <a:ln>
            <a:solidFill>
              <a:schemeClr val="tx2"/>
            </a:solidFill>
          </a:ln>
        </p:spPr>
        <p:txBody>
          <a:bodyPr vert="horz" lIns="91440" tIns="45720" rIns="91440" bIns="45720" rtlCol="0" anchor="ctr">
            <a:normAutofit fontScale="92500"/>
          </a:bodyPr>
          <a:lstStyle/>
          <a:p>
            <a:r>
              <a:rPr lang="fr-FR" dirty="0">
                <a:solidFill>
                  <a:schemeClr val="accent1">
                    <a:lumMod val="75000"/>
                  </a:schemeClr>
                </a:solidFill>
                <a:latin typeface="Comic Sans MS" panose="030F0902030302020204" pitchFamily="66" charset="0"/>
              </a:rPr>
              <a:t>Ce que nous visons</a:t>
            </a:r>
          </a:p>
        </p:txBody>
      </p:sp>
      <p:sp>
        <p:nvSpPr>
          <p:cNvPr id="3" name="Espace réservé du contenu 2">
            <a:extLst>
              <a:ext uri="{FF2B5EF4-FFF2-40B4-BE49-F238E27FC236}">
                <a16:creationId xmlns:a16="http://schemas.microsoft.com/office/drawing/2014/main" id="{00487EA6-6E7F-D242-9D70-DB1E3964878F}"/>
              </a:ext>
            </a:extLst>
          </p:cNvPr>
          <p:cNvSpPr>
            <a:spLocks noGrp="1"/>
          </p:cNvSpPr>
          <p:nvPr>
            <p:ph idx="1"/>
          </p:nvPr>
        </p:nvSpPr>
        <p:spPr>
          <a:xfrm>
            <a:off x="760117" y="1737360"/>
            <a:ext cx="7926683" cy="3988936"/>
          </a:xfrm>
        </p:spPr>
        <p:txBody>
          <a:bodyPr>
            <a:normAutofit fontScale="92500" lnSpcReduction="20000"/>
          </a:bodyPr>
          <a:lstStyle/>
          <a:p>
            <a:pPr algn="ctr">
              <a:buFont typeface=".Apple Color Emoji UI"/>
              <a:buChar char="🏀"/>
            </a:pPr>
            <a:r>
              <a:rPr lang="fr-FR" b="1" dirty="0">
                <a:latin typeface="Comic Sans MS" panose="030F0902030302020204" pitchFamily="66" charset="0"/>
              </a:rPr>
              <a:t>Axe 1 : </a:t>
            </a:r>
            <a:r>
              <a:rPr lang="fr-FR" dirty="0">
                <a:latin typeface="Comic Sans MS" panose="030F0902030302020204" pitchFamily="66" charset="0"/>
              </a:rPr>
              <a:t>Objets d’enseignement choisis</a:t>
            </a:r>
          </a:p>
          <a:p>
            <a:pPr algn="ctr">
              <a:buFont typeface=".Apple Color Emoji UI"/>
              <a:buChar char="🏀"/>
            </a:pPr>
            <a:endParaRPr lang="fr-FR" dirty="0">
              <a:latin typeface="Comic Sans MS" panose="030F0902030302020204" pitchFamily="66" charset="0"/>
            </a:endParaRPr>
          </a:p>
          <a:p>
            <a:pPr algn="ctr">
              <a:buFont typeface=".Apple Color Emoji UI"/>
              <a:buChar char="🏀"/>
            </a:pPr>
            <a:endParaRPr lang="fr-FR" dirty="0">
              <a:latin typeface="Comic Sans MS" panose="030F0902030302020204" pitchFamily="66" charset="0"/>
            </a:endParaRPr>
          </a:p>
          <a:p>
            <a:pPr algn="ctr">
              <a:buFont typeface=".Apple Color Emoji UI"/>
              <a:buChar char="🏀"/>
            </a:pPr>
            <a:r>
              <a:rPr lang="fr-FR" b="1" dirty="0">
                <a:latin typeface="Comic Sans MS" panose="030F0902030302020204" pitchFamily="66" charset="0"/>
              </a:rPr>
              <a:t>Axe 2 : </a:t>
            </a:r>
            <a:r>
              <a:rPr lang="fr-FR" dirty="0">
                <a:latin typeface="Comic Sans MS" panose="030F0902030302020204" pitchFamily="66" charset="0"/>
              </a:rPr>
              <a:t>Formes de groupement et l'évaluation positive et format</a:t>
            </a:r>
            <a:r>
              <a:rPr lang="fr-FR" b="1" dirty="0">
                <a:solidFill>
                  <a:srgbClr val="FF0000"/>
                </a:solidFill>
                <a:latin typeface="Comic Sans MS" panose="030F0902030302020204" pitchFamily="66" charset="0"/>
              </a:rPr>
              <a:t>ives</a:t>
            </a:r>
          </a:p>
          <a:p>
            <a:pPr algn="ctr">
              <a:buFont typeface=".Apple Color Emoji UI"/>
              <a:buChar char="🏀"/>
            </a:pPr>
            <a:endParaRPr lang="fr-FR" b="1" dirty="0">
              <a:solidFill>
                <a:srgbClr val="FF0000"/>
              </a:solidFill>
              <a:latin typeface="Comic Sans MS" panose="030F0902030302020204" pitchFamily="66" charset="0"/>
            </a:endParaRPr>
          </a:p>
          <a:p>
            <a:pPr algn="ctr">
              <a:buFont typeface=".Apple Color Emoji UI"/>
              <a:buChar char="🏀"/>
            </a:pPr>
            <a:endParaRPr lang="fr-FR" b="1" dirty="0">
              <a:solidFill>
                <a:srgbClr val="FF0000"/>
              </a:solidFill>
              <a:latin typeface="Comic Sans MS" panose="030F0902030302020204" pitchFamily="66" charset="0"/>
            </a:endParaRPr>
          </a:p>
          <a:p>
            <a:pPr algn="ctr">
              <a:buFont typeface=".Apple Color Emoji UI"/>
              <a:buChar char="🏀"/>
            </a:pPr>
            <a:r>
              <a:rPr lang="fr-FR" b="1" dirty="0">
                <a:latin typeface="Comic Sans MS" panose="030F0902030302020204" pitchFamily="66" charset="0"/>
              </a:rPr>
              <a:t>Axe 3 : </a:t>
            </a:r>
            <a:r>
              <a:rPr lang="fr-FR" dirty="0">
                <a:latin typeface="Comic Sans MS" panose="030F0902030302020204" pitchFamily="66" charset="0"/>
              </a:rPr>
              <a:t>Articulation moteur / méthodologique / social</a:t>
            </a:r>
          </a:p>
          <a:p>
            <a:pPr algn="ctr">
              <a:buFont typeface=".Apple Color Emoji UI"/>
              <a:buChar char="🏀"/>
            </a:pPr>
            <a:endParaRPr lang="fr-FR" dirty="0">
              <a:latin typeface="Comic Sans MS" panose="030F0902030302020204" pitchFamily="66" charset="0"/>
            </a:endParaRPr>
          </a:p>
          <a:p>
            <a:pPr algn="ctr">
              <a:buFont typeface=".Apple Color Emoji UI"/>
              <a:buChar char="🏀"/>
            </a:pPr>
            <a:endParaRPr lang="fr-FR" dirty="0">
              <a:latin typeface="Comic Sans MS" panose="030F0902030302020204" pitchFamily="66" charset="0"/>
            </a:endParaRPr>
          </a:p>
          <a:p>
            <a:pPr algn="ctr">
              <a:buFont typeface=".Apple Color Emoji UI"/>
              <a:buChar char="🏀"/>
            </a:pPr>
            <a:r>
              <a:rPr lang="fr-FR" b="1" dirty="0">
                <a:latin typeface="Comic Sans MS" panose="030F0902030302020204" pitchFamily="66" charset="0"/>
              </a:rPr>
              <a:t>Axe 4 : </a:t>
            </a:r>
            <a:r>
              <a:rPr lang="fr-FR" dirty="0">
                <a:latin typeface="Comic Sans MS" panose="030F0902030302020204" pitchFamily="66" charset="0"/>
              </a:rPr>
              <a:t>Formes de pratiques scolaires (FPS)</a:t>
            </a:r>
          </a:p>
        </p:txBody>
      </p:sp>
    </p:spTree>
    <p:extLst>
      <p:ext uri="{BB962C8B-B14F-4D97-AF65-F5344CB8AC3E}">
        <p14:creationId xmlns:p14="http://schemas.microsoft.com/office/powerpoint/2010/main" val="2523099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dirty="0">
                <a:solidFill>
                  <a:schemeClr val="accent1">
                    <a:lumMod val="75000"/>
                  </a:schemeClr>
                </a:solidFill>
                <a:latin typeface="Comic Sans MS" panose="030F0902030302020204" pitchFamily="66" charset="0"/>
              </a:rPr>
              <a:t>ENSEIGNER LE BASKET EN EPS</a:t>
            </a:r>
          </a:p>
        </p:txBody>
      </p:sp>
      <p:sp>
        <p:nvSpPr>
          <p:cNvPr id="3" name="Content Placeholder 2"/>
          <p:cNvSpPr>
            <a:spLocks noGrp="1"/>
          </p:cNvSpPr>
          <p:nvPr>
            <p:ph idx="1"/>
          </p:nvPr>
        </p:nvSpPr>
        <p:spPr/>
        <p:txBody>
          <a:bodyPr anchor="ctr">
            <a:normAutofit/>
          </a:bodyPr>
          <a:lstStyle/>
          <a:p>
            <a:pPr algn="ctr">
              <a:buFont typeface=".Apple Color Emoji UI"/>
              <a:buChar char="🏀"/>
            </a:pPr>
            <a:r>
              <a:rPr sz="4400" dirty="0">
                <a:latin typeface="Comic Sans MS" panose="030F0902030302020204" pitchFamily="66" charset="0"/>
              </a:rPr>
              <a:t>Une </a:t>
            </a:r>
            <a:r>
              <a:rPr sz="4400" dirty="0" err="1">
                <a:latin typeface="Comic Sans MS" panose="030F0902030302020204" pitchFamily="66" charset="0"/>
              </a:rPr>
              <a:t>approche</a:t>
            </a:r>
            <a:r>
              <a:rPr sz="4400" dirty="0">
                <a:latin typeface="Comic Sans MS" panose="030F0902030302020204" pitchFamily="66" charset="0"/>
              </a:rPr>
              <a:t> par les </a:t>
            </a:r>
            <a:r>
              <a:rPr sz="4400" dirty="0" err="1">
                <a:latin typeface="Comic Sans MS" panose="030F0902030302020204" pitchFamily="66" charset="0"/>
              </a:rPr>
              <a:t>formes</a:t>
            </a:r>
            <a:r>
              <a:rPr sz="4400" dirty="0">
                <a:latin typeface="Comic Sans MS" panose="030F0902030302020204" pitchFamily="66" charset="0"/>
              </a:rPr>
              <a:t> de </a:t>
            </a:r>
            <a:r>
              <a:rPr sz="4400" dirty="0" err="1">
                <a:latin typeface="Comic Sans MS" panose="030F0902030302020204" pitchFamily="66" charset="0"/>
              </a:rPr>
              <a:t>jeu</a:t>
            </a:r>
            <a:r>
              <a:rPr sz="4400" dirty="0">
                <a:latin typeface="Comic Sans MS" panose="030F0902030302020204" pitchFamily="66" charset="0"/>
              </a:rPr>
              <a:t> et les </a:t>
            </a:r>
            <a:r>
              <a:rPr sz="4400" dirty="0" err="1">
                <a:latin typeface="Comic Sans MS" panose="030F0902030302020204" pitchFamily="66" charset="0"/>
              </a:rPr>
              <a:t>rôles</a:t>
            </a:r>
            <a:r>
              <a:rPr sz="4400" dirty="0">
                <a:latin typeface="Comic Sans MS" panose="030F0902030302020204" pitchFamily="66" charset="0"/>
              </a:rPr>
              <a:t> </a:t>
            </a:r>
            <a:r>
              <a:rPr sz="4400" dirty="0" err="1">
                <a:latin typeface="Comic Sans MS" panose="030F0902030302020204" pitchFamily="66" charset="0"/>
              </a:rPr>
              <a:t>sociaux</a:t>
            </a:r>
            <a:endParaRPr lang="fr-FR" sz="4400" dirty="0">
              <a:latin typeface="Comic Sans MS" panose="030F0902030302020204" pitchFamily="66" charset="0"/>
            </a:endParaRPr>
          </a:p>
          <a:p>
            <a:pPr algn="ctr">
              <a:buFont typeface=".Apple Color Emoji UI"/>
              <a:buChar char="🏀"/>
            </a:pPr>
            <a:r>
              <a:rPr sz="4400" dirty="0">
                <a:latin typeface="Comic Sans MS" panose="030F0902030302020204" pitchFamily="66" charset="0"/>
              </a:rPr>
              <a:t>(Version pitch - 10 minutes)</a:t>
            </a:r>
          </a:p>
        </p:txBody>
      </p:sp>
    </p:spTree>
    <p:extLst>
      <p:ext uri="{BB962C8B-B14F-4D97-AF65-F5344CB8AC3E}">
        <p14:creationId xmlns:p14="http://schemas.microsoft.com/office/powerpoint/2010/main" val="760218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dirty="0">
                <a:solidFill>
                  <a:schemeClr val="accent1">
                    <a:lumMod val="75000"/>
                  </a:schemeClr>
                </a:solidFill>
                <a:latin typeface="Comic Sans MS" panose="030F0902030302020204" pitchFamily="66" charset="0"/>
              </a:rPr>
              <a:t>Objectif de la formation</a:t>
            </a:r>
          </a:p>
        </p:txBody>
      </p:sp>
      <p:sp>
        <p:nvSpPr>
          <p:cNvPr id="3" name="Content Placeholder 2"/>
          <p:cNvSpPr>
            <a:spLocks noGrp="1"/>
          </p:cNvSpPr>
          <p:nvPr>
            <p:ph idx="1"/>
          </p:nvPr>
        </p:nvSpPr>
        <p:spPr/>
        <p:txBody>
          <a:bodyPr anchor="ctr">
            <a:normAutofit/>
          </a:bodyPr>
          <a:lstStyle/>
          <a:p>
            <a:pPr>
              <a:buFont typeface=".Apple Color Emoji UI"/>
              <a:buChar char="🏀"/>
            </a:pPr>
            <a:r>
              <a:rPr sz="2800" dirty="0">
                <a:latin typeface="Comic Sans MS" panose="030F0902030302020204" pitchFamily="66" charset="0"/>
              </a:rPr>
              <a:t>- </a:t>
            </a:r>
            <a:r>
              <a:rPr sz="2800" dirty="0" err="1">
                <a:latin typeface="Comic Sans MS" panose="030F0902030302020204" pitchFamily="66" charset="0"/>
              </a:rPr>
              <a:t>Comprendre</a:t>
            </a:r>
            <a:r>
              <a:rPr sz="2800" dirty="0">
                <a:latin typeface="Comic Sans MS" panose="030F0902030302020204" pitchFamily="66" charset="0"/>
              </a:rPr>
              <a:t> les </a:t>
            </a:r>
            <a:r>
              <a:rPr sz="2800" dirty="0" err="1">
                <a:latin typeface="Comic Sans MS" panose="030F0902030302020204" pitchFamily="66" charset="0"/>
              </a:rPr>
              <a:t>logiques</a:t>
            </a:r>
            <a:r>
              <a:rPr sz="2800" dirty="0">
                <a:latin typeface="Comic Sans MS" panose="030F0902030302020204" pitchFamily="66" charset="0"/>
              </a:rPr>
              <a:t> de </a:t>
            </a:r>
            <a:r>
              <a:rPr sz="2800" dirty="0" err="1">
                <a:latin typeface="Comic Sans MS" panose="030F0902030302020204" pitchFamily="66" charset="0"/>
              </a:rPr>
              <a:t>jeu</a:t>
            </a:r>
            <a:r>
              <a:rPr sz="2800" dirty="0">
                <a:latin typeface="Comic Sans MS" panose="030F0902030302020204" pitchFamily="66" charset="0"/>
              </a:rPr>
              <a:t> </a:t>
            </a:r>
            <a:r>
              <a:rPr sz="2800" dirty="0" err="1">
                <a:latin typeface="Comic Sans MS" panose="030F0902030302020204" pitchFamily="66" charset="0"/>
              </a:rPr>
              <a:t>en</a:t>
            </a:r>
            <a:r>
              <a:rPr sz="2800" dirty="0">
                <a:latin typeface="Comic Sans MS" panose="030F0902030302020204" pitchFamily="66" charset="0"/>
              </a:rPr>
              <a:t> basket </a:t>
            </a:r>
            <a:r>
              <a:rPr sz="2800" dirty="0" err="1">
                <a:latin typeface="Comic Sans MS" panose="030F0902030302020204" pitchFamily="66" charset="0"/>
              </a:rPr>
              <a:t>scolaire</a:t>
            </a:r>
            <a:endParaRPr sz="2800" dirty="0">
              <a:latin typeface="Comic Sans MS" panose="030F0902030302020204" pitchFamily="66" charset="0"/>
            </a:endParaRPr>
          </a:p>
          <a:p>
            <a:pPr>
              <a:buFont typeface=".Apple Color Emoji UI"/>
              <a:buChar char="🏀"/>
            </a:pPr>
            <a:r>
              <a:rPr sz="2800" dirty="0">
                <a:latin typeface="Comic Sans MS" panose="030F0902030302020204" pitchFamily="66" charset="0"/>
              </a:rPr>
              <a:t>- Identifier des situations </a:t>
            </a:r>
            <a:r>
              <a:rPr sz="2800" dirty="0" err="1">
                <a:latin typeface="Comic Sans MS" panose="030F0902030302020204" pitchFamily="66" charset="0"/>
              </a:rPr>
              <a:t>efficaces</a:t>
            </a:r>
            <a:r>
              <a:rPr sz="2800" dirty="0">
                <a:latin typeface="Comic Sans MS" panose="030F0902030302020204" pitchFamily="66" charset="0"/>
              </a:rPr>
              <a:t> pour faire </a:t>
            </a:r>
            <a:r>
              <a:rPr sz="2800" dirty="0" err="1">
                <a:latin typeface="Comic Sans MS" panose="030F0902030302020204" pitchFamily="66" charset="0"/>
              </a:rPr>
              <a:t>progresser</a:t>
            </a:r>
            <a:endParaRPr sz="2800" dirty="0">
              <a:latin typeface="Comic Sans MS" panose="030F0902030302020204" pitchFamily="66" charset="0"/>
            </a:endParaRPr>
          </a:p>
          <a:p>
            <a:pPr>
              <a:buFont typeface=".Apple Color Emoji UI"/>
              <a:buChar char="🏀"/>
            </a:pPr>
            <a:r>
              <a:rPr sz="2800" dirty="0">
                <a:latin typeface="Comic Sans MS" panose="030F0902030302020204" pitchFamily="66" charset="0"/>
              </a:rPr>
              <a:t>- </a:t>
            </a:r>
            <a:r>
              <a:rPr sz="2800" dirty="0" err="1">
                <a:latin typeface="Comic Sans MS" panose="030F0902030302020204" pitchFamily="66" charset="0"/>
              </a:rPr>
              <a:t>Intégrer</a:t>
            </a:r>
            <a:r>
              <a:rPr sz="2800" dirty="0">
                <a:latin typeface="Comic Sans MS" panose="030F0902030302020204" pitchFamily="66" charset="0"/>
              </a:rPr>
              <a:t> des </a:t>
            </a:r>
            <a:r>
              <a:rPr sz="2800" dirty="0" err="1">
                <a:latin typeface="Comic Sans MS" panose="030F0902030302020204" pitchFamily="66" charset="0"/>
              </a:rPr>
              <a:t>rôles</a:t>
            </a:r>
            <a:r>
              <a:rPr sz="2800" dirty="0">
                <a:latin typeface="Comic Sans MS" panose="030F0902030302020204" pitchFamily="66" charset="0"/>
              </a:rPr>
              <a:t> </a:t>
            </a:r>
            <a:r>
              <a:rPr sz="2800" dirty="0" err="1">
                <a:latin typeface="Comic Sans MS" panose="030F0902030302020204" pitchFamily="66" charset="0"/>
              </a:rPr>
              <a:t>sociaux</a:t>
            </a:r>
            <a:r>
              <a:rPr sz="2800" dirty="0">
                <a:latin typeface="Comic Sans MS" panose="030F0902030302020204" pitchFamily="66" charset="0"/>
              </a:rPr>
              <a:t> (coach, </a:t>
            </a:r>
            <a:r>
              <a:rPr sz="2800" dirty="0" err="1">
                <a:latin typeface="Comic Sans MS" panose="030F0902030302020204" pitchFamily="66" charset="0"/>
              </a:rPr>
              <a:t>arbitre</a:t>
            </a:r>
            <a:r>
              <a:rPr sz="2800" dirty="0">
                <a:latin typeface="Comic Sans MS" panose="030F0902030302020204" pitchFamily="66" charset="0"/>
              </a:rPr>
              <a:t>, </a:t>
            </a:r>
            <a:r>
              <a:rPr sz="2800" dirty="0" err="1">
                <a:latin typeface="Comic Sans MS" panose="030F0902030302020204" pitchFamily="66" charset="0"/>
              </a:rPr>
              <a:t>partenaire</a:t>
            </a:r>
            <a:r>
              <a:rPr sz="2800" dirty="0">
                <a:latin typeface="Comic Sans MS" panose="030F0902030302020204" pitchFamily="66" charset="0"/>
              </a:rPr>
              <a:t>)</a:t>
            </a:r>
          </a:p>
          <a:p>
            <a:pPr>
              <a:buFont typeface=".Apple Color Emoji UI"/>
              <a:buChar char="🏀"/>
            </a:pPr>
            <a:r>
              <a:rPr sz="2800" dirty="0">
                <a:latin typeface="Comic Sans MS" panose="030F0902030302020204" pitchFamily="66" charset="0"/>
              </a:rPr>
              <a:t>- </a:t>
            </a:r>
            <a:r>
              <a:rPr sz="2800" dirty="0" err="1">
                <a:latin typeface="Comic Sans MS" panose="030F0902030302020204" pitchFamily="66" charset="0"/>
              </a:rPr>
              <a:t>Valoriser</a:t>
            </a:r>
            <a:r>
              <a:rPr sz="2800" dirty="0">
                <a:latin typeface="Comic Sans MS" panose="030F0902030302020204" pitchFamily="66" charset="0"/>
              </a:rPr>
              <a:t> le </a:t>
            </a:r>
            <a:r>
              <a:rPr sz="2800" dirty="0" err="1">
                <a:latin typeface="Comic Sans MS" panose="030F0902030302020204" pitchFamily="66" charset="0"/>
              </a:rPr>
              <a:t>jeu</a:t>
            </a:r>
            <a:r>
              <a:rPr sz="2800" dirty="0">
                <a:latin typeface="Comic Sans MS" panose="030F0902030302020204" pitchFamily="66" charset="0"/>
              </a:rPr>
              <a:t> </a:t>
            </a:r>
            <a:r>
              <a:rPr sz="2800" dirty="0" err="1">
                <a:latin typeface="Comic Sans MS" panose="030F0902030302020204" pitchFamily="66" charset="0"/>
              </a:rPr>
              <a:t>rapide</a:t>
            </a:r>
            <a:r>
              <a:rPr sz="2800" dirty="0">
                <a:latin typeface="Comic Sans MS" panose="030F0902030302020204" pitchFamily="66" charset="0"/>
              </a:rPr>
              <a:t>, le </a:t>
            </a:r>
            <a:r>
              <a:rPr sz="2800" dirty="0" err="1">
                <a:latin typeface="Comic Sans MS" panose="030F0902030302020204" pitchFamily="66" charset="0"/>
              </a:rPr>
              <a:t>tir</a:t>
            </a:r>
            <a:r>
              <a:rPr sz="2800" dirty="0">
                <a:latin typeface="Comic Sans MS" panose="030F0902030302020204" pitchFamily="66" charset="0"/>
              </a:rPr>
              <a:t> </a:t>
            </a:r>
            <a:r>
              <a:rPr sz="2800" dirty="0" err="1">
                <a:latin typeface="Comic Sans MS" panose="030F0902030302020204" pitchFamily="66" charset="0"/>
              </a:rPr>
              <a:t>seul</a:t>
            </a:r>
            <a:r>
              <a:rPr sz="2800" dirty="0">
                <a:latin typeface="Comic Sans MS" panose="030F0902030302020204" pitchFamily="66" charset="0"/>
              </a:rPr>
              <a:t>, et les </a:t>
            </a:r>
            <a:r>
              <a:rPr sz="2800" dirty="0" err="1">
                <a:latin typeface="Comic Sans MS" panose="030F0902030302020204" pitchFamily="66" charset="0"/>
              </a:rPr>
              <a:t>choix</a:t>
            </a:r>
            <a:r>
              <a:rPr sz="2800" dirty="0">
                <a:latin typeface="Comic Sans MS" panose="030F0902030302020204" pitchFamily="66" charset="0"/>
              </a:rPr>
              <a:t> </a:t>
            </a:r>
            <a:r>
              <a:rPr sz="2800" dirty="0" err="1">
                <a:latin typeface="Comic Sans MS" panose="030F0902030302020204" pitchFamily="66" charset="0"/>
              </a:rPr>
              <a:t>tactiques</a:t>
            </a:r>
            <a:endParaRPr sz="2800" dirty="0">
              <a:latin typeface="Comic Sans MS" panose="030F0902030302020204" pitchFamily="66" charset="0"/>
            </a:endParaRPr>
          </a:p>
        </p:txBody>
      </p:sp>
    </p:spTree>
    <p:extLst>
      <p:ext uri="{BB962C8B-B14F-4D97-AF65-F5344CB8AC3E}">
        <p14:creationId xmlns:p14="http://schemas.microsoft.com/office/powerpoint/2010/main" val="785559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dirty="0">
                <a:solidFill>
                  <a:schemeClr val="accent1">
                    <a:lumMod val="75000"/>
                  </a:schemeClr>
                </a:solidFill>
                <a:latin typeface="Comic Sans MS" panose="030F0902030302020204" pitchFamily="66" charset="0"/>
              </a:rPr>
              <a:t>3 </a:t>
            </a:r>
            <a:r>
              <a:rPr dirty="0" err="1">
                <a:solidFill>
                  <a:schemeClr val="accent1">
                    <a:lumMod val="75000"/>
                  </a:schemeClr>
                </a:solidFill>
                <a:latin typeface="Comic Sans MS" panose="030F0902030302020204" pitchFamily="66" charset="0"/>
              </a:rPr>
              <a:t>grandes</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étapes</a:t>
            </a:r>
            <a:r>
              <a:rPr dirty="0">
                <a:solidFill>
                  <a:schemeClr val="accent1">
                    <a:lumMod val="75000"/>
                  </a:schemeClr>
                </a:solidFill>
                <a:latin typeface="Comic Sans MS" panose="030F0902030302020204" pitchFamily="66" charset="0"/>
              </a:rPr>
              <a:t> du </a:t>
            </a:r>
            <a:r>
              <a:rPr dirty="0" err="1">
                <a:solidFill>
                  <a:schemeClr val="accent1">
                    <a:lumMod val="75000"/>
                  </a:schemeClr>
                </a:solidFill>
                <a:latin typeface="Comic Sans MS" panose="030F0902030302020204" pitchFamily="66" charset="0"/>
              </a:rPr>
              <a:t>parcours</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élève</a:t>
            </a:r>
            <a:endParaRPr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p:txBody>
          <a:bodyPr anchor="ctr"/>
          <a:lstStyle/>
          <a:p>
            <a:pPr algn="ctr">
              <a:buFont typeface=".Apple Color Emoji UI"/>
              <a:buChar char="🏀"/>
            </a:pPr>
            <a:r>
              <a:rPr dirty="0">
                <a:latin typeface="Comic Sans MS" panose="030F0902030302020204" pitchFamily="66" charset="0"/>
              </a:rPr>
              <a:t>1. La </a:t>
            </a:r>
            <a:r>
              <a:rPr dirty="0" err="1">
                <a:latin typeface="Comic Sans MS" panose="030F0902030302020204" pitchFamily="66" charset="0"/>
              </a:rPr>
              <a:t>grappe</a:t>
            </a:r>
            <a:r>
              <a:rPr dirty="0">
                <a:latin typeface="Comic Sans MS" panose="030F0902030302020204" pitchFamily="66" charset="0"/>
              </a:rPr>
              <a:t> : </a:t>
            </a:r>
            <a:r>
              <a:rPr dirty="0" err="1">
                <a:latin typeface="Comic Sans MS" panose="030F0902030302020204" pitchFamily="66" charset="0"/>
              </a:rPr>
              <a:t>tous</a:t>
            </a:r>
            <a:r>
              <a:rPr dirty="0">
                <a:latin typeface="Comic Sans MS" panose="030F0902030302020204" pitchFamily="66" charset="0"/>
              </a:rPr>
              <a:t> </a:t>
            </a:r>
            <a:r>
              <a:rPr dirty="0" err="1">
                <a:latin typeface="Comic Sans MS" panose="030F0902030302020204" pitchFamily="66" charset="0"/>
              </a:rPr>
              <a:t>autour</a:t>
            </a:r>
            <a:r>
              <a:rPr dirty="0">
                <a:latin typeface="Comic Sans MS" panose="030F0902030302020204" pitchFamily="66" charset="0"/>
              </a:rPr>
              <a:t> de la </a:t>
            </a:r>
            <a:r>
              <a:rPr dirty="0" err="1">
                <a:latin typeface="Comic Sans MS" panose="030F0902030302020204" pitchFamily="66" charset="0"/>
              </a:rPr>
              <a:t>balle</a:t>
            </a:r>
            <a:r>
              <a:rPr dirty="0">
                <a:latin typeface="Comic Sans MS" panose="030F0902030302020204" pitchFamily="66" charset="0"/>
              </a:rPr>
              <a:t>, </a:t>
            </a:r>
            <a:r>
              <a:rPr dirty="0" err="1">
                <a:latin typeface="Comic Sans MS" panose="030F0902030302020204" pitchFamily="66" charset="0"/>
              </a:rPr>
              <a:t>refus</a:t>
            </a:r>
            <a:r>
              <a:rPr dirty="0">
                <a:latin typeface="Comic Sans MS" panose="030F0902030302020204" pitchFamily="66" charset="0"/>
              </a:rPr>
              <a:t> </a:t>
            </a:r>
            <a:r>
              <a:rPr dirty="0" err="1">
                <a:latin typeface="Comic Sans MS" panose="030F0902030302020204" pitchFamily="66" charset="0"/>
              </a:rPr>
              <a:t>ou</a:t>
            </a:r>
            <a:r>
              <a:rPr dirty="0">
                <a:latin typeface="Comic Sans MS" panose="030F0902030302020204" pitchFamily="66" charset="0"/>
              </a:rPr>
              <a:t> </a:t>
            </a:r>
            <a:r>
              <a:rPr dirty="0" err="1">
                <a:latin typeface="Comic Sans MS" panose="030F0902030302020204" pitchFamily="66" charset="0"/>
              </a:rPr>
              <a:t>peur</a:t>
            </a:r>
            <a:r>
              <a:rPr dirty="0">
                <a:latin typeface="Comic Sans MS" panose="030F0902030302020204" pitchFamily="66" charset="0"/>
              </a:rPr>
              <a:t> de </a:t>
            </a:r>
            <a:r>
              <a:rPr dirty="0" err="1">
                <a:latin typeface="Comic Sans MS" panose="030F0902030302020204" pitchFamily="66" charset="0"/>
              </a:rPr>
              <a:t>jouer</a:t>
            </a:r>
            <a:endParaRPr dirty="0">
              <a:latin typeface="Comic Sans MS" panose="030F0902030302020204" pitchFamily="66" charset="0"/>
            </a:endParaRPr>
          </a:p>
          <a:p>
            <a:pPr algn="ctr">
              <a:buFont typeface=".Apple Color Emoji UI"/>
              <a:buChar char="🏀"/>
            </a:pPr>
            <a:r>
              <a:rPr dirty="0">
                <a:latin typeface="Comic Sans MS" panose="030F0902030302020204" pitchFamily="66" charset="0"/>
              </a:rPr>
              <a:t>2. Le </a:t>
            </a:r>
            <a:r>
              <a:rPr dirty="0" err="1">
                <a:latin typeface="Comic Sans MS" panose="030F0902030302020204" pitchFamily="66" charset="0"/>
              </a:rPr>
              <a:t>jeu</a:t>
            </a:r>
            <a:r>
              <a:rPr dirty="0">
                <a:latin typeface="Comic Sans MS" panose="030F0902030302020204" pitchFamily="66" charset="0"/>
              </a:rPr>
              <a:t> </a:t>
            </a:r>
            <a:r>
              <a:rPr dirty="0" err="1">
                <a:latin typeface="Comic Sans MS" panose="030F0902030302020204" pitchFamily="66" charset="0"/>
              </a:rPr>
              <a:t>en</a:t>
            </a:r>
            <a:r>
              <a:rPr dirty="0">
                <a:latin typeface="Comic Sans MS" panose="030F0902030302020204" pitchFamily="66" charset="0"/>
              </a:rPr>
              <a:t> zigzag : </a:t>
            </a:r>
            <a:r>
              <a:rPr dirty="0" err="1">
                <a:latin typeface="Comic Sans MS" panose="030F0902030302020204" pitchFamily="66" charset="0"/>
              </a:rPr>
              <a:t>jeu</a:t>
            </a:r>
            <a:r>
              <a:rPr dirty="0">
                <a:latin typeface="Comic Sans MS" panose="030F0902030302020204" pitchFamily="66" charset="0"/>
              </a:rPr>
              <a:t> </a:t>
            </a:r>
            <a:r>
              <a:rPr dirty="0" err="1">
                <a:latin typeface="Comic Sans MS" panose="030F0902030302020204" pitchFamily="66" charset="0"/>
              </a:rPr>
              <a:t>rapide</a:t>
            </a:r>
            <a:r>
              <a:rPr dirty="0">
                <a:latin typeface="Comic Sans MS" panose="030F0902030302020204" pitchFamily="66" charset="0"/>
              </a:rPr>
              <a:t> </a:t>
            </a:r>
            <a:r>
              <a:rPr dirty="0" err="1">
                <a:latin typeface="Comic Sans MS" panose="030F0902030302020204" pitchFamily="66" charset="0"/>
              </a:rPr>
              <a:t>mais</a:t>
            </a:r>
            <a:r>
              <a:rPr dirty="0">
                <a:latin typeface="Comic Sans MS" panose="030F0902030302020204" pitchFamily="66" charset="0"/>
              </a:rPr>
              <a:t> </a:t>
            </a:r>
            <a:r>
              <a:rPr dirty="0" err="1">
                <a:latin typeface="Comic Sans MS" panose="030F0902030302020204" pitchFamily="66" charset="0"/>
              </a:rPr>
              <a:t>désorganisé</a:t>
            </a:r>
            <a:endParaRPr dirty="0">
              <a:latin typeface="Comic Sans MS" panose="030F0902030302020204" pitchFamily="66" charset="0"/>
            </a:endParaRPr>
          </a:p>
          <a:p>
            <a:pPr algn="ctr">
              <a:buFont typeface=".Apple Color Emoji UI"/>
              <a:buChar char="🏀"/>
            </a:pPr>
            <a:r>
              <a:rPr dirty="0">
                <a:latin typeface="Comic Sans MS" panose="030F0902030302020204" pitchFamily="66" charset="0"/>
              </a:rPr>
              <a:t>3. Le </a:t>
            </a:r>
            <a:r>
              <a:rPr dirty="0" err="1">
                <a:latin typeface="Comic Sans MS" panose="030F0902030302020204" pitchFamily="66" charset="0"/>
              </a:rPr>
              <a:t>jeu</a:t>
            </a:r>
            <a:r>
              <a:rPr dirty="0">
                <a:latin typeface="Comic Sans MS" panose="030F0902030302020204" pitchFamily="66" charset="0"/>
              </a:rPr>
              <a:t> </a:t>
            </a:r>
            <a:r>
              <a:rPr dirty="0" err="1">
                <a:latin typeface="Comic Sans MS" panose="030F0902030302020204" pitchFamily="66" charset="0"/>
              </a:rPr>
              <a:t>construit</a:t>
            </a:r>
            <a:r>
              <a:rPr dirty="0">
                <a:latin typeface="Comic Sans MS" panose="030F0902030302020204" pitchFamily="66" charset="0"/>
              </a:rPr>
              <a:t> : </a:t>
            </a:r>
            <a:r>
              <a:rPr dirty="0" err="1">
                <a:latin typeface="Comic Sans MS" panose="030F0902030302020204" pitchFamily="66" charset="0"/>
              </a:rPr>
              <a:t>passe</a:t>
            </a:r>
            <a:r>
              <a:rPr dirty="0">
                <a:latin typeface="Comic Sans MS" panose="030F0902030302020204" pitchFamily="66" charset="0"/>
              </a:rPr>
              <a:t>, </a:t>
            </a:r>
            <a:r>
              <a:rPr dirty="0" err="1">
                <a:latin typeface="Comic Sans MS" panose="030F0902030302020204" pitchFamily="66" charset="0"/>
              </a:rPr>
              <a:t>appuis</a:t>
            </a:r>
            <a:r>
              <a:rPr dirty="0">
                <a:latin typeface="Comic Sans MS" panose="030F0902030302020204" pitchFamily="66" charset="0"/>
              </a:rPr>
              <a:t>, </a:t>
            </a:r>
            <a:r>
              <a:rPr dirty="0" err="1">
                <a:latin typeface="Comic Sans MS" panose="030F0902030302020204" pitchFamily="66" charset="0"/>
              </a:rPr>
              <a:t>tir</a:t>
            </a:r>
            <a:r>
              <a:rPr dirty="0">
                <a:latin typeface="Comic Sans MS" panose="030F0902030302020204" pitchFamily="66" charset="0"/>
              </a:rPr>
              <a:t> précis</a:t>
            </a:r>
            <a:endParaRPr lang="fr-FR" dirty="0">
              <a:latin typeface="Comic Sans MS" panose="030F0902030302020204" pitchFamily="66" charset="0"/>
            </a:endParaRPr>
          </a:p>
          <a:p>
            <a:pPr marL="0" indent="0" algn="ctr">
              <a:buNone/>
            </a:pPr>
            <a:endParaRPr dirty="0">
              <a:latin typeface="Comic Sans MS" panose="030F0902030302020204" pitchFamily="66" charset="0"/>
            </a:endParaRPr>
          </a:p>
          <a:p>
            <a:pPr algn="ctr">
              <a:buFont typeface=".Apple Color Emoji UI"/>
              <a:buChar char="🏀"/>
            </a:pPr>
            <a:r>
              <a:rPr dirty="0">
                <a:latin typeface="Comic Sans MS" panose="030F0902030302020204" pitchFamily="66" charset="0"/>
              </a:rPr>
              <a:t>➡ Objectif : passer de la </a:t>
            </a:r>
            <a:r>
              <a:rPr dirty="0" err="1">
                <a:latin typeface="Comic Sans MS" panose="030F0902030302020204" pitchFamily="66" charset="0"/>
              </a:rPr>
              <a:t>survie</a:t>
            </a:r>
            <a:r>
              <a:rPr dirty="0">
                <a:latin typeface="Comic Sans MS" panose="030F0902030302020204" pitchFamily="66" charset="0"/>
              </a:rPr>
              <a:t> </a:t>
            </a:r>
            <a:r>
              <a:rPr dirty="0" err="1">
                <a:latin typeface="Comic Sans MS" panose="030F0902030302020204" pitchFamily="66" charset="0"/>
              </a:rPr>
              <a:t>à</a:t>
            </a:r>
            <a:r>
              <a:rPr dirty="0">
                <a:latin typeface="Comic Sans MS" panose="030F0902030302020204" pitchFamily="66" charset="0"/>
              </a:rPr>
              <a:t> la construction collective</a:t>
            </a:r>
          </a:p>
        </p:txBody>
      </p:sp>
    </p:spTree>
    <p:extLst>
      <p:ext uri="{BB962C8B-B14F-4D97-AF65-F5344CB8AC3E}">
        <p14:creationId xmlns:p14="http://schemas.microsoft.com/office/powerpoint/2010/main" val="2608711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dirty="0">
                <a:solidFill>
                  <a:schemeClr val="accent1">
                    <a:lumMod val="75000"/>
                  </a:schemeClr>
                </a:solidFill>
                <a:latin typeface="Comic Sans MS" panose="030F0902030302020204" pitchFamily="66" charset="0"/>
              </a:rPr>
              <a:t>Une </a:t>
            </a:r>
            <a:r>
              <a:rPr dirty="0" err="1">
                <a:solidFill>
                  <a:schemeClr val="accent1">
                    <a:lumMod val="75000"/>
                  </a:schemeClr>
                </a:solidFill>
                <a:latin typeface="Comic Sans MS" panose="030F0902030302020204" pitchFamily="66" charset="0"/>
              </a:rPr>
              <a:t>approche</a:t>
            </a:r>
            <a:r>
              <a:rPr dirty="0">
                <a:solidFill>
                  <a:schemeClr val="accent1">
                    <a:lumMod val="75000"/>
                  </a:schemeClr>
                </a:solidFill>
                <a:latin typeface="Comic Sans MS" panose="030F0902030302020204" pitchFamily="66" charset="0"/>
              </a:rPr>
              <a:t> simple du </a:t>
            </a:r>
            <a:r>
              <a:rPr dirty="0" err="1">
                <a:solidFill>
                  <a:schemeClr val="accent1">
                    <a:lumMod val="75000"/>
                  </a:schemeClr>
                </a:solidFill>
                <a:latin typeface="Comic Sans MS" panose="030F0902030302020204" pitchFamily="66" charset="0"/>
              </a:rPr>
              <a:t>tir</a:t>
            </a:r>
            <a:r>
              <a:rPr dirty="0">
                <a:solidFill>
                  <a:schemeClr val="accent1">
                    <a:lumMod val="75000"/>
                  </a:schemeClr>
                </a:solidFill>
                <a:latin typeface="Comic Sans MS" panose="030F0902030302020204" pitchFamily="66" charset="0"/>
              </a:rPr>
              <a:t> : Z.O.O.M.</a:t>
            </a:r>
          </a:p>
        </p:txBody>
      </p:sp>
      <p:sp>
        <p:nvSpPr>
          <p:cNvPr id="3" name="Content Placeholder 2"/>
          <p:cNvSpPr>
            <a:spLocks noGrp="1"/>
          </p:cNvSpPr>
          <p:nvPr>
            <p:ph idx="1"/>
          </p:nvPr>
        </p:nvSpPr>
        <p:spPr/>
        <p:txBody>
          <a:bodyPr anchor="ctr">
            <a:normAutofit/>
          </a:bodyPr>
          <a:lstStyle/>
          <a:p>
            <a:pPr algn="ctr">
              <a:buFont typeface=".Apple Color Emoji UI"/>
              <a:buChar char="🏀"/>
            </a:pPr>
            <a:r>
              <a:rPr sz="3200" dirty="0">
                <a:latin typeface="Comic Sans MS" panose="030F0902030302020204" pitchFamily="66" charset="0"/>
              </a:rPr>
              <a:t>- Z : Zone de </a:t>
            </a:r>
            <a:r>
              <a:rPr sz="3200" dirty="0" err="1">
                <a:latin typeface="Comic Sans MS" panose="030F0902030302020204" pitchFamily="66" charset="0"/>
              </a:rPr>
              <a:t>tir</a:t>
            </a:r>
            <a:r>
              <a:rPr sz="3200" dirty="0">
                <a:latin typeface="Comic Sans MS" panose="030F0902030302020204" pitchFamily="66" charset="0"/>
              </a:rPr>
              <a:t> </a:t>
            </a:r>
            <a:r>
              <a:rPr sz="3200" dirty="0" err="1">
                <a:latin typeface="Comic Sans MS" panose="030F0902030302020204" pitchFamily="66" charset="0"/>
              </a:rPr>
              <a:t>proche</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 O : </a:t>
            </a:r>
            <a:r>
              <a:rPr sz="3200" dirty="0" err="1">
                <a:latin typeface="Comic Sans MS" panose="030F0902030302020204" pitchFamily="66" charset="0"/>
              </a:rPr>
              <a:t>Œil</a:t>
            </a:r>
            <a:r>
              <a:rPr sz="3200" dirty="0">
                <a:latin typeface="Comic Sans MS" panose="030F0902030302020204" pitchFamily="66" charset="0"/>
              </a:rPr>
              <a:t> qui vise</a:t>
            </a:r>
          </a:p>
          <a:p>
            <a:pPr algn="ctr">
              <a:buFont typeface=".Apple Color Emoji UI"/>
              <a:buChar char="🏀"/>
            </a:pPr>
            <a:r>
              <a:rPr sz="3200" dirty="0">
                <a:latin typeface="Comic Sans MS" panose="030F0902030302020204" pitchFamily="66" charset="0"/>
              </a:rPr>
              <a:t>- O : </a:t>
            </a:r>
            <a:r>
              <a:rPr sz="3200" dirty="0" err="1">
                <a:latin typeface="Comic Sans MS" panose="030F0902030302020204" pitchFamily="66" charset="0"/>
              </a:rPr>
              <a:t>Organisation</a:t>
            </a:r>
            <a:r>
              <a:rPr sz="3200" dirty="0">
                <a:latin typeface="Comic Sans MS" panose="030F0902030302020204" pitchFamily="66" charset="0"/>
              </a:rPr>
              <a:t> du bras</a:t>
            </a:r>
          </a:p>
          <a:p>
            <a:pPr algn="ctr">
              <a:buFont typeface=".Apple Color Emoji UI"/>
              <a:buChar char="🏀"/>
            </a:pPr>
            <a:r>
              <a:rPr sz="3200" dirty="0">
                <a:latin typeface="Comic Sans MS" panose="030F0902030302020204" pitchFamily="66" charset="0"/>
              </a:rPr>
              <a:t>- M : Main qui </a:t>
            </a:r>
            <a:r>
              <a:rPr sz="3200" dirty="0" err="1">
                <a:latin typeface="Comic Sans MS" panose="030F0902030302020204" pitchFamily="66" charset="0"/>
              </a:rPr>
              <a:t>finit</a:t>
            </a:r>
            <a:r>
              <a:rPr sz="3200" dirty="0">
                <a:latin typeface="Comic Sans MS" panose="030F0902030302020204" pitchFamily="66" charset="0"/>
              </a:rPr>
              <a:t> </a:t>
            </a:r>
            <a:r>
              <a:rPr sz="3200" dirty="0" err="1">
                <a:latin typeface="Comic Sans MS" panose="030F0902030302020204" pitchFamily="66" charset="0"/>
              </a:rPr>
              <a:t>vers</a:t>
            </a:r>
            <a:r>
              <a:rPr sz="3200" dirty="0">
                <a:latin typeface="Comic Sans MS" panose="030F0902030302020204" pitchFamily="66" charset="0"/>
              </a:rPr>
              <a:t> le panier</a:t>
            </a:r>
          </a:p>
          <a:p>
            <a:pPr algn="ctr">
              <a:buFont typeface=".Apple Color Emoji UI"/>
              <a:buChar char="🏀"/>
            </a:pPr>
            <a:r>
              <a:rPr sz="3200" dirty="0">
                <a:latin typeface="Comic Sans MS" panose="030F0902030302020204" pitchFamily="66" charset="0"/>
              </a:rPr>
              <a:t>👉 Un </a:t>
            </a:r>
            <a:r>
              <a:rPr sz="3200" dirty="0" err="1">
                <a:latin typeface="Comic Sans MS" panose="030F0902030302020204" pitchFamily="66" charset="0"/>
              </a:rPr>
              <a:t>outil</a:t>
            </a:r>
            <a:r>
              <a:rPr sz="3200" dirty="0">
                <a:latin typeface="Comic Sans MS" panose="030F0902030302020204" pitchFamily="66" charset="0"/>
              </a:rPr>
              <a:t> pour observer et </a:t>
            </a:r>
            <a:r>
              <a:rPr sz="3200" dirty="0" err="1">
                <a:latin typeface="Comic Sans MS" panose="030F0902030302020204" pitchFamily="66" charset="0"/>
              </a:rPr>
              <a:t>corriger</a:t>
            </a:r>
            <a:endParaRPr sz="3200" dirty="0">
              <a:latin typeface="Comic Sans MS" panose="030F0902030302020204" pitchFamily="66" charset="0"/>
            </a:endParaRPr>
          </a:p>
        </p:txBody>
      </p:sp>
    </p:spTree>
    <p:extLst>
      <p:ext uri="{BB962C8B-B14F-4D97-AF65-F5344CB8AC3E}">
        <p14:creationId xmlns:p14="http://schemas.microsoft.com/office/powerpoint/2010/main" val="3373941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dirty="0">
                <a:solidFill>
                  <a:schemeClr val="accent1">
                    <a:lumMod val="75000"/>
                  </a:schemeClr>
                </a:solidFill>
                <a:latin typeface="Comic Sans MS" panose="030F0902030302020204" pitchFamily="66" charset="0"/>
              </a:rPr>
              <a:t>FPS : </a:t>
            </a:r>
            <a:r>
              <a:rPr dirty="0" err="1">
                <a:solidFill>
                  <a:schemeClr val="accent1">
                    <a:lumMod val="75000"/>
                  </a:schemeClr>
                </a:solidFill>
                <a:latin typeface="Comic Sans MS" panose="030F0902030302020204" pitchFamily="66" charset="0"/>
              </a:rPr>
              <a:t>Jouer</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vite</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vers</a:t>
            </a:r>
            <a:r>
              <a:rPr dirty="0">
                <a:solidFill>
                  <a:schemeClr val="accent1">
                    <a:lumMod val="75000"/>
                  </a:schemeClr>
                </a:solidFill>
                <a:latin typeface="Comic Sans MS" panose="030F0902030302020204" pitchFamily="66" charset="0"/>
              </a:rPr>
              <a:t> la </a:t>
            </a:r>
            <a:r>
              <a:rPr dirty="0" err="1">
                <a:solidFill>
                  <a:schemeClr val="accent1">
                    <a:lumMod val="75000"/>
                  </a:schemeClr>
                </a:solidFill>
                <a:latin typeface="Comic Sans MS" panose="030F0902030302020204" pitchFamily="66" charset="0"/>
              </a:rPr>
              <a:t>cible</a:t>
            </a:r>
            <a:endParaRPr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p:txBody>
          <a:bodyPr vert="horz" lIns="91440" tIns="45720" rIns="91440" bIns="45720" rtlCol="0" anchor="ctr">
            <a:normAutofit/>
          </a:bodyPr>
          <a:lstStyle/>
          <a:p>
            <a:pPr algn="ctr">
              <a:buFont typeface=".Apple Color Emoji UI"/>
              <a:buChar char="🏀"/>
            </a:pPr>
            <a:r>
              <a:rPr sz="3200" dirty="0">
                <a:latin typeface="Comic Sans MS" panose="030F0902030302020204" pitchFamily="66" charset="0"/>
              </a:rPr>
              <a:t>But : </a:t>
            </a:r>
            <a:r>
              <a:rPr sz="3200" dirty="0" err="1">
                <a:latin typeface="Comic Sans MS" panose="030F0902030302020204" pitchFamily="66" charset="0"/>
              </a:rPr>
              <a:t>Tirer</a:t>
            </a:r>
            <a:r>
              <a:rPr sz="3200" dirty="0">
                <a:latin typeface="Comic Sans MS" panose="030F0902030302020204" pitchFamily="66" charset="0"/>
              </a:rPr>
              <a:t> </a:t>
            </a:r>
            <a:r>
              <a:rPr sz="3200" dirty="0" err="1">
                <a:latin typeface="Comic Sans MS" panose="030F0902030302020204" pitchFamily="66" charset="0"/>
              </a:rPr>
              <a:t>seul</a:t>
            </a:r>
            <a:r>
              <a:rPr sz="3200" dirty="0">
                <a:latin typeface="Comic Sans MS" panose="030F0902030302020204" pitchFamily="66" charset="0"/>
              </a:rPr>
              <a:t> après dribble </a:t>
            </a:r>
            <a:r>
              <a:rPr sz="3200" dirty="0" err="1">
                <a:latin typeface="Comic Sans MS" panose="030F0902030302020204" pitchFamily="66" charset="0"/>
              </a:rPr>
              <a:t>ou</a:t>
            </a:r>
            <a:r>
              <a:rPr sz="3200" dirty="0">
                <a:latin typeface="Comic Sans MS" panose="030F0902030302020204" pitchFamily="66" charset="0"/>
              </a:rPr>
              <a:t> </a:t>
            </a:r>
            <a:r>
              <a:rPr sz="3200" dirty="0" err="1">
                <a:latin typeface="Comic Sans MS" panose="030F0902030302020204" pitchFamily="66" charset="0"/>
              </a:rPr>
              <a:t>passe</a:t>
            </a:r>
            <a:r>
              <a:rPr sz="3200" dirty="0">
                <a:latin typeface="Comic Sans MS" panose="030F0902030302020204" pitchFamily="66" charset="0"/>
              </a:rPr>
              <a:t> </a:t>
            </a:r>
            <a:r>
              <a:rPr sz="3200" dirty="0" err="1">
                <a:latin typeface="Comic Sans MS" panose="030F0902030302020204" pitchFamily="66" charset="0"/>
              </a:rPr>
              <a:t>rapide</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Ex : 3c3, retard </a:t>
            </a:r>
            <a:r>
              <a:rPr sz="3200" dirty="0" err="1">
                <a:latin typeface="Comic Sans MS" panose="030F0902030302020204" pitchFamily="66" charset="0"/>
              </a:rPr>
              <a:t>défensif</a:t>
            </a:r>
            <a:r>
              <a:rPr sz="3200" dirty="0">
                <a:latin typeface="Comic Sans MS" panose="030F0902030302020204" pitchFamily="66" charset="0"/>
              </a:rPr>
              <a:t> (plot), panier </a:t>
            </a:r>
            <a:r>
              <a:rPr sz="3200" dirty="0" err="1">
                <a:latin typeface="Comic Sans MS" panose="030F0902030302020204" pitchFamily="66" charset="0"/>
              </a:rPr>
              <a:t>seul</a:t>
            </a:r>
            <a:r>
              <a:rPr sz="3200" dirty="0">
                <a:latin typeface="Comic Sans MS" panose="030F0902030302020204" pitchFamily="66" charset="0"/>
              </a:rPr>
              <a:t> = 100 pts</a:t>
            </a:r>
          </a:p>
          <a:p>
            <a:pPr algn="ctr">
              <a:buFont typeface=".Apple Color Emoji UI"/>
              <a:buChar char="🏀"/>
            </a:pPr>
            <a:r>
              <a:rPr sz="3200" dirty="0" err="1">
                <a:latin typeface="Comic Sans MS" panose="030F0902030302020204" pitchFamily="66" charset="0"/>
              </a:rPr>
              <a:t>Rôles</a:t>
            </a:r>
            <a:r>
              <a:rPr sz="3200" dirty="0">
                <a:latin typeface="Comic Sans MS" panose="030F0902030302020204" pitchFamily="66" charset="0"/>
              </a:rPr>
              <a:t> : </a:t>
            </a:r>
            <a:r>
              <a:rPr sz="3200" dirty="0" err="1">
                <a:latin typeface="Comic Sans MS" panose="030F0902030302020204" pitchFamily="66" charset="0"/>
              </a:rPr>
              <a:t>arbitre</a:t>
            </a:r>
            <a:r>
              <a:rPr sz="3200" dirty="0">
                <a:latin typeface="Comic Sans MS" panose="030F0902030302020204" pitchFamily="66" charset="0"/>
              </a:rPr>
              <a:t>, coach, </a:t>
            </a:r>
            <a:r>
              <a:rPr sz="3200" dirty="0" err="1">
                <a:latin typeface="Comic Sans MS" panose="030F0902030302020204" pitchFamily="66" charset="0"/>
              </a:rPr>
              <a:t>observateur</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a:t>
            </a:r>
            <a:r>
              <a:rPr lang="fr-FR" sz="3200" dirty="0">
                <a:latin typeface="Comic Sans MS" panose="030F0902030302020204" pitchFamily="66" charset="0"/>
              </a:rPr>
              <a:t>Le petit bonhomme: une boussole pour l’apprentissage boosté par le social</a:t>
            </a:r>
            <a:r>
              <a:rPr sz="3200" dirty="0">
                <a:latin typeface="Comic Sans MS" panose="030F0902030302020204" pitchFamily="66" charset="0"/>
              </a:rPr>
              <a:t>)</a:t>
            </a:r>
          </a:p>
        </p:txBody>
      </p:sp>
    </p:spTree>
    <p:extLst>
      <p:ext uri="{BB962C8B-B14F-4D97-AF65-F5344CB8AC3E}">
        <p14:creationId xmlns:p14="http://schemas.microsoft.com/office/powerpoint/2010/main" val="3242454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dirty="0">
                <a:solidFill>
                  <a:schemeClr val="accent1">
                    <a:lumMod val="75000"/>
                  </a:schemeClr>
                </a:solidFill>
                <a:latin typeface="Comic Sans MS" panose="030F0902030302020204" pitchFamily="66" charset="0"/>
              </a:rPr>
              <a:t>FPS : </a:t>
            </a:r>
            <a:r>
              <a:rPr dirty="0" err="1">
                <a:solidFill>
                  <a:schemeClr val="accent1">
                    <a:lumMod val="75000"/>
                  </a:schemeClr>
                </a:solidFill>
                <a:latin typeface="Comic Sans MS" panose="030F0902030302020204" pitchFamily="66" charset="0"/>
              </a:rPr>
              <a:t>Jeu</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rapide</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ou</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jeu</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placé</a:t>
            </a:r>
            <a:endParaRPr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p:txBody>
          <a:bodyPr vert="horz" lIns="91440" tIns="45720" rIns="91440" bIns="45720" rtlCol="0" anchor="ctr">
            <a:normAutofit/>
          </a:bodyPr>
          <a:lstStyle/>
          <a:p>
            <a:pPr algn="ctr">
              <a:buFont typeface=".Apple Color Emoji UI"/>
              <a:buChar char="🏀"/>
            </a:pPr>
            <a:r>
              <a:rPr sz="3200" dirty="0">
                <a:latin typeface="Comic Sans MS" panose="030F0902030302020204" pitchFamily="66" charset="0"/>
              </a:rPr>
              <a:t>But : </a:t>
            </a:r>
            <a:r>
              <a:rPr sz="3200" dirty="0" err="1">
                <a:latin typeface="Comic Sans MS" panose="030F0902030302020204" pitchFamily="66" charset="0"/>
              </a:rPr>
              <a:t>Analyser</a:t>
            </a:r>
            <a:r>
              <a:rPr sz="3200" dirty="0">
                <a:latin typeface="Comic Sans MS" panose="030F0902030302020204" pitchFamily="66" charset="0"/>
              </a:rPr>
              <a:t> la situation pour faire le bon </a:t>
            </a:r>
            <a:r>
              <a:rPr sz="3200" dirty="0" err="1">
                <a:latin typeface="Comic Sans MS" panose="030F0902030302020204" pitchFamily="66" charset="0"/>
              </a:rPr>
              <a:t>choix</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Ex : spot de transition </a:t>
            </a:r>
            <a:r>
              <a:rPr sz="3200" dirty="0" err="1">
                <a:latin typeface="Comic Sans MS" panose="030F0902030302020204" pitchFamily="66" charset="0"/>
              </a:rPr>
              <a:t>déclenche</a:t>
            </a:r>
            <a:r>
              <a:rPr sz="3200" dirty="0">
                <a:latin typeface="Comic Sans MS" panose="030F0902030302020204" pitchFamily="66" charset="0"/>
              </a:rPr>
              <a:t> le </a:t>
            </a:r>
            <a:r>
              <a:rPr sz="3200" dirty="0" err="1">
                <a:latin typeface="Comic Sans MS" panose="030F0902030302020204" pitchFamily="66" charset="0"/>
              </a:rPr>
              <a:t>jeu</a:t>
            </a:r>
            <a:r>
              <a:rPr sz="3200" dirty="0">
                <a:latin typeface="Comic Sans MS" panose="030F0902030302020204" pitchFamily="66" charset="0"/>
              </a:rPr>
              <a:t> </a:t>
            </a:r>
            <a:r>
              <a:rPr sz="3200" dirty="0" err="1">
                <a:latin typeface="Comic Sans MS" panose="030F0902030302020204" pitchFamily="66" charset="0"/>
              </a:rPr>
              <a:t>rapide</a:t>
            </a:r>
            <a:endParaRPr sz="3200" dirty="0">
              <a:latin typeface="Comic Sans MS" panose="030F0902030302020204" pitchFamily="66" charset="0"/>
            </a:endParaRPr>
          </a:p>
          <a:p>
            <a:pPr algn="ctr">
              <a:buFont typeface=".Apple Color Emoji UI"/>
              <a:buChar char="🏀"/>
            </a:pPr>
            <a:r>
              <a:rPr sz="3200" dirty="0" err="1">
                <a:latin typeface="Comic Sans MS" panose="030F0902030302020204" pitchFamily="66" charset="0"/>
              </a:rPr>
              <a:t>Sinon</a:t>
            </a:r>
            <a:r>
              <a:rPr sz="3200" dirty="0">
                <a:latin typeface="Comic Sans MS" panose="030F0902030302020204" pitchFamily="66" charset="0"/>
              </a:rPr>
              <a:t>, </a:t>
            </a:r>
            <a:r>
              <a:rPr sz="3200" dirty="0" err="1">
                <a:latin typeface="Comic Sans MS" panose="030F0902030302020204" pitchFamily="66" charset="0"/>
              </a:rPr>
              <a:t>organiser</a:t>
            </a:r>
            <a:r>
              <a:rPr sz="3200" dirty="0">
                <a:latin typeface="Comic Sans MS" panose="030F0902030302020204" pitchFamily="66" charset="0"/>
              </a:rPr>
              <a:t> </a:t>
            </a:r>
            <a:r>
              <a:rPr sz="3200" dirty="0" err="1">
                <a:latin typeface="Comic Sans MS" panose="030F0902030302020204" pitchFamily="66" charset="0"/>
              </a:rPr>
              <a:t>une</a:t>
            </a:r>
            <a:r>
              <a:rPr sz="3200" dirty="0">
                <a:latin typeface="Comic Sans MS" panose="030F0902030302020204" pitchFamily="66" charset="0"/>
              </a:rPr>
              <a:t> </a:t>
            </a:r>
            <a:r>
              <a:rPr sz="3200" dirty="0" err="1">
                <a:latin typeface="Comic Sans MS" panose="030F0902030302020204" pitchFamily="66" charset="0"/>
              </a:rPr>
              <a:t>attaque</a:t>
            </a:r>
            <a:r>
              <a:rPr sz="3200" dirty="0">
                <a:latin typeface="Comic Sans MS" panose="030F0902030302020204" pitchFamily="66" charset="0"/>
              </a:rPr>
              <a:t> </a:t>
            </a:r>
            <a:r>
              <a:rPr sz="3200" dirty="0" err="1">
                <a:latin typeface="Comic Sans MS" panose="030F0902030302020204" pitchFamily="66" charset="0"/>
              </a:rPr>
              <a:t>placée</a:t>
            </a:r>
            <a:r>
              <a:rPr sz="3200" dirty="0">
                <a:latin typeface="Comic Sans MS" panose="030F0902030302020204" pitchFamily="66" charset="0"/>
              </a:rPr>
              <a:t> (</a:t>
            </a:r>
            <a:r>
              <a:rPr sz="3200" dirty="0" err="1">
                <a:latin typeface="Comic Sans MS" panose="030F0902030302020204" pitchFamily="66" charset="0"/>
              </a:rPr>
              <a:t>passe</a:t>
            </a:r>
            <a:r>
              <a:rPr sz="3200" dirty="0">
                <a:latin typeface="Comic Sans MS" panose="030F0902030302020204" pitchFamily="66" charset="0"/>
              </a:rPr>
              <a:t>, coupe, </a:t>
            </a:r>
            <a:r>
              <a:rPr sz="3200" dirty="0" err="1">
                <a:latin typeface="Comic Sans MS" panose="030F0902030302020204" pitchFamily="66" charset="0"/>
              </a:rPr>
              <a:t>tir</a:t>
            </a:r>
            <a:r>
              <a:rPr sz="3200" dirty="0">
                <a:latin typeface="Comic Sans MS" panose="030F0902030302020204" pitchFamily="66" charset="0"/>
              </a:rPr>
              <a:t>)</a:t>
            </a:r>
          </a:p>
          <a:p>
            <a:pPr algn="ctr">
              <a:buFont typeface=".Apple Color Emoji UI"/>
              <a:buChar char="🏀"/>
            </a:pPr>
            <a:r>
              <a:rPr sz="3200" dirty="0">
                <a:latin typeface="Comic Sans MS" panose="030F0902030302020204" pitchFamily="66" charset="0"/>
              </a:rPr>
              <a:t>2 options = dribble </a:t>
            </a:r>
            <a:r>
              <a:rPr sz="3200" dirty="0" err="1">
                <a:latin typeface="Comic Sans MS" panose="030F0902030302020204" pitchFamily="66" charset="0"/>
              </a:rPr>
              <a:t>rapide</a:t>
            </a:r>
            <a:r>
              <a:rPr sz="3200" dirty="0">
                <a:latin typeface="Comic Sans MS" panose="030F0902030302020204" pitchFamily="66" charset="0"/>
              </a:rPr>
              <a:t> / </a:t>
            </a:r>
            <a:r>
              <a:rPr lang="fr-FR" sz="3200" dirty="0">
                <a:latin typeface="Comic Sans MS" panose="030F0902030302020204" pitchFamily="66" charset="0"/>
              </a:rPr>
              <a:t>Transition</a:t>
            </a:r>
            <a:endParaRPr sz="3200" dirty="0">
              <a:latin typeface="Comic Sans MS" panose="030F0902030302020204" pitchFamily="66" charset="0"/>
            </a:endParaRPr>
          </a:p>
        </p:txBody>
      </p:sp>
    </p:spTree>
    <p:extLst>
      <p:ext uri="{BB962C8B-B14F-4D97-AF65-F5344CB8AC3E}">
        <p14:creationId xmlns:p14="http://schemas.microsoft.com/office/powerpoint/2010/main" val="3776210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BE1BD6F-B274-1F47-9AB2-0BD2A741A87A}"/>
              </a:ext>
            </a:extLst>
          </p:cNvPr>
          <p:cNvPicPr>
            <a:picLocks noChangeAspect="1"/>
          </p:cNvPicPr>
          <p:nvPr/>
        </p:nvPicPr>
        <p:blipFill>
          <a:blip r:embed="rId2"/>
          <a:stretch>
            <a:fillRect/>
          </a:stretch>
        </p:blipFill>
        <p:spPr>
          <a:xfrm>
            <a:off x="862412" y="0"/>
            <a:ext cx="7419175" cy="6858000"/>
          </a:xfrm>
          <a:prstGeom prst="rect">
            <a:avLst/>
          </a:prstGeom>
        </p:spPr>
      </p:pic>
    </p:spTree>
    <p:extLst>
      <p:ext uri="{BB962C8B-B14F-4D97-AF65-F5344CB8AC3E}">
        <p14:creationId xmlns:p14="http://schemas.microsoft.com/office/powerpoint/2010/main" val="783711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dirty="0">
                <a:solidFill>
                  <a:schemeClr val="accent1">
                    <a:lumMod val="75000"/>
                  </a:schemeClr>
                </a:solidFill>
                <a:latin typeface="Comic Sans MS" panose="030F0902030302020204" pitchFamily="66" charset="0"/>
              </a:rPr>
              <a:t>FPS : </a:t>
            </a:r>
            <a:r>
              <a:rPr dirty="0" err="1">
                <a:solidFill>
                  <a:schemeClr val="accent1">
                    <a:lumMod val="75000"/>
                  </a:schemeClr>
                </a:solidFill>
                <a:latin typeface="Comic Sans MS" panose="030F0902030302020204" pitchFamily="66" charset="0"/>
              </a:rPr>
              <a:t>Bouger</a:t>
            </a:r>
            <a:r>
              <a:rPr dirty="0">
                <a:solidFill>
                  <a:schemeClr val="accent1">
                    <a:lumMod val="75000"/>
                  </a:schemeClr>
                </a:solidFill>
                <a:latin typeface="Comic Sans MS" panose="030F0902030302020204" pitchFamily="66" charset="0"/>
              </a:rPr>
              <a:t> sans </a:t>
            </a:r>
            <a:r>
              <a:rPr dirty="0" err="1">
                <a:solidFill>
                  <a:schemeClr val="accent1">
                    <a:lumMod val="75000"/>
                  </a:schemeClr>
                </a:solidFill>
                <a:latin typeface="Comic Sans MS" panose="030F0902030302020204" pitchFamily="66" charset="0"/>
              </a:rPr>
              <a:t>ballon</a:t>
            </a:r>
            <a:r>
              <a:rPr dirty="0">
                <a:solidFill>
                  <a:schemeClr val="accent1">
                    <a:lumMod val="75000"/>
                  </a:schemeClr>
                </a:solidFill>
                <a:latin typeface="Comic Sans MS" panose="030F0902030302020204" pitchFamily="66" charset="0"/>
              </a:rPr>
              <a:t> pour </a:t>
            </a:r>
            <a:r>
              <a:rPr dirty="0" err="1">
                <a:solidFill>
                  <a:schemeClr val="accent1">
                    <a:lumMod val="75000"/>
                  </a:schemeClr>
                </a:solidFill>
                <a:latin typeface="Comic Sans MS" panose="030F0902030302020204" pitchFamily="66" charset="0"/>
              </a:rPr>
              <a:t>créer</a:t>
            </a:r>
            <a:r>
              <a:rPr dirty="0">
                <a:solidFill>
                  <a:schemeClr val="accent1">
                    <a:lumMod val="75000"/>
                  </a:schemeClr>
                </a:solidFill>
                <a:latin typeface="Comic Sans MS" panose="030F0902030302020204" pitchFamily="66" charset="0"/>
              </a:rPr>
              <a:t> </a:t>
            </a:r>
            <a:r>
              <a:rPr dirty="0" err="1">
                <a:solidFill>
                  <a:schemeClr val="accent1">
                    <a:lumMod val="75000"/>
                  </a:schemeClr>
                </a:solidFill>
                <a:latin typeface="Comic Sans MS" panose="030F0902030302020204" pitchFamily="66" charset="0"/>
              </a:rPr>
              <a:t>l’espace</a:t>
            </a:r>
            <a:endParaRPr dirty="0">
              <a:solidFill>
                <a:schemeClr val="accent1">
                  <a:lumMod val="75000"/>
                </a:schemeClr>
              </a:solidFill>
              <a:latin typeface="Comic Sans MS" panose="030F0902030302020204" pitchFamily="66" charset="0"/>
            </a:endParaRPr>
          </a:p>
        </p:txBody>
      </p:sp>
      <p:sp>
        <p:nvSpPr>
          <p:cNvPr id="3" name="Content Placeholder 2"/>
          <p:cNvSpPr>
            <a:spLocks noGrp="1"/>
          </p:cNvSpPr>
          <p:nvPr>
            <p:ph idx="1"/>
          </p:nvPr>
        </p:nvSpPr>
        <p:spPr/>
        <p:txBody>
          <a:bodyPr vert="horz" lIns="91440" tIns="45720" rIns="91440" bIns="45720" rtlCol="0" anchor="ctr">
            <a:normAutofit/>
          </a:bodyPr>
          <a:lstStyle/>
          <a:p>
            <a:pPr algn="ctr">
              <a:buFont typeface=".Apple Color Emoji UI"/>
              <a:buChar char="🏀"/>
            </a:pPr>
            <a:r>
              <a:rPr sz="3200" dirty="0">
                <a:latin typeface="Comic Sans MS" panose="030F0902030302020204" pitchFamily="66" charset="0"/>
              </a:rPr>
              <a:t>But : </a:t>
            </a:r>
            <a:r>
              <a:rPr sz="3200" dirty="0" err="1">
                <a:latin typeface="Comic Sans MS" panose="030F0902030302020204" pitchFamily="66" charset="0"/>
              </a:rPr>
              <a:t>Écartement</a:t>
            </a:r>
            <a:r>
              <a:rPr sz="3200" dirty="0">
                <a:latin typeface="Comic Sans MS" panose="030F0902030302020204" pitchFamily="66" charset="0"/>
              </a:rPr>
              <a:t>, </a:t>
            </a:r>
            <a:r>
              <a:rPr sz="3200" dirty="0" err="1">
                <a:latin typeface="Comic Sans MS" panose="030F0902030302020204" pitchFamily="66" charset="0"/>
              </a:rPr>
              <a:t>démarquage</a:t>
            </a:r>
            <a:r>
              <a:rPr sz="3200" dirty="0">
                <a:latin typeface="Comic Sans MS" panose="030F0902030302020204" pitchFamily="66" charset="0"/>
              </a:rPr>
              <a:t>, block</a:t>
            </a:r>
          </a:p>
          <a:p>
            <a:pPr algn="ctr">
              <a:buFont typeface=".Apple Color Emoji UI"/>
              <a:buChar char="🏀"/>
            </a:pPr>
            <a:r>
              <a:rPr sz="3200" dirty="0">
                <a:latin typeface="Comic Sans MS" panose="030F0902030302020204" pitchFamily="66" charset="0"/>
              </a:rPr>
              <a:t>Ex : bonus </a:t>
            </a:r>
            <a:r>
              <a:rPr sz="3200" dirty="0" err="1">
                <a:latin typeface="Comic Sans MS" panose="030F0902030302020204" pitchFamily="66" charset="0"/>
              </a:rPr>
              <a:t>si</a:t>
            </a:r>
            <a:r>
              <a:rPr sz="3200" dirty="0">
                <a:latin typeface="Comic Sans MS" panose="030F0902030302020204" pitchFamily="66" charset="0"/>
              </a:rPr>
              <a:t> </a:t>
            </a:r>
            <a:r>
              <a:rPr sz="3200" dirty="0" err="1">
                <a:latin typeface="Comic Sans MS" panose="030F0902030302020204" pitchFamily="66" charset="0"/>
              </a:rPr>
              <a:t>passe</a:t>
            </a:r>
            <a:r>
              <a:rPr sz="3200" dirty="0">
                <a:latin typeface="Comic Sans MS" panose="030F0902030302020204" pitchFamily="66" charset="0"/>
              </a:rPr>
              <a:t> et </a:t>
            </a:r>
            <a:r>
              <a:rPr sz="3200" dirty="0" err="1">
                <a:latin typeface="Comic Sans MS" panose="030F0902030302020204" pitchFamily="66" charset="0"/>
              </a:rPr>
              <a:t>va</a:t>
            </a:r>
            <a:r>
              <a:rPr sz="3200" dirty="0">
                <a:latin typeface="Comic Sans MS" panose="030F0902030302020204" pitchFamily="66" charset="0"/>
              </a:rPr>
              <a:t> </a:t>
            </a:r>
            <a:r>
              <a:rPr sz="3200" dirty="0" err="1">
                <a:latin typeface="Comic Sans MS" panose="030F0902030302020204" pitchFamily="66" charset="0"/>
              </a:rPr>
              <a:t>ou</a:t>
            </a:r>
            <a:r>
              <a:rPr sz="3200" dirty="0">
                <a:latin typeface="Comic Sans MS" panose="030F0902030302020204" pitchFamily="66" charset="0"/>
              </a:rPr>
              <a:t> </a:t>
            </a:r>
            <a:r>
              <a:rPr sz="3200" dirty="0" err="1">
                <a:latin typeface="Comic Sans MS" panose="030F0902030302020204" pitchFamily="66" charset="0"/>
              </a:rPr>
              <a:t>passe</a:t>
            </a:r>
            <a:r>
              <a:rPr sz="3200" dirty="0">
                <a:latin typeface="Comic Sans MS" panose="030F0902030302020204" pitchFamily="66" charset="0"/>
              </a:rPr>
              <a:t> + block</a:t>
            </a:r>
          </a:p>
          <a:p>
            <a:pPr algn="ctr">
              <a:buFont typeface=".Apple Color Emoji UI"/>
              <a:buChar char="🏀"/>
            </a:pPr>
            <a:r>
              <a:rPr sz="3200" dirty="0">
                <a:latin typeface="Comic Sans MS" panose="030F0902030302020204" pitchFamily="66" charset="0"/>
              </a:rPr>
              <a:t>Objectif : faire </a:t>
            </a:r>
            <a:r>
              <a:rPr sz="3200" dirty="0" err="1">
                <a:latin typeface="Comic Sans MS" panose="030F0902030302020204" pitchFamily="66" charset="0"/>
              </a:rPr>
              <a:t>apparaître</a:t>
            </a:r>
            <a:r>
              <a:rPr sz="3200" dirty="0">
                <a:latin typeface="Comic Sans MS" panose="030F0902030302020204" pitchFamily="66" charset="0"/>
              </a:rPr>
              <a:t> des </a:t>
            </a:r>
            <a:r>
              <a:rPr sz="3200" dirty="0" err="1">
                <a:latin typeface="Comic Sans MS" panose="030F0902030302020204" pitchFamily="66" charset="0"/>
              </a:rPr>
              <a:t>tirs</a:t>
            </a:r>
            <a:r>
              <a:rPr sz="3200" dirty="0">
                <a:latin typeface="Comic Sans MS" panose="030F0902030302020204" pitchFamily="66" charset="0"/>
              </a:rPr>
              <a:t> </a:t>
            </a:r>
            <a:r>
              <a:rPr sz="3200" dirty="0" err="1">
                <a:latin typeface="Comic Sans MS" panose="030F0902030302020204" pitchFamily="66" charset="0"/>
              </a:rPr>
              <a:t>faciles</a:t>
            </a:r>
            <a:endParaRPr sz="3200" dirty="0">
              <a:latin typeface="Comic Sans MS" panose="030F0902030302020204" pitchFamily="66" charset="0"/>
            </a:endParaRPr>
          </a:p>
          <a:p>
            <a:pPr algn="ctr">
              <a:buFont typeface=".Apple Color Emoji UI"/>
              <a:buChar char="🏀"/>
            </a:pPr>
            <a:r>
              <a:rPr lang="fr-FR" sz="3200" dirty="0">
                <a:latin typeface="Comic Sans MS" panose="030F0902030302020204" pitchFamily="66" charset="0"/>
              </a:rPr>
              <a:t>Introduction à la coupe dangereuse et l’aide offensive</a:t>
            </a:r>
            <a:endParaRPr sz="3200" dirty="0">
              <a:latin typeface="Comic Sans MS" panose="030F0902030302020204" pitchFamily="66" charset="0"/>
            </a:endParaRPr>
          </a:p>
        </p:txBody>
      </p:sp>
    </p:spTree>
    <p:extLst>
      <p:ext uri="{BB962C8B-B14F-4D97-AF65-F5344CB8AC3E}">
        <p14:creationId xmlns:p14="http://schemas.microsoft.com/office/powerpoint/2010/main" val="3374509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a:solidFill>
                  <a:schemeClr val="accent1">
                    <a:lumMod val="75000"/>
                  </a:schemeClr>
                </a:solidFill>
                <a:latin typeface="Comic Sans MS" panose="030F0902030302020204" pitchFamily="66" charset="0"/>
              </a:rPr>
              <a:t>Rôles sociaux valorisants</a:t>
            </a:r>
          </a:p>
        </p:txBody>
      </p:sp>
      <p:sp>
        <p:nvSpPr>
          <p:cNvPr id="3" name="Content Placeholder 2"/>
          <p:cNvSpPr>
            <a:spLocks noGrp="1"/>
          </p:cNvSpPr>
          <p:nvPr>
            <p:ph idx="1"/>
          </p:nvPr>
        </p:nvSpPr>
        <p:spPr/>
        <p:txBody>
          <a:bodyPr vert="horz" lIns="91440" tIns="45720" rIns="91440" bIns="45720" rtlCol="0" anchor="ctr">
            <a:normAutofit/>
          </a:bodyPr>
          <a:lstStyle/>
          <a:p>
            <a:pPr algn="ctr">
              <a:buFont typeface=".Apple Color Emoji UI"/>
              <a:buChar char="🏀"/>
            </a:pPr>
            <a:r>
              <a:rPr sz="3200" dirty="0">
                <a:latin typeface="Comic Sans MS" panose="030F0902030302020204" pitchFamily="66" charset="0"/>
              </a:rPr>
              <a:t>- Coach : </a:t>
            </a:r>
            <a:r>
              <a:rPr sz="3200" dirty="0" err="1">
                <a:latin typeface="Comic Sans MS" panose="030F0902030302020204" pitchFamily="66" charset="0"/>
              </a:rPr>
              <a:t>consigne</a:t>
            </a:r>
            <a:r>
              <a:rPr sz="3200" dirty="0">
                <a:latin typeface="Comic Sans MS" panose="030F0902030302020204" pitchFamily="66" charset="0"/>
              </a:rPr>
              <a:t> + encouragement</a:t>
            </a:r>
          </a:p>
          <a:p>
            <a:pPr algn="ctr">
              <a:buFont typeface=".Apple Color Emoji UI"/>
              <a:buChar char="🏀"/>
            </a:pPr>
            <a:r>
              <a:t>- Arbitre : apprend les règles, s’engage, reçoit des retours constructifs</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 </a:t>
            </a:r>
            <a:r>
              <a:rPr sz="3200" dirty="0" err="1">
                <a:latin typeface="Comic Sans MS" panose="030F0902030302020204" pitchFamily="66" charset="0"/>
              </a:rPr>
              <a:t>Partenaire</a:t>
            </a:r>
            <a:r>
              <a:rPr sz="3200" dirty="0">
                <a:latin typeface="Comic Sans MS" panose="030F0902030302020204" pitchFamily="66" charset="0"/>
              </a:rPr>
              <a:t> </a:t>
            </a:r>
            <a:r>
              <a:rPr sz="3200" dirty="0" err="1">
                <a:latin typeface="Comic Sans MS" panose="030F0902030302020204" pitchFamily="66" charset="0"/>
              </a:rPr>
              <a:t>d’entraînement</a:t>
            </a:r>
            <a:r>
              <a:rPr sz="3200" dirty="0">
                <a:latin typeface="Comic Sans MS" panose="030F0902030302020204" pitchFamily="66" charset="0"/>
              </a:rPr>
              <a:t> : aide </a:t>
            </a:r>
            <a:r>
              <a:rPr sz="3200" dirty="0" err="1">
                <a:latin typeface="Comic Sans MS" panose="030F0902030302020204" pitchFamily="66" charset="0"/>
              </a:rPr>
              <a:t>à</a:t>
            </a:r>
            <a:r>
              <a:rPr sz="3200" dirty="0">
                <a:latin typeface="Comic Sans MS" panose="030F0902030302020204" pitchFamily="66" charset="0"/>
              </a:rPr>
              <a:t> </a:t>
            </a:r>
            <a:r>
              <a:rPr sz="3200" dirty="0" err="1">
                <a:latin typeface="Comic Sans MS" panose="030F0902030302020204" pitchFamily="66" charset="0"/>
              </a:rPr>
              <a:t>progresser</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 </a:t>
            </a:r>
            <a:r>
              <a:rPr sz="3200" dirty="0" err="1">
                <a:latin typeface="Comic Sans MS" panose="030F0902030302020204" pitchFamily="66" charset="0"/>
              </a:rPr>
              <a:t>Créer</a:t>
            </a:r>
            <a:r>
              <a:rPr sz="3200" dirty="0">
                <a:latin typeface="Comic Sans MS" panose="030F0902030302020204" pitchFamily="66" charset="0"/>
              </a:rPr>
              <a:t> </a:t>
            </a:r>
            <a:r>
              <a:rPr sz="3200" dirty="0" err="1">
                <a:latin typeface="Comic Sans MS" panose="030F0902030302020204" pitchFamily="66" charset="0"/>
              </a:rPr>
              <a:t>une</a:t>
            </a:r>
            <a:r>
              <a:rPr sz="3200" dirty="0">
                <a:latin typeface="Comic Sans MS" panose="030F0902030302020204" pitchFamily="66" charset="0"/>
              </a:rPr>
              <a:t> </a:t>
            </a:r>
            <a:r>
              <a:rPr sz="3200" dirty="0" err="1">
                <a:latin typeface="Comic Sans MS" panose="030F0902030302020204" pitchFamily="66" charset="0"/>
              </a:rPr>
              <a:t>dynamique</a:t>
            </a:r>
            <a:r>
              <a:rPr sz="3200" dirty="0">
                <a:latin typeface="Comic Sans MS" panose="030F0902030302020204" pitchFamily="66" charset="0"/>
              </a:rPr>
              <a:t> de </a:t>
            </a:r>
            <a:r>
              <a:rPr sz="3200" dirty="0" err="1">
                <a:latin typeface="Comic Sans MS" panose="030F0902030302020204" pitchFamily="66" charset="0"/>
              </a:rPr>
              <a:t>coopération</a:t>
            </a:r>
            <a:r>
              <a:rPr sz="3200" dirty="0">
                <a:latin typeface="Comic Sans MS" panose="030F0902030302020204" pitchFamily="66" charset="0"/>
              </a:rPr>
              <a:t> et </a:t>
            </a:r>
            <a:r>
              <a:rPr sz="3200" dirty="0" err="1">
                <a:latin typeface="Comic Sans MS" panose="030F0902030302020204" pitchFamily="66" charset="0"/>
              </a:rPr>
              <a:t>d’engagement</a:t>
            </a:r>
            <a:endParaRPr sz="3200" dirty="0">
              <a:latin typeface="Comic Sans MS" panose="030F0902030302020204" pitchFamily="66" charset="0"/>
            </a:endParaRPr>
          </a:p>
        </p:txBody>
      </p:sp>
    </p:spTree>
    <p:extLst>
      <p:ext uri="{BB962C8B-B14F-4D97-AF65-F5344CB8AC3E}">
        <p14:creationId xmlns:p14="http://schemas.microsoft.com/office/powerpoint/2010/main" val="2989921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a:solidFill>
                  <a:schemeClr val="accent1">
                    <a:lumMod val="75000"/>
                  </a:schemeClr>
                </a:solidFill>
                <a:latin typeface="Comic Sans MS" panose="030F0902030302020204" pitchFamily="66" charset="0"/>
              </a:rPr>
              <a:t>Évaluer simplement</a:t>
            </a:r>
          </a:p>
        </p:txBody>
      </p:sp>
      <p:sp>
        <p:nvSpPr>
          <p:cNvPr id="3" name="Content Placeholder 2"/>
          <p:cNvSpPr>
            <a:spLocks noGrp="1"/>
          </p:cNvSpPr>
          <p:nvPr>
            <p:ph idx="1"/>
          </p:nvPr>
        </p:nvSpPr>
        <p:spPr/>
        <p:txBody>
          <a:bodyPr vert="horz" lIns="91440" tIns="45720" rIns="91440" bIns="45720" rtlCol="0" anchor="ctr">
            <a:normAutofit lnSpcReduction="10000"/>
          </a:bodyPr>
          <a:lstStyle/>
          <a:p>
            <a:pPr algn="ctr">
              <a:buFont typeface=".Apple Color Emoji UI"/>
              <a:buChar char="🏀"/>
            </a:pPr>
            <a:r>
              <a:rPr sz="3200" dirty="0">
                <a:latin typeface="Comic Sans MS" panose="030F0902030302020204" pitchFamily="66" charset="0"/>
              </a:rPr>
              <a:t>3 </a:t>
            </a:r>
            <a:r>
              <a:rPr sz="3200" dirty="0" err="1">
                <a:latin typeface="Comic Sans MS" panose="030F0902030302020204" pitchFamily="66" charset="0"/>
              </a:rPr>
              <a:t>niveaux</a:t>
            </a:r>
            <a:r>
              <a:rPr sz="3200" dirty="0">
                <a:latin typeface="Comic Sans MS" panose="030F0902030302020204" pitchFamily="66" charset="0"/>
              </a:rPr>
              <a:t> </a:t>
            </a:r>
            <a:r>
              <a:rPr sz="3200" dirty="0" err="1">
                <a:latin typeface="Comic Sans MS" panose="030F0902030302020204" pitchFamily="66" charset="0"/>
              </a:rPr>
              <a:t>lisibles</a:t>
            </a:r>
            <a:r>
              <a:rPr sz="3200" dirty="0">
                <a:latin typeface="Comic Sans MS" panose="030F0902030302020204" pitchFamily="66" charset="0"/>
              </a:rPr>
              <a:t> :</a:t>
            </a:r>
          </a:p>
          <a:p>
            <a:pPr algn="ctr">
              <a:buFont typeface=".Apple Color Emoji UI"/>
              <a:buChar char="🏀"/>
            </a:pPr>
            <a:r>
              <a:rPr sz="3200" dirty="0">
                <a:latin typeface="Comic Sans MS" panose="030F0902030302020204" pitchFamily="66" charset="0"/>
              </a:rPr>
              <a:t>1. </a:t>
            </a:r>
            <a:r>
              <a:rPr sz="3200" dirty="0" err="1">
                <a:latin typeface="Comic Sans MS" panose="030F0902030302020204" pitchFamily="66" charset="0"/>
              </a:rPr>
              <a:t>Joue</a:t>
            </a:r>
            <a:r>
              <a:rPr sz="3200" dirty="0">
                <a:latin typeface="Comic Sans MS" panose="030F0902030302020204" pitchFamily="66" charset="0"/>
              </a:rPr>
              <a:t> </a:t>
            </a:r>
            <a:r>
              <a:rPr sz="3200" dirty="0" err="1">
                <a:latin typeface="Comic Sans MS" panose="030F0902030302020204" pitchFamily="66" charset="0"/>
              </a:rPr>
              <a:t>vers</a:t>
            </a:r>
            <a:r>
              <a:rPr sz="3200" dirty="0">
                <a:latin typeface="Comic Sans MS" panose="030F0902030302020204" pitchFamily="66" charset="0"/>
              </a:rPr>
              <a:t> </a:t>
            </a:r>
            <a:r>
              <a:rPr sz="3200" dirty="0" err="1">
                <a:latin typeface="Comic Sans MS" panose="030F0902030302020204" pitchFamily="66" charset="0"/>
              </a:rPr>
              <a:t>l’avant</a:t>
            </a:r>
            <a:r>
              <a:rPr sz="3200" dirty="0">
                <a:latin typeface="Comic Sans MS" panose="030F0902030302020204" pitchFamily="66" charset="0"/>
              </a:rPr>
              <a:t> / </a:t>
            </a:r>
            <a:r>
              <a:rPr sz="3200" dirty="0" err="1">
                <a:latin typeface="Comic Sans MS" panose="030F0902030302020204" pitchFamily="66" charset="0"/>
              </a:rPr>
              <a:t>perte</a:t>
            </a:r>
            <a:r>
              <a:rPr sz="3200" dirty="0">
                <a:latin typeface="Comic Sans MS" panose="030F0902030302020204" pitchFamily="66" charset="0"/>
              </a:rPr>
              <a:t> de </a:t>
            </a:r>
            <a:r>
              <a:rPr sz="3200" dirty="0" err="1">
                <a:latin typeface="Comic Sans MS" panose="030F0902030302020204" pitchFamily="66" charset="0"/>
              </a:rPr>
              <a:t>balle</a:t>
            </a:r>
            <a:r>
              <a:rPr sz="3200" dirty="0">
                <a:latin typeface="Comic Sans MS" panose="030F0902030302020204" pitchFamily="66" charset="0"/>
              </a:rPr>
              <a:t> / </a:t>
            </a:r>
            <a:r>
              <a:rPr sz="3200" dirty="0" err="1">
                <a:latin typeface="Comic Sans MS" panose="030F0902030302020204" pitchFamily="66" charset="0"/>
              </a:rPr>
              <a:t>tir</a:t>
            </a:r>
            <a:r>
              <a:rPr sz="3200" dirty="0">
                <a:latin typeface="Comic Sans MS" panose="030F0902030302020204" pitchFamily="66" charset="0"/>
              </a:rPr>
              <a:t> loin</a:t>
            </a:r>
          </a:p>
          <a:p>
            <a:pPr algn="ctr">
              <a:buFont typeface=".Apple Color Emoji UI"/>
              <a:buChar char="🏀"/>
            </a:pPr>
            <a:r>
              <a:rPr sz="3200" dirty="0">
                <a:latin typeface="Comic Sans MS" panose="030F0902030302020204" pitchFamily="66" charset="0"/>
              </a:rPr>
              <a:t>2. </a:t>
            </a:r>
            <a:r>
              <a:rPr sz="3200" dirty="0" err="1">
                <a:latin typeface="Comic Sans MS" panose="030F0902030302020204" pitchFamily="66" charset="0"/>
              </a:rPr>
              <a:t>Passe</a:t>
            </a:r>
            <a:r>
              <a:rPr sz="3200" dirty="0">
                <a:latin typeface="Comic Sans MS" panose="030F0902030302020204" pitchFamily="66" charset="0"/>
              </a:rPr>
              <a:t> </a:t>
            </a:r>
            <a:r>
              <a:rPr sz="3200" dirty="0" err="1">
                <a:latin typeface="Comic Sans MS" panose="030F0902030302020204" pitchFamily="66" charset="0"/>
              </a:rPr>
              <a:t>ou</a:t>
            </a:r>
            <a:r>
              <a:rPr sz="3200" dirty="0">
                <a:latin typeface="Comic Sans MS" panose="030F0902030302020204" pitchFamily="66" charset="0"/>
              </a:rPr>
              <a:t> dribble </a:t>
            </a:r>
            <a:r>
              <a:rPr sz="3200" dirty="0" err="1">
                <a:latin typeface="Comic Sans MS" panose="030F0902030302020204" pitchFamily="66" charset="0"/>
              </a:rPr>
              <a:t>vers</a:t>
            </a:r>
            <a:r>
              <a:rPr sz="3200" dirty="0">
                <a:latin typeface="Comic Sans MS" panose="030F0902030302020204" pitchFamily="66" charset="0"/>
              </a:rPr>
              <a:t> </a:t>
            </a:r>
            <a:r>
              <a:rPr sz="3200" dirty="0" err="1">
                <a:latin typeface="Comic Sans MS" panose="030F0902030302020204" pitchFamily="66" charset="0"/>
              </a:rPr>
              <a:t>l’avant</a:t>
            </a:r>
            <a:r>
              <a:rPr sz="3200" dirty="0">
                <a:latin typeface="Comic Sans MS" panose="030F0902030302020204" pitchFamily="66" charset="0"/>
              </a:rPr>
              <a:t> / </a:t>
            </a:r>
            <a:r>
              <a:rPr sz="3200" dirty="0" err="1">
                <a:latin typeface="Comic Sans MS" panose="030F0902030302020204" pitchFamily="66" charset="0"/>
              </a:rPr>
              <a:t>tir</a:t>
            </a:r>
            <a:r>
              <a:rPr sz="3200" dirty="0">
                <a:latin typeface="Comic Sans MS" panose="030F0902030302020204" pitchFamily="66" charset="0"/>
              </a:rPr>
              <a:t> </a:t>
            </a:r>
            <a:r>
              <a:rPr sz="3200" dirty="0" err="1">
                <a:latin typeface="Comic Sans MS" panose="030F0902030302020204" pitchFamily="66" charset="0"/>
              </a:rPr>
              <a:t>proche</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3. </a:t>
            </a:r>
            <a:r>
              <a:rPr sz="3200" dirty="0" err="1">
                <a:latin typeface="Comic Sans MS" panose="030F0902030302020204" pitchFamily="66" charset="0"/>
              </a:rPr>
              <a:t>Joue</a:t>
            </a:r>
            <a:r>
              <a:rPr sz="3200" dirty="0">
                <a:latin typeface="Comic Sans MS" panose="030F0902030302020204" pitchFamily="66" charset="0"/>
              </a:rPr>
              <a:t> </a:t>
            </a:r>
            <a:r>
              <a:rPr sz="3200" dirty="0" err="1">
                <a:latin typeface="Comic Sans MS" panose="030F0902030302020204" pitchFamily="66" charset="0"/>
              </a:rPr>
              <a:t>vite</a:t>
            </a:r>
            <a:r>
              <a:rPr sz="3200" dirty="0">
                <a:latin typeface="Comic Sans MS" panose="030F0902030302020204" pitchFamily="66" charset="0"/>
              </a:rPr>
              <a:t> </a:t>
            </a:r>
            <a:r>
              <a:rPr sz="3200" dirty="0" err="1">
                <a:latin typeface="Comic Sans MS" panose="030F0902030302020204" pitchFamily="66" charset="0"/>
              </a:rPr>
              <a:t>ou</a:t>
            </a:r>
            <a:r>
              <a:rPr sz="3200" dirty="0">
                <a:latin typeface="Comic Sans MS" panose="030F0902030302020204" pitchFamily="66" charset="0"/>
              </a:rPr>
              <a:t> </a:t>
            </a:r>
            <a:r>
              <a:rPr sz="3200" dirty="0" err="1">
                <a:latin typeface="Comic Sans MS" panose="030F0902030302020204" pitchFamily="66" charset="0"/>
              </a:rPr>
              <a:t>construit</a:t>
            </a:r>
            <a:r>
              <a:rPr sz="3200" dirty="0">
                <a:latin typeface="Comic Sans MS" panose="030F0902030302020204" pitchFamily="66" charset="0"/>
              </a:rPr>
              <a:t> / </a:t>
            </a:r>
            <a:r>
              <a:rPr sz="3200" dirty="0" err="1">
                <a:latin typeface="Comic Sans MS" panose="030F0902030302020204" pitchFamily="66" charset="0"/>
              </a:rPr>
              <a:t>tir</a:t>
            </a:r>
            <a:r>
              <a:rPr sz="3200" dirty="0">
                <a:latin typeface="Comic Sans MS" panose="030F0902030302020204" pitchFamily="66" charset="0"/>
              </a:rPr>
              <a:t> </a:t>
            </a:r>
            <a:r>
              <a:rPr sz="3200" dirty="0" err="1">
                <a:latin typeface="Comic Sans MS" panose="030F0902030302020204" pitchFamily="66" charset="0"/>
              </a:rPr>
              <a:t>seul</a:t>
            </a:r>
            <a:r>
              <a:rPr sz="3200" dirty="0">
                <a:latin typeface="Comic Sans MS" panose="030F0902030302020204" pitchFamily="66" charset="0"/>
              </a:rPr>
              <a:t> / </a:t>
            </a:r>
            <a:r>
              <a:rPr sz="3200" dirty="0" err="1">
                <a:latin typeface="Comic Sans MS" panose="030F0902030302020204" pitchFamily="66" charset="0"/>
              </a:rPr>
              <a:t>choix</a:t>
            </a:r>
            <a:r>
              <a:rPr sz="3200" dirty="0">
                <a:latin typeface="Comic Sans MS" panose="030F0902030302020204" pitchFamily="66" charset="0"/>
              </a:rPr>
              <a:t> </a:t>
            </a:r>
            <a:r>
              <a:rPr sz="3200" dirty="0" err="1">
                <a:latin typeface="Comic Sans MS" panose="030F0902030302020204" pitchFamily="66" charset="0"/>
              </a:rPr>
              <a:t>adapté</a:t>
            </a:r>
            <a:endParaRPr lang="fr-FR" sz="3200" dirty="0">
              <a:latin typeface="Comic Sans MS" panose="030F0902030302020204" pitchFamily="66" charset="0"/>
            </a:endParaRPr>
          </a:p>
          <a:p>
            <a:pPr algn="ctr">
              <a:buFont typeface=".Apple Color Emoji UI"/>
              <a:buChar char="🏀"/>
            </a:pPr>
            <a:r>
              <a:rPr lang="fr-FR" sz="3200" dirty="0">
                <a:latin typeface="Comic Sans MS" panose="030F0902030302020204" pitchFamily="66" charset="0"/>
              </a:rPr>
              <a:t>Support : fiche flash à cocher + retour oral</a:t>
            </a:r>
          </a:p>
        </p:txBody>
      </p:sp>
    </p:spTree>
    <p:extLst>
      <p:ext uri="{BB962C8B-B14F-4D97-AF65-F5344CB8AC3E}">
        <p14:creationId xmlns:p14="http://schemas.microsoft.com/office/powerpoint/2010/main" val="2478122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CA1F54-4C27-1A49-AEB6-5F3C0EC32CB8}"/>
              </a:ext>
            </a:extLst>
          </p:cNvPr>
          <p:cNvSpPr>
            <a:spLocks noGrp="1"/>
          </p:cNvSpPr>
          <p:nvPr>
            <p:ph type="title"/>
          </p:nvPr>
        </p:nvSpPr>
        <p:spPr>
          <a:xfrm>
            <a:off x="298174" y="942205"/>
            <a:ext cx="8388626" cy="857250"/>
          </a:xfrm>
          <a:solidFill>
            <a:schemeClr val="accent6">
              <a:lumMod val="20000"/>
              <a:lumOff val="80000"/>
            </a:schemeClr>
          </a:solidFill>
          <a:ln>
            <a:solidFill>
              <a:schemeClr val="tx2"/>
            </a:solidFill>
          </a:ln>
        </p:spPr>
        <p:txBody>
          <a:bodyPr vert="horz" lIns="91440" tIns="45720" rIns="91440" bIns="45720" rtlCol="0" anchor="ctr">
            <a:normAutofit fontScale="92500"/>
          </a:bodyPr>
          <a:lstStyle/>
          <a:p>
            <a:r>
              <a:rPr lang="fr-FR" dirty="0">
                <a:solidFill>
                  <a:schemeClr val="accent1">
                    <a:lumMod val="75000"/>
                  </a:schemeClr>
                </a:solidFill>
                <a:latin typeface="Comic Sans MS" panose="030F0902030302020204" pitchFamily="66" charset="0"/>
              </a:rPr>
              <a:t>Des oublis? Le basket-ball ; le CA4</a:t>
            </a:r>
          </a:p>
        </p:txBody>
      </p:sp>
      <p:sp>
        <p:nvSpPr>
          <p:cNvPr id="3" name="Espace réservé du contenu 2">
            <a:extLst>
              <a:ext uri="{FF2B5EF4-FFF2-40B4-BE49-F238E27FC236}">
                <a16:creationId xmlns:a16="http://schemas.microsoft.com/office/drawing/2014/main" id="{BFD48A8A-3B97-5A47-8A55-17755A008856}"/>
              </a:ext>
            </a:extLst>
          </p:cNvPr>
          <p:cNvSpPr>
            <a:spLocks noGrp="1"/>
          </p:cNvSpPr>
          <p:nvPr>
            <p:ph idx="1"/>
          </p:nvPr>
        </p:nvSpPr>
        <p:spPr>
          <a:xfrm>
            <a:off x="298174" y="1920479"/>
            <a:ext cx="8388626" cy="4261659"/>
          </a:xfrm>
        </p:spPr>
        <p:txBody>
          <a:bodyPr>
            <a:normAutofit fontScale="92500" lnSpcReduction="10000"/>
          </a:bodyPr>
          <a:lstStyle/>
          <a:p>
            <a:r>
              <a:rPr lang="fr-FR" dirty="0">
                <a:latin typeface="Comic Sans MS" panose="030F0902030302020204" pitchFamily="66" charset="0"/>
              </a:rPr>
              <a:t>La place de la manipulation ? (les objets; l’échauffement, les balles, le tir, les passes, le dribble)</a:t>
            </a:r>
          </a:p>
          <a:p>
            <a:r>
              <a:rPr lang="fr-FR" dirty="0">
                <a:latin typeface="Comic Sans MS" panose="030F0902030302020204" pitchFamily="66" charset="0"/>
              </a:rPr>
              <a:t>Groupe de niveau vs groupe de hétérogène?</a:t>
            </a:r>
          </a:p>
          <a:p>
            <a:r>
              <a:rPr lang="fr-FR" dirty="0">
                <a:latin typeface="Comic Sans MS" panose="030F0902030302020204" pitchFamily="66" charset="0"/>
              </a:rPr>
              <a:t>Comment évaluer de façon simple, claire et juste pour le prof ET l’élève?</a:t>
            </a:r>
          </a:p>
          <a:p>
            <a:r>
              <a:rPr lang="fr-FR" dirty="0">
                <a:latin typeface="Comic Sans MS" panose="030F0902030302020204" pitchFamily="66" charset="0"/>
              </a:rPr>
              <a:t>Avec arbitrage ou sans arbitrage. Quelles règles? Qui peut sauver le soldat arbitre?</a:t>
            </a:r>
          </a:p>
          <a:p>
            <a:r>
              <a:rPr lang="fr-FR" b="1" dirty="0">
                <a:solidFill>
                  <a:srgbClr val="FF0000"/>
                </a:solidFill>
                <a:latin typeface="Comic Sans MS" panose="030F0902030302020204" pitchFamily="66" charset="0"/>
              </a:rPr>
              <a:t>Le tir? (forme-évolution…)Tension entre vitesse/précision</a:t>
            </a:r>
          </a:p>
          <a:p>
            <a:r>
              <a:rPr lang="fr-FR" dirty="0">
                <a:latin typeface="Comic Sans MS" panose="030F0902030302020204" pitchFamily="66" charset="0"/>
              </a:rPr>
              <a:t>Activités techniques vs activités tactiques?</a:t>
            </a:r>
          </a:p>
          <a:p>
            <a:r>
              <a:rPr lang="fr-FR" dirty="0">
                <a:latin typeface="Comic Sans MS" panose="030F0902030302020204" pitchFamily="66" charset="0"/>
              </a:rPr>
              <a:t>Les rapports de force?</a:t>
            </a:r>
          </a:p>
          <a:p>
            <a:r>
              <a:rPr lang="fr-FR" dirty="0">
                <a:latin typeface="Comic Sans MS" panose="030F0902030302020204" pitchFamily="66" charset="0"/>
              </a:rPr>
              <a:t>Travail de l’attaque, de la défense ? Je dis … prioritairement</a:t>
            </a:r>
          </a:p>
          <a:p>
            <a:r>
              <a:rPr lang="fr-FR" dirty="0">
                <a:latin typeface="Comic Sans MS" panose="030F0902030302020204" pitchFamily="66" charset="0"/>
              </a:rPr>
              <a:t>…</a:t>
            </a:r>
          </a:p>
          <a:p>
            <a:endParaRPr lang="fr-FR" dirty="0">
              <a:latin typeface="Comic Sans MS" panose="030F0902030302020204" pitchFamily="66" charset="0"/>
            </a:endParaRPr>
          </a:p>
          <a:p>
            <a:endParaRPr lang="fr-FR" dirty="0">
              <a:latin typeface="Comic Sans MS" panose="030F0902030302020204" pitchFamily="66" charset="0"/>
            </a:endParaRPr>
          </a:p>
          <a:p>
            <a:endParaRPr lang="fr-FR" dirty="0">
              <a:latin typeface="Comic Sans MS" panose="030F0902030302020204" pitchFamily="66" charset="0"/>
            </a:endParaRPr>
          </a:p>
        </p:txBody>
      </p:sp>
    </p:spTree>
    <p:extLst>
      <p:ext uri="{BB962C8B-B14F-4D97-AF65-F5344CB8AC3E}">
        <p14:creationId xmlns:p14="http://schemas.microsoft.com/office/powerpoint/2010/main" val="1076165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a:ln>
            <a:solidFill>
              <a:schemeClr val="tx2"/>
            </a:solidFill>
          </a:ln>
        </p:spPr>
        <p:txBody>
          <a:bodyPr vert="horz" lIns="91440" tIns="45720" rIns="91440" bIns="45720" rtlCol="0" anchor="ctr">
            <a:normAutofit/>
          </a:bodyPr>
          <a:lstStyle/>
          <a:p>
            <a:r>
              <a:rPr>
                <a:solidFill>
                  <a:schemeClr val="accent1">
                    <a:lumMod val="75000"/>
                  </a:schemeClr>
                </a:solidFill>
                <a:latin typeface="Comic Sans MS" panose="030F0902030302020204" pitchFamily="66" charset="0"/>
              </a:rPr>
              <a:t>En synthèse</a:t>
            </a:r>
          </a:p>
        </p:txBody>
      </p:sp>
      <p:sp>
        <p:nvSpPr>
          <p:cNvPr id="3" name="Content Placeholder 2"/>
          <p:cNvSpPr>
            <a:spLocks noGrp="1"/>
          </p:cNvSpPr>
          <p:nvPr>
            <p:ph idx="1"/>
          </p:nvPr>
        </p:nvSpPr>
        <p:spPr/>
        <p:txBody>
          <a:bodyPr vert="horz" lIns="91440" tIns="45720" rIns="91440" bIns="45720" rtlCol="0" anchor="ctr">
            <a:normAutofit fontScale="92500" lnSpcReduction="10000"/>
          </a:bodyPr>
          <a:lstStyle/>
          <a:p>
            <a:pPr algn="ctr">
              <a:buFont typeface=".Apple Color Emoji UI"/>
              <a:buChar char="🏀"/>
            </a:pPr>
            <a:r>
              <a:rPr sz="3200" dirty="0">
                <a:latin typeface="Comic Sans MS" panose="030F0902030302020204" pitchFamily="66" charset="0"/>
              </a:rPr>
              <a:t>- </a:t>
            </a:r>
            <a:r>
              <a:rPr sz="3200" dirty="0" err="1">
                <a:latin typeface="Comic Sans MS" panose="030F0902030302020204" pitchFamily="66" charset="0"/>
              </a:rPr>
              <a:t>Démarrer</a:t>
            </a:r>
            <a:r>
              <a:rPr sz="3200" dirty="0">
                <a:latin typeface="Comic Sans MS" panose="030F0902030302020204" pitchFamily="66" charset="0"/>
              </a:rPr>
              <a:t> par le </a:t>
            </a:r>
            <a:r>
              <a:rPr sz="3200" dirty="0" err="1">
                <a:latin typeface="Comic Sans MS" panose="030F0902030302020204" pitchFamily="66" charset="0"/>
              </a:rPr>
              <a:t>jeu</a:t>
            </a:r>
            <a:r>
              <a:rPr sz="3200" dirty="0">
                <a:latin typeface="Comic Sans MS" panose="030F0902030302020204" pitchFamily="66" charset="0"/>
              </a:rPr>
              <a:t> (3c3, </a:t>
            </a:r>
            <a:r>
              <a:rPr sz="3200" dirty="0" err="1">
                <a:latin typeface="Comic Sans MS" panose="030F0902030302020204" pitchFamily="66" charset="0"/>
              </a:rPr>
              <a:t>règles</a:t>
            </a:r>
            <a:r>
              <a:rPr sz="3200" dirty="0">
                <a:latin typeface="Comic Sans MS" panose="030F0902030302020204" pitchFamily="66" charset="0"/>
              </a:rPr>
              <a:t> simples, score </a:t>
            </a:r>
            <a:r>
              <a:rPr sz="3200" dirty="0" err="1">
                <a:latin typeface="Comic Sans MS" panose="030F0902030302020204" pitchFamily="66" charset="0"/>
              </a:rPr>
              <a:t>ludique</a:t>
            </a:r>
            <a:r>
              <a:rPr sz="3200" dirty="0">
                <a:latin typeface="Comic Sans MS" panose="030F0902030302020204" pitchFamily="66" charset="0"/>
              </a:rPr>
              <a:t>)</a:t>
            </a:r>
          </a:p>
          <a:p>
            <a:pPr algn="ctr">
              <a:buFont typeface=".Apple Color Emoji UI"/>
              <a:buChar char="🏀"/>
            </a:pPr>
            <a:r>
              <a:rPr sz="3200" dirty="0">
                <a:latin typeface="Comic Sans MS" panose="030F0902030302020204" pitchFamily="66" charset="0"/>
              </a:rPr>
              <a:t>- </a:t>
            </a:r>
            <a:r>
              <a:rPr sz="3200" dirty="0" err="1">
                <a:latin typeface="Comic Sans MS" panose="030F0902030302020204" pitchFamily="66" charset="0"/>
              </a:rPr>
              <a:t>Valoriser</a:t>
            </a:r>
            <a:r>
              <a:rPr sz="3200" dirty="0">
                <a:latin typeface="Comic Sans MS" panose="030F0902030302020204" pitchFamily="66" charset="0"/>
              </a:rPr>
              <a:t> les </a:t>
            </a:r>
            <a:r>
              <a:rPr sz="3200" dirty="0" err="1">
                <a:latin typeface="Comic Sans MS" panose="030F0902030302020204" pitchFamily="66" charset="0"/>
              </a:rPr>
              <a:t>bons</a:t>
            </a:r>
            <a:r>
              <a:rPr sz="3200" dirty="0">
                <a:latin typeface="Comic Sans MS" panose="030F0902030302020204" pitchFamily="66" charset="0"/>
              </a:rPr>
              <a:t> </a:t>
            </a:r>
            <a:r>
              <a:rPr sz="3200" dirty="0" err="1">
                <a:latin typeface="Comic Sans MS" panose="030F0902030302020204" pitchFamily="66" charset="0"/>
              </a:rPr>
              <a:t>choix</a:t>
            </a:r>
            <a:r>
              <a:rPr sz="3200" dirty="0">
                <a:latin typeface="Comic Sans MS" panose="030F0902030302020204" pitchFamily="66" charset="0"/>
              </a:rPr>
              <a:t> et les </a:t>
            </a:r>
            <a:r>
              <a:rPr sz="3200" dirty="0" err="1">
                <a:latin typeface="Comic Sans MS" panose="030F0902030302020204" pitchFamily="66" charset="0"/>
              </a:rPr>
              <a:t>tirs</a:t>
            </a:r>
            <a:r>
              <a:rPr sz="3200" dirty="0">
                <a:latin typeface="Comic Sans MS" panose="030F0902030302020204" pitchFamily="66" charset="0"/>
              </a:rPr>
              <a:t> </a:t>
            </a:r>
            <a:r>
              <a:rPr sz="3200" dirty="0" err="1">
                <a:latin typeface="Comic Sans MS" panose="030F0902030302020204" pitchFamily="66" charset="0"/>
              </a:rPr>
              <a:t>seuls</a:t>
            </a:r>
            <a:endParaRPr lang="fr-FR" sz="3200" dirty="0">
              <a:latin typeface="Comic Sans MS" panose="030F0902030302020204" pitchFamily="66" charset="0"/>
            </a:endParaRPr>
          </a:p>
          <a:p>
            <a:pPr algn="ctr">
              <a:buFont typeface=".Apple Color Emoji UI"/>
              <a:buChar char="🏀"/>
            </a:pPr>
            <a:r>
              <a:rPr lang="fr-FR" sz="3200" dirty="0">
                <a:latin typeface="Comic Sans MS" panose="030F0902030302020204" pitchFamily="66" charset="0"/>
              </a:rPr>
              <a:t>Un continuum cohérent et réaliste dans le TIR</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 Faire vivre les </a:t>
            </a:r>
            <a:r>
              <a:rPr sz="3200" dirty="0" err="1">
                <a:latin typeface="Comic Sans MS" panose="030F0902030302020204" pitchFamily="66" charset="0"/>
              </a:rPr>
              <a:t>rôles</a:t>
            </a:r>
            <a:r>
              <a:rPr sz="3200" dirty="0">
                <a:latin typeface="Comic Sans MS" panose="030F0902030302020204" pitchFamily="66" charset="0"/>
              </a:rPr>
              <a:t> </a:t>
            </a:r>
            <a:r>
              <a:rPr sz="3200" dirty="0" err="1">
                <a:latin typeface="Comic Sans MS" panose="030F0902030302020204" pitchFamily="66" charset="0"/>
              </a:rPr>
              <a:t>sociaux</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 </a:t>
            </a:r>
            <a:r>
              <a:rPr sz="3200" dirty="0" err="1">
                <a:latin typeface="Comic Sans MS" panose="030F0902030302020204" pitchFamily="66" charset="0"/>
              </a:rPr>
              <a:t>Oser</a:t>
            </a:r>
            <a:r>
              <a:rPr sz="3200" dirty="0">
                <a:latin typeface="Comic Sans MS" panose="030F0902030302020204" pitchFamily="66" charset="0"/>
              </a:rPr>
              <a:t> simplifier, </a:t>
            </a:r>
            <a:r>
              <a:rPr sz="3200" dirty="0" err="1">
                <a:latin typeface="Comic Sans MS" panose="030F0902030302020204" pitchFamily="66" charset="0"/>
              </a:rPr>
              <a:t>illustrer</a:t>
            </a:r>
            <a:r>
              <a:rPr sz="3200" dirty="0">
                <a:latin typeface="Comic Sans MS" panose="030F0902030302020204" pitchFamily="66" charset="0"/>
              </a:rPr>
              <a:t>, </a:t>
            </a:r>
            <a:r>
              <a:rPr sz="3200" dirty="0" err="1">
                <a:latin typeface="Comic Sans MS" panose="030F0902030302020204" pitchFamily="66" charset="0"/>
              </a:rPr>
              <a:t>laisser</a:t>
            </a:r>
            <a:r>
              <a:rPr sz="3200" dirty="0">
                <a:latin typeface="Comic Sans MS" panose="030F0902030302020204" pitchFamily="66" charset="0"/>
              </a:rPr>
              <a:t> </a:t>
            </a:r>
            <a:r>
              <a:rPr sz="3200" dirty="0" err="1">
                <a:latin typeface="Comic Sans MS" panose="030F0902030302020204" pitchFamily="66" charset="0"/>
              </a:rPr>
              <a:t>jouer</a:t>
            </a:r>
            <a:endParaRPr sz="3200" dirty="0">
              <a:latin typeface="Comic Sans MS" panose="030F0902030302020204" pitchFamily="66" charset="0"/>
            </a:endParaRPr>
          </a:p>
          <a:p>
            <a:pPr algn="ctr">
              <a:buFont typeface=".Apple Color Emoji UI"/>
              <a:buChar char="🏀"/>
            </a:pPr>
            <a:r>
              <a:rPr sz="3200" dirty="0">
                <a:latin typeface="Comic Sans MS" panose="030F0902030302020204" pitchFamily="66" charset="0"/>
              </a:rPr>
              <a:t>👉 Une EPS qui fait </a:t>
            </a:r>
            <a:r>
              <a:rPr sz="3200" dirty="0" err="1">
                <a:latin typeface="Comic Sans MS" panose="030F0902030302020204" pitchFamily="66" charset="0"/>
              </a:rPr>
              <a:t>grandir</a:t>
            </a:r>
            <a:r>
              <a:rPr sz="3200" dirty="0">
                <a:latin typeface="Comic Sans MS" panose="030F0902030302020204" pitchFamily="66" charset="0"/>
              </a:rPr>
              <a:t> </a:t>
            </a:r>
            <a:r>
              <a:rPr sz="3200" dirty="0" err="1">
                <a:latin typeface="Comic Sans MS" panose="030F0902030302020204" pitchFamily="66" charset="0"/>
              </a:rPr>
              <a:t>dans</a:t>
            </a:r>
            <a:r>
              <a:rPr sz="3200" dirty="0">
                <a:latin typeface="Comic Sans MS" panose="030F0902030302020204" pitchFamily="66" charset="0"/>
              </a:rPr>
              <a:t> et par le </a:t>
            </a:r>
            <a:r>
              <a:rPr sz="3200" dirty="0" err="1">
                <a:latin typeface="Comic Sans MS" panose="030F0902030302020204" pitchFamily="66" charset="0"/>
              </a:rPr>
              <a:t>jeu</a:t>
            </a:r>
            <a:r>
              <a:rPr sz="3200" dirty="0">
                <a:latin typeface="Comic Sans MS" panose="030F0902030302020204" pitchFamily="66" charset="0"/>
              </a:rPr>
              <a:t> !</a:t>
            </a:r>
            <a:endParaRPr lang="fr-FR" sz="3200" dirty="0">
              <a:latin typeface="Comic Sans MS" panose="030F0902030302020204" pitchFamily="66" charset="0"/>
            </a:endParaRPr>
          </a:p>
        </p:txBody>
      </p:sp>
    </p:spTree>
    <p:extLst>
      <p:ext uri="{BB962C8B-B14F-4D97-AF65-F5344CB8AC3E}">
        <p14:creationId xmlns:p14="http://schemas.microsoft.com/office/powerpoint/2010/main" val="21126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C0EF9-F315-5243-BC3C-17B27650859F}"/>
              </a:ext>
            </a:extLst>
          </p:cNvPr>
          <p:cNvSpPr>
            <a:spLocks noGrp="1"/>
          </p:cNvSpPr>
          <p:nvPr>
            <p:ph type="title"/>
          </p:nvPr>
        </p:nvSpPr>
        <p:spPr>
          <a:xfrm>
            <a:off x="457200" y="274638"/>
            <a:ext cx="8229600" cy="649701"/>
          </a:xfrm>
          <a:solidFill>
            <a:schemeClr val="accent6">
              <a:lumMod val="20000"/>
              <a:lumOff val="80000"/>
            </a:schemeClr>
          </a:solidFill>
          <a:ln>
            <a:solidFill>
              <a:schemeClr val="tx2"/>
            </a:solidFill>
          </a:ln>
        </p:spPr>
        <p:txBody>
          <a:bodyPr vert="horz" lIns="91440" tIns="45720" rIns="91440" bIns="45720" rtlCol="0" anchor="ctr">
            <a:normAutofit fontScale="92500"/>
          </a:bodyPr>
          <a:lstStyle/>
          <a:p>
            <a:r>
              <a:rPr lang="fr-FR" dirty="0">
                <a:solidFill>
                  <a:schemeClr val="accent1">
                    <a:lumMod val="75000"/>
                  </a:schemeClr>
                </a:solidFill>
                <a:latin typeface="Comic Sans MS" panose="030F0902030302020204" pitchFamily="66" charset="0"/>
              </a:rPr>
              <a:t>Logique d’APSA et de champ</a:t>
            </a:r>
          </a:p>
        </p:txBody>
      </p:sp>
      <p:sp>
        <p:nvSpPr>
          <p:cNvPr id="4" name="ZoneTexte 3">
            <a:extLst>
              <a:ext uri="{FF2B5EF4-FFF2-40B4-BE49-F238E27FC236}">
                <a16:creationId xmlns:a16="http://schemas.microsoft.com/office/drawing/2014/main" id="{153F3925-799E-BA43-BA35-966C284CE24E}"/>
              </a:ext>
            </a:extLst>
          </p:cNvPr>
          <p:cNvSpPr txBox="1"/>
          <p:nvPr/>
        </p:nvSpPr>
        <p:spPr>
          <a:xfrm>
            <a:off x="4187920" y="3651891"/>
            <a:ext cx="76815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3600" dirty="0">
                <a:latin typeface="Comic Sans MS" panose="030F0902030302020204" pitchFamily="66" charset="0"/>
              </a:rPr>
              <a:t>BB</a:t>
            </a:r>
          </a:p>
        </p:txBody>
      </p:sp>
      <p:sp>
        <p:nvSpPr>
          <p:cNvPr id="5" name="ZoneTexte 4">
            <a:extLst>
              <a:ext uri="{FF2B5EF4-FFF2-40B4-BE49-F238E27FC236}">
                <a16:creationId xmlns:a16="http://schemas.microsoft.com/office/drawing/2014/main" id="{750CBB96-54A2-E543-A150-8CC2E5082CAC}"/>
              </a:ext>
            </a:extLst>
          </p:cNvPr>
          <p:cNvSpPr txBox="1"/>
          <p:nvPr/>
        </p:nvSpPr>
        <p:spPr>
          <a:xfrm>
            <a:off x="110532" y="1211642"/>
            <a:ext cx="3135086"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dirty="0">
                <a:latin typeface="Comic Sans MS" panose="030F0902030302020204" pitchFamily="66" charset="0"/>
              </a:rPr>
              <a:t>Jeux collectifs d’opposition</a:t>
            </a:r>
          </a:p>
        </p:txBody>
      </p:sp>
      <p:sp>
        <p:nvSpPr>
          <p:cNvPr id="6" name="ZoneTexte 5">
            <a:extLst>
              <a:ext uri="{FF2B5EF4-FFF2-40B4-BE49-F238E27FC236}">
                <a16:creationId xmlns:a16="http://schemas.microsoft.com/office/drawing/2014/main" id="{7E6641E8-AA2F-BF4A-B4AC-5DB75CD016F5}"/>
              </a:ext>
            </a:extLst>
          </p:cNvPr>
          <p:cNvSpPr txBox="1"/>
          <p:nvPr/>
        </p:nvSpPr>
        <p:spPr>
          <a:xfrm>
            <a:off x="2555256" y="5559431"/>
            <a:ext cx="4398872"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800"/>
            </a:lvl1pPr>
          </a:lstStyle>
          <a:p>
            <a:pPr algn="ctr"/>
            <a:r>
              <a:rPr lang="fr-FR" sz="2000" dirty="0">
                <a:latin typeface="Comic Sans MS" panose="030F0902030302020204" pitchFamily="66" charset="0"/>
              </a:rPr>
              <a:t>Des relations entre adversaires (et partenaires) très règlementées</a:t>
            </a:r>
          </a:p>
        </p:txBody>
      </p:sp>
      <p:sp>
        <p:nvSpPr>
          <p:cNvPr id="7" name="ZoneTexte 6">
            <a:extLst>
              <a:ext uri="{FF2B5EF4-FFF2-40B4-BE49-F238E27FC236}">
                <a16:creationId xmlns:a16="http://schemas.microsoft.com/office/drawing/2014/main" id="{1DE151C8-BCCB-C044-ACC3-7D41FC308CCA}"/>
              </a:ext>
            </a:extLst>
          </p:cNvPr>
          <p:cNvSpPr txBox="1"/>
          <p:nvPr/>
        </p:nvSpPr>
        <p:spPr>
          <a:xfrm>
            <a:off x="4686301" y="2537940"/>
            <a:ext cx="438941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800"/>
            </a:lvl1pPr>
          </a:lstStyle>
          <a:p>
            <a:pPr algn="ctr"/>
            <a:r>
              <a:rPr lang="fr-FR" sz="2000" dirty="0">
                <a:latin typeface="Comic Sans MS" panose="030F0902030302020204" pitchFamily="66" charset="0"/>
              </a:rPr>
              <a:t>Activités d’appuis, de manipulations et d’adresse complexes </a:t>
            </a:r>
          </a:p>
        </p:txBody>
      </p:sp>
      <p:sp>
        <p:nvSpPr>
          <p:cNvPr id="8" name="ZoneTexte 7">
            <a:extLst>
              <a:ext uri="{FF2B5EF4-FFF2-40B4-BE49-F238E27FC236}">
                <a16:creationId xmlns:a16="http://schemas.microsoft.com/office/drawing/2014/main" id="{BC773A8B-EBB6-1443-8E92-97FC65D22281}"/>
              </a:ext>
            </a:extLst>
          </p:cNvPr>
          <p:cNvSpPr txBox="1"/>
          <p:nvPr/>
        </p:nvSpPr>
        <p:spPr>
          <a:xfrm>
            <a:off x="220342" y="2782898"/>
            <a:ext cx="343725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800"/>
            </a:lvl1pPr>
          </a:lstStyle>
          <a:p>
            <a:pPr algn="ctr"/>
            <a:r>
              <a:rPr lang="fr-FR" sz="2000" dirty="0">
                <a:latin typeface="Comic Sans MS" panose="030F0902030302020204" pitchFamily="66" charset="0"/>
              </a:rPr>
              <a:t>Activités stratégiques et tactiques fortes=&gt; Décider</a:t>
            </a:r>
          </a:p>
        </p:txBody>
      </p:sp>
      <p:sp>
        <p:nvSpPr>
          <p:cNvPr id="9" name="ZoneTexte 8">
            <a:extLst>
              <a:ext uri="{FF2B5EF4-FFF2-40B4-BE49-F238E27FC236}">
                <a16:creationId xmlns:a16="http://schemas.microsoft.com/office/drawing/2014/main" id="{B8DF837E-0939-484B-B751-4F891677C365}"/>
              </a:ext>
            </a:extLst>
          </p:cNvPr>
          <p:cNvSpPr txBox="1"/>
          <p:nvPr/>
        </p:nvSpPr>
        <p:spPr>
          <a:xfrm>
            <a:off x="6056109" y="4515898"/>
            <a:ext cx="272061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fr-FR" dirty="0">
                <a:latin typeface="Comic Sans MS" panose="030F0902030302020204" pitchFamily="66" charset="0"/>
              </a:rPr>
              <a:t>UN SCORE QUI PARLE</a:t>
            </a:r>
          </a:p>
        </p:txBody>
      </p:sp>
      <p:sp>
        <p:nvSpPr>
          <p:cNvPr id="10" name="ZoneTexte 9">
            <a:extLst>
              <a:ext uri="{FF2B5EF4-FFF2-40B4-BE49-F238E27FC236}">
                <a16:creationId xmlns:a16="http://schemas.microsoft.com/office/drawing/2014/main" id="{C6F4B9EE-CCF9-9242-A49A-DA3B365BEA7E}"/>
              </a:ext>
            </a:extLst>
          </p:cNvPr>
          <p:cNvSpPr txBox="1"/>
          <p:nvPr/>
        </p:nvSpPr>
        <p:spPr>
          <a:xfrm>
            <a:off x="457200" y="4515898"/>
            <a:ext cx="252423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800"/>
            </a:lvl1pPr>
          </a:lstStyle>
          <a:p>
            <a:pPr algn="ctr"/>
            <a:r>
              <a:rPr lang="fr-FR" sz="2000" dirty="0">
                <a:latin typeface="Comic Sans MS" panose="030F0902030302020204" pitchFamily="66" charset="0"/>
              </a:rPr>
              <a:t>Rôles sociaux forts</a:t>
            </a:r>
          </a:p>
        </p:txBody>
      </p:sp>
      <p:sp>
        <p:nvSpPr>
          <p:cNvPr id="11" name="ZoneTexte 10">
            <a:extLst>
              <a:ext uri="{FF2B5EF4-FFF2-40B4-BE49-F238E27FC236}">
                <a16:creationId xmlns:a16="http://schemas.microsoft.com/office/drawing/2014/main" id="{6AD5A371-FC51-D54F-9804-9A1DE2643E84}"/>
              </a:ext>
            </a:extLst>
          </p:cNvPr>
          <p:cNvSpPr txBox="1"/>
          <p:nvPr/>
        </p:nvSpPr>
        <p:spPr>
          <a:xfrm>
            <a:off x="3386295" y="1669579"/>
            <a:ext cx="557683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800"/>
            </a:lvl1pPr>
          </a:lstStyle>
          <a:p>
            <a:pPr algn="ctr"/>
            <a:r>
              <a:rPr lang="fr-FR" sz="2000" dirty="0">
                <a:latin typeface="Comic Sans MS" panose="030F0902030302020204" pitchFamily="66" charset="0"/>
              </a:rPr>
              <a:t>Jeu de transition (Statuts-Tactiques-rôles)</a:t>
            </a:r>
          </a:p>
        </p:txBody>
      </p:sp>
    </p:spTree>
    <p:extLst>
      <p:ext uri="{BB962C8B-B14F-4D97-AF65-F5344CB8AC3E}">
        <p14:creationId xmlns:p14="http://schemas.microsoft.com/office/powerpoint/2010/main" val="370008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hevron 4">
            <a:extLst>
              <a:ext uri="{FF2B5EF4-FFF2-40B4-BE49-F238E27FC236}">
                <a16:creationId xmlns:a16="http://schemas.microsoft.com/office/drawing/2014/main" id="{A332EE42-B454-AB4F-808A-5340C0E5D665}"/>
              </a:ext>
            </a:extLst>
          </p:cNvPr>
          <p:cNvSpPr/>
          <p:nvPr/>
        </p:nvSpPr>
        <p:spPr>
          <a:xfrm>
            <a:off x="109331" y="2484783"/>
            <a:ext cx="3218035" cy="1526779"/>
          </a:xfrm>
          <a:prstGeom prst="chevron">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a:solidFill>
                  <a:schemeClr val="tx1"/>
                </a:solidFill>
                <a:latin typeface="Comic Sans MS" panose="030F0902030302020204" pitchFamily="66" charset="0"/>
              </a:rPr>
              <a:t>Jouer vite vers la cible pour marquer</a:t>
            </a:r>
            <a:endParaRPr lang="fr-FR" dirty="0">
              <a:solidFill>
                <a:schemeClr val="tx1"/>
              </a:solidFill>
              <a:latin typeface="Comic Sans MS" panose="030F0902030302020204" pitchFamily="66" charset="0"/>
            </a:endParaRPr>
          </a:p>
        </p:txBody>
      </p:sp>
      <p:sp>
        <p:nvSpPr>
          <p:cNvPr id="9" name="Chevron 8">
            <a:extLst>
              <a:ext uri="{FF2B5EF4-FFF2-40B4-BE49-F238E27FC236}">
                <a16:creationId xmlns:a16="http://schemas.microsoft.com/office/drawing/2014/main" id="{7ECF2438-5785-4E40-B682-E4C48666C1F1}"/>
              </a:ext>
            </a:extLst>
          </p:cNvPr>
          <p:cNvSpPr/>
          <p:nvPr/>
        </p:nvSpPr>
        <p:spPr>
          <a:xfrm>
            <a:off x="2977892" y="2484783"/>
            <a:ext cx="3218035" cy="1526779"/>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a:solidFill>
                  <a:schemeClr val="tx1"/>
                </a:solidFill>
                <a:latin typeface="Comic Sans MS" panose="030F0902030302020204" pitchFamily="66" charset="0"/>
              </a:rPr>
              <a:t>L’alternative jeu rapide / Jeu placée pour marquer</a:t>
            </a:r>
            <a:endParaRPr lang="fr-FR" dirty="0">
              <a:solidFill>
                <a:schemeClr val="tx1"/>
              </a:solidFill>
              <a:latin typeface="Comic Sans MS" panose="030F0902030302020204" pitchFamily="66" charset="0"/>
            </a:endParaRPr>
          </a:p>
        </p:txBody>
      </p:sp>
      <p:sp>
        <p:nvSpPr>
          <p:cNvPr id="10" name="Chevron 9">
            <a:extLst>
              <a:ext uri="{FF2B5EF4-FFF2-40B4-BE49-F238E27FC236}">
                <a16:creationId xmlns:a16="http://schemas.microsoft.com/office/drawing/2014/main" id="{C5A8B469-2883-254C-9BC3-251832D2655D}"/>
              </a:ext>
            </a:extLst>
          </p:cNvPr>
          <p:cNvSpPr/>
          <p:nvPr/>
        </p:nvSpPr>
        <p:spPr>
          <a:xfrm>
            <a:off x="5846453" y="2484783"/>
            <a:ext cx="3218035" cy="1526779"/>
          </a:xfrm>
          <a:prstGeom prst="chevron">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solidFill>
                  <a:schemeClr val="tx1"/>
                </a:solidFill>
                <a:latin typeface="Comic Sans MS" panose="030F0902030302020204" pitchFamily="66" charset="0"/>
              </a:rPr>
              <a:t>Jeu sans ballon pour marquer</a:t>
            </a:r>
            <a:endParaRPr lang="fr-FR" dirty="0">
              <a:solidFill>
                <a:schemeClr val="tx1"/>
              </a:solidFill>
              <a:latin typeface="Comic Sans MS" panose="030F0902030302020204" pitchFamily="66" charset="0"/>
            </a:endParaRPr>
          </a:p>
        </p:txBody>
      </p:sp>
      <p:sp>
        <p:nvSpPr>
          <p:cNvPr id="11" name="ZoneTexte 10">
            <a:extLst>
              <a:ext uri="{FF2B5EF4-FFF2-40B4-BE49-F238E27FC236}">
                <a16:creationId xmlns:a16="http://schemas.microsoft.com/office/drawing/2014/main" id="{832C2DF7-97C1-C644-BAFF-5E0E2E6385F6}"/>
              </a:ext>
            </a:extLst>
          </p:cNvPr>
          <p:cNvSpPr txBox="1"/>
          <p:nvPr/>
        </p:nvSpPr>
        <p:spPr>
          <a:xfrm>
            <a:off x="451413" y="560070"/>
            <a:ext cx="8310622" cy="908774"/>
          </a:xfrm>
          <a:prstGeom prst="rect">
            <a:avLst/>
          </a:prstGeom>
          <a:solidFill>
            <a:schemeClr val="accent6">
              <a:lumMod val="20000"/>
              <a:lumOff val="80000"/>
            </a:schemeClr>
          </a:solidFill>
          <a:ln>
            <a:solidFill>
              <a:schemeClr val="tx2"/>
            </a:solidFill>
          </a:ln>
        </p:spPr>
        <p:txBody>
          <a:bodyPr vert="horz" lIns="91440" tIns="45720" rIns="91440" bIns="45720" rtlCol="0" anchor="ctr">
            <a:normAutofit fontScale="92500" lnSpcReduction="20000"/>
          </a:bodyPr>
          <a:lstStyle>
            <a:lvl1pPr algn="ctr" defTabSz="342900">
              <a:spcBef>
                <a:spcPct val="0"/>
              </a:spcBef>
              <a:buNone/>
              <a:defRPr sz="3300">
                <a:solidFill>
                  <a:srgbClr val="FF0000"/>
                </a:solidFill>
                <a:latin typeface="Comic Sans MS" panose="030F0902030302020204" pitchFamily="66" charset="0"/>
                <a:ea typeface="+mj-ea"/>
                <a:cs typeface="+mj-cs"/>
              </a:defRPr>
            </a:lvl1pPr>
          </a:lstStyle>
          <a:p>
            <a:r>
              <a:rPr lang="fr-FR" dirty="0">
                <a:solidFill>
                  <a:schemeClr val="accent1">
                    <a:lumMod val="75000"/>
                  </a:schemeClr>
                </a:solidFill>
              </a:rPr>
              <a:t>OE cibler des apprentissage pour le parcours de formation de l’élève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13987</TotalTime>
  <Words>8744</Words>
  <Application>Microsoft Macintosh PowerPoint</Application>
  <PresentationFormat>Affichage à l'écran (4:3)</PresentationFormat>
  <Paragraphs>1059</Paragraphs>
  <Slides>70</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70</vt:i4>
      </vt:variant>
    </vt:vector>
  </HeadingPairs>
  <TitlesOfParts>
    <vt:vector size="79" baseType="lpstr">
      <vt:lpstr>ＭＳ 明朝</vt:lpstr>
      <vt:lpstr>.Apple Color Emoji UI</vt:lpstr>
      <vt:lpstr>Arial</vt:lpstr>
      <vt:lpstr>Arial Black</vt:lpstr>
      <vt:lpstr>Calibri</vt:lpstr>
      <vt:lpstr>Comic Sans MS</vt:lpstr>
      <vt:lpstr>Impact</vt:lpstr>
      <vt:lpstr>Times New Roman</vt:lpstr>
      <vt:lpstr>Office Theme</vt:lpstr>
      <vt:lpstr>ENSEIGNER ET FAIRE APPRENDRE le basket-ball en EPS en GUADELOUPE</vt:lpstr>
      <vt:lpstr>LE MOT DE L’IA IPR</vt:lpstr>
      <vt:lpstr>🎯 Objectifs de la journée 1:</vt:lpstr>
      <vt:lpstr>🎯 Objectifs de la journée 2: </vt:lpstr>
      <vt:lpstr>Qu’est ce que vous attendez?</vt:lpstr>
      <vt:lpstr>Ce que nous visons</vt:lpstr>
      <vt:lpstr>Des oublis? Le basket-ball ; le CA4</vt:lpstr>
      <vt:lpstr>Logique d’APSA et de champ</vt:lpstr>
      <vt:lpstr>Présentation PowerPoint</vt:lpstr>
      <vt:lpstr>Présentation PowerPoint</vt:lpstr>
      <vt:lpstr>Présentation PowerPoint</vt:lpstr>
      <vt:lpstr>DIAPO LECTURE MOTRICITÉ EN FICHIER SÉPARÉ CAR DROIT À L’IMAGE</vt:lpstr>
      <vt:lpstr>Quels observables?? =&gt; Qualitatif (Jugement de l’action) /Quantitatif (Dénombrement) un rapport nécessaire</vt:lpstr>
      <vt:lpstr>MES OBSERVABLES</vt:lpstr>
      <vt:lpstr>LES FPS</vt:lpstr>
      <vt:lpstr>CONSTRUIRE UNE FPS</vt:lpstr>
      <vt:lpstr>ETAPE 1 Jouer vite vers la cible pour marquer</vt:lpstr>
      <vt:lpstr>Jouer vite vers la cible pour marquer</vt:lpstr>
      <vt:lpstr>FPS «  Rocket Basket  »</vt:lpstr>
      <vt:lpstr>Présentation PowerPoint</vt:lpstr>
      <vt:lpstr>Présentation PowerPoint</vt:lpstr>
      <vt:lpstr>Feuille de marque Club A et B </vt:lpstr>
      <vt:lpstr>Le discours du coach  Focus sur la fusion dimensions motrices Méth et sociales</vt:lpstr>
      <vt:lpstr>Focus sur le coach</vt:lpstr>
      <vt:lpstr>Critères de réalisation sur le tir (ATTENTION:  RAPPORT VITESSE PRECISION FONDAMENTAL DANS L’ACCES À L’EXPERIENCE DU BASKETTEUR =&gt; S’inspirer du Netball si besoin)</vt:lpstr>
      <vt:lpstr>Trame progressive – Etape 1 =&gt; FPS 1: «  Rocket Basket  » </vt:lpstr>
      <vt:lpstr>Quels rapports GB/PB? Exemple Même si je « sais », je laisse les élèves choisir (Avant, pendant, après « j’enquête »)</vt:lpstr>
      <vt:lpstr>Exemple d’évaluation type compétence MAX EPS (250 points/ 400 points) pour le DNB</vt:lpstr>
      <vt:lpstr>Présentation PowerPoint</vt:lpstr>
      <vt:lpstr>ETAPE 2 L’alternative jeu rapide / Jeu placée pour marquer</vt:lpstr>
      <vt:lpstr>L’alternative jeu rapide / Jeu placée pour marquer</vt:lpstr>
      <vt:lpstr>FPS « Main sûre, score sûr »</vt:lpstr>
      <vt:lpstr>Feuille de marque (LGT)</vt:lpstr>
      <vt:lpstr>L’arbitre</vt:lpstr>
      <vt:lpstr>Le discours du coach  Focus sur la fusion dimensions motrices Méth et sociales=&gt; À VOUS DE CONSTRUIRE</vt:lpstr>
      <vt:lpstr>Présentation PowerPoint</vt:lpstr>
      <vt:lpstr>Trame progressive – Étape 2 =&gt; FPS 2: « Main sûre, score sûr »</vt:lpstr>
      <vt:lpstr>Quels rapports GB/PB?  Même si je « sais », je laisse les élèves choisir (Avant, pendant, après « j’enquête ») À VOUS DE CONSTRUIRE</vt:lpstr>
      <vt:lpstr>L’évaluation Proposition AFL1</vt:lpstr>
      <vt:lpstr>AFL1</vt:lpstr>
      <vt:lpstr>ETAPE 3 Jeu sans ballon pour marquer</vt:lpstr>
      <vt:lpstr>Jeu sans ballon pour marquer</vt:lpstr>
      <vt:lpstr>FPS « Tactifixe et Tactiblock est sur un terrain… »</vt:lpstr>
      <vt:lpstr>SCHEMA DE LA SITUATION</vt:lpstr>
      <vt:lpstr>Feuille de marque (LGT)</vt:lpstr>
      <vt:lpstr>L’arbitre</vt:lpstr>
      <vt:lpstr>Le discours du partenaire d’entrainement Focus sur la fusion dimensions motrices Méth et sociales </vt:lpstr>
      <vt:lpstr>Focus sur le partenaire</vt:lpstr>
      <vt:lpstr>Présentation PowerPoint</vt:lpstr>
      <vt:lpstr>Trame progressive – Étape 3 =&gt; FPS 3: « Tactifixe et Tactiblock est sur un terrain… »</vt:lpstr>
      <vt:lpstr>Quels rapports GB/PB?  Même si je « sais », je laisse les élèves choisir (Avant, pendant, après « j’enquête ») À VOUS DE CONSTRUIRE</vt:lpstr>
      <vt:lpstr>REF </vt:lpstr>
      <vt:lpstr>ANNEXES</vt:lpstr>
      <vt:lpstr>Proposition de FPS Etape 1 et Etape 2 des collègues avec la et retour sur ces dernières </vt:lpstr>
      <vt:lpstr>Variables didactiques</vt:lpstr>
      <vt:lpstr>Glossaire Stage Basket EPS Gwada</vt:lpstr>
      <vt:lpstr> Evaluation positive=&gt; Échelle Auto-évaluative</vt:lpstr>
      <vt:lpstr>Idée d’un petit carnet d’entrainement au lycée</vt:lpstr>
      <vt:lpstr>Le stage en 11 slides </vt:lpstr>
      <vt:lpstr>ENSEIGNER LE BASKET EN EPS</vt:lpstr>
      <vt:lpstr>Objectif de la formation</vt:lpstr>
      <vt:lpstr>3 grandes étapes du parcours élève</vt:lpstr>
      <vt:lpstr>Une approche simple du tir : Z.O.O.M.</vt:lpstr>
      <vt:lpstr>FPS : Jouer vite vers la cible</vt:lpstr>
      <vt:lpstr>FPS : Jeu rapide ou jeu placé</vt:lpstr>
      <vt:lpstr>Présentation PowerPoint</vt:lpstr>
      <vt:lpstr>FPS : Bouger sans ballon pour créer l’espace</vt:lpstr>
      <vt:lpstr>Rôles sociaux valorisants</vt:lpstr>
      <vt:lpstr>Évaluer simplement</vt:lpstr>
      <vt:lpstr>En synthèse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le basket-ball en EPS</dc:title>
  <dc:subject/>
  <dc:creator/>
  <cp:keywords/>
  <dc:description>generated using python-pptx</dc:description>
  <cp:lastModifiedBy>Assy KOUASSI</cp:lastModifiedBy>
  <cp:revision>145</cp:revision>
  <cp:lastPrinted>2025-04-06T23:50:17Z</cp:lastPrinted>
  <dcterms:created xsi:type="dcterms:W3CDTF">2013-01-27T09:14:16Z</dcterms:created>
  <dcterms:modified xsi:type="dcterms:W3CDTF">2025-04-10T17:46:36Z</dcterms:modified>
  <cp:category/>
</cp:coreProperties>
</file>