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G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11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28"/>
  </p:normalViewPr>
  <p:slideViewPr>
    <p:cSldViewPr snapToGrid="0">
      <p:cViewPr>
        <p:scale>
          <a:sx n="152" d="100"/>
          <a:sy n="152" d="100"/>
        </p:scale>
        <p:origin x="144" y="-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77A65B-8C65-C15B-740A-97AA0EEA5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GP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3EA069-492F-60B7-E747-9A3D60E71C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GP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98E635-E02B-A132-1519-4C321FE83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8DC7-0174-CF4A-B089-0DE176D533C8}" type="datetimeFigureOut">
              <a:rPr lang="fr-GP" smtClean="0"/>
              <a:t>12/01/2025</a:t>
            </a:fld>
            <a:endParaRPr lang="fr-GP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5B9216-52A3-D76E-362A-619DB963F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84B247-A88A-C4FA-2213-38FD257A0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E54CB-96E8-6A44-8FFE-B91417096F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30583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762085-EDBB-D7A3-1F44-DF901C777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GP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7A9116C-D65C-E082-BDCA-A4633B63FE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P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25EB08-C670-3ABC-6E03-455E0975B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8DC7-0174-CF4A-B089-0DE176D533C8}" type="datetimeFigureOut">
              <a:rPr lang="fr-GP" smtClean="0"/>
              <a:t>12/01/2025</a:t>
            </a:fld>
            <a:endParaRPr lang="fr-GP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A06590-3496-FB6D-8A54-C9D4E952C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514944-77DE-A2D2-72AC-6DF9D4481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E54CB-96E8-6A44-8FFE-B91417096F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97033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7C12AAF-39F0-B066-C69A-AC2A3E66F8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GP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02EFDB-502D-6170-2B7A-307737A42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P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5E4710-055E-A8CB-09A3-A9F424648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8DC7-0174-CF4A-B089-0DE176D533C8}" type="datetimeFigureOut">
              <a:rPr lang="fr-GP" smtClean="0"/>
              <a:t>12/01/2025</a:t>
            </a:fld>
            <a:endParaRPr lang="fr-GP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034DFB-9DC5-1831-E16C-DCC2B0AAB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B3058D-6369-0C5B-2C75-DEC7FE0B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E54CB-96E8-6A44-8FFE-B91417096F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921315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68C577-F327-B138-D7FD-0B97B58A5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GP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A3BA46-0D1E-0383-0357-56A1336A2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P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DC86DB-267C-ABDB-7654-F5A56B6C6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8DC7-0174-CF4A-B089-0DE176D533C8}" type="datetimeFigureOut">
              <a:rPr lang="fr-GP" smtClean="0"/>
              <a:t>12/01/2025</a:t>
            </a:fld>
            <a:endParaRPr lang="fr-GP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4DC585-EBF2-BE6B-03E5-0EF77D82C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9BEB48-E0DD-5482-C2BD-D6A804E7A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E54CB-96E8-6A44-8FFE-B91417096F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012738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E49AB8-4E67-D27F-BDEA-8D24D09ED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GP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52E980-1880-A539-299A-A166AF539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2423A1-80EC-B448-F2FA-490A7B9CE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8DC7-0174-CF4A-B089-0DE176D533C8}" type="datetimeFigureOut">
              <a:rPr lang="fr-GP" smtClean="0"/>
              <a:t>12/01/2025</a:t>
            </a:fld>
            <a:endParaRPr lang="fr-GP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C438F2-5D15-EE27-05AD-548EB4EC4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9D062B-CBFC-0C60-784F-491D91742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E54CB-96E8-6A44-8FFE-B91417096F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65277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C5E7D8-EB11-2A7A-B648-5F223DD2B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GP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EC51A8-41ED-DA2F-39A3-9129190CF4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P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51D1466-D65F-85D5-008B-DE85C8AFB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P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6DC1AE-8E88-662C-D5E7-D1DDFC9F0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8DC7-0174-CF4A-B089-0DE176D533C8}" type="datetimeFigureOut">
              <a:rPr lang="fr-GP" smtClean="0"/>
              <a:t>12/01/2025</a:t>
            </a:fld>
            <a:endParaRPr lang="fr-GP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60ED81-6CA8-15B1-2763-AFE52B3E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B4A2F3-52C2-B2D6-B390-5FF17B51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E54CB-96E8-6A44-8FFE-B91417096F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27122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96D543-D6E3-590F-C3D9-971493ED6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GP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9C72CBC-E40B-EBAE-51B8-29D3640ED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5244B6-D71C-139C-D628-34F97E849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P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617946C-F8DC-22AA-0C5E-37CF8194F4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B2D00DE-D86C-E468-1B95-E2DD518F73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P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6C232DC-B5E5-891C-F1D5-F37C64CCA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8DC7-0174-CF4A-B089-0DE176D533C8}" type="datetimeFigureOut">
              <a:rPr lang="fr-GP" smtClean="0"/>
              <a:t>12/01/2025</a:t>
            </a:fld>
            <a:endParaRPr lang="fr-GP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5AEB631-9839-7B2C-E70C-61456B9FB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DB2AF68-ADB5-4085-C106-5A8F99EC9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E54CB-96E8-6A44-8FFE-B91417096F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50835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B9A562-1C2C-CFCD-BF27-E94D38ADF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GP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5EE89F4-6390-0AC1-0C67-D1DF18CB6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8DC7-0174-CF4A-B089-0DE176D533C8}" type="datetimeFigureOut">
              <a:rPr lang="fr-GP" smtClean="0"/>
              <a:t>12/01/2025</a:t>
            </a:fld>
            <a:endParaRPr lang="fr-GP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49B31F0-B9C4-FF8E-54FF-2C0D6AB68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8E8AB45-8FD2-26D5-58D8-156998DA6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E54CB-96E8-6A44-8FFE-B91417096F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11982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6218002-E525-4E9B-ADDE-546C2CB85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8DC7-0174-CF4A-B089-0DE176D533C8}" type="datetimeFigureOut">
              <a:rPr lang="fr-GP" smtClean="0"/>
              <a:t>12/01/2025</a:t>
            </a:fld>
            <a:endParaRPr lang="fr-GP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877808C-623D-9AF7-A2AB-E519F78CE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AD20001-54E2-47E2-E111-B5C741CD0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E54CB-96E8-6A44-8FFE-B91417096F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290931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B83C3F-360C-F463-7231-0B3E28A9A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GP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C0BA0C-432E-D35D-636D-DB99F46B9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P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3F16B2-84B8-064B-C4A0-B348B01A0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4F5B94-CF0F-CBCD-9AD6-4A24C89E4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8DC7-0174-CF4A-B089-0DE176D533C8}" type="datetimeFigureOut">
              <a:rPr lang="fr-GP" smtClean="0"/>
              <a:t>12/01/2025</a:t>
            </a:fld>
            <a:endParaRPr lang="fr-GP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6EE314-29A8-DACE-C836-BDFAC0A8A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174B19-EF53-EF0B-4E9E-FAA2746A6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E54CB-96E8-6A44-8FFE-B91417096F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215697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C7A3EF-9567-3BB5-B8E9-B403EDB90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GP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D801F3E-7BBB-7E40-44CF-E0CF864A66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GP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B01BC0-F88C-DC70-4621-15DA9A161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CBA0F3-1929-2457-D459-56269C55C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8DC7-0174-CF4A-B089-0DE176D533C8}" type="datetimeFigureOut">
              <a:rPr lang="fr-GP" smtClean="0"/>
              <a:t>12/01/2025</a:t>
            </a:fld>
            <a:endParaRPr lang="fr-GP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626D09-10EB-A180-A88A-BB47BDEA2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D28478-BA2E-67F2-2A3E-F3492AAFF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E54CB-96E8-6A44-8FFE-B91417096F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51930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2B6D045-9233-5FC0-DCA9-C09A6611A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GP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C389A6-F859-19CA-C311-5E2F690C3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P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C6DF96-6277-8475-AC25-2D8B5B84A0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F8DC7-0174-CF4A-B089-0DE176D533C8}" type="datetimeFigureOut">
              <a:rPr lang="fr-GP" smtClean="0"/>
              <a:t>12/01/2025</a:t>
            </a:fld>
            <a:endParaRPr lang="fr-GP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7DA07D-A549-CA87-289D-39F03CFC9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D48F48-A310-8B17-2B8F-7D2FA785A6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E54CB-96E8-6A44-8FFE-B91417096F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90397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GP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8ED2CF10-554F-5F36-A275-FFB89414B6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90" y="2009518"/>
            <a:ext cx="3854532" cy="341726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 0">
            <a:extLst>
              <a:ext uri="{FF2B5EF4-FFF2-40B4-BE49-F238E27FC236}">
                <a16:creationId xmlns:a16="http://schemas.microsoft.com/office/drawing/2014/main" id="{150DAB6B-D54E-E2D4-8FDE-404BBD52C32E}"/>
              </a:ext>
            </a:extLst>
          </p:cNvPr>
          <p:cNvSpPr/>
          <p:nvPr/>
        </p:nvSpPr>
        <p:spPr>
          <a:xfrm>
            <a:off x="4476101" y="2937543"/>
            <a:ext cx="7556421" cy="212633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dirty="0">
                <a:solidFill>
                  <a:srgbClr val="152D47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Sèktanm Fanm Rasin – Gloriyé an mémwa a Man Sylviane TELCHID</a:t>
            </a:r>
            <a:endParaRPr lang="en-US" sz="4450" dirty="0"/>
          </a:p>
        </p:txBody>
      </p:sp>
      <p:sp>
        <p:nvSpPr>
          <p:cNvPr id="9" name="Text 1">
            <a:extLst>
              <a:ext uri="{FF2B5EF4-FFF2-40B4-BE49-F238E27FC236}">
                <a16:creationId xmlns:a16="http://schemas.microsoft.com/office/drawing/2014/main" id="{E105DA8B-571B-643C-39F5-F0DDDB5FC667}"/>
              </a:ext>
            </a:extLst>
          </p:cNvPr>
          <p:cNvSpPr/>
          <p:nvPr/>
        </p:nvSpPr>
        <p:spPr>
          <a:xfrm>
            <a:off x="4476102" y="5063880"/>
            <a:ext cx="7556421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Honorer Sylviane Telchid, autrice créole reconnue, et célébrer la richesse de la langue créole.</a:t>
            </a:r>
            <a:endParaRPr lang="en-US" sz="1750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9E404BA4-EB32-FD41-54CC-DFDA12E29B9D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5844" y="378537"/>
            <a:ext cx="5975350" cy="1531938"/>
          </a:xfrm>
          <a:prstGeom prst="rect">
            <a:avLst/>
          </a:prstGeom>
        </p:spPr>
      </p:pic>
      <p:pic>
        <p:nvPicPr>
          <p:cNvPr id="11" name="Image 10" descr="Une image contenant dessin, dessin humoristique, illustration, clipart&#10;&#10;Description générée automatiquement">
            <a:extLst>
              <a:ext uri="{FF2B5EF4-FFF2-40B4-BE49-F238E27FC236}">
                <a16:creationId xmlns:a16="http://schemas.microsoft.com/office/drawing/2014/main" id="{99C3AFBD-9DAD-B967-94EE-6A495AAD3C2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6" b="2032"/>
          <a:stretch/>
        </p:blipFill>
        <p:spPr bwMode="auto">
          <a:xfrm>
            <a:off x="8254311" y="90182"/>
            <a:ext cx="2776557" cy="263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19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0">
            <a:extLst>
              <a:ext uri="{FF2B5EF4-FFF2-40B4-BE49-F238E27FC236}">
                <a16:creationId xmlns:a16="http://schemas.microsoft.com/office/drawing/2014/main" id="{DBC1D4B1-B6F7-FAB9-A499-D503DEFC27F4}"/>
              </a:ext>
            </a:extLst>
          </p:cNvPr>
          <p:cNvSpPr/>
          <p:nvPr/>
        </p:nvSpPr>
        <p:spPr>
          <a:xfrm>
            <a:off x="4635460" y="956786"/>
            <a:ext cx="5670590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540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Objectifs du projet</a:t>
            </a:r>
            <a:endParaRPr lang="en-US" sz="5400" b="1" dirty="0">
              <a:solidFill>
                <a:srgbClr val="49113D"/>
              </a:solidFill>
            </a:endParaRPr>
          </a:p>
        </p:txBody>
      </p:sp>
      <p:sp>
        <p:nvSpPr>
          <p:cNvPr id="5" name="Shape 1">
            <a:extLst>
              <a:ext uri="{FF2B5EF4-FFF2-40B4-BE49-F238E27FC236}">
                <a16:creationId xmlns:a16="http://schemas.microsoft.com/office/drawing/2014/main" id="{C8559B99-1347-448E-78EF-654771A4A016}"/>
              </a:ext>
            </a:extLst>
          </p:cNvPr>
          <p:cNvSpPr/>
          <p:nvPr/>
        </p:nvSpPr>
        <p:spPr>
          <a:xfrm>
            <a:off x="4635460" y="2260878"/>
            <a:ext cx="510302" cy="510302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6" name="Text 2">
            <a:extLst>
              <a:ext uri="{FF2B5EF4-FFF2-40B4-BE49-F238E27FC236}">
                <a16:creationId xmlns:a16="http://schemas.microsoft.com/office/drawing/2014/main" id="{3A04C219-1F54-7EB5-0825-7F39150E0372}"/>
              </a:ext>
            </a:extLst>
          </p:cNvPr>
          <p:cNvSpPr/>
          <p:nvPr/>
        </p:nvSpPr>
        <p:spPr>
          <a:xfrm>
            <a:off x="4829770" y="2345888"/>
            <a:ext cx="121682" cy="34028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dirty="0">
                <a:solidFill>
                  <a:srgbClr val="4C4C4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1</a:t>
            </a:r>
            <a:endParaRPr lang="en-US" sz="2650" dirty="0"/>
          </a:p>
        </p:txBody>
      </p:sp>
      <p:sp>
        <p:nvSpPr>
          <p:cNvPr id="7" name="Text 3">
            <a:extLst>
              <a:ext uri="{FF2B5EF4-FFF2-40B4-BE49-F238E27FC236}">
                <a16:creationId xmlns:a16="http://schemas.microsoft.com/office/drawing/2014/main" id="{8264D161-B830-1D2F-3036-918F5EB519F3}"/>
              </a:ext>
            </a:extLst>
          </p:cNvPr>
          <p:cNvSpPr/>
          <p:nvPr/>
        </p:nvSpPr>
        <p:spPr>
          <a:xfrm>
            <a:off x="5372576" y="2260878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Créativité stimulée</a:t>
            </a:r>
            <a:endParaRPr lang="en-US" sz="2200" b="1" dirty="0">
              <a:solidFill>
                <a:srgbClr val="49113D"/>
              </a:solidFill>
            </a:endParaRPr>
          </a:p>
        </p:txBody>
      </p:sp>
      <p:sp>
        <p:nvSpPr>
          <p:cNvPr id="8" name="Text 4">
            <a:extLst>
              <a:ext uri="{FF2B5EF4-FFF2-40B4-BE49-F238E27FC236}">
                <a16:creationId xmlns:a16="http://schemas.microsoft.com/office/drawing/2014/main" id="{4D7FF172-7BD6-773C-BE07-70AF0145CFBA}"/>
              </a:ext>
            </a:extLst>
          </p:cNvPr>
          <p:cNvSpPr/>
          <p:nvPr/>
        </p:nvSpPr>
        <p:spPr>
          <a:xfrm>
            <a:off x="5372576" y="2751296"/>
            <a:ext cx="2927747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Encourager l'expression à travers des productions orales, écrites et artistiques.</a:t>
            </a:r>
            <a:endParaRPr lang="en-US" sz="1750" dirty="0"/>
          </a:p>
        </p:txBody>
      </p:sp>
      <p:sp>
        <p:nvSpPr>
          <p:cNvPr id="9" name="Shape 5">
            <a:extLst>
              <a:ext uri="{FF2B5EF4-FFF2-40B4-BE49-F238E27FC236}">
                <a16:creationId xmlns:a16="http://schemas.microsoft.com/office/drawing/2014/main" id="{9B087F58-F779-1810-2113-EC35B820BB0E}"/>
              </a:ext>
            </a:extLst>
          </p:cNvPr>
          <p:cNvSpPr/>
          <p:nvPr/>
        </p:nvSpPr>
        <p:spPr>
          <a:xfrm>
            <a:off x="8527137" y="2260878"/>
            <a:ext cx="510302" cy="510302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10" name="Text 6">
            <a:extLst>
              <a:ext uri="{FF2B5EF4-FFF2-40B4-BE49-F238E27FC236}">
                <a16:creationId xmlns:a16="http://schemas.microsoft.com/office/drawing/2014/main" id="{1695D7C5-3EF9-B70D-1EC1-7EA92A0EFABE}"/>
              </a:ext>
            </a:extLst>
          </p:cNvPr>
          <p:cNvSpPr/>
          <p:nvPr/>
        </p:nvSpPr>
        <p:spPr>
          <a:xfrm>
            <a:off x="8697872" y="2345888"/>
            <a:ext cx="168831" cy="34028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dirty="0">
                <a:solidFill>
                  <a:srgbClr val="4C4C4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2</a:t>
            </a:r>
            <a:endParaRPr lang="en-US" sz="2650" dirty="0"/>
          </a:p>
        </p:txBody>
      </p:sp>
      <p:sp>
        <p:nvSpPr>
          <p:cNvPr id="11" name="Text 7">
            <a:extLst>
              <a:ext uri="{FF2B5EF4-FFF2-40B4-BE49-F238E27FC236}">
                <a16:creationId xmlns:a16="http://schemas.microsoft.com/office/drawing/2014/main" id="{993DBC22-5175-6343-094D-9EF6A8679382}"/>
              </a:ext>
            </a:extLst>
          </p:cNvPr>
          <p:cNvSpPr/>
          <p:nvPr/>
        </p:nvSpPr>
        <p:spPr>
          <a:xfrm>
            <a:off x="9264253" y="2260878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Langue créole promue</a:t>
            </a:r>
            <a:endParaRPr lang="en-US" sz="2200" b="1" dirty="0">
              <a:solidFill>
                <a:srgbClr val="49113D"/>
              </a:solidFill>
            </a:endParaRPr>
          </a:p>
        </p:txBody>
      </p:sp>
      <p:sp>
        <p:nvSpPr>
          <p:cNvPr id="12" name="Text 8">
            <a:extLst>
              <a:ext uri="{FF2B5EF4-FFF2-40B4-BE49-F238E27FC236}">
                <a16:creationId xmlns:a16="http://schemas.microsoft.com/office/drawing/2014/main" id="{29975CBF-8C69-5A44-CC83-011229F3F69F}"/>
              </a:ext>
            </a:extLst>
          </p:cNvPr>
          <p:cNvSpPr/>
          <p:nvPr/>
        </p:nvSpPr>
        <p:spPr>
          <a:xfrm>
            <a:off x="9264253" y="2751296"/>
            <a:ext cx="2927747" cy="145161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Sensibiliser les élèves et la communauté scolaire à l'importance de la langue créole.</a:t>
            </a:r>
            <a:endParaRPr lang="en-US" sz="1750" dirty="0"/>
          </a:p>
        </p:txBody>
      </p:sp>
      <p:sp>
        <p:nvSpPr>
          <p:cNvPr id="13" name="Shape 9">
            <a:extLst>
              <a:ext uri="{FF2B5EF4-FFF2-40B4-BE49-F238E27FC236}">
                <a16:creationId xmlns:a16="http://schemas.microsoft.com/office/drawing/2014/main" id="{D074AA4A-8F1C-2A3D-0934-F4E95C8C0B65}"/>
              </a:ext>
            </a:extLst>
          </p:cNvPr>
          <p:cNvSpPr/>
          <p:nvPr/>
        </p:nvSpPr>
        <p:spPr>
          <a:xfrm>
            <a:off x="4635460" y="4684871"/>
            <a:ext cx="510302" cy="510302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14" name="Text 10">
            <a:extLst>
              <a:ext uri="{FF2B5EF4-FFF2-40B4-BE49-F238E27FC236}">
                <a16:creationId xmlns:a16="http://schemas.microsoft.com/office/drawing/2014/main" id="{B9F432F1-D5A9-FD76-7340-778C45DF3A23}"/>
              </a:ext>
            </a:extLst>
          </p:cNvPr>
          <p:cNvSpPr/>
          <p:nvPr/>
        </p:nvSpPr>
        <p:spPr>
          <a:xfrm>
            <a:off x="4808696" y="4769882"/>
            <a:ext cx="163830" cy="34028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dirty="0">
                <a:solidFill>
                  <a:srgbClr val="4C4C4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3</a:t>
            </a:r>
            <a:endParaRPr lang="en-US" sz="2650" dirty="0"/>
          </a:p>
        </p:txBody>
      </p:sp>
      <p:sp>
        <p:nvSpPr>
          <p:cNvPr id="15" name="Text 11">
            <a:extLst>
              <a:ext uri="{FF2B5EF4-FFF2-40B4-BE49-F238E27FC236}">
                <a16:creationId xmlns:a16="http://schemas.microsoft.com/office/drawing/2014/main" id="{4179E7B1-5025-0C06-BBF2-00F2A8673C5B}"/>
              </a:ext>
            </a:extLst>
          </p:cNvPr>
          <p:cNvSpPr/>
          <p:nvPr/>
        </p:nvSpPr>
        <p:spPr>
          <a:xfrm>
            <a:off x="5372576" y="4684871"/>
            <a:ext cx="2945011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Esprit critique développé</a:t>
            </a:r>
            <a:endParaRPr lang="en-US" sz="2200" b="1" dirty="0">
              <a:solidFill>
                <a:srgbClr val="49113D"/>
              </a:solidFill>
            </a:endParaRPr>
          </a:p>
        </p:txBody>
      </p:sp>
      <p:sp>
        <p:nvSpPr>
          <p:cNvPr id="16" name="Text 12">
            <a:extLst>
              <a:ext uri="{FF2B5EF4-FFF2-40B4-BE49-F238E27FC236}">
                <a16:creationId xmlns:a16="http://schemas.microsoft.com/office/drawing/2014/main" id="{99D0B7B1-EF5A-F961-ED32-E78EF8F82270}"/>
              </a:ext>
            </a:extLst>
          </p:cNvPr>
          <p:cNvSpPr/>
          <p:nvPr/>
        </p:nvSpPr>
        <p:spPr>
          <a:xfrm>
            <a:off x="5372576" y="5175290"/>
            <a:ext cx="6819305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Amener les élèves à réfléchir sur leur identité et à exprimer leurs opinions de manière constructive.</a:t>
            </a:r>
            <a:endParaRPr lang="en-US" sz="1750" dirty="0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5135F365-3D41-9331-BACF-1B28A1636C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5" y="2260878"/>
            <a:ext cx="4347641" cy="316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71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0">
            <a:extLst>
              <a:ext uri="{FF2B5EF4-FFF2-40B4-BE49-F238E27FC236}">
                <a16:creationId xmlns:a16="http://schemas.microsoft.com/office/drawing/2014/main" id="{0DC35AD2-EBA3-4EF0-D63A-09DB197F3B7A}"/>
              </a:ext>
            </a:extLst>
          </p:cNvPr>
          <p:cNvSpPr/>
          <p:nvPr/>
        </p:nvSpPr>
        <p:spPr>
          <a:xfrm>
            <a:off x="285751" y="1042988"/>
            <a:ext cx="4120134" cy="38869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4650"/>
              </a:lnSpc>
              <a:buNone/>
            </a:pPr>
            <a:r>
              <a:rPr lang="en-US" sz="370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Description des actions</a:t>
            </a:r>
            <a:endParaRPr lang="en-US" sz="3700" b="1" dirty="0">
              <a:solidFill>
                <a:srgbClr val="49113D"/>
              </a:solidFill>
            </a:endParaRPr>
          </a:p>
        </p:txBody>
      </p:sp>
      <p:sp>
        <p:nvSpPr>
          <p:cNvPr id="6" name="Shape 1">
            <a:extLst>
              <a:ext uri="{FF2B5EF4-FFF2-40B4-BE49-F238E27FC236}">
                <a16:creationId xmlns:a16="http://schemas.microsoft.com/office/drawing/2014/main" id="{401DCA2B-AA02-633C-5C69-A92525A73E68}"/>
              </a:ext>
            </a:extLst>
          </p:cNvPr>
          <p:cNvSpPr/>
          <p:nvPr/>
        </p:nvSpPr>
        <p:spPr>
          <a:xfrm>
            <a:off x="522921" y="1680442"/>
            <a:ext cx="19885" cy="4080754"/>
          </a:xfrm>
          <a:prstGeom prst="roundRect">
            <a:avLst>
              <a:gd name="adj" fmla="val 124319"/>
            </a:avLst>
          </a:prstGeom>
          <a:solidFill>
            <a:srgbClr val="D8D4D4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7" name="Shape 2">
            <a:extLst>
              <a:ext uri="{FF2B5EF4-FFF2-40B4-BE49-F238E27FC236}">
                <a16:creationId xmlns:a16="http://schemas.microsoft.com/office/drawing/2014/main" id="{8BAB02DB-E06D-0EB3-D54E-559ACF4A2DB0}"/>
              </a:ext>
            </a:extLst>
          </p:cNvPr>
          <p:cNvSpPr/>
          <p:nvPr/>
        </p:nvSpPr>
        <p:spPr>
          <a:xfrm>
            <a:off x="698365" y="1952810"/>
            <a:ext cx="576769" cy="15010"/>
          </a:xfrm>
          <a:prstGeom prst="roundRect">
            <a:avLst>
              <a:gd name="adj" fmla="val 124319"/>
            </a:avLst>
          </a:prstGeom>
          <a:solidFill>
            <a:srgbClr val="D8D4D4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9" name="Text 5">
            <a:extLst>
              <a:ext uri="{FF2B5EF4-FFF2-40B4-BE49-F238E27FC236}">
                <a16:creationId xmlns:a16="http://schemas.microsoft.com/office/drawing/2014/main" id="{D34D7A61-93E8-41FD-215C-86502C775A89}"/>
              </a:ext>
            </a:extLst>
          </p:cNvPr>
          <p:cNvSpPr/>
          <p:nvPr/>
        </p:nvSpPr>
        <p:spPr>
          <a:xfrm>
            <a:off x="1439289" y="1804821"/>
            <a:ext cx="2060067" cy="19434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00"/>
              </a:lnSpc>
              <a:buNone/>
            </a:pPr>
            <a:r>
              <a:rPr lang="en-US" sz="185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Lecture mise </a:t>
            </a:r>
            <a:r>
              <a:rPr lang="en-US" sz="1850" b="1" dirty="0" err="1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en</a:t>
            </a:r>
            <a:r>
              <a:rPr lang="en-US" sz="185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 </a:t>
            </a:r>
            <a:r>
              <a:rPr lang="en-US" sz="1850" b="1" dirty="0" err="1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voix</a:t>
            </a:r>
            <a:endParaRPr lang="en-US" sz="1850" b="1" dirty="0">
              <a:solidFill>
                <a:srgbClr val="49113D"/>
              </a:solidFill>
            </a:endParaRPr>
          </a:p>
        </p:txBody>
      </p:sp>
      <p:sp>
        <p:nvSpPr>
          <p:cNvPr id="12" name="Shape 8">
            <a:extLst>
              <a:ext uri="{FF2B5EF4-FFF2-40B4-BE49-F238E27FC236}">
                <a16:creationId xmlns:a16="http://schemas.microsoft.com/office/drawing/2014/main" id="{A8CFBDDE-50E1-BD7D-A0D2-3F9E411DD45A}"/>
              </a:ext>
            </a:extLst>
          </p:cNvPr>
          <p:cNvSpPr/>
          <p:nvPr/>
        </p:nvSpPr>
        <p:spPr>
          <a:xfrm>
            <a:off x="372168" y="1845396"/>
            <a:ext cx="370773" cy="279873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/>
        </p:spPr>
        <p:txBody>
          <a:bodyPr/>
          <a:lstStyle/>
          <a:p>
            <a:endParaRPr lang="fr-FR" dirty="0"/>
          </a:p>
        </p:txBody>
      </p:sp>
      <p:sp>
        <p:nvSpPr>
          <p:cNvPr id="10" name="Text 6">
            <a:extLst>
              <a:ext uri="{FF2B5EF4-FFF2-40B4-BE49-F238E27FC236}">
                <a16:creationId xmlns:a16="http://schemas.microsoft.com/office/drawing/2014/main" id="{9D52347E-F9FA-5DC0-641B-4091979313DF}"/>
              </a:ext>
            </a:extLst>
          </p:cNvPr>
          <p:cNvSpPr/>
          <p:nvPr/>
        </p:nvSpPr>
        <p:spPr>
          <a:xfrm>
            <a:off x="1439289" y="2073750"/>
            <a:ext cx="10419336" cy="19896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50"/>
              </a:lnSpc>
              <a:buNone/>
            </a:pPr>
            <a:r>
              <a:rPr lang="en-US" sz="14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Séances de lecture de textes créoles, incluant des œuvres de Sylviane Telchid.</a:t>
            </a:r>
            <a:endParaRPr lang="en-US" sz="1450" dirty="0"/>
          </a:p>
        </p:txBody>
      </p:sp>
      <p:sp>
        <p:nvSpPr>
          <p:cNvPr id="11" name="Shape 7">
            <a:extLst>
              <a:ext uri="{FF2B5EF4-FFF2-40B4-BE49-F238E27FC236}">
                <a16:creationId xmlns:a16="http://schemas.microsoft.com/office/drawing/2014/main" id="{5D35FE99-12A6-8234-5E4A-936DEF946220}"/>
              </a:ext>
            </a:extLst>
          </p:cNvPr>
          <p:cNvSpPr/>
          <p:nvPr/>
        </p:nvSpPr>
        <p:spPr>
          <a:xfrm>
            <a:off x="698365" y="2793837"/>
            <a:ext cx="576769" cy="15010"/>
          </a:xfrm>
          <a:prstGeom prst="roundRect">
            <a:avLst>
              <a:gd name="adj" fmla="val 124319"/>
            </a:avLst>
          </a:prstGeom>
          <a:solidFill>
            <a:srgbClr val="D8D4D4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14" name="Text 10">
            <a:extLst>
              <a:ext uri="{FF2B5EF4-FFF2-40B4-BE49-F238E27FC236}">
                <a16:creationId xmlns:a16="http://schemas.microsoft.com/office/drawing/2014/main" id="{D9F277F0-EED6-5532-B593-B40AF2F7CEEB}"/>
              </a:ext>
            </a:extLst>
          </p:cNvPr>
          <p:cNvSpPr/>
          <p:nvPr/>
        </p:nvSpPr>
        <p:spPr>
          <a:xfrm>
            <a:off x="1439289" y="2645848"/>
            <a:ext cx="2060067" cy="19434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00"/>
              </a:lnSpc>
              <a:buNone/>
            </a:pPr>
            <a:r>
              <a:rPr lang="en-US" sz="185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Exposés informatifs</a:t>
            </a:r>
            <a:endParaRPr lang="en-US" sz="1850" b="1" dirty="0">
              <a:solidFill>
                <a:srgbClr val="49113D"/>
              </a:solidFill>
            </a:endParaRPr>
          </a:p>
        </p:txBody>
      </p:sp>
      <p:sp>
        <p:nvSpPr>
          <p:cNvPr id="15" name="Text 11">
            <a:extLst>
              <a:ext uri="{FF2B5EF4-FFF2-40B4-BE49-F238E27FC236}">
                <a16:creationId xmlns:a16="http://schemas.microsoft.com/office/drawing/2014/main" id="{85CC4D31-B25F-A669-630B-AF606FCF3090}"/>
              </a:ext>
            </a:extLst>
          </p:cNvPr>
          <p:cNvSpPr/>
          <p:nvPr/>
        </p:nvSpPr>
        <p:spPr>
          <a:xfrm>
            <a:off x="1439289" y="2914776"/>
            <a:ext cx="10419336" cy="19896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50"/>
              </a:lnSpc>
              <a:buNone/>
            </a:pPr>
            <a:r>
              <a:rPr lang="en-US" sz="14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Présentations sur l'histoire du créole et l'impact de Sylviane Telchid.</a:t>
            </a:r>
            <a:endParaRPr lang="en-US" sz="1450" dirty="0"/>
          </a:p>
        </p:txBody>
      </p:sp>
      <p:sp>
        <p:nvSpPr>
          <p:cNvPr id="16" name="Shape 12">
            <a:extLst>
              <a:ext uri="{FF2B5EF4-FFF2-40B4-BE49-F238E27FC236}">
                <a16:creationId xmlns:a16="http://schemas.microsoft.com/office/drawing/2014/main" id="{65D978C5-796A-5C3F-0D55-8D9536A61D07}"/>
              </a:ext>
            </a:extLst>
          </p:cNvPr>
          <p:cNvSpPr/>
          <p:nvPr/>
        </p:nvSpPr>
        <p:spPr>
          <a:xfrm>
            <a:off x="698365" y="3634864"/>
            <a:ext cx="576769" cy="15010"/>
          </a:xfrm>
          <a:prstGeom prst="roundRect">
            <a:avLst>
              <a:gd name="adj" fmla="val 124319"/>
            </a:avLst>
          </a:prstGeom>
          <a:solidFill>
            <a:srgbClr val="D8D4D4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17" name="Shape 13">
            <a:extLst>
              <a:ext uri="{FF2B5EF4-FFF2-40B4-BE49-F238E27FC236}">
                <a16:creationId xmlns:a16="http://schemas.microsoft.com/office/drawing/2014/main" id="{7FEAF92A-A460-C687-82D5-B4E9FB7D7E30}"/>
              </a:ext>
            </a:extLst>
          </p:cNvPr>
          <p:cNvSpPr/>
          <p:nvPr/>
        </p:nvSpPr>
        <p:spPr>
          <a:xfrm>
            <a:off x="347477" y="3502432"/>
            <a:ext cx="370773" cy="279873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18" name="Text 14">
            <a:extLst>
              <a:ext uri="{FF2B5EF4-FFF2-40B4-BE49-F238E27FC236}">
                <a16:creationId xmlns:a16="http://schemas.microsoft.com/office/drawing/2014/main" id="{C9EE2641-F512-B0FE-F8AF-F9384D855271}"/>
              </a:ext>
            </a:extLst>
          </p:cNvPr>
          <p:cNvSpPr/>
          <p:nvPr/>
        </p:nvSpPr>
        <p:spPr>
          <a:xfrm>
            <a:off x="473312" y="3549025"/>
            <a:ext cx="119000" cy="1866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200"/>
              </a:lnSpc>
              <a:buNone/>
            </a:pPr>
            <a:r>
              <a:rPr lang="en-US" sz="2200" dirty="0">
                <a:solidFill>
                  <a:srgbClr val="4C4C4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3</a:t>
            </a:r>
            <a:endParaRPr lang="en-US" sz="2200" dirty="0"/>
          </a:p>
        </p:txBody>
      </p:sp>
      <p:sp>
        <p:nvSpPr>
          <p:cNvPr id="19" name="Text 15">
            <a:extLst>
              <a:ext uri="{FF2B5EF4-FFF2-40B4-BE49-F238E27FC236}">
                <a16:creationId xmlns:a16="http://schemas.microsoft.com/office/drawing/2014/main" id="{88E3F038-5F71-E061-E1FA-E6E895EFB32A}"/>
              </a:ext>
            </a:extLst>
          </p:cNvPr>
          <p:cNvSpPr/>
          <p:nvPr/>
        </p:nvSpPr>
        <p:spPr>
          <a:xfrm>
            <a:off x="1439288" y="3486875"/>
            <a:ext cx="2427025" cy="26892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00"/>
              </a:lnSpc>
              <a:buNone/>
            </a:pPr>
            <a:r>
              <a:rPr lang="en-US" sz="185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Lawonn-kozé stimulants</a:t>
            </a:r>
            <a:endParaRPr lang="en-US" sz="1850" b="1" dirty="0">
              <a:solidFill>
                <a:srgbClr val="49113D"/>
              </a:solidFill>
            </a:endParaRPr>
          </a:p>
        </p:txBody>
      </p:sp>
      <p:sp>
        <p:nvSpPr>
          <p:cNvPr id="20" name="Text 16">
            <a:extLst>
              <a:ext uri="{FF2B5EF4-FFF2-40B4-BE49-F238E27FC236}">
                <a16:creationId xmlns:a16="http://schemas.microsoft.com/office/drawing/2014/main" id="{7AAAC1D8-2047-DB09-8129-2ADA8FAC6589}"/>
              </a:ext>
            </a:extLst>
          </p:cNvPr>
          <p:cNvSpPr/>
          <p:nvPr/>
        </p:nvSpPr>
        <p:spPr>
          <a:xfrm>
            <a:off x="1439289" y="3755803"/>
            <a:ext cx="10419336" cy="19896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50"/>
              </a:lnSpc>
              <a:buNone/>
            </a:pPr>
            <a:r>
              <a:rPr lang="en-US" sz="14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Ateliers de discussions autour de la langue et de la culture créole.</a:t>
            </a:r>
            <a:endParaRPr lang="en-US" sz="1450" dirty="0"/>
          </a:p>
        </p:txBody>
      </p:sp>
      <p:sp>
        <p:nvSpPr>
          <p:cNvPr id="21" name="Shape 17">
            <a:extLst>
              <a:ext uri="{FF2B5EF4-FFF2-40B4-BE49-F238E27FC236}">
                <a16:creationId xmlns:a16="http://schemas.microsoft.com/office/drawing/2014/main" id="{5B5732D1-D4F4-2054-A428-C3A7F080CFD0}"/>
              </a:ext>
            </a:extLst>
          </p:cNvPr>
          <p:cNvSpPr/>
          <p:nvPr/>
        </p:nvSpPr>
        <p:spPr>
          <a:xfrm>
            <a:off x="698365" y="4475890"/>
            <a:ext cx="576769" cy="15010"/>
          </a:xfrm>
          <a:prstGeom prst="roundRect">
            <a:avLst>
              <a:gd name="adj" fmla="val 124319"/>
            </a:avLst>
          </a:prstGeom>
          <a:solidFill>
            <a:srgbClr val="D8D4D4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22" name="Shape 18">
            <a:extLst>
              <a:ext uri="{FF2B5EF4-FFF2-40B4-BE49-F238E27FC236}">
                <a16:creationId xmlns:a16="http://schemas.microsoft.com/office/drawing/2014/main" id="{A719969F-52F3-18C8-B00F-41A8D72D41B5}"/>
              </a:ext>
            </a:extLst>
          </p:cNvPr>
          <p:cNvSpPr/>
          <p:nvPr/>
        </p:nvSpPr>
        <p:spPr>
          <a:xfrm>
            <a:off x="347477" y="4343459"/>
            <a:ext cx="370773" cy="279873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23" name="Text 19">
            <a:extLst>
              <a:ext uri="{FF2B5EF4-FFF2-40B4-BE49-F238E27FC236}">
                <a16:creationId xmlns:a16="http://schemas.microsoft.com/office/drawing/2014/main" id="{5D466F5C-FA66-9B02-4F73-A91DF3AF77FD}"/>
              </a:ext>
            </a:extLst>
          </p:cNvPr>
          <p:cNvSpPr/>
          <p:nvPr/>
        </p:nvSpPr>
        <p:spPr>
          <a:xfrm>
            <a:off x="467616" y="4390052"/>
            <a:ext cx="130392" cy="1866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200"/>
              </a:lnSpc>
              <a:buNone/>
            </a:pPr>
            <a:r>
              <a:rPr lang="en-US" sz="2200" dirty="0">
                <a:solidFill>
                  <a:srgbClr val="4C4C4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4</a:t>
            </a:r>
            <a:endParaRPr lang="en-US" sz="2200" dirty="0"/>
          </a:p>
        </p:txBody>
      </p:sp>
      <p:sp>
        <p:nvSpPr>
          <p:cNvPr id="24" name="Text 20">
            <a:extLst>
              <a:ext uri="{FF2B5EF4-FFF2-40B4-BE49-F238E27FC236}">
                <a16:creationId xmlns:a16="http://schemas.microsoft.com/office/drawing/2014/main" id="{069F40E9-8CBA-56FD-A851-902FACC1EDEB}"/>
              </a:ext>
            </a:extLst>
          </p:cNvPr>
          <p:cNvSpPr/>
          <p:nvPr/>
        </p:nvSpPr>
        <p:spPr>
          <a:xfrm>
            <a:off x="1439289" y="4327901"/>
            <a:ext cx="2060067" cy="19434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00"/>
              </a:lnSpc>
              <a:buNone/>
            </a:pPr>
            <a:r>
              <a:rPr lang="en-US" sz="185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Exposition </a:t>
            </a:r>
            <a:endParaRPr lang="en-US" sz="1850" b="1" dirty="0">
              <a:solidFill>
                <a:srgbClr val="49113D"/>
              </a:solidFill>
            </a:endParaRPr>
          </a:p>
        </p:txBody>
      </p:sp>
      <p:sp>
        <p:nvSpPr>
          <p:cNvPr id="25" name="Text 21">
            <a:extLst>
              <a:ext uri="{FF2B5EF4-FFF2-40B4-BE49-F238E27FC236}">
                <a16:creationId xmlns:a16="http://schemas.microsoft.com/office/drawing/2014/main" id="{4B06EDD0-ADE5-7ABC-999E-594AA29E5638}"/>
              </a:ext>
            </a:extLst>
          </p:cNvPr>
          <p:cNvSpPr/>
          <p:nvPr/>
        </p:nvSpPr>
        <p:spPr>
          <a:xfrm>
            <a:off x="1439289" y="4596830"/>
            <a:ext cx="10419336" cy="19896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50"/>
              </a:lnSpc>
              <a:buNone/>
            </a:pPr>
            <a:r>
              <a:rPr lang="en-US" sz="14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Création d'une exposition visuelle et sonore retraçant l'histoire de Sylviane Telchid.</a:t>
            </a:r>
            <a:endParaRPr lang="en-US" sz="1450" dirty="0"/>
          </a:p>
        </p:txBody>
      </p:sp>
      <p:sp>
        <p:nvSpPr>
          <p:cNvPr id="26" name="Shape 22">
            <a:extLst>
              <a:ext uri="{FF2B5EF4-FFF2-40B4-BE49-F238E27FC236}">
                <a16:creationId xmlns:a16="http://schemas.microsoft.com/office/drawing/2014/main" id="{BBE48F14-080B-C181-CCD4-CE10CF3E01FF}"/>
              </a:ext>
            </a:extLst>
          </p:cNvPr>
          <p:cNvSpPr/>
          <p:nvPr/>
        </p:nvSpPr>
        <p:spPr>
          <a:xfrm>
            <a:off x="698365" y="5316917"/>
            <a:ext cx="576769" cy="15010"/>
          </a:xfrm>
          <a:prstGeom prst="roundRect">
            <a:avLst>
              <a:gd name="adj" fmla="val 124319"/>
            </a:avLst>
          </a:prstGeom>
          <a:solidFill>
            <a:srgbClr val="D8D4D4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27" name="Shape 23">
            <a:extLst>
              <a:ext uri="{FF2B5EF4-FFF2-40B4-BE49-F238E27FC236}">
                <a16:creationId xmlns:a16="http://schemas.microsoft.com/office/drawing/2014/main" id="{1536764A-DB64-4FB3-5E61-B2EDF8FBE3E8}"/>
              </a:ext>
            </a:extLst>
          </p:cNvPr>
          <p:cNvSpPr/>
          <p:nvPr/>
        </p:nvSpPr>
        <p:spPr>
          <a:xfrm>
            <a:off x="347477" y="5184485"/>
            <a:ext cx="370773" cy="279873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28" name="Text 24">
            <a:extLst>
              <a:ext uri="{FF2B5EF4-FFF2-40B4-BE49-F238E27FC236}">
                <a16:creationId xmlns:a16="http://schemas.microsoft.com/office/drawing/2014/main" id="{244C6363-6181-E826-628B-F7D5560D54B4}"/>
              </a:ext>
            </a:extLst>
          </p:cNvPr>
          <p:cNvSpPr/>
          <p:nvPr/>
        </p:nvSpPr>
        <p:spPr>
          <a:xfrm>
            <a:off x="473312" y="5231079"/>
            <a:ext cx="119000" cy="1866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200"/>
              </a:lnSpc>
              <a:buNone/>
            </a:pPr>
            <a:r>
              <a:rPr lang="en-US" sz="2200" dirty="0">
                <a:solidFill>
                  <a:srgbClr val="4C4C4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5</a:t>
            </a:r>
            <a:endParaRPr lang="en-US" sz="2200" dirty="0"/>
          </a:p>
        </p:txBody>
      </p:sp>
      <p:sp>
        <p:nvSpPr>
          <p:cNvPr id="29" name="Text 25">
            <a:extLst>
              <a:ext uri="{FF2B5EF4-FFF2-40B4-BE49-F238E27FC236}">
                <a16:creationId xmlns:a16="http://schemas.microsoft.com/office/drawing/2014/main" id="{2EC48A75-5941-D8A4-7501-5042E099950A}"/>
              </a:ext>
            </a:extLst>
          </p:cNvPr>
          <p:cNvSpPr/>
          <p:nvPr/>
        </p:nvSpPr>
        <p:spPr>
          <a:xfrm>
            <a:off x="1439289" y="5168928"/>
            <a:ext cx="2187042" cy="19434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00"/>
              </a:lnSpc>
              <a:buNone/>
            </a:pPr>
            <a:r>
              <a:rPr lang="en-US" sz="1850" b="1" dirty="0" err="1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Enregistrements</a:t>
            </a:r>
            <a:r>
              <a:rPr lang="en-US" sz="185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  </a:t>
            </a:r>
            <a:endParaRPr lang="en-US" sz="1850" b="1" dirty="0">
              <a:solidFill>
                <a:srgbClr val="49113D"/>
              </a:solidFill>
            </a:endParaRPr>
          </a:p>
        </p:txBody>
      </p:sp>
      <p:sp>
        <p:nvSpPr>
          <p:cNvPr id="33" name="Shape 13">
            <a:extLst>
              <a:ext uri="{FF2B5EF4-FFF2-40B4-BE49-F238E27FC236}">
                <a16:creationId xmlns:a16="http://schemas.microsoft.com/office/drawing/2014/main" id="{F9FCB9F6-B4FA-6F1B-AE20-FFC1AC28F222}"/>
              </a:ext>
            </a:extLst>
          </p:cNvPr>
          <p:cNvSpPr/>
          <p:nvPr/>
        </p:nvSpPr>
        <p:spPr>
          <a:xfrm>
            <a:off x="357419" y="2698886"/>
            <a:ext cx="370773" cy="279873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30" name="Text 26">
            <a:extLst>
              <a:ext uri="{FF2B5EF4-FFF2-40B4-BE49-F238E27FC236}">
                <a16:creationId xmlns:a16="http://schemas.microsoft.com/office/drawing/2014/main" id="{7F07714B-93BC-E16D-2B1B-DAAE20440810}"/>
              </a:ext>
            </a:extLst>
          </p:cNvPr>
          <p:cNvSpPr/>
          <p:nvPr/>
        </p:nvSpPr>
        <p:spPr>
          <a:xfrm>
            <a:off x="1439289" y="5437856"/>
            <a:ext cx="10419336" cy="48745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350"/>
              </a:lnSpc>
              <a:buNone/>
            </a:pPr>
            <a:r>
              <a:rPr lang="en-US" sz="1450" dirty="0" err="1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Réalisation</a:t>
            </a:r>
            <a:r>
              <a:rPr lang="en-US" sz="14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 </a:t>
            </a:r>
            <a:r>
              <a:rPr lang="en-US" sz="1450" dirty="0" err="1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d'enregistrement</a:t>
            </a:r>
            <a:r>
              <a:rPr lang="en-US" sz="14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 audio de </a:t>
            </a:r>
            <a:r>
              <a:rPr lang="en-US" sz="1450" dirty="0" err="1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textes</a:t>
            </a:r>
            <a:r>
              <a:rPr lang="en-US" sz="14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  </a:t>
            </a:r>
            <a:r>
              <a:rPr lang="en-US" sz="1450" dirty="0" err="1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en</a:t>
            </a:r>
            <a:r>
              <a:rPr lang="en-US" sz="14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 </a:t>
            </a:r>
            <a:r>
              <a:rPr lang="en-US" sz="1450" dirty="0" err="1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créole</a:t>
            </a:r>
            <a:r>
              <a:rPr lang="en-US" sz="14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.</a:t>
            </a:r>
            <a:endParaRPr lang="en-US" sz="1450" dirty="0"/>
          </a:p>
        </p:txBody>
      </p:sp>
      <p:sp>
        <p:nvSpPr>
          <p:cNvPr id="13" name="Text 9">
            <a:extLst>
              <a:ext uri="{FF2B5EF4-FFF2-40B4-BE49-F238E27FC236}">
                <a16:creationId xmlns:a16="http://schemas.microsoft.com/office/drawing/2014/main" id="{773B7DE0-3316-D48A-2A7A-06CD4A3E7777}"/>
              </a:ext>
            </a:extLst>
          </p:cNvPr>
          <p:cNvSpPr/>
          <p:nvPr/>
        </p:nvSpPr>
        <p:spPr>
          <a:xfrm>
            <a:off x="471552" y="2707999"/>
            <a:ext cx="122624" cy="1866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200"/>
              </a:lnSpc>
              <a:buNone/>
            </a:pPr>
            <a:r>
              <a:rPr lang="en-US" sz="2200" dirty="0">
                <a:solidFill>
                  <a:srgbClr val="4C4C4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2</a:t>
            </a:r>
            <a:endParaRPr lang="en-US" sz="2200" dirty="0"/>
          </a:p>
        </p:txBody>
      </p:sp>
      <p:sp>
        <p:nvSpPr>
          <p:cNvPr id="8" name="Text 4">
            <a:extLst>
              <a:ext uri="{FF2B5EF4-FFF2-40B4-BE49-F238E27FC236}">
                <a16:creationId xmlns:a16="http://schemas.microsoft.com/office/drawing/2014/main" id="{9ED95857-98C4-A5F0-0A8B-6A76DAE8853C}"/>
              </a:ext>
            </a:extLst>
          </p:cNvPr>
          <p:cNvSpPr/>
          <p:nvPr/>
        </p:nvSpPr>
        <p:spPr>
          <a:xfrm>
            <a:off x="488640" y="1866972"/>
            <a:ext cx="88343" cy="1866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200"/>
              </a:lnSpc>
              <a:buNone/>
            </a:pPr>
            <a:r>
              <a:rPr lang="en-US" sz="2200" dirty="0">
                <a:solidFill>
                  <a:srgbClr val="4C4C4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1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57543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0">
            <a:extLst>
              <a:ext uri="{FF2B5EF4-FFF2-40B4-BE49-F238E27FC236}">
                <a16:creationId xmlns:a16="http://schemas.microsoft.com/office/drawing/2014/main" id="{32B270C0-91D9-F8B1-6351-A389F7BB9973}"/>
              </a:ext>
            </a:extLst>
          </p:cNvPr>
          <p:cNvSpPr/>
          <p:nvPr/>
        </p:nvSpPr>
        <p:spPr>
          <a:xfrm>
            <a:off x="383243" y="1028401"/>
            <a:ext cx="6173153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Public visé et intervenants</a:t>
            </a:r>
            <a:endParaRPr lang="en-US" sz="4450" dirty="0">
              <a:solidFill>
                <a:srgbClr val="49113D"/>
              </a:solidFill>
            </a:endParaRPr>
          </a:p>
        </p:txBody>
      </p:sp>
      <p:sp>
        <p:nvSpPr>
          <p:cNvPr id="5" name="Text 1">
            <a:extLst>
              <a:ext uri="{FF2B5EF4-FFF2-40B4-BE49-F238E27FC236}">
                <a16:creationId xmlns:a16="http://schemas.microsoft.com/office/drawing/2014/main" id="{94A41AA1-527D-57A9-9DE6-87BFBBE09317}"/>
              </a:ext>
            </a:extLst>
          </p:cNvPr>
          <p:cNvSpPr/>
          <p:nvPr/>
        </p:nvSpPr>
        <p:spPr>
          <a:xfrm>
            <a:off x="383243" y="2096975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Public</a:t>
            </a:r>
            <a:endParaRPr lang="en-US" sz="2200" b="1" dirty="0">
              <a:solidFill>
                <a:srgbClr val="49113D"/>
              </a:solidFill>
            </a:endParaRPr>
          </a:p>
        </p:txBody>
      </p:sp>
      <p:sp>
        <p:nvSpPr>
          <p:cNvPr id="6" name="Text 2">
            <a:extLst>
              <a:ext uri="{FF2B5EF4-FFF2-40B4-BE49-F238E27FC236}">
                <a16:creationId xmlns:a16="http://schemas.microsoft.com/office/drawing/2014/main" id="{57DC20A9-5C22-1F3E-D60A-CDAB9B39DB00}"/>
              </a:ext>
            </a:extLst>
          </p:cNvPr>
          <p:cNvSpPr/>
          <p:nvPr/>
        </p:nvSpPr>
        <p:spPr>
          <a:xfrm>
            <a:off x="347464" y="2811100"/>
            <a:ext cx="6244709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Élèves du collège, parents et membres de la communauté scolaire.</a:t>
            </a:r>
            <a:endParaRPr lang="en-US" sz="1750" dirty="0"/>
          </a:p>
        </p:txBody>
      </p:sp>
      <p:sp>
        <p:nvSpPr>
          <p:cNvPr id="7" name="Text 3">
            <a:extLst>
              <a:ext uri="{FF2B5EF4-FFF2-40B4-BE49-F238E27FC236}">
                <a16:creationId xmlns:a16="http://schemas.microsoft.com/office/drawing/2014/main" id="{3CD8CDF3-446F-0428-CDD1-3A84419359DE}"/>
              </a:ext>
            </a:extLst>
          </p:cNvPr>
          <p:cNvSpPr/>
          <p:nvPr/>
        </p:nvSpPr>
        <p:spPr>
          <a:xfrm>
            <a:off x="347464" y="4042529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Intervenants</a:t>
            </a:r>
            <a:endParaRPr lang="en-US" sz="2200" b="1" dirty="0">
              <a:solidFill>
                <a:srgbClr val="49113D"/>
              </a:solidFill>
            </a:endParaRPr>
          </a:p>
        </p:txBody>
      </p:sp>
      <p:sp>
        <p:nvSpPr>
          <p:cNvPr id="8" name="Text 4">
            <a:extLst>
              <a:ext uri="{FF2B5EF4-FFF2-40B4-BE49-F238E27FC236}">
                <a16:creationId xmlns:a16="http://schemas.microsoft.com/office/drawing/2014/main" id="{DAAE1B60-F76A-9D5D-6718-46D88F89B37F}"/>
              </a:ext>
            </a:extLst>
          </p:cNvPr>
          <p:cNvSpPr/>
          <p:nvPr/>
        </p:nvSpPr>
        <p:spPr>
          <a:xfrm>
            <a:off x="347464" y="4733701"/>
            <a:ext cx="6244709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Enseignants de créole et de français, artistes locaux, intervenants culturels, associations partenaires de la langue créole.</a:t>
            </a:r>
            <a:endParaRPr lang="en-US" sz="1750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1C56D2B2-F76D-D925-B9A8-ACC5EAFFA0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2173" y="1737180"/>
            <a:ext cx="5252363" cy="3645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157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0">
            <a:extLst>
              <a:ext uri="{FF2B5EF4-FFF2-40B4-BE49-F238E27FC236}">
                <a16:creationId xmlns:a16="http://schemas.microsoft.com/office/drawing/2014/main" id="{559F4199-D112-5884-90DA-2ACEFE49D5BE}"/>
              </a:ext>
            </a:extLst>
          </p:cNvPr>
          <p:cNvSpPr/>
          <p:nvPr/>
        </p:nvSpPr>
        <p:spPr>
          <a:xfrm>
            <a:off x="663162" y="799306"/>
            <a:ext cx="5670590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Effets attendus</a:t>
            </a:r>
            <a:endParaRPr lang="en-US" sz="4450" b="1" dirty="0">
              <a:solidFill>
                <a:srgbClr val="49113D"/>
              </a:solidFill>
            </a:endParaRPr>
          </a:p>
        </p:txBody>
      </p:sp>
      <p:sp>
        <p:nvSpPr>
          <p:cNvPr id="5" name="Shape 1">
            <a:extLst>
              <a:ext uri="{FF2B5EF4-FFF2-40B4-BE49-F238E27FC236}">
                <a16:creationId xmlns:a16="http://schemas.microsoft.com/office/drawing/2014/main" id="{36E5CA9F-85F4-9073-895D-4060734CC43D}"/>
              </a:ext>
            </a:extLst>
          </p:cNvPr>
          <p:cNvSpPr/>
          <p:nvPr/>
        </p:nvSpPr>
        <p:spPr>
          <a:xfrm>
            <a:off x="618453" y="1848246"/>
            <a:ext cx="3664863" cy="2032754"/>
          </a:xfrm>
          <a:prstGeom prst="roundRect">
            <a:avLst>
              <a:gd name="adj" fmla="val 1674"/>
            </a:avLst>
          </a:prstGeom>
          <a:solidFill>
            <a:srgbClr val="F2EEEE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6" name="Text 2">
            <a:extLst>
              <a:ext uri="{FF2B5EF4-FFF2-40B4-BE49-F238E27FC236}">
                <a16:creationId xmlns:a16="http://schemas.microsoft.com/office/drawing/2014/main" id="{E111F94C-A5B7-B84D-58FF-C7C402F454DD}"/>
              </a:ext>
            </a:extLst>
          </p:cNvPr>
          <p:cNvSpPr/>
          <p:nvPr/>
        </p:nvSpPr>
        <p:spPr>
          <a:xfrm>
            <a:off x="889976" y="2075060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Intérêt renforcé</a:t>
            </a:r>
            <a:endParaRPr lang="en-US" sz="2200" b="1" dirty="0">
              <a:solidFill>
                <a:srgbClr val="49113D"/>
              </a:solidFill>
            </a:endParaRPr>
          </a:p>
        </p:txBody>
      </p:sp>
      <p:sp>
        <p:nvSpPr>
          <p:cNvPr id="7" name="Text 3">
            <a:extLst>
              <a:ext uri="{FF2B5EF4-FFF2-40B4-BE49-F238E27FC236}">
                <a16:creationId xmlns:a16="http://schemas.microsoft.com/office/drawing/2014/main" id="{7969F056-230B-414B-60D4-11FA99E93C58}"/>
              </a:ext>
            </a:extLst>
          </p:cNvPr>
          <p:cNvSpPr/>
          <p:nvPr/>
        </p:nvSpPr>
        <p:spPr>
          <a:xfrm>
            <a:off x="889976" y="2565479"/>
            <a:ext cx="3211235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Renforcement de l'appétence des élèves pour la langue créole.</a:t>
            </a:r>
            <a:endParaRPr lang="en-US" sz="1750" dirty="0"/>
          </a:p>
        </p:txBody>
      </p:sp>
      <p:sp>
        <p:nvSpPr>
          <p:cNvPr id="8" name="Shape 4">
            <a:extLst>
              <a:ext uri="{FF2B5EF4-FFF2-40B4-BE49-F238E27FC236}">
                <a16:creationId xmlns:a16="http://schemas.microsoft.com/office/drawing/2014/main" id="{6DB98B97-4C18-5763-05C5-12A77B66F654}"/>
              </a:ext>
            </a:extLst>
          </p:cNvPr>
          <p:cNvSpPr/>
          <p:nvPr/>
        </p:nvSpPr>
        <p:spPr>
          <a:xfrm>
            <a:off x="4554839" y="1848246"/>
            <a:ext cx="3664863" cy="2032754"/>
          </a:xfrm>
          <a:prstGeom prst="roundRect">
            <a:avLst>
              <a:gd name="adj" fmla="val 1674"/>
            </a:avLst>
          </a:prstGeom>
          <a:solidFill>
            <a:srgbClr val="F2EEEE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9" name="Text 5">
            <a:extLst>
              <a:ext uri="{FF2B5EF4-FFF2-40B4-BE49-F238E27FC236}">
                <a16:creationId xmlns:a16="http://schemas.microsoft.com/office/drawing/2014/main" id="{FD54B433-1AA2-D6DC-F2B9-C50AC9E365F6}"/>
              </a:ext>
            </a:extLst>
          </p:cNvPr>
          <p:cNvSpPr/>
          <p:nvPr/>
        </p:nvSpPr>
        <p:spPr>
          <a:xfrm>
            <a:off x="4781653" y="2075060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Talents mis en lumière</a:t>
            </a:r>
            <a:endParaRPr lang="en-US" sz="2200" b="1" dirty="0">
              <a:solidFill>
                <a:srgbClr val="49113D"/>
              </a:solidFill>
            </a:endParaRPr>
          </a:p>
        </p:txBody>
      </p:sp>
      <p:sp>
        <p:nvSpPr>
          <p:cNvPr id="10" name="Text 6">
            <a:extLst>
              <a:ext uri="{FF2B5EF4-FFF2-40B4-BE49-F238E27FC236}">
                <a16:creationId xmlns:a16="http://schemas.microsoft.com/office/drawing/2014/main" id="{AC257546-D583-62A9-981B-49055500E586}"/>
              </a:ext>
            </a:extLst>
          </p:cNvPr>
          <p:cNvSpPr/>
          <p:nvPr/>
        </p:nvSpPr>
        <p:spPr>
          <a:xfrm>
            <a:off x="4781653" y="2565479"/>
            <a:ext cx="3211235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Mise en valeur des compétences créatives des élèves.</a:t>
            </a:r>
            <a:endParaRPr lang="en-US" sz="1750" dirty="0"/>
          </a:p>
        </p:txBody>
      </p:sp>
      <p:sp>
        <p:nvSpPr>
          <p:cNvPr id="11" name="Shape 7">
            <a:extLst>
              <a:ext uri="{FF2B5EF4-FFF2-40B4-BE49-F238E27FC236}">
                <a16:creationId xmlns:a16="http://schemas.microsoft.com/office/drawing/2014/main" id="{1860E8FD-F827-87C2-06DE-1BC1F3731780}"/>
              </a:ext>
            </a:extLst>
          </p:cNvPr>
          <p:cNvSpPr/>
          <p:nvPr/>
        </p:nvSpPr>
        <p:spPr>
          <a:xfrm>
            <a:off x="618453" y="4136926"/>
            <a:ext cx="7556421" cy="1306949"/>
          </a:xfrm>
          <a:prstGeom prst="roundRect">
            <a:avLst>
              <a:gd name="adj" fmla="val 2603"/>
            </a:avLst>
          </a:prstGeom>
          <a:solidFill>
            <a:srgbClr val="F2EEEE"/>
          </a:solidFill>
          <a:ln/>
        </p:spPr>
        <p:txBody>
          <a:bodyPr/>
          <a:lstStyle/>
          <a:p>
            <a:endParaRPr lang="fr-FR"/>
          </a:p>
        </p:txBody>
      </p:sp>
      <p:sp>
        <p:nvSpPr>
          <p:cNvPr id="12" name="Text 8">
            <a:extLst>
              <a:ext uri="{FF2B5EF4-FFF2-40B4-BE49-F238E27FC236}">
                <a16:creationId xmlns:a16="http://schemas.microsoft.com/office/drawing/2014/main" id="{7E2499F7-279F-5864-4191-6065F63B585D}"/>
              </a:ext>
            </a:extLst>
          </p:cNvPr>
          <p:cNvSpPr/>
          <p:nvPr/>
        </p:nvSpPr>
        <p:spPr>
          <a:xfrm>
            <a:off x="889976" y="4334628"/>
            <a:ext cx="3121819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Sentiment d'appartenance</a:t>
            </a:r>
            <a:endParaRPr lang="en-US" sz="2200" b="1" dirty="0">
              <a:solidFill>
                <a:srgbClr val="49113D"/>
              </a:solidFill>
            </a:endParaRPr>
          </a:p>
        </p:txBody>
      </p:sp>
      <p:sp>
        <p:nvSpPr>
          <p:cNvPr id="13" name="Text 9">
            <a:extLst>
              <a:ext uri="{FF2B5EF4-FFF2-40B4-BE49-F238E27FC236}">
                <a16:creationId xmlns:a16="http://schemas.microsoft.com/office/drawing/2014/main" id="{6E12EF0E-1FB6-6FED-1C0B-9DC5BB9D6BD6}"/>
              </a:ext>
            </a:extLst>
          </p:cNvPr>
          <p:cNvSpPr/>
          <p:nvPr/>
        </p:nvSpPr>
        <p:spPr>
          <a:xfrm>
            <a:off x="889976" y="4825047"/>
            <a:ext cx="7102793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Création d'un sentiment d'unité et de fierté autour de la langue créole.</a:t>
            </a:r>
            <a:endParaRPr lang="en-US" sz="1750" dirty="0"/>
          </a:p>
        </p:txBody>
      </p:sp>
    </p:spTree>
    <p:extLst>
      <p:ext uri="{BB962C8B-B14F-4D97-AF65-F5344CB8AC3E}">
        <p14:creationId xmlns:p14="http://schemas.microsoft.com/office/powerpoint/2010/main" val="1435346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0">
            <a:extLst>
              <a:ext uri="{FF2B5EF4-FFF2-40B4-BE49-F238E27FC236}">
                <a16:creationId xmlns:a16="http://schemas.microsoft.com/office/drawing/2014/main" id="{E057F8B7-D832-8FD9-8FF3-FADA59159BE8}"/>
              </a:ext>
            </a:extLst>
          </p:cNvPr>
          <p:cNvSpPr/>
          <p:nvPr/>
        </p:nvSpPr>
        <p:spPr>
          <a:xfrm>
            <a:off x="905758" y="1308021"/>
            <a:ext cx="5670590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Moyens mobilisés</a:t>
            </a:r>
            <a:endParaRPr lang="en-US" sz="4450" b="1" dirty="0">
              <a:solidFill>
                <a:srgbClr val="49113D"/>
              </a:solidFill>
            </a:endParaRPr>
          </a:p>
        </p:txBody>
      </p:sp>
      <p:sp>
        <p:nvSpPr>
          <p:cNvPr id="6" name="Text 2">
            <a:extLst>
              <a:ext uri="{FF2B5EF4-FFF2-40B4-BE49-F238E27FC236}">
                <a16:creationId xmlns:a16="http://schemas.microsoft.com/office/drawing/2014/main" id="{05B6CBA5-3673-C3FA-BC27-AD98932F662B}"/>
              </a:ext>
            </a:extLst>
          </p:cNvPr>
          <p:cNvSpPr/>
          <p:nvPr/>
        </p:nvSpPr>
        <p:spPr>
          <a:xfrm>
            <a:off x="905758" y="2424946"/>
            <a:ext cx="3608070" cy="145161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Financement du matériel nécessaire pour les activités (livres, supports audio, matériel d'exposition).</a:t>
            </a:r>
            <a:endParaRPr lang="en-US" sz="1750" dirty="0"/>
          </a:p>
        </p:txBody>
      </p:sp>
      <p:sp>
        <p:nvSpPr>
          <p:cNvPr id="8" name="Text 3">
            <a:extLst>
              <a:ext uri="{FF2B5EF4-FFF2-40B4-BE49-F238E27FC236}">
                <a16:creationId xmlns:a16="http://schemas.microsoft.com/office/drawing/2014/main" id="{B6F17314-6374-B15F-56CB-7F3156CC906C}"/>
              </a:ext>
            </a:extLst>
          </p:cNvPr>
          <p:cNvSpPr/>
          <p:nvPr/>
        </p:nvSpPr>
        <p:spPr>
          <a:xfrm>
            <a:off x="905758" y="3978248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Matériels</a:t>
            </a:r>
            <a:endParaRPr lang="en-US" sz="2200" b="1" dirty="0">
              <a:solidFill>
                <a:srgbClr val="49113D"/>
              </a:solidFill>
            </a:endParaRPr>
          </a:p>
        </p:txBody>
      </p:sp>
      <p:sp>
        <p:nvSpPr>
          <p:cNvPr id="9" name="Text 4">
            <a:extLst>
              <a:ext uri="{FF2B5EF4-FFF2-40B4-BE49-F238E27FC236}">
                <a16:creationId xmlns:a16="http://schemas.microsoft.com/office/drawing/2014/main" id="{7E5584DA-4A8E-0551-F11C-344F0D1143D4}"/>
              </a:ext>
            </a:extLst>
          </p:cNvPr>
          <p:cNvSpPr/>
          <p:nvPr/>
        </p:nvSpPr>
        <p:spPr>
          <a:xfrm>
            <a:off x="905758" y="4518246"/>
            <a:ext cx="3608189" cy="145161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Outils multimédia pour les enregistrements, supports visuels pour l'exposition, ressources pédagogiques.</a:t>
            </a:r>
            <a:endParaRPr lang="en-US" sz="1750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9E76D433-8C1A-783D-6932-BCE22C888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5652" y="1438650"/>
            <a:ext cx="6354440" cy="425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338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0" descr="preencoded.png">
            <a:extLst>
              <a:ext uri="{FF2B5EF4-FFF2-40B4-BE49-F238E27FC236}">
                <a16:creationId xmlns:a16="http://schemas.microsoft.com/office/drawing/2014/main" id="{961C4E96-8FD1-D1B0-8F70-BD43255088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329" y="1710274"/>
            <a:ext cx="2605664" cy="1347907"/>
          </a:xfrm>
          <a:prstGeom prst="rect">
            <a:avLst/>
          </a:prstGeom>
        </p:spPr>
      </p:pic>
      <p:sp>
        <p:nvSpPr>
          <p:cNvPr id="5" name="Text 1">
            <a:extLst>
              <a:ext uri="{FF2B5EF4-FFF2-40B4-BE49-F238E27FC236}">
                <a16:creationId xmlns:a16="http://schemas.microsoft.com/office/drawing/2014/main" id="{D8EB53F5-A7DC-F8B5-C769-D622A44FB214}"/>
              </a:ext>
            </a:extLst>
          </p:cNvPr>
          <p:cNvSpPr/>
          <p:nvPr/>
        </p:nvSpPr>
        <p:spPr>
          <a:xfrm>
            <a:off x="2561854" y="2266178"/>
            <a:ext cx="358239" cy="41127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3550"/>
              </a:lnSpc>
              <a:buNone/>
            </a:pPr>
            <a:r>
              <a:rPr lang="en-US" sz="3200" b="1" dirty="0">
                <a:solidFill>
                  <a:srgbClr val="4C4C4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1</a:t>
            </a:r>
            <a:endParaRPr lang="en-US" sz="3200" b="1" dirty="0"/>
          </a:p>
        </p:txBody>
      </p:sp>
      <p:sp>
        <p:nvSpPr>
          <p:cNvPr id="6" name="Text 2">
            <a:extLst>
              <a:ext uri="{FF2B5EF4-FFF2-40B4-BE49-F238E27FC236}">
                <a16:creationId xmlns:a16="http://schemas.microsoft.com/office/drawing/2014/main" id="{106F9102-560B-E16B-7FA2-F44A78F29AB4}"/>
              </a:ext>
            </a:extLst>
          </p:cNvPr>
          <p:cNvSpPr/>
          <p:nvPr/>
        </p:nvSpPr>
        <p:spPr>
          <a:xfrm>
            <a:off x="5346688" y="1648865"/>
            <a:ext cx="2737868" cy="3611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Impact</a:t>
            </a:r>
            <a:endParaRPr lang="en-US" sz="2200" b="1" dirty="0">
              <a:solidFill>
                <a:srgbClr val="49113D"/>
              </a:solidFill>
            </a:endParaRPr>
          </a:p>
        </p:txBody>
      </p:sp>
      <p:sp>
        <p:nvSpPr>
          <p:cNvPr id="7" name="Text 3">
            <a:extLst>
              <a:ext uri="{FF2B5EF4-FFF2-40B4-BE49-F238E27FC236}">
                <a16:creationId xmlns:a16="http://schemas.microsoft.com/office/drawing/2014/main" id="{A594C48F-ECAD-C8C8-20DE-57FA38D70E22}"/>
              </a:ext>
            </a:extLst>
          </p:cNvPr>
          <p:cNvSpPr/>
          <p:nvPr/>
        </p:nvSpPr>
        <p:spPr>
          <a:xfrm>
            <a:off x="5346688" y="2207775"/>
            <a:ext cx="6409884" cy="66514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Valorisation de la langue créole et développement des </a:t>
            </a:r>
          </a:p>
          <a:p>
            <a:pPr marL="0" indent="0" algn="l">
              <a:lnSpc>
                <a:spcPts val="2850"/>
              </a:lnSpc>
              <a:buNone/>
            </a:pPr>
            <a:r>
              <a:rPr lang="en-US" sz="1750" dirty="0" err="1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compétences</a:t>
            </a:r>
            <a:r>
              <a:rPr lang="en-US" sz="17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 créatives des élèves.</a:t>
            </a:r>
            <a:endParaRPr lang="en-US" sz="1750" dirty="0"/>
          </a:p>
        </p:txBody>
      </p:sp>
      <p:sp>
        <p:nvSpPr>
          <p:cNvPr id="8" name="Shape 4">
            <a:extLst>
              <a:ext uri="{FF2B5EF4-FFF2-40B4-BE49-F238E27FC236}">
                <a16:creationId xmlns:a16="http://schemas.microsoft.com/office/drawing/2014/main" id="{B15380C1-1DC8-83D8-27D3-823DB1E94E51}"/>
              </a:ext>
            </a:extLst>
          </p:cNvPr>
          <p:cNvSpPr/>
          <p:nvPr/>
        </p:nvSpPr>
        <p:spPr>
          <a:xfrm>
            <a:off x="4339535" y="3485898"/>
            <a:ext cx="7778199" cy="45719"/>
          </a:xfrm>
          <a:prstGeom prst="roundRect">
            <a:avLst>
              <a:gd name="adj" fmla="val 223256"/>
            </a:avLst>
          </a:prstGeom>
          <a:solidFill>
            <a:srgbClr val="D8D4D4"/>
          </a:solidFill>
          <a:ln/>
        </p:spPr>
        <p:txBody>
          <a:bodyPr/>
          <a:lstStyle/>
          <a:p>
            <a:endParaRPr lang="fr-FR"/>
          </a:p>
        </p:txBody>
      </p:sp>
      <p:pic>
        <p:nvPicPr>
          <p:cNvPr id="9" name="Image 1" descr="preencoded.png">
            <a:extLst>
              <a:ext uri="{FF2B5EF4-FFF2-40B4-BE49-F238E27FC236}">
                <a16:creationId xmlns:a16="http://schemas.microsoft.com/office/drawing/2014/main" id="{35857399-284C-581A-1D7E-01CA2B67A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60" y="3667576"/>
            <a:ext cx="5211428" cy="1347907"/>
          </a:xfrm>
          <a:prstGeom prst="rect">
            <a:avLst/>
          </a:prstGeom>
        </p:spPr>
      </p:pic>
      <p:sp>
        <p:nvSpPr>
          <p:cNvPr id="10" name="Text 5">
            <a:extLst>
              <a:ext uri="{FF2B5EF4-FFF2-40B4-BE49-F238E27FC236}">
                <a16:creationId xmlns:a16="http://schemas.microsoft.com/office/drawing/2014/main" id="{262F7816-7467-66AC-E6D6-EB08C9BE24C5}"/>
              </a:ext>
            </a:extLst>
          </p:cNvPr>
          <p:cNvSpPr/>
          <p:nvPr/>
        </p:nvSpPr>
        <p:spPr>
          <a:xfrm>
            <a:off x="2567136" y="4047527"/>
            <a:ext cx="377540" cy="46378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3550"/>
              </a:lnSpc>
              <a:buNone/>
            </a:pPr>
            <a:r>
              <a:rPr lang="en-US" sz="3200" b="1" dirty="0">
                <a:solidFill>
                  <a:srgbClr val="4C4C4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2</a:t>
            </a:r>
            <a:endParaRPr lang="en-US" sz="3200" b="1" dirty="0"/>
          </a:p>
        </p:txBody>
      </p:sp>
      <p:sp>
        <p:nvSpPr>
          <p:cNvPr id="11" name="Text 6">
            <a:extLst>
              <a:ext uri="{FF2B5EF4-FFF2-40B4-BE49-F238E27FC236}">
                <a16:creationId xmlns:a16="http://schemas.microsoft.com/office/drawing/2014/main" id="{A06021D7-761A-3D6B-CAA4-C9C4B5E78358}"/>
              </a:ext>
            </a:extLst>
          </p:cNvPr>
          <p:cNvSpPr/>
          <p:nvPr/>
        </p:nvSpPr>
        <p:spPr>
          <a:xfrm>
            <a:off x="5509961" y="3839504"/>
            <a:ext cx="2737868" cy="3611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Importance</a:t>
            </a:r>
            <a:endParaRPr lang="en-US" sz="2200" b="1" dirty="0">
              <a:solidFill>
                <a:srgbClr val="49113D"/>
              </a:solidFill>
            </a:endParaRPr>
          </a:p>
        </p:txBody>
      </p:sp>
      <p:sp>
        <p:nvSpPr>
          <p:cNvPr id="12" name="Text 7">
            <a:extLst>
              <a:ext uri="{FF2B5EF4-FFF2-40B4-BE49-F238E27FC236}">
                <a16:creationId xmlns:a16="http://schemas.microsoft.com/office/drawing/2014/main" id="{1493923E-8D6B-AFF9-8926-68BC505C5A42}"/>
              </a:ext>
            </a:extLst>
          </p:cNvPr>
          <p:cNvSpPr/>
          <p:nvPr/>
        </p:nvSpPr>
        <p:spPr>
          <a:xfrm>
            <a:off x="5509961" y="4341530"/>
            <a:ext cx="5891021" cy="73977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4C4C4D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Créer des liens durables entre l'école, la culture locale et les générations futures.</a:t>
            </a:r>
            <a:endParaRPr lang="en-US" sz="1750" dirty="0"/>
          </a:p>
        </p:txBody>
      </p:sp>
      <p:sp>
        <p:nvSpPr>
          <p:cNvPr id="14" name="Text 0">
            <a:extLst>
              <a:ext uri="{FF2B5EF4-FFF2-40B4-BE49-F238E27FC236}">
                <a16:creationId xmlns:a16="http://schemas.microsoft.com/office/drawing/2014/main" id="{D31642CC-953D-D3CC-6180-D4966CFEA23B}"/>
              </a:ext>
            </a:extLst>
          </p:cNvPr>
          <p:cNvSpPr/>
          <p:nvPr/>
        </p:nvSpPr>
        <p:spPr>
          <a:xfrm>
            <a:off x="354563" y="581227"/>
            <a:ext cx="4339968" cy="16104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49113D"/>
                </a:solidFill>
                <a:latin typeface="Crimson Pro Semi Bold" pitchFamily="34" charset="0"/>
                <a:ea typeface="Crimson Pro Semi Bold" pitchFamily="34" charset="-122"/>
                <a:cs typeface="Crimson Pro Semi Bold" pitchFamily="34" charset="-120"/>
              </a:rPr>
              <a:t>Conclusion et perspectives</a:t>
            </a:r>
            <a:endParaRPr lang="en-US" sz="4450" b="1" dirty="0">
              <a:solidFill>
                <a:srgbClr val="4911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3077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309</Words>
  <Application>Microsoft Macintosh PowerPoint</Application>
  <PresentationFormat>Grand écran</PresentationFormat>
  <Paragraphs>52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Crimson Pro Semi Bold</vt:lpstr>
      <vt:lpstr>Heebo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Famibelle</dc:creator>
  <cp:lastModifiedBy>Corinne Famibelle</cp:lastModifiedBy>
  <cp:revision>6</cp:revision>
  <dcterms:created xsi:type="dcterms:W3CDTF">2025-01-12T22:27:04Z</dcterms:created>
  <dcterms:modified xsi:type="dcterms:W3CDTF">2025-01-12T23:06:09Z</dcterms:modified>
</cp:coreProperties>
</file>