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946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89679" y="0"/>
            <a:ext cx="2865755" cy="741680"/>
          </a:xfrm>
          <a:custGeom>
            <a:avLst/>
            <a:gdLst/>
            <a:ahLst/>
            <a:cxnLst/>
            <a:rect l="l" t="t" r="r" b="b"/>
            <a:pathLst>
              <a:path w="2865755" h="741680">
                <a:moveTo>
                  <a:pt x="0" y="741396"/>
                </a:moveTo>
                <a:lnTo>
                  <a:pt x="2865546" y="741396"/>
                </a:lnTo>
                <a:lnTo>
                  <a:pt x="2865546" y="0"/>
                </a:lnTo>
                <a:lnTo>
                  <a:pt x="0" y="0"/>
                </a:lnTo>
                <a:lnTo>
                  <a:pt x="0" y="741396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078508" y="741396"/>
            <a:ext cx="4867910" cy="9545955"/>
          </a:xfrm>
          <a:custGeom>
            <a:avLst/>
            <a:gdLst/>
            <a:ahLst/>
            <a:cxnLst/>
            <a:rect l="l" t="t" r="r" b="b"/>
            <a:pathLst>
              <a:path w="4867909" h="9545955">
                <a:moveTo>
                  <a:pt x="0" y="0"/>
                </a:moveTo>
                <a:lnTo>
                  <a:pt x="4867657" y="0"/>
                </a:lnTo>
                <a:lnTo>
                  <a:pt x="4867657" y="9545602"/>
                </a:lnTo>
                <a:lnTo>
                  <a:pt x="0" y="9545602"/>
                </a:lnTo>
                <a:lnTo>
                  <a:pt x="0" y="0"/>
                </a:lnTo>
                <a:close/>
              </a:path>
            </a:pathLst>
          </a:custGeom>
          <a:solidFill>
            <a:srgbClr val="EBE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658" y="1945849"/>
            <a:ext cx="13535024" cy="78104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68" y="91768"/>
            <a:ext cx="2107790" cy="1034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557" y="-51402"/>
            <a:ext cx="15677649" cy="2029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4377" y="2461635"/>
            <a:ext cx="13318490" cy="702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tion.gouv.fr/sites/default/files/ensel660_annexe6.pdf" TargetMode="External"/><Relationship Id="rId5" Type="http://schemas.openxmlformats.org/officeDocument/2006/relationships/hyperlink" Target="http://www.education.gouv.fr/sites/default/files/ensel660_annexe5_ok_.pdf" TargetMode="External"/><Relationship Id="rId4" Type="http://schemas.openxmlformats.org/officeDocument/2006/relationships/hyperlink" Target="http://www.education.gouv.fr/bo/2024/Hebdo27/MENE2403660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2900"/>
            <a:ext cx="7814743" cy="10287169"/>
            <a:chOff x="0" y="0"/>
            <a:chExt cx="7814743" cy="10287169"/>
          </a:xfrm>
        </p:grpSpPr>
        <p:sp>
          <p:nvSpPr>
            <p:cNvPr id="3" name="object 3"/>
            <p:cNvSpPr/>
            <p:nvPr/>
          </p:nvSpPr>
          <p:spPr>
            <a:xfrm>
              <a:off x="0" y="7136934"/>
              <a:ext cx="3455035" cy="3150235"/>
            </a:xfrm>
            <a:custGeom>
              <a:avLst/>
              <a:gdLst/>
              <a:ahLst/>
              <a:cxnLst/>
              <a:rect l="l" t="t" r="r" b="b"/>
              <a:pathLst>
                <a:path w="3455035" h="3150234">
                  <a:moveTo>
                    <a:pt x="0" y="3150065"/>
                  </a:moveTo>
                  <a:lnTo>
                    <a:pt x="0" y="0"/>
                  </a:lnTo>
                  <a:lnTo>
                    <a:pt x="3454679" y="0"/>
                  </a:lnTo>
                  <a:lnTo>
                    <a:pt x="3454679" y="3150065"/>
                  </a:lnTo>
                  <a:lnTo>
                    <a:pt x="0" y="3150065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759" y="0"/>
              <a:ext cx="6991984" cy="9750425"/>
            </a:xfrm>
            <a:custGeom>
              <a:avLst/>
              <a:gdLst/>
              <a:ahLst/>
              <a:cxnLst/>
              <a:rect l="l" t="t" r="r" b="b"/>
              <a:pathLst>
                <a:path w="6991984" h="9750425">
                  <a:moveTo>
                    <a:pt x="6991787" y="9750265"/>
                  </a:moveTo>
                  <a:lnTo>
                    <a:pt x="0" y="9750265"/>
                  </a:lnTo>
                  <a:lnTo>
                    <a:pt x="0" y="0"/>
                  </a:lnTo>
                  <a:lnTo>
                    <a:pt x="6991787" y="0"/>
                  </a:lnTo>
                  <a:lnTo>
                    <a:pt x="6991787" y="9750265"/>
                  </a:lnTo>
                  <a:close/>
                </a:path>
              </a:pathLst>
            </a:custGeom>
            <a:solidFill>
              <a:srgbClr val="EBE2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314574" cy="13049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57287" y="1192345"/>
            <a:ext cx="6553200" cy="875175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705"/>
              </a:spcBef>
            </a:pPr>
            <a:r>
              <a:rPr lang="fr-FR" sz="6000" b="1" spc="55" dirty="0">
                <a:latin typeface="Roboto"/>
                <a:cs typeface="Roboto"/>
              </a:rPr>
              <a:t>Le parcours différencié </a:t>
            </a:r>
          </a:p>
          <a:p>
            <a:pPr marL="12700" marR="5080" algn="ctr">
              <a:lnSpc>
                <a:spcPct val="150000"/>
              </a:lnSpc>
              <a:spcBef>
                <a:spcPts val="705"/>
              </a:spcBef>
            </a:pPr>
            <a:r>
              <a:rPr lang="fr-FR" sz="6000" b="1" spc="55" dirty="0">
                <a:latin typeface="Roboto"/>
                <a:cs typeface="Roboto"/>
              </a:rPr>
              <a:t>e</a:t>
            </a:r>
            <a:r>
              <a:rPr sz="6000" b="1" spc="-25" dirty="0">
                <a:latin typeface="Roboto"/>
                <a:cs typeface="Roboto"/>
              </a:rPr>
              <a:t>n </a:t>
            </a:r>
            <a:r>
              <a:rPr sz="6000" b="1" dirty="0">
                <a:latin typeface="Roboto"/>
                <a:cs typeface="Roboto"/>
              </a:rPr>
              <a:t>fin</a:t>
            </a:r>
            <a:r>
              <a:rPr sz="6000" b="1" spc="95" dirty="0">
                <a:latin typeface="Roboto"/>
                <a:cs typeface="Roboto"/>
              </a:rPr>
              <a:t> </a:t>
            </a:r>
            <a:r>
              <a:rPr sz="6000" b="1" spc="70" dirty="0">
                <a:latin typeface="Roboto"/>
                <a:cs typeface="Roboto"/>
              </a:rPr>
              <a:t>de</a:t>
            </a:r>
            <a:r>
              <a:rPr sz="6000" b="1" spc="95" dirty="0">
                <a:latin typeface="Roboto"/>
                <a:cs typeface="Roboto"/>
              </a:rPr>
              <a:t> </a:t>
            </a:r>
            <a:r>
              <a:rPr sz="6000" b="1" spc="-10" dirty="0" err="1">
                <a:latin typeface="Roboto"/>
                <a:cs typeface="Roboto"/>
              </a:rPr>
              <a:t>terminale</a:t>
            </a:r>
            <a:r>
              <a:rPr sz="6000" b="1" spc="-10" dirty="0">
                <a:latin typeface="Roboto"/>
                <a:cs typeface="Roboto"/>
              </a:rPr>
              <a:t> </a:t>
            </a:r>
            <a:r>
              <a:rPr sz="6000" b="1" spc="-10" dirty="0" err="1">
                <a:latin typeface="Roboto"/>
                <a:cs typeface="Roboto"/>
              </a:rPr>
              <a:t>professionnelle</a:t>
            </a:r>
            <a:r>
              <a:rPr lang="fr-FR" sz="6000" b="1" spc="-10" dirty="0">
                <a:latin typeface="Roboto"/>
                <a:cs typeface="Roboto"/>
              </a:rPr>
              <a:t> </a:t>
            </a:r>
          </a:p>
          <a:p>
            <a:pPr marL="12700" marR="5080" algn="ctr">
              <a:lnSpc>
                <a:spcPct val="150000"/>
              </a:lnSpc>
              <a:spcBef>
                <a:spcPts val="705"/>
              </a:spcBef>
            </a:pPr>
            <a:r>
              <a:rPr lang="fr-FR" sz="6000" b="1" spc="-10" dirty="0">
                <a:latin typeface="Roboto"/>
                <a:cs typeface="Roboto"/>
              </a:rPr>
              <a:t>en 2025</a:t>
            </a:r>
            <a:endParaRPr sz="60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445"/>
              </a:spcBef>
            </a:pPr>
            <a:endParaRPr sz="6450" dirty="0">
              <a:latin typeface="Roboto"/>
              <a:cs typeface="Roboto"/>
            </a:endParaRPr>
          </a:p>
        </p:txBody>
      </p:sp>
      <p:pic>
        <p:nvPicPr>
          <p:cNvPr id="11" name="Image 10" descr="illustrations, cliparts, dessins animés et icônes de image de deux voies décisionnelles sur illustration vectorielle - deux chemins">
            <a:extLst>
              <a:ext uri="{FF2B5EF4-FFF2-40B4-BE49-F238E27FC236}">
                <a16:creationId xmlns:a16="http://schemas.microsoft.com/office/drawing/2014/main" id="{42F7488F-68FD-4B57-A13F-0F51A17F41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18152"/>
            <a:ext cx="6858000" cy="733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758" y="0"/>
            <a:ext cx="17977485" cy="10287000"/>
            <a:chOff x="310758" y="0"/>
            <a:chExt cx="17977485" cy="10287000"/>
          </a:xfrm>
        </p:grpSpPr>
        <p:sp>
          <p:nvSpPr>
            <p:cNvPr id="3" name="object 3"/>
            <p:cNvSpPr/>
            <p:nvPr/>
          </p:nvSpPr>
          <p:spPr>
            <a:xfrm>
              <a:off x="15905158" y="0"/>
              <a:ext cx="2383155" cy="10287000"/>
            </a:xfrm>
            <a:custGeom>
              <a:avLst/>
              <a:gdLst/>
              <a:ahLst/>
              <a:cxnLst/>
              <a:rect l="l" t="t" r="r" b="b"/>
              <a:pathLst>
                <a:path w="2383155" h="10287000">
                  <a:moveTo>
                    <a:pt x="2382842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2382842" y="0"/>
                  </a:lnTo>
                  <a:lnTo>
                    <a:pt x="2382842" y="1028700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0758" y="2361072"/>
              <a:ext cx="17631410" cy="7423784"/>
            </a:xfrm>
            <a:custGeom>
              <a:avLst/>
              <a:gdLst/>
              <a:ahLst/>
              <a:cxnLst/>
              <a:rect l="l" t="t" r="r" b="b"/>
              <a:pathLst>
                <a:path w="17631410" h="7423784">
                  <a:moveTo>
                    <a:pt x="17595756" y="7423603"/>
                  </a:moveTo>
                  <a:lnTo>
                    <a:pt x="47625" y="7423603"/>
                  </a:lnTo>
                  <a:lnTo>
                    <a:pt x="38290" y="7422679"/>
                  </a:lnTo>
                  <a:lnTo>
                    <a:pt x="3625" y="7394203"/>
                  </a:lnTo>
                  <a:lnTo>
                    <a:pt x="0" y="7375978"/>
                  </a:lnTo>
                  <a:lnTo>
                    <a:pt x="0" y="47624"/>
                  </a:lnTo>
                  <a:lnTo>
                    <a:pt x="21202" y="8001"/>
                  </a:lnTo>
                  <a:lnTo>
                    <a:pt x="47625" y="0"/>
                  </a:lnTo>
                  <a:lnTo>
                    <a:pt x="17595756" y="0"/>
                  </a:lnTo>
                  <a:lnTo>
                    <a:pt x="17631058" y="15931"/>
                  </a:lnTo>
                  <a:lnTo>
                    <a:pt x="17631058" y="7407671"/>
                  </a:lnTo>
                  <a:lnTo>
                    <a:pt x="17595756" y="7423603"/>
                  </a:lnTo>
                  <a:close/>
                </a:path>
              </a:pathLst>
            </a:custGeom>
            <a:solidFill>
              <a:srgbClr val="EBE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39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265" dirty="0"/>
              <a:t>Parcours</a:t>
            </a:r>
            <a:r>
              <a:rPr sz="4900" spc="-170" dirty="0"/>
              <a:t> </a:t>
            </a:r>
            <a:r>
              <a:rPr sz="4900" spc="-260" dirty="0"/>
              <a:t>2</a:t>
            </a:r>
            <a:r>
              <a:rPr sz="4900" spc="-170" dirty="0"/>
              <a:t> </a:t>
            </a:r>
            <a:r>
              <a:rPr sz="4900" spc="-720" dirty="0"/>
              <a:t>:</a:t>
            </a:r>
            <a:r>
              <a:rPr sz="4900" spc="-165" dirty="0"/>
              <a:t> </a:t>
            </a:r>
            <a:r>
              <a:rPr sz="4900" spc="-355" dirty="0"/>
              <a:t>préparation</a:t>
            </a:r>
            <a:r>
              <a:rPr sz="4900" spc="-170" dirty="0"/>
              <a:t> </a:t>
            </a:r>
            <a:r>
              <a:rPr sz="4900" spc="-465" dirty="0"/>
              <a:t>à</a:t>
            </a:r>
            <a:r>
              <a:rPr sz="4900" spc="-170" dirty="0"/>
              <a:t> </a:t>
            </a:r>
            <a:r>
              <a:rPr sz="4900" spc="-315" dirty="0"/>
              <a:t>l’insertion</a:t>
            </a:r>
            <a:r>
              <a:rPr sz="4900" spc="-165" dirty="0"/>
              <a:t> </a:t>
            </a:r>
            <a:r>
              <a:rPr sz="4900" spc="-295" dirty="0"/>
              <a:t>professionnelle</a:t>
            </a:r>
            <a:endParaRPr sz="4900" dirty="0"/>
          </a:p>
        </p:txBody>
      </p:sp>
      <p:sp>
        <p:nvSpPr>
          <p:cNvPr id="6" name="object 6"/>
          <p:cNvSpPr txBox="1"/>
          <p:nvPr/>
        </p:nvSpPr>
        <p:spPr>
          <a:xfrm>
            <a:off x="1824183" y="4429449"/>
            <a:ext cx="496887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71170" algn="l"/>
                <a:tab pos="2282825" algn="l"/>
                <a:tab pos="4328160" algn="l"/>
              </a:tabLst>
            </a:pPr>
            <a:r>
              <a:rPr sz="2750" spc="-50" dirty="0">
                <a:latin typeface="Lucida Sans Unicode"/>
                <a:cs typeface="Lucida Sans Unicode"/>
              </a:rPr>
              <a:t>6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10" dirty="0">
                <a:latin typeface="Lucida Sans Unicode"/>
                <a:cs typeface="Lucida Sans Unicode"/>
              </a:rPr>
              <a:t>semaines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10" dirty="0">
                <a:latin typeface="Lucida Sans Unicode"/>
                <a:cs typeface="Lucida Sans Unicode"/>
              </a:rPr>
              <a:t>recouvrant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25" dirty="0">
                <a:latin typeface="Lucida Sans Unicode"/>
                <a:cs typeface="Lucida Sans Unicode"/>
              </a:rPr>
              <a:t>une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4183" y="4915223"/>
            <a:ext cx="224028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28980" algn="l"/>
              </a:tabLst>
            </a:pPr>
            <a:r>
              <a:rPr sz="2750" spc="-25" dirty="0">
                <a:latin typeface="Lucida Sans Unicode"/>
                <a:cs typeface="Lucida Sans Unicode"/>
              </a:rPr>
              <a:t>ou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50" dirty="0">
                <a:latin typeface="Lucida Sans Unicode"/>
                <a:cs typeface="Lucida Sans Unicode"/>
              </a:rPr>
              <a:t>plusieurs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6584" y="4850415"/>
            <a:ext cx="252666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1594">
              <a:lnSpc>
                <a:spcPct val="115900"/>
              </a:lnSpc>
              <a:spcBef>
                <a:spcPts val="95"/>
              </a:spcBef>
              <a:tabLst>
                <a:tab pos="1852930" algn="l"/>
                <a:tab pos="2101850" algn="l"/>
              </a:tabLst>
            </a:pPr>
            <a:r>
              <a:rPr sz="2750" spc="-10" dirty="0">
                <a:latin typeface="Lucida Sans Unicode"/>
                <a:cs typeface="Lucida Sans Unicode"/>
              </a:rPr>
              <a:t>séquences</a:t>
            </a:r>
            <a:r>
              <a:rPr sz="2750" dirty="0">
                <a:latin typeface="Lucida Sans Unicode"/>
                <a:cs typeface="Lucida Sans Unicode"/>
              </a:rPr>
              <a:t>		</a:t>
            </a:r>
            <a:r>
              <a:rPr sz="2750" spc="-35" dirty="0">
                <a:latin typeface="Lucida Sans Unicode"/>
                <a:cs typeface="Lucida Sans Unicode"/>
              </a:rPr>
              <a:t>de </a:t>
            </a:r>
            <a:r>
              <a:rPr sz="2750" spc="-10" dirty="0">
                <a:latin typeface="Lucida Sans Unicode"/>
                <a:cs typeface="Lucida Sans Unicode"/>
              </a:rPr>
              <a:t>peuvent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15" dirty="0">
                <a:latin typeface="Lucida Sans Unicode"/>
                <a:cs typeface="Lucida Sans Unicode"/>
              </a:rPr>
              <a:t>être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6426" y="5886773"/>
            <a:ext cx="81851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20" dirty="0">
                <a:latin typeface="Lucida Sans Unicode"/>
                <a:cs typeface="Lucida Sans Unicode"/>
              </a:rPr>
              <a:t>dans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2924" y="5886773"/>
            <a:ext cx="161036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45" dirty="0">
                <a:latin typeface="Lucida Sans Unicode"/>
                <a:cs typeface="Lucida Sans Unicode"/>
              </a:rPr>
              <a:t>différents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4183" y="5336190"/>
            <a:ext cx="1966595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  <a:tabLst>
                <a:tab pos="1433830" algn="l"/>
              </a:tabLst>
            </a:pPr>
            <a:r>
              <a:rPr sz="2750" spc="55" dirty="0">
                <a:latin typeface="Lucida Sans Unicode"/>
                <a:cs typeface="Lucida Sans Unicode"/>
              </a:rPr>
              <a:t>PFMP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70" dirty="0">
                <a:latin typeface="Lucida Sans Unicode"/>
                <a:cs typeface="Lucida Sans Unicode"/>
              </a:rPr>
              <a:t>qui </a:t>
            </a:r>
            <a:r>
              <a:rPr sz="2750" spc="-10" dirty="0">
                <a:latin typeface="Lucida Sans Unicode"/>
                <a:cs typeface="Lucida Sans Unicode"/>
              </a:rPr>
              <a:t>effectuées lieux.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8965" y="3045585"/>
            <a:ext cx="7556500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900"/>
              </a:lnSpc>
              <a:spcBef>
                <a:spcPts val="95"/>
              </a:spcBef>
            </a:pPr>
            <a:r>
              <a:rPr sz="2750" dirty="0">
                <a:latin typeface="Lucida Sans Unicode"/>
                <a:cs typeface="Lucida Sans Unicode"/>
              </a:rPr>
              <a:t>Ce</a:t>
            </a:r>
            <a:r>
              <a:rPr sz="2750" spc="21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parcours</a:t>
            </a:r>
            <a:r>
              <a:rPr sz="2750" spc="21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est</a:t>
            </a:r>
            <a:r>
              <a:rPr sz="2750" spc="21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destiné</a:t>
            </a:r>
            <a:r>
              <a:rPr sz="2750" spc="21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aux</a:t>
            </a:r>
            <a:r>
              <a:rPr sz="2750" spc="21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élèves</a:t>
            </a:r>
            <a:r>
              <a:rPr sz="2750" spc="210" dirty="0">
                <a:latin typeface="Lucida Sans Unicode"/>
                <a:cs typeface="Lucida Sans Unicode"/>
              </a:rPr>
              <a:t>  </a:t>
            </a:r>
            <a:r>
              <a:rPr sz="2750" spc="-25" dirty="0">
                <a:latin typeface="Lucida Sans Unicode"/>
                <a:cs typeface="Lucida Sans Unicode"/>
              </a:rPr>
              <a:t>qui </a:t>
            </a:r>
            <a:r>
              <a:rPr sz="2750" dirty="0">
                <a:latin typeface="Lucida Sans Unicode"/>
                <a:cs typeface="Lucida Sans Unicode"/>
              </a:rPr>
              <a:t>souhaitent</a:t>
            </a:r>
            <a:r>
              <a:rPr sz="2750" spc="60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une</a:t>
            </a:r>
            <a:r>
              <a:rPr sz="2750" spc="61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insertion</a:t>
            </a:r>
            <a:r>
              <a:rPr sz="2750" spc="61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directe</a:t>
            </a:r>
            <a:r>
              <a:rPr sz="2750" spc="610" dirty="0">
                <a:latin typeface="Lucida Sans Unicode"/>
                <a:cs typeface="Lucida Sans Unicode"/>
              </a:rPr>
              <a:t>  </a:t>
            </a:r>
            <a:r>
              <a:rPr sz="2750" spc="-10" dirty="0">
                <a:latin typeface="Lucida Sans Unicode"/>
                <a:cs typeface="Lucida Sans Unicode"/>
              </a:rPr>
              <a:t>après </a:t>
            </a:r>
            <a:r>
              <a:rPr sz="2750" spc="-90" dirty="0">
                <a:latin typeface="Lucida Sans Unicode"/>
                <a:cs typeface="Lucida Sans Unicode"/>
              </a:rPr>
              <a:t>l’obtention</a:t>
            </a:r>
            <a:r>
              <a:rPr sz="2750" spc="-145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de</a:t>
            </a:r>
            <a:r>
              <a:rPr sz="2750" spc="-145" dirty="0">
                <a:latin typeface="Lucida Sans Unicode"/>
                <a:cs typeface="Lucida Sans Unicode"/>
              </a:rPr>
              <a:t> </a:t>
            </a:r>
            <a:r>
              <a:rPr sz="2750" spc="-25" dirty="0">
                <a:latin typeface="Lucida Sans Unicode"/>
                <a:cs typeface="Lucida Sans Unicode"/>
              </a:rPr>
              <a:t>leur</a:t>
            </a:r>
            <a:r>
              <a:rPr sz="2750" spc="-140" dirty="0">
                <a:latin typeface="Lucida Sans Unicode"/>
                <a:cs typeface="Lucida Sans Unicode"/>
              </a:rPr>
              <a:t> </a:t>
            </a:r>
            <a:r>
              <a:rPr sz="2750" spc="-10" dirty="0">
                <a:latin typeface="Lucida Sans Unicode"/>
                <a:cs typeface="Lucida Sans Unicode"/>
              </a:rPr>
              <a:t>diplôme.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58965" y="4502909"/>
            <a:ext cx="7556500" cy="245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900"/>
              </a:lnSpc>
              <a:spcBef>
                <a:spcPts val="95"/>
              </a:spcBef>
            </a:pPr>
            <a:r>
              <a:rPr sz="2750" dirty="0">
                <a:latin typeface="Lucida Sans Unicode"/>
                <a:cs typeface="Lucida Sans Unicode"/>
              </a:rPr>
              <a:t>Il</a:t>
            </a:r>
            <a:r>
              <a:rPr sz="2750" spc="285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peut</a:t>
            </a:r>
            <a:r>
              <a:rPr sz="2750" spc="29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également</a:t>
            </a:r>
            <a:r>
              <a:rPr sz="2750" spc="285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concerner</a:t>
            </a:r>
            <a:r>
              <a:rPr sz="2750" spc="290" dirty="0">
                <a:latin typeface="Lucida Sans Unicode"/>
                <a:cs typeface="Lucida Sans Unicode"/>
              </a:rPr>
              <a:t>  </a:t>
            </a:r>
            <a:r>
              <a:rPr sz="2750" dirty="0">
                <a:latin typeface="Lucida Sans Unicode"/>
                <a:cs typeface="Lucida Sans Unicode"/>
              </a:rPr>
              <a:t>des</a:t>
            </a:r>
            <a:r>
              <a:rPr sz="2750" spc="285" dirty="0">
                <a:latin typeface="Lucida Sans Unicode"/>
                <a:cs typeface="Lucida Sans Unicode"/>
              </a:rPr>
              <a:t>  </a:t>
            </a:r>
            <a:r>
              <a:rPr sz="2750" spc="-10" dirty="0">
                <a:latin typeface="Lucida Sans Unicode"/>
                <a:cs typeface="Lucida Sans Unicode"/>
              </a:rPr>
              <a:t>élèves </a:t>
            </a:r>
            <a:r>
              <a:rPr sz="2750" dirty="0">
                <a:latin typeface="Lucida Sans Unicode"/>
                <a:cs typeface="Lucida Sans Unicode"/>
              </a:rPr>
              <a:t>souhaitant</a:t>
            </a:r>
            <a:r>
              <a:rPr sz="2750" spc="225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effectuer</a:t>
            </a:r>
            <a:r>
              <a:rPr sz="2750" spc="240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une</a:t>
            </a:r>
            <a:r>
              <a:rPr sz="2750" spc="235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poursuite</a:t>
            </a:r>
            <a:r>
              <a:rPr sz="2750" spc="240" dirty="0">
                <a:latin typeface="Lucida Sans Unicode"/>
                <a:cs typeface="Lucida Sans Unicode"/>
              </a:rPr>
              <a:t> </a:t>
            </a:r>
            <a:r>
              <a:rPr sz="2750" spc="-60" dirty="0">
                <a:latin typeface="Lucida Sans Unicode"/>
                <a:cs typeface="Lucida Sans Unicode"/>
              </a:rPr>
              <a:t>d’études </a:t>
            </a:r>
            <a:r>
              <a:rPr sz="2750" spc="-65" dirty="0">
                <a:latin typeface="Lucida Sans Unicode"/>
                <a:cs typeface="Lucida Sans Unicode"/>
              </a:rPr>
              <a:t>courtes,</a:t>
            </a:r>
            <a:r>
              <a:rPr sz="2750" spc="-155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y</a:t>
            </a:r>
            <a:r>
              <a:rPr sz="2750" spc="-185" dirty="0">
                <a:latin typeface="Lucida Sans Unicode"/>
                <a:cs typeface="Lucida Sans Unicode"/>
              </a:rPr>
              <a:t> </a:t>
            </a:r>
            <a:r>
              <a:rPr sz="2750" spc="-55" dirty="0">
                <a:latin typeface="Lucida Sans Unicode"/>
                <a:cs typeface="Lucida Sans Unicode"/>
              </a:rPr>
              <a:t>compris</a:t>
            </a:r>
            <a:r>
              <a:rPr sz="2750" spc="-165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par</a:t>
            </a:r>
            <a:r>
              <a:rPr sz="2750" spc="-170" dirty="0">
                <a:latin typeface="Lucida Sans Unicode"/>
                <a:cs typeface="Lucida Sans Unicode"/>
              </a:rPr>
              <a:t> </a:t>
            </a:r>
            <a:r>
              <a:rPr sz="2750" spc="-50" dirty="0">
                <a:latin typeface="Lucida Sans Unicode"/>
                <a:cs typeface="Lucida Sans Unicode"/>
              </a:rPr>
              <a:t>apprentissage</a:t>
            </a:r>
            <a:r>
              <a:rPr sz="2750" spc="-165" dirty="0">
                <a:latin typeface="Lucida Sans Unicode"/>
                <a:cs typeface="Lucida Sans Unicode"/>
              </a:rPr>
              <a:t> </a:t>
            </a:r>
            <a:r>
              <a:rPr sz="2750" spc="-50" dirty="0">
                <a:latin typeface="Lucida Sans Unicode"/>
                <a:cs typeface="Lucida Sans Unicode"/>
              </a:rPr>
              <a:t>:</a:t>
            </a:r>
            <a:endParaRPr sz="2750">
              <a:latin typeface="Lucida Sans Unicode"/>
              <a:cs typeface="Lucida Sans Unicode"/>
            </a:endParaRPr>
          </a:p>
          <a:p>
            <a:pPr marL="235585" indent="-233045" algn="just">
              <a:lnSpc>
                <a:spcPct val="100000"/>
              </a:lnSpc>
              <a:spcBef>
                <a:spcPts val="525"/>
              </a:spcBef>
              <a:buChar char="•"/>
              <a:tabLst>
                <a:tab pos="235585" algn="l"/>
              </a:tabLst>
            </a:pPr>
            <a:r>
              <a:rPr sz="2750" spc="-45" dirty="0">
                <a:latin typeface="Lucida Sans Unicode"/>
                <a:cs typeface="Lucida Sans Unicode"/>
              </a:rPr>
              <a:t>titre</a:t>
            </a:r>
            <a:r>
              <a:rPr sz="2750" spc="-145" dirty="0">
                <a:latin typeface="Lucida Sans Unicode"/>
                <a:cs typeface="Lucida Sans Unicode"/>
              </a:rPr>
              <a:t> </a:t>
            </a:r>
            <a:r>
              <a:rPr sz="2750" spc="-10" dirty="0">
                <a:latin typeface="Lucida Sans Unicode"/>
                <a:cs typeface="Lucida Sans Unicode"/>
              </a:rPr>
              <a:t>professionnel</a:t>
            </a:r>
            <a:endParaRPr sz="2750">
              <a:latin typeface="Lucida Sans Unicode"/>
              <a:cs typeface="Lucida Sans Unicode"/>
            </a:endParaRPr>
          </a:p>
          <a:p>
            <a:pPr marL="235585" indent="-233045" algn="just">
              <a:lnSpc>
                <a:spcPct val="100000"/>
              </a:lnSpc>
              <a:spcBef>
                <a:spcPts val="525"/>
              </a:spcBef>
              <a:buChar char="•"/>
              <a:tabLst>
                <a:tab pos="235585" algn="l"/>
              </a:tabLst>
            </a:pPr>
            <a:r>
              <a:rPr sz="2750" spc="-75" dirty="0">
                <a:latin typeface="Lucida Sans Unicode"/>
                <a:cs typeface="Lucida Sans Unicode"/>
              </a:rPr>
              <a:t>CAP</a:t>
            </a:r>
            <a:r>
              <a:rPr sz="2750" spc="-155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en</a:t>
            </a:r>
            <a:r>
              <a:rPr sz="2750" spc="-190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un</a:t>
            </a:r>
            <a:r>
              <a:rPr sz="2750" spc="-175" dirty="0">
                <a:latin typeface="Lucida Sans Unicode"/>
                <a:cs typeface="Lucida Sans Unicode"/>
              </a:rPr>
              <a:t> </a:t>
            </a:r>
            <a:r>
              <a:rPr sz="2750" spc="-25" dirty="0">
                <a:latin typeface="Lucida Sans Unicode"/>
                <a:cs typeface="Lucida Sans Unicode"/>
              </a:rPr>
              <a:t>an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58965" y="6931784"/>
            <a:ext cx="7556500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7530">
              <a:lnSpc>
                <a:spcPct val="115900"/>
              </a:lnSpc>
              <a:spcBef>
                <a:spcPts val="95"/>
              </a:spcBef>
              <a:buChar char="•"/>
              <a:tabLst>
                <a:tab pos="570230" algn="l"/>
                <a:tab pos="2576830" algn="l"/>
                <a:tab pos="3414395" algn="l"/>
                <a:tab pos="6050280" algn="l"/>
              </a:tabLst>
            </a:pPr>
            <a:r>
              <a:rPr sz="2750" spc="-10" dirty="0">
                <a:latin typeface="Lucida Sans Unicode"/>
                <a:cs typeface="Lucida Sans Unicode"/>
              </a:rPr>
              <a:t>certificats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25" dirty="0">
                <a:latin typeface="Lucida Sans Unicode"/>
                <a:cs typeface="Lucida Sans Unicode"/>
              </a:rPr>
              <a:t>de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10" dirty="0">
                <a:latin typeface="Lucida Sans Unicode"/>
                <a:cs typeface="Lucida Sans Unicode"/>
              </a:rPr>
              <a:t>spécialisation</a:t>
            </a:r>
            <a:r>
              <a:rPr sz="2750" dirty="0">
                <a:latin typeface="Lucida Sans Unicode"/>
                <a:cs typeface="Lucida Sans Unicode"/>
              </a:rPr>
              <a:t>	</a:t>
            </a:r>
            <a:r>
              <a:rPr sz="2750" spc="-50" dirty="0">
                <a:latin typeface="Lucida Sans Unicode"/>
                <a:cs typeface="Lucida Sans Unicode"/>
              </a:rPr>
              <a:t>(nouvelle </a:t>
            </a:r>
            <a:r>
              <a:rPr sz="2750" spc="-45" dirty="0">
                <a:latin typeface="Lucida Sans Unicode"/>
                <a:cs typeface="Lucida Sans Unicode"/>
              </a:rPr>
              <a:t>appellation</a:t>
            </a:r>
            <a:r>
              <a:rPr sz="2750" spc="-160" dirty="0">
                <a:latin typeface="Lucida Sans Unicode"/>
                <a:cs typeface="Lucida Sans Unicode"/>
              </a:rPr>
              <a:t> </a:t>
            </a:r>
            <a:r>
              <a:rPr sz="2750" spc="-40" dirty="0">
                <a:latin typeface="Lucida Sans Unicode"/>
                <a:cs typeface="Lucida Sans Unicode"/>
              </a:rPr>
              <a:t>des</a:t>
            </a:r>
            <a:r>
              <a:rPr sz="2750" spc="-160" dirty="0">
                <a:latin typeface="Lucida Sans Unicode"/>
                <a:cs typeface="Lucida Sans Unicode"/>
              </a:rPr>
              <a:t> </a:t>
            </a:r>
            <a:r>
              <a:rPr sz="2750" spc="-40" dirty="0">
                <a:latin typeface="Lucida Sans Unicode"/>
                <a:cs typeface="Lucida Sans Unicode"/>
              </a:rPr>
              <a:t>mentions</a:t>
            </a:r>
            <a:r>
              <a:rPr sz="2750" spc="-155" dirty="0">
                <a:latin typeface="Lucida Sans Unicode"/>
                <a:cs typeface="Lucida Sans Unicode"/>
              </a:rPr>
              <a:t> </a:t>
            </a:r>
            <a:r>
              <a:rPr sz="2750" spc="-10" dirty="0">
                <a:latin typeface="Lucida Sans Unicode"/>
                <a:cs typeface="Lucida Sans Unicode"/>
              </a:rPr>
              <a:t>complémentaires)</a:t>
            </a:r>
            <a:endParaRPr sz="2750">
              <a:latin typeface="Lucida Sans Unicode"/>
              <a:cs typeface="Lucida Sans Unicode"/>
            </a:endParaRPr>
          </a:p>
          <a:p>
            <a:pPr marL="235585" indent="-233045">
              <a:lnSpc>
                <a:spcPct val="100000"/>
              </a:lnSpc>
              <a:spcBef>
                <a:spcPts val="525"/>
              </a:spcBef>
              <a:buChar char="•"/>
              <a:tabLst>
                <a:tab pos="235585" algn="l"/>
              </a:tabLst>
            </a:pPr>
            <a:r>
              <a:rPr sz="2750" spc="-20" dirty="0">
                <a:latin typeface="Lucida Sans Unicode"/>
                <a:cs typeface="Lucida Sans Unicode"/>
              </a:rPr>
              <a:t>FCIL</a:t>
            </a:r>
            <a:endParaRPr sz="275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504" y="71217"/>
            <a:ext cx="9100185" cy="4886325"/>
            <a:chOff x="28504" y="71217"/>
            <a:chExt cx="9100185" cy="4886325"/>
          </a:xfrm>
        </p:grpSpPr>
        <p:sp>
          <p:nvSpPr>
            <p:cNvPr id="16" name="object 16"/>
            <p:cNvSpPr/>
            <p:nvPr/>
          </p:nvSpPr>
          <p:spPr>
            <a:xfrm>
              <a:off x="189814" y="2768777"/>
              <a:ext cx="8938260" cy="2188845"/>
            </a:xfrm>
            <a:custGeom>
              <a:avLst/>
              <a:gdLst/>
              <a:ahLst/>
              <a:cxnLst/>
              <a:rect l="l" t="t" r="r" b="b"/>
              <a:pathLst>
                <a:path w="8938260" h="2188845">
                  <a:moveTo>
                    <a:pt x="1365859" y="1713001"/>
                  </a:moveTo>
                  <a:lnTo>
                    <a:pt x="1365529" y="1691043"/>
                  </a:lnTo>
                  <a:lnTo>
                    <a:pt x="1365427" y="1667738"/>
                  </a:lnTo>
                  <a:lnTo>
                    <a:pt x="1346771" y="1664042"/>
                  </a:lnTo>
                  <a:lnTo>
                    <a:pt x="1338110" y="1662417"/>
                  </a:lnTo>
                  <a:lnTo>
                    <a:pt x="1329601" y="1661033"/>
                  </a:lnTo>
                  <a:lnTo>
                    <a:pt x="1255699" y="1650961"/>
                  </a:lnTo>
                  <a:lnTo>
                    <a:pt x="1218819" y="1645589"/>
                  </a:lnTo>
                  <a:lnTo>
                    <a:pt x="1182154" y="1639176"/>
                  </a:lnTo>
                  <a:lnTo>
                    <a:pt x="1129931" y="1628673"/>
                  </a:lnTo>
                  <a:lnTo>
                    <a:pt x="921702" y="1583766"/>
                  </a:lnTo>
                  <a:lnTo>
                    <a:pt x="884059" y="1577682"/>
                  </a:lnTo>
                  <a:lnTo>
                    <a:pt x="862368" y="1582432"/>
                  </a:lnTo>
                  <a:lnTo>
                    <a:pt x="851458" y="1601901"/>
                  </a:lnTo>
                  <a:lnTo>
                    <a:pt x="846162" y="1639989"/>
                  </a:lnTo>
                  <a:lnTo>
                    <a:pt x="845019" y="1670799"/>
                  </a:lnTo>
                  <a:lnTo>
                    <a:pt x="850595" y="1690001"/>
                  </a:lnTo>
                  <a:lnTo>
                    <a:pt x="866343" y="1702447"/>
                  </a:lnTo>
                  <a:lnTo>
                    <a:pt x="895769" y="1713001"/>
                  </a:lnTo>
                  <a:lnTo>
                    <a:pt x="1059548" y="1759877"/>
                  </a:lnTo>
                  <a:lnTo>
                    <a:pt x="1067739" y="1762340"/>
                  </a:lnTo>
                  <a:lnTo>
                    <a:pt x="1099083" y="1772488"/>
                  </a:lnTo>
                  <a:lnTo>
                    <a:pt x="1079627" y="1779739"/>
                  </a:lnTo>
                  <a:lnTo>
                    <a:pt x="1072324" y="1782330"/>
                  </a:lnTo>
                  <a:lnTo>
                    <a:pt x="1065618" y="1784273"/>
                  </a:lnTo>
                  <a:lnTo>
                    <a:pt x="1022540" y="1794497"/>
                  </a:lnTo>
                  <a:lnTo>
                    <a:pt x="1022540" y="1940255"/>
                  </a:lnTo>
                  <a:lnTo>
                    <a:pt x="974496" y="1953133"/>
                  </a:lnTo>
                  <a:lnTo>
                    <a:pt x="975360" y="1952752"/>
                  </a:lnTo>
                  <a:lnTo>
                    <a:pt x="1020089" y="1933536"/>
                  </a:lnTo>
                  <a:lnTo>
                    <a:pt x="1020914" y="1935721"/>
                  </a:lnTo>
                  <a:lnTo>
                    <a:pt x="1022540" y="1940255"/>
                  </a:lnTo>
                  <a:lnTo>
                    <a:pt x="1022540" y="1794497"/>
                  </a:lnTo>
                  <a:lnTo>
                    <a:pt x="1018044" y="1795564"/>
                  </a:lnTo>
                  <a:lnTo>
                    <a:pt x="970356" y="1806232"/>
                  </a:lnTo>
                  <a:lnTo>
                    <a:pt x="966431" y="1807057"/>
                  </a:lnTo>
                  <a:lnTo>
                    <a:pt x="966431" y="1955063"/>
                  </a:lnTo>
                  <a:lnTo>
                    <a:pt x="856259" y="1976310"/>
                  </a:lnTo>
                  <a:lnTo>
                    <a:pt x="818476" y="1983041"/>
                  </a:lnTo>
                  <a:lnTo>
                    <a:pt x="810323" y="1983625"/>
                  </a:lnTo>
                  <a:lnTo>
                    <a:pt x="802030" y="1983041"/>
                  </a:lnTo>
                  <a:lnTo>
                    <a:pt x="793661" y="1981974"/>
                  </a:lnTo>
                  <a:lnTo>
                    <a:pt x="788276" y="1981390"/>
                  </a:lnTo>
                  <a:lnTo>
                    <a:pt x="789965" y="1981060"/>
                  </a:lnTo>
                  <a:lnTo>
                    <a:pt x="939469" y="1953221"/>
                  </a:lnTo>
                  <a:lnTo>
                    <a:pt x="946746" y="1952752"/>
                  </a:lnTo>
                  <a:lnTo>
                    <a:pt x="954214" y="1953387"/>
                  </a:lnTo>
                  <a:lnTo>
                    <a:pt x="961745" y="1954479"/>
                  </a:lnTo>
                  <a:lnTo>
                    <a:pt x="966431" y="1955063"/>
                  </a:lnTo>
                  <a:lnTo>
                    <a:pt x="966431" y="1807057"/>
                  </a:lnTo>
                  <a:lnTo>
                    <a:pt x="922553" y="1816252"/>
                  </a:lnTo>
                  <a:lnTo>
                    <a:pt x="874623" y="1825574"/>
                  </a:lnTo>
                  <a:lnTo>
                    <a:pt x="826554" y="1834159"/>
                  </a:lnTo>
                  <a:lnTo>
                    <a:pt x="779691" y="1841754"/>
                  </a:lnTo>
                  <a:lnTo>
                    <a:pt x="779691" y="1982787"/>
                  </a:lnTo>
                  <a:lnTo>
                    <a:pt x="724103" y="1999830"/>
                  </a:lnTo>
                  <a:lnTo>
                    <a:pt x="721918" y="1991042"/>
                  </a:lnTo>
                  <a:lnTo>
                    <a:pt x="779691" y="1982787"/>
                  </a:lnTo>
                  <a:lnTo>
                    <a:pt x="779691" y="1841754"/>
                  </a:lnTo>
                  <a:lnTo>
                    <a:pt x="730008" y="1848942"/>
                  </a:lnTo>
                  <a:lnTo>
                    <a:pt x="681520" y="1855050"/>
                  </a:lnTo>
                  <a:lnTo>
                    <a:pt x="632866" y="1860270"/>
                  </a:lnTo>
                  <a:lnTo>
                    <a:pt x="615911" y="1861781"/>
                  </a:lnTo>
                  <a:lnTo>
                    <a:pt x="615911" y="2003374"/>
                  </a:lnTo>
                  <a:lnTo>
                    <a:pt x="615823" y="2005088"/>
                  </a:lnTo>
                  <a:lnTo>
                    <a:pt x="615454" y="2008632"/>
                  </a:lnTo>
                  <a:lnTo>
                    <a:pt x="610463" y="2008263"/>
                  </a:lnTo>
                  <a:lnTo>
                    <a:pt x="600494" y="2007717"/>
                  </a:lnTo>
                  <a:lnTo>
                    <a:pt x="600494" y="2004009"/>
                  </a:lnTo>
                  <a:lnTo>
                    <a:pt x="605663" y="2003818"/>
                  </a:lnTo>
                  <a:lnTo>
                    <a:pt x="610743" y="2003552"/>
                  </a:lnTo>
                  <a:lnTo>
                    <a:pt x="615911" y="2003374"/>
                  </a:lnTo>
                  <a:lnTo>
                    <a:pt x="615911" y="1861781"/>
                  </a:lnTo>
                  <a:lnTo>
                    <a:pt x="584492" y="1864563"/>
                  </a:lnTo>
                  <a:lnTo>
                    <a:pt x="536105" y="1867776"/>
                  </a:lnTo>
                  <a:lnTo>
                    <a:pt x="488022" y="1869554"/>
                  </a:lnTo>
                  <a:lnTo>
                    <a:pt x="487705" y="1869554"/>
                  </a:lnTo>
                  <a:lnTo>
                    <a:pt x="439293" y="1869541"/>
                  </a:lnTo>
                  <a:lnTo>
                    <a:pt x="390855" y="1867382"/>
                  </a:lnTo>
                  <a:lnTo>
                    <a:pt x="342404" y="1862721"/>
                  </a:lnTo>
                  <a:lnTo>
                    <a:pt x="298424" y="1856016"/>
                  </a:lnTo>
                  <a:lnTo>
                    <a:pt x="255206" y="1846580"/>
                  </a:lnTo>
                  <a:lnTo>
                    <a:pt x="212940" y="1833664"/>
                  </a:lnTo>
                  <a:lnTo>
                    <a:pt x="171818" y="1816557"/>
                  </a:lnTo>
                  <a:lnTo>
                    <a:pt x="117563" y="1783372"/>
                  </a:lnTo>
                  <a:lnTo>
                    <a:pt x="72428" y="1738210"/>
                  </a:lnTo>
                  <a:lnTo>
                    <a:pt x="54813" y="1700263"/>
                  </a:lnTo>
                  <a:lnTo>
                    <a:pt x="54140" y="1680121"/>
                  </a:lnTo>
                  <a:lnTo>
                    <a:pt x="58826" y="1658581"/>
                  </a:lnTo>
                  <a:lnTo>
                    <a:pt x="73279" y="1619186"/>
                  </a:lnTo>
                  <a:lnTo>
                    <a:pt x="90551" y="1581213"/>
                  </a:lnTo>
                  <a:lnTo>
                    <a:pt x="110705" y="1544828"/>
                  </a:lnTo>
                  <a:lnTo>
                    <a:pt x="133819" y="1510220"/>
                  </a:lnTo>
                  <a:lnTo>
                    <a:pt x="161747" y="1472692"/>
                  </a:lnTo>
                  <a:lnTo>
                    <a:pt x="190246" y="1435582"/>
                  </a:lnTo>
                  <a:lnTo>
                    <a:pt x="219176" y="1398778"/>
                  </a:lnTo>
                  <a:lnTo>
                    <a:pt x="248386" y="1362202"/>
                  </a:lnTo>
                  <a:lnTo>
                    <a:pt x="277749" y="1325765"/>
                  </a:lnTo>
                  <a:lnTo>
                    <a:pt x="297383" y="1293901"/>
                  </a:lnTo>
                  <a:lnTo>
                    <a:pt x="306641" y="1260005"/>
                  </a:lnTo>
                  <a:lnTo>
                    <a:pt x="305092" y="1224876"/>
                  </a:lnTo>
                  <a:lnTo>
                    <a:pt x="292341" y="1189291"/>
                  </a:lnTo>
                  <a:lnTo>
                    <a:pt x="290080" y="1188923"/>
                  </a:lnTo>
                  <a:lnTo>
                    <a:pt x="287172" y="1187475"/>
                  </a:lnTo>
                  <a:lnTo>
                    <a:pt x="285546" y="1188377"/>
                  </a:lnTo>
                  <a:lnTo>
                    <a:pt x="273024" y="1194816"/>
                  </a:lnTo>
                  <a:lnTo>
                    <a:pt x="267766" y="1199261"/>
                  </a:lnTo>
                  <a:lnTo>
                    <a:pt x="227876" y="1234770"/>
                  </a:lnTo>
                  <a:lnTo>
                    <a:pt x="189776" y="1271816"/>
                  </a:lnTo>
                  <a:lnTo>
                    <a:pt x="153758" y="1310665"/>
                  </a:lnTo>
                  <a:lnTo>
                    <a:pt x="120142" y="1351572"/>
                  </a:lnTo>
                  <a:lnTo>
                    <a:pt x="89242" y="1394790"/>
                  </a:lnTo>
                  <a:lnTo>
                    <a:pt x="61366" y="1440573"/>
                  </a:lnTo>
                  <a:lnTo>
                    <a:pt x="39573" y="1484249"/>
                  </a:lnTo>
                  <a:lnTo>
                    <a:pt x="22504" y="1528673"/>
                  </a:lnTo>
                  <a:lnTo>
                    <a:pt x="10172" y="1573872"/>
                  </a:lnTo>
                  <a:lnTo>
                    <a:pt x="2654" y="1619859"/>
                  </a:lnTo>
                  <a:lnTo>
                    <a:pt x="0" y="1665859"/>
                  </a:lnTo>
                  <a:lnTo>
                    <a:pt x="0" y="1667738"/>
                  </a:lnTo>
                  <a:lnTo>
                    <a:pt x="2133" y="1714258"/>
                  </a:lnTo>
                  <a:lnTo>
                    <a:pt x="9220" y="1762696"/>
                  </a:lnTo>
                  <a:lnTo>
                    <a:pt x="21564" y="1808937"/>
                  </a:lnTo>
                  <a:lnTo>
                    <a:pt x="39763" y="1850415"/>
                  </a:lnTo>
                  <a:lnTo>
                    <a:pt x="63969" y="1886889"/>
                  </a:lnTo>
                  <a:lnTo>
                    <a:pt x="94335" y="1918131"/>
                  </a:lnTo>
                  <a:lnTo>
                    <a:pt x="131051" y="1943912"/>
                  </a:lnTo>
                  <a:lnTo>
                    <a:pt x="174269" y="1964016"/>
                  </a:lnTo>
                  <a:lnTo>
                    <a:pt x="243586" y="1985810"/>
                  </a:lnTo>
                  <a:lnTo>
                    <a:pt x="314744" y="1999919"/>
                  </a:lnTo>
                  <a:lnTo>
                    <a:pt x="403733" y="2012416"/>
                  </a:lnTo>
                  <a:lnTo>
                    <a:pt x="448589" y="2015972"/>
                  </a:lnTo>
                  <a:lnTo>
                    <a:pt x="514731" y="2014728"/>
                  </a:lnTo>
                  <a:lnTo>
                    <a:pt x="535698" y="2016506"/>
                  </a:lnTo>
                  <a:lnTo>
                    <a:pt x="556729" y="2018614"/>
                  </a:lnTo>
                  <a:lnTo>
                    <a:pt x="577735" y="2019325"/>
                  </a:lnTo>
                  <a:lnTo>
                    <a:pt x="625563" y="2017204"/>
                  </a:lnTo>
                  <a:lnTo>
                    <a:pt x="673214" y="2013407"/>
                  </a:lnTo>
                  <a:lnTo>
                    <a:pt x="716305" y="2008632"/>
                  </a:lnTo>
                  <a:lnTo>
                    <a:pt x="755332" y="2003374"/>
                  </a:lnTo>
                  <a:lnTo>
                    <a:pt x="779157" y="1999830"/>
                  </a:lnTo>
                  <a:lnTo>
                    <a:pt x="815276" y="1994039"/>
                  </a:lnTo>
                  <a:lnTo>
                    <a:pt x="862393" y="1985594"/>
                  </a:lnTo>
                  <a:lnTo>
                    <a:pt x="1015199" y="1955393"/>
                  </a:lnTo>
                  <a:lnTo>
                    <a:pt x="1026515" y="1953133"/>
                  </a:lnTo>
                  <a:lnTo>
                    <a:pt x="1022045" y="1961705"/>
                  </a:lnTo>
                  <a:lnTo>
                    <a:pt x="1012698" y="1979853"/>
                  </a:lnTo>
                  <a:lnTo>
                    <a:pt x="1008761" y="1987410"/>
                  </a:lnTo>
                  <a:lnTo>
                    <a:pt x="979817" y="2055837"/>
                  </a:lnTo>
                  <a:lnTo>
                    <a:pt x="967676" y="2129244"/>
                  </a:lnTo>
                  <a:lnTo>
                    <a:pt x="967587" y="2144179"/>
                  </a:lnTo>
                  <a:lnTo>
                    <a:pt x="969873" y="2158911"/>
                  </a:lnTo>
                  <a:lnTo>
                    <a:pt x="975944" y="2173579"/>
                  </a:lnTo>
                  <a:lnTo>
                    <a:pt x="987171" y="2188362"/>
                  </a:lnTo>
                  <a:lnTo>
                    <a:pt x="996061" y="2168677"/>
                  </a:lnTo>
                  <a:lnTo>
                    <a:pt x="1000086" y="2159965"/>
                  </a:lnTo>
                  <a:lnTo>
                    <a:pt x="1004138" y="2151646"/>
                  </a:lnTo>
                  <a:lnTo>
                    <a:pt x="1010234" y="2138921"/>
                  </a:lnTo>
                  <a:lnTo>
                    <a:pt x="1016279" y="2126107"/>
                  </a:lnTo>
                  <a:lnTo>
                    <a:pt x="1022845" y="2113673"/>
                  </a:lnTo>
                  <a:lnTo>
                    <a:pt x="1060704" y="2064956"/>
                  </a:lnTo>
                  <a:lnTo>
                    <a:pt x="1092847" y="2029637"/>
                  </a:lnTo>
                  <a:lnTo>
                    <a:pt x="1127340" y="1996567"/>
                  </a:lnTo>
                  <a:lnTo>
                    <a:pt x="1164551" y="1966188"/>
                  </a:lnTo>
                  <a:lnTo>
                    <a:pt x="1181531" y="1953133"/>
                  </a:lnTo>
                  <a:lnTo>
                    <a:pt x="1197635" y="1940750"/>
                  </a:lnTo>
                  <a:lnTo>
                    <a:pt x="1206855" y="1933536"/>
                  </a:lnTo>
                  <a:lnTo>
                    <a:pt x="1230515" y="1915045"/>
                  </a:lnTo>
                  <a:lnTo>
                    <a:pt x="1263865" y="1890077"/>
                  </a:lnTo>
                  <a:lnTo>
                    <a:pt x="1294358" y="1869554"/>
                  </a:lnTo>
                  <a:lnTo>
                    <a:pt x="1298321" y="1866887"/>
                  </a:lnTo>
                  <a:lnTo>
                    <a:pt x="1344142" y="1818309"/>
                  </a:lnTo>
                  <a:lnTo>
                    <a:pt x="1363243" y="1756613"/>
                  </a:lnTo>
                  <a:lnTo>
                    <a:pt x="1365440" y="1735353"/>
                  </a:lnTo>
                  <a:lnTo>
                    <a:pt x="1365859" y="1713001"/>
                  </a:lnTo>
                  <a:close/>
                </a:path>
                <a:path w="8938260" h="2188845">
                  <a:moveTo>
                    <a:pt x="8938247" y="623976"/>
                  </a:moveTo>
                  <a:lnTo>
                    <a:pt x="8937841" y="597293"/>
                  </a:lnTo>
                  <a:lnTo>
                    <a:pt x="8937714" y="569658"/>
                  </a:lnTo>
                  <a:lnTo>
                    <a:pt x="8915590" y="565277"/>
                  </a:lnTo>
                  <a:lnTo>
                    <a:pt x="8905316" y="563333"/>
                  </a:lnTo>
                  <a:lnTo>
                    <a:pt x="8895232" y="561695"/>
                  </a:lnTo>
                  <a:lnTo>
                    <a:pt x="8807577" y="549744"/>
                  </a:lnTo>
                  <a:lnTo>
                    <a:pt x="8763825" y="543382"/>
                  </a:lnTo>
                  <a:lnTo>
                    <a:pt x="8720328" y="535774"/>
                  </a:lnTo>
                  <a:lnTo>
                    <a:pt x="8668702" y="525424"/>
                  </a:lnTo>
                  <a:lnTo>
                    <a:pt x="8411413" y="470052"/>
                  </a:lnTo>
                  <a:lnTo>
                    <a:pt x="8366760" y="462838"/>
                  </a:lnTo>
                  <a:lnTo>
                    <a:pt x="8341042" y="468464"/>
                  </a:lnTo>
                  <a:lnTo>
                    <a:pt x="8328101" y="491553"/>
                  </a:lnTo>
                  <a:lnTo>
                    <a:pt x="8321815" y="536740"/>
                  </a:lnTo>
                  <a:lnTo>
                    <a:pt x="8320456" y="573278"/>
                  </a:lnTo>
                  <a:lnTo>
                    <a:pt x="8327072" y="596049"/>
                  </a:lnTo>
                  <a:lnTo>
                    <a:pt x="8345754" y="610806"/>
                  </a:lnTo>
                  <a:lnTo>
                    <a:pt x="8380641" y="623328"/>
                  </a:lnTo>
                  <a:lnTo>
                    <a:pt x="8574900" y="678942"/>
                  </a:lnTo>
                  <a:lnTo>
                    <a:pt x="8584628" y="681863"/>
                  </a:lnTo>
                  <a:lnTo>
                    <a:pt x="8621801" y="693889"/>
                  </a:lnTo>
                  <a:lnTo>
                    <a:pt x="8598738" y="702500"/>
                  </a:lnTo>
                  <a:lnTo>
                    <a:pt x="8590064" y="705561"/>
                  </a:lnTo>
                  <a:lnTo>
                    <a:pt x="8582114" y="707872"/>
                  </a:lnTo>
                  <a:lnTo>
                    <a:pt x="8531339" y="719950"/>
                  </a:lnTo>
                  <a:lnTo>
                    <a:pt x="8531022" y="720026"/>
                  </a:lnTo>
                  <a:lnTo>
                    <a:pt x="8531022" y="892886"/>
                  </a:lnTo>
                  <a:lnTo>
                    <a:pt x="8474075" y="908151"/>
                  </a:lnTo>
                  <a:lnTo>
                    <a:pt x="8475066" y="907719"/>
                  </a:lnTo>
                  <a:lnTo>
                    <a:pt x="8528113" y="884923"/>
                  </a:lnTo>
                  <a:lnTo>
                    <a:pt x="8529079" y="887501"/>
                  </a:lnTo>
                  <a:lnTo>
                    <a:pt x="8531022" y="892886"/>
                  </a:lnTo>
                  <a:lnTo>
                    <a:pt x="8531022" y="720026"/>
                  </a:lnTo>
                  <a:lnTo>
                    <a:pt x="8480450" y="731443"/>
                  </a:lnTo>
                  <a:lnTo>
                    <a:pt x="8464461" y="734860"/>
                  </a:lnTo>
                  <a:lnTo>
                    <a:pt x="8464461" y="910437"/>
                  </a:lnTo>
                  <a:lnTo>
                    <a:pt x="8333791" y="935647"/>
                  </a:lnTo>
                  <a:lnTo>
                    <a:pt x="8288972" y="943635"/>
                  </a:lnTo>
                  <a:lnTo>
                    <a:pt x="8279295" y="944321"/>
                  </a:lnTo>
                  <a:lnTo>
                    <a:pt x="8269465" y="943635"/>
                  </a:lnTo>
                  <a:lnTo>
                    <a:pt x="8259534" y="942365"/>
                  </a:lnTo>
                  <a:lnTo>
                    <a:pt x="8253158" y="941666"/>
                  </a:lnTo>
                  <a:lnTo>
                    <a:pt x="8255152" y="941285"/>
                  </a:lnTo>
                  <a:lnTo>
                    <a:pt x="8432495" y="908265"/>
                  </a:lnTo>
                  <a:lnTo>
                    <a:pt x="8441118" y="907719"/>
                  </a:lnTo>
                  <a:lnTo>
                    <a:pt x="8449970" y="908469"/>
                  </a:lnTo>
                  <a:lnTo>
                    <a:pt x="8458898" y="909764"/>
                  </a:lnTo>
                  <a:lnTo>
                    <a:pt x="8464461" y="910437"/>
                  </a:lnTo>
                  <a:lnTo>
                    <a:pt x="8464461" y="734860"/>
                  </a:lnTo>
                  <a:lnTo>
                    <a:pt x="8429447" y="742315"/>
                  </a:lnTo>
                  <a:lnTo>
                    <a:pt x="8378330" y="752538"/>
                  </a:lnTo>
                  <a:lnTo>
                    <a:pt x="8327085" y="762063"/>
                  </a:lnTo>
                  <a:lnTo>
                    <a:pt x="8275714" y="770851"/>
                  </a:lnTo>
                  <a:lnTo>
                    <a:pt x="8242973" y="775957"/>
                  </a:lnTo>
                  <a:lnTo>
                    <a:pt x="8242973" y="943330"/>
                  </a:lnTo>
                  <a:lnTo>
                    <a:pt x="8177035" y="963549"/>
                  </a:lnTo>
                  <a:lnTo>
                    <a:pt x="8174444" y="953122"/>
                  </a:lnTo>
                  <a:lnTo>
                    <a:pt x="8242973" y="943330"/>
                  </a:lnTo>
                  <a:lnTo>
                    <a:pt x="8242973" y="775957"/>
                  </a:lnTo>
                  <a:lnTo>
                    <a:pt x="8172551" y="786104"/>
                  </a:lnTo>
                  <a:lnTo>
                    <a:pt x="8120761" y="792492"/>
                  </a:lnTo>
                  <a:lnTo>
                    <a:pt x="8068818" y="798017"/>
                  </a:lnTo>
                  <a:lnTo>
                    <a:pt x="8048701" y="799833"/>
                  </a:lnTo>
                  <a:lnTo>
                    <a:pt x="8048701" y="967740"/>
                  </a:lnTo>
                  <a:lnTo>
                    <a:pt x="8048599" y="969784"/>
                  </a:lnTo>
                  <a:lnTo>
                    <a:pt x="8048168" y="973988"/>
                  </a:lnTo>
                  <a:lnTo>
                    <a:pt x="8042249" y="973556"/>
                  </a:lnTo>
                  <a:lnTo>
                    <a:pt x="8030426" y="972908"/>
                  </a:lnTo>
                  <a:lnTo>
                    <a:pt x="8030426" y="968502"/>
                  </a:lnTo>
                  <a:lnTo>
                    <a:pt x="8036547" y="968286"/>
                  </a:lnTo>
                  <a:lnTo>
                    <a:pt x="8042580" y="967955"/>
                  </a:lnTo>
                  <a:lnTo>
                    <a:pt x="8048701" y="967740"/>
                  </a:lnTo>
                  <a:lnTo>
                    <a:pt x="8048701" y="799833"/>
                  </a:lnTo>
                  <a:lnTo>
                    <a:pt x="8019631" y="802449"/>
                  </a:lnTo>
                  <a:lnTo>
                    <a:pt x="7970444" y="805980"/>
                  </a:lnTo>
                  <a:lnTo>
                    <a:pt x="7921244" y="808355"/>
                  </a:lnTo>
                  <a:lnTo>
                    <a:pt x="7872031" y="809294"/>
                  </a:lnTo>
                  <a:lnTo>
                    <a:pt x="7822806" y="808558"/>
                  </a:lnTo>
                  <a:lnTo>
                    <a:pt x="7773568" y="805840"/>
                  </a:lnTo>
                  <a:lnTo>
                    <a:pt x="7724292" y="800912"/>
                  </a:lnTo>
                  <a:lnTo>
                    <a:pt x="7672146" y="792962"/>
                  </a:lnTo>
                  <a:lnTo>
                    <a:pt x="7620876" y="781773"/>
                  </a:lnTo>
                  <a:lnTo>
                    <a:pt x="7570737" y="766457"/>
                  </a:lnTo>
                  <a:lnTo>
                    <a:pt x="7521969" y="746163"/>
                  </a:lnTo>
                  <a:lnTo>
                    <a:pt x="7457618" y="706793"/>
                  </a:lnTo>
                  <a:lnTo>
                    <a:pt x="7404074" y="653224"/>
                  </a:lnTo>
                  <a:lnTo>
                    <a:pt x="7383183" y="608228"/>
                  </a:lnTo>
                  <a:lnTo>
                    <a:pt x="7382383" y="584327"/>
                  </a:lnTo>
                  <a:lnTo>
                    <a:pt x="7387945" y="558787"/>
                  </a:lnTo>
                  <a:lnTo>
                    <a:pt x="7405078" y="512051"/>
                  </a:lnTo>
                  <a:lnTo>
                    <a:pt x="7425563" y="467017"/>
                  </a:lnTo>
                  <a:lnTo>
                    <a:pt x="7449477" y="423862"/>
                  </a:lnTo>
                  <a:lnTo>
                    <a:pt x="7476896" y="382816"/>
                  </a:lnTo>
                  <a:lnTo>
                    <a:pt x="7510018" y="338302"/>
                  </a:lnTo>
                  <a:lnTo>
                    <a:pt x="7543813" y="294284"/>
                  </a:lnTo>
                  <a:lnTo>
                    <a:pt x="7578128" y="250634"/>
                  </a:lnTo>
                  <a:lnTo>
                    <a:pt x="7612786" y="207251"/>
                  </a:lnTo>
                  <a:lnTo>
                    <a:pt x="7647597" y="164033"/>
                  </a:lnTo>
                  <a:lnTo>
                    <a:pt x="7670901" y="126225"/>
                  </a:lnTo>
                  <a:lnTo>
                    <a:pt x="7681874" y="86029"/>
                  </a:lnTo>
                  <a:lnTo>
                    <a:pt x="7680045" y="44373"/>
                  </a:lnTo>
                  <a:lnTo>
                    <a:pt x="7664920" y="2146"/>
                  </a:lnTo>
                  <a:lnTo>
                    <a:pt x="7662227" y="1714"/>
                  </a:lnTo>
                  <a:lnTo>
                    <a:pt x="7658786" y="0"/>
                  </a:lnTo>
                  <a:lnTo>
                    <a:pt x="7656855" y="1079"/>
                  </a:lnTo>
                  <a:lnTo>
                    <a:pt x="7642009" y="8712"/>
                  </a:lnTo>
                  <a:lnTo>
                    <a:pt x="7635773" y="13982"/>
                  </a:lnTo>
                  <a:lnTo>
                    <a:pt x="7595095" y="49974"/>
                  </a:lnTo>
                  <a:lnTo>
                    <a:pt x="7555941" y="87287"/>
                  </a:lnTo>
                  <a:lnTo>
                    <a:pt x="7518514" y="126098"/>
                  </a:lnTo>
                  <a:lnTo>
                    <a:pt x="7483081" y="166598"/>
                  </a:lnTo>
                  <a:lnTo>
                    <a:pt x="7449845" y="208991"/>
                  </a:lnTo>
                  <a:lnTo>
                    <a:pt x="7419060" y="253466"/>
                  </a:lnTo>
                  <a:lnTo>
                    <a:pt x="7390955" y="300202"/>
                  </a:lnTo>
                  <a:lnTo>
                    <a:pt x="7368032" y="345478"/>
                  </a:lnTo>
                  <a:lnTo>
                    <a:pt x="7349388" y="391439"/>
                  </a:lnTo>
                  <a:lnTo>
                    <a:pt x="7335050" y="438099"/>
                  </a:lnTo>
                  <a:lnTo>
                    <a:pt x="7325055" y="485470"/>
                  </a:lnTo>
                  <a:lnTo>
                    <a:pt x="7319442" y="533565"/>
                  </a:lnTo>
                  <a:lnTo>
                    <a:pt x="7318210" y="582383"/>
                  </a:lnTo>
                  <a:lnTo>
                    <a:pt x="7321423" y="631952"/>
                  </a:lnTo>
                  <a:lnTo>
                    <a:pt x="7329106" y="682269"/>
                  </a:lnTo>
                  <a:lnTo>
                    <a:pt x="7341235" y="729627"/>
                  </a:lnTo>
                  <a:lnTo>
                    <a:pt x="7358443" y="772858"/>
                  </a:lnTo>
                  <a:lnTo>
                    <a:pt x="7380846" y="811784"/>
                  </a:lnTo>
                  <a:lnTo>
                    <a:pt x="7408570" y="846239"/>
                  </a:lnTo>
                  <a:lnTo>
                    <a:pt x="7441730" y="876046"/>
                  </a:lnTo>
                  <a:lnTo>
                    <a:pt x="7480465" y="901039"/>
                  </a:lnTo>
                  <a:lnTo>
                    <a:pt x="7524877" y="921067"/>
                  </a:lnTo>
                  <a:lnTo>
                    <a:pt x="7565568" y="934999"/>
                  </a:lnTo>
                  <a:lnTo>
                    <a:pt x="7607097" y="946924"/>
                  </a:lnTo>
                  <a:lnTo>
                    <a:pt x="7649146" y="956564"/>
                  </a:lnTo>
                  <a:lnTo>
                    <a:pt x="7691488" y="963663"/>
                  </a:lnTo>
                  <a:lnTo>
                    <a:pt x="7797038" y="978471"/>
                  </a:lnTo>
                  <a:lnTo>
                    <a:pt x="7850251" y="982687"/>
                  </a:lnTo>
                  <a:lnTo>
                    <a:pt x="7928699" y="981214"/>
                  </a:lnTo>
                  <a:lnTo>
                    <a:pt x="7953565" y="983335"/>
                  </a:lnTo>
                  <a:lnTo>
                    <a:pt x="7978521" y="985824"/>
                  </a:lnTo>
                  <a:lnTo>
                    <a:pt x="8003426" y="986675"/>
                  </a:lnTo>
                  <a:lnTo>
                    <a:pt x="8052067" y="984643"/>
                  </a:lnTo>
                  <a:lnTo>
                    <a:pt x="8099285" y="981214"/>
                  </a:lnTo>
                  <a:lnTo>
                    <a:pt x="8100555" y="981125"/>
                  </a:lnTo>
                  <a:lnTo>
                    <a:pt x="8148891" y="976274"/>
                  </a:lnTo>
                  <a:lnTo>
                    <a:pt x="8167268" y="973988"/>
                  </a:lnTo>
                  <a:lnTo>
                    <a:pt x="8197101" y="970254"/>
                  </a:lnTo>
                  <a:lnTo>
                    <a:pt x="8214246" y="967740"/>
                  </a:lnTo>
                  <a:lnTo>
                    <a:pt x="8242884" y="963549"/>
                  </a:lnTo>
                  <a:lnTo>
                    <a:pt x="8245183" y="963218"/>
                  </a:lnTo>
                  <a:lnTo>
                    <a:pt x="8293176" y="955294"/>
                  </a:lnTo>
                  <a:lnTo>
                    <a:pt x="8341068" y="946658"/>
                  </a:lnTo>
                  <a:lnTo>
                    <a:pt x="8353272" y="944321"/>
                  </a:lnTo>
                  <a:lnTo>
                    <a:pt x="8356790" y="943648"/>
                  </a:lnTo>
                  <a:lnTo>
                    <a:pt x="8522310" y="910844"/>
                  </a:lnTo>
                  <a:lnTo>
                    <a:pt x="8535746" y="908164"/>
                  </a:lnTo>
                  <a:lnTo>
                    <a:pt x="8530425" y="918337"/>
                  </a:lnTo>
                  <a:lnTo>
                    <a:pt x="8519338" y="939850"/>
                  </a:lnTo>
                  <a:lnTo>
                    <a:pt x="8514677" y="948817"/>
                  </a:lnTo>
                  <a:lnTo>
                    <a:pt x="8495005" y="988669"/>
                  </a:lnTo>
                  <a:lnTo>
                    <a:pt x="8480349" y="1029982"/>
                  </a:lnTo>
                  <a:lnTo>
                    <a:pt x="8470671" y="1072769"/>
                  </a:lnTo>
                  <a:lnTo>
                    <a:pt x="8465947" y="1117041"/>
                  </a:lnTo>
                  <a:lnTo>
                    <a:pt x="8465833" y="1134757"/>
                  </a:lnTo>
                  <a:lnTo>
                    <a:pt x="8468550" y="1152232"/>
                  </a:lnTo>
                  <a:lnTo>
                    <a:pt x="8475751" y="1169631"/>
                  </a:lnTo>
                  <a:lnTo>
                    <a:pt x="8489074" y="1187170"/>
                  </a:lnTo>
                  <a:lnTo>
                    <a:pt x="8499615" y="1163815"/>
                  </a:lnTo>
                  <a:lnTo>
                    <a:pt x="8504377" y="1153490"/>
                  </a:lnTo>
                  <a:lnTo>
                    <a:pt x="8509190" y="1143609"/>
                  </a:lnTo>
                  <a:lnTo>
                    <a:pt x="8516417" y="1128522"/>
                  </a:lnTo>
                  <a:lnTo>
                    <a:pt x="8523580" y="1113320"/>
                  </a:lnTo>
                  <a:lnTo>
                    <a:pt x="8531377" y="1098588"/>
                  </a:lnTo>
                  <a:lnTo>
                    <a:pt x="8576272" y="1040790"/>
                  </a:lnTo>
                  <a:lnTo>
                    <a:pt x="8614410" y="998893"/>
                  </a:lnTo>
                  <a:lnTo>
                    <a:pt x="8655329" y="959688"/>
                  </a:lnTo>
                  <a:lnTo>
                    <a:pt x="8699462" y="923645"/>
                  </a:lnTo>
                  <a:lnTo>
                    <a:pt x="8738705" y="893470"/>
                  </a:lnTo>
                  <a:lnTo>
                    <a:pt x="8749640" y="884923"/>
                  </a:lnTo>
                  <a:lnTo>
                    <a:pt x="8777707" y="862977"/>
                  </a:lnTo>
                  <a:lnTo>
                    <a:pt x="8817254" y="833374"/>
                  </a:lnTo>
                  <a:lnTo>
                    <a:pt x="8853018" y="809294"/>
                  </a:lnTo>
                  <a:lnTo>
                    <a:pt x="8858123" y="805865"/>
                  </a:lnTo>
                  <a:lnTo>
                    <a:pt x="8890381" y="779449"/>
                  </a:lnTo>
                  <a:lnTo>
                    <a:pt x="8912479" y="748245"/>
                  </a:lnTo>
                  <a:lnTo>
                    <a:pt x="8926652" y="713155"/>
                  </a:lnTo>
                  <a:lnTo>
                    <a:pt x="8935136" y="675068"/>
                  </a:lnTo>
                  <a:lnTo>
                    <a:pt x="8937727" y="649859"/>
                  </a:lnTo>
                  <a:lnTo>
                    <a:pt x="8938247" y="6239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04" y="71217"/>
              <a:ext cx="1823552" cy="902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98404" y="319566"/>
            <a:ext cx="2811780" cy="9884410"/>
          </a:xfrm>
          <a:custGeom>
            <a:avLst/>
            <a:gdLst/>
            <a:ahLst/>
            <a:cxnLst/>
            <a:rect l="l" t="t" r="r" b="b"/>
            <a:pathLst>
              <a:path w="2811780" h="9884410">
                <a:moveTo>
                  <a:pt x="2811446" y="9883991"/>
                </a:moveTo>
                <a:lnTo>
                  <a:pt x="0" y="9883991"/>
                </a:lnTo>
                <a:lnTo>
                  <a:pt x="0" y="0"/>
                </a:lnTo>
                <a:lnTo>
                  <a:pt x="2811446" y="0"/>
                </a:lnTo>
                <a:lnTo>
                  <a:pt x="2811446" y="9883991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17247" y="2715106"/>
            <a:ext cx="390525" cy="372110"/>
          </a:xfrm>
          <a:custGeom>
            <a:avLst/>
            <a:gdLst/>
            <a:ahLst/>
            <a:cxnLst/>
            <a:rect l="l" t="t" r="r" b="b"/>
            <a:pathLst>
              <a:path w="390525" h="372110">
                <a:moveTo>
                  <a:pt x="340448" y="198894"/>
                </a:moveTo>
                <a:lnTo>
                  <a:pt x="339051" y="176695"/>
                </a:lnTo>
                <a:lnTo>
                  <a:pt x="334975" y="155333"/>
                </a:lnTo>
                <a:lnTo>
                  <a:pt x="328396" y="135001"/>
                </a:lnTo>
                <a:lnTo>
                  <a:pt x="319493" y="115874"/>
                </a:lnTo>
                <a:lnTo>
                  <a:pt x="293001" y="142735"/>
                </a:lnTo>
                <a:lnTo>
                  <a:pt x="298081" y="155917"/>
                </a:lnTo>
                <a:lnTo>
                  <a:pt x="301815" y="169735"/>
                </a:lnTo>
                <a:lnTo>
                  <a:pt x="304114" y="184086"/>
                </a:lnTo>
                <a:lnTo>
                  <a:pt x="304901" y="198907"/>
                </a:lnTo>
                <a:lnTo>
                  <a:pt x="298030" y="242062"/>
                </a:lnTo>
                <a:lnTo>
                  <a:pt x="278917" y="279552"/>
                </a:lnTo>
                <a:lnTo>
                  <a:pt x="249758" y="309105"/>
                </a:lnTo>
                <a:lnTo>
                  <a:pt x="212788" y="328485"/>
                </a:lnTo>
                <a:lnTo>
                  <a:pt x="170230" y="335445"/>
                </a:lnTo>
                <a:lnTo>
                  <a:pt x="127660" y="328485"/>
                </a:lnTo>
                <a:lnTo>
                  <a:pt x="90690" y="309105"/>
                </a:lnTo>
                <a:lnTo>
                  <a:pt x="61531" y="279552"/>
                </a:lnTo>
                <a:lnTo>
                  <a:pt x="42418" y="242062"/>
                </a:lnTo>
                <a:lnTo>
                  <a:pt x="35547" y="198907"/>
                </a:lnTo>
                <a:lnTo>
                  <a:pt x="42418" y="155740"/>
                </a:lnTo>
                <a:lnTo>
                  <a:pt x="61531" y="118262"/>
                </a:lnTo>
                <a:lnTo>
                  <a:pt x="90690" y="88709"/>
                </a:lnTo>
                <a:lnTo>
                  <a:pt x="127660" y="69316"/>
                </a:lnTo>
                <a:lnTo>
                  <a:pt x="170230" y="62357"/>
                </a:lnTo>
                <a:lnTo>
                  <a:pt x="183997" y="63068"/>
                </a:lnTo>
                <a:lnTo>
                  <a:pt x="197358" y="65138"/>
                </a:lnTo>
                <a:lnTo>
                  <a:pt x="210261" y="68503"/>
                </a:lnTo>
                <a:lnTo>
                  <a:pt x="222631" y="73088"/>
                </a:lnTo>
                <a:lnTo>
                  <a:pt x="249313" y="46037"/>
                </a:lnTo>
                <a:lnTo>
                  <a:pt x="231000" y="37642"/>
                </a:lnTo>
                <a:lnTo>
                  <a:pt x="211607" y="31445"/>
                </a:lnTo>
                <a:lnTo>
                  <a:pt x="191300" y="27622"/>
                </a:lnTo>
                <a:lnTo>
                  <a:pt x="170230" y="26314"/>
                </a:lnTo>
                <a:lnTo>
                  <a:pt x="124968" y="32473"/>
                </a:lnTo>
                <a:lnTo>
                  <a:pt x="84302" y="49872"/>
                </a:lnTo>
                <a:lnTo>
                  <a:pt x="49860" y="76860"/>
                </a:lnTo>
                <a:lnTo>
                  <a:pt x="23241" y="111798"/>
                </a:lnTo>
                <a:lnTo>
                  <a:pt x="6083" y="153022"/>
                </a:lnTo>
                <a:lnTo>
                  <a:pt x="0" y="198907"/>
                </a:lnTo>
                <a:lnTo>
                  <a:pt x="6083" y="244779"/>
                </a:lnTo>
                <a:lnTo>
                  <a:pt x="23241" y="286016"/>
                </a:lnTo>
                <a:lnTo>
                  <a:pt x="49860" y="320941"/>
                </a:lnTo>
                <a:lnTo>
                  <a:pt x="84302" y="347929"/>
                </a:lnTo>
                <a:lnTo>
                  <a:pt x="124968" y="365315"/>
                </a:lnTo>
                <a:lnTo>
                  <a:pt x="170230" y="371487"/>
                </a:lnTo>
                <a:lnTo>
                  <a:pt x="215480" y="365315"/>
                </a:lnTo>
                <a:lnTo>
                  <a:pt x="256146" y="347916"/>
                </a:lnTo>
                <a:lnTo>
                  <a:pt x="290588" y="320941"/>
                </a:lnTo>
                <a:lnTo>
                  <a:pt x="317207" y="286004"/>
                </a:lnTo>
                <a:lnTo>
                  <a:pt x="334365" y="244779"/>
                </a:lnTo>
                <a:lnTo>
                  <a:pt x="340448" y="198894"/>
                </a:lnTo>
                <a:close/>
              </a:path>
              <a:path w="390525" h="372110">
                <a:moveTo>
                  <a:pt x="390004" y="5651"/>
                </a:moveTo>
                <a:lnTo>
                  <a:pt x="385381" y="914"/>
                </a:lnTo>
                <a:lnTo>
                  <a:pt x="380885" y="0"/>
                </a:lnTo>
                <a:lnTo>
                  <a:pt x="375488" y="2349"/>
                </a:lnTo>
                <a:lnTo>
                  <a:pt x="330555" y="25768"/>
                </a:lnTo>
                <a:lnTo>
                  <a:pt x="290068" y="56349"/>
                </a:lnTo>
                <a:lnTo>
                  <a:pt x="260210" y="85598"/>
                </a:lnTo>
                <a:lnTo>
                  <a:pt x="232244" y="116535"/>
                </a:lnTo>
                <a:lnTo>
                  <a:pt x="205930" y="148945"/>
                </a:lnTo>
                <a:lnTo>
                  <a:pt x="181051" y="182613"/>
                </a:lnTo>
                <a:lnTo>
                  <a:pt x="173621" y="193306"/>
                </a:lnTo>
                <a:lnTo>
                  <a:pt x="169976" y="198551"/>
                </a:lnTo>
                <a:lnTo>
                  <a:pt x="166128" y="192493"/>
                </a:lnTo>
                <a:lnTo>
                  <a:pt x="162318" y="186486"/>
                </a:lnTo>
                <a:lnTo>
                  <a:pt x="158496" y="180555"/>
                </a:lnTo>
                <a:lnTo>
                  <a:pt x="130683" y="151650"/>
                </a:lnTo>
                <a:lnTo>
                  <a:pt x="117373" y="146926"/>
                </a:lnTo>
                <a:lnTo>
                  <a:pt x="103289" y="147599"/>
                </a:lnTo>
                <a:lnTo>
                  <a:pt x="74930" y="174917"/>
                </a:lnTo>
                <a:lnTo>
                  <a:pt x="78435" y="174917"/>
                </a:lnTo>
                <a:lnTo>
                  <a:pt x="81737" y="174688"/>
                </a:lnTo>
                <a:lnTo>
                  <a:pt x="94589" y="175793"/>
                </a:lnTo>
                <a:lnTo>
                  <a:pt x="119011" y="213550"/>
                </a:lnTo>
                <a:lnTo>
                  <a:pt x="136804" y="253746"/>
                </a:lnTo>
                <a:lnTo>
                  <a:pt x="143611" y="268732"/>
                </a:lnTo>
                <a:lnTo>
                  <a:pt x="150952" y="283438"/>
                </a:lnTo>
                <a:lnTo>
                  <a:pt x="159004" y="297802"/>
                </a:lnTo>
                <a:lnTo>
                  <a:pt x="162496" y="303606"/>
                </a:lnTo>
                <a:lnTo>
                  <a:pt x="167068" y="303682"/>
                </a:lnTo>
                <a:lnTo>
                  <a:pt x="177076" y="287261"/>
                </a:lnTo>
                <a:lnTo>
                  <a:pt x="190106" y="265747"/>
                </a:lnTo>
                <a:lnTo>
                  <a:pt x="196634" y="255003"/>
                </a:lnTo>
                <a:lnTo>
                  <a:pt x="213233" y="226961"/>
                </a:lnTo>
                <a:lnTo>
                  <a:pt x="229692" y="198831"/>
                </a:lnTo>
                <a:lnTo>
                  <a:pt x="246900" y="171183"/>
                </a:lnTo>
                <a:lnTo>
                  <a:pt x="285432" y="118795"/>
                </a:lnTo>
                <a:lnTo>
                  <a:pt x="324192" y="72047"/>
                </a:lnTo>
                <a:lnTo>
                  <a:pt x="363397" y="31330"/>
                </a:lnTo>
                <a:lnTo>
                  <a:pt x="385775" y="9626"/>
                </a:lnTo>
                <a:lnTo>
                  <a:pt x="390004" y="5651"/>
                </a:lnTo>
                <a:close/>
              </a:path>
            </a:pathLst>
          </a:custGeom>
          <a:solidFill>
            <a:srgbClr val="0C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17247" y="3557828"/>
            <a:ext cx="390525" cy="372110"/>
          </a:xfrm>
          <a:custGeom>
            <a:avLst/>
            <a:gdLst/>
            <a:ahLst/>
            <a:cxnLst/>
            <a:rect l="l" t="t" r="r" b="b"/>
            <a:pathLst>
              <a:path w="390525" h="372110">
                <a:moveTo>
                  <a:pt x="340448" y="198894"/>
                </a:moveTo>
                <a:lnTo>
                  <a:pt x="339051" y="176695"/>
                </a:lnTo>
                <a:lnTo>
                  <a:pt x="334975" y="155346"/>
                </a:lnTo>
                <a:lnTo>
                  <a:pt x="328396" y="135013"/>
                </a:lnTo>
                <a:lnTo>
                  <a:pt x="319493" y="115874"/>
                </a:lnTo>
                <a:lnTo>
                  <a:pt x="293001" y="142735"/>
                </a:lnTo>
                <a:lnTo>
                  <a:pt x="298081" y="155917"/>
                </a:lnTo>
                <a:lnTo>
                  <a:pt x="301815" y="169735"/>
                </a:lnTo>
                <a:lnTo>
                  <a:pt x="304114" y="184086"/>
                </a:lnTo>
                <a:lnTo>
                  <a:pt x="304901" y="198907"/>
                </a:lnTo>
                <a:lnTo>
                  <a:pt x="298030" y="242062"/>
                </a:lnTo>
                <a:lnTo>
                  <a:pt x="278917" y="279552"/>
                </a:lnTo>
                <a:lnTo>
                  <a:pt x="249758" y="309105"/>
                </a:lnTo>
                <a:lnTo>
                  <a:pt x="212788" y="328485"/>
                </a:lnTo>
                <a:lnTo>
                  <a:pt x="170230" y="335445"/>
                </a:lnTo>
                <a:lnTo>
                  <a:pt x="127660" y="328485"/>
                </a:lnTo>
                <a:lnTo>
                  <a:pt x="90690" y="309105"/>
                </a:lnTo>
                <a:lnTo>
                  <a:pt x="61531" y="279552"/>
                </a:lnTo>
                <a:lnTo>
                  <a:pt x="42418" y="242062"/>
                </a:lnTo>
                <a:lnTo>
                  <a:pt x="35547" y="198907"/>
                </a:lnTo>
                <a:lnTo>
                  <a:pt x="42418" y="155740"/>
                </a:lnTo>
                <a:lnTo>
                  <a:pt x="61531" y="118262"/>
                </a:lnTo>
                <a:lnTo>
                  <a:pt x="90690" y="88709"/>
                </a:lnTo>
                <a:lnTo>
                  <a:pt x="127660" y="69316"/>
                </a:lnTo>
                <a:lnTo>
                  <a:pt x="170230" y="62357"/>
                </a:lnTo>
                <a:lnTo>
                  <a:pt x="183997" y="63068"/>
                </a:lnTo>
                <a:lnTo>
                  <a:pt x="197358" y="65138"/>
                </a:lnTo>
                <a:lnTo>
                  <a:pt x="210261" y="68503"/>
                </a:lnTo>
                <a:lnTo>
                  <a:pt x="222631" y="73088"/>
                </a:lnTo>
                <a:lnTo>
                  <a:pt x="249313" y="46037"/>
                </a:lnTo>
                <a:lnTo>
                  <a:pt x="231000" y="37642"/>
                </a:lnTo>
                <a:lnTo>
                  <a:pt x="211607" y="31445"/>
                </a:lnTo>
                <a:lnTo>
                  <a:pt x="191300" y="27622"/>
                </a:lnTo>
                <a:lnTo>
                  <a:pt x="170230" y="26314"/>
                </a:lnTo>
                <a:lnTo>
                  <a:pt x="124968" y="32473"/>
                </a:lnTo>
                <a:lnTo>
                  <a:pt x="84302" y="49872"/>
                </a:lnTo>
                <a:lnTo>
                  <a:pt x="49860" y="76860"/>
                </a:lnTo>
                <a:lnTo>
                  <a:pt x="23241" y="111798"/>
                </a:lnTo>
                <a:lnTo>
                  <a:pt x="6083" y="153022"/>
                </a:lnTo>
                <a:lnTo>
                  <a:pt x="0" y="198907"/>
                </a:lnTo>
                <a:lnTo>
                  <a:pt x="6083" y="244779"/>
                </a:lnTo>
                <a:lnTo>
                  <a:pt x="23241" y="286016"/>
                </a:lnTo>
                <a:lnTo>
                  <a:pt x="49860" y="320941"/>
                </a:lnTo>
                <a:lnTo>
                  <a:pt x="84302" y="347929"/>
                </a:lnTo>
                <a:lnTo>
                  <a:pt x="124968" y="365328"/>
                </a:lnTo>
                <a:lnTo>
                  <a:pt x="170230" y="371487"/>
                </a:lnTo>
                <a:lnTo>
                  <a:pt x="215480" y="365328"/>
                </a:lnTo>
                <a:lnTo>
                  <a:pt x="256146" y="347929"/>
                </a:lnTo>
                <a:lnTo>
                  <a:pt x="290588" y="320941"/>
                </a:lnTo>
                <a:lnTo>
                  <a:pt x="317207" y="286004"/>
                </a:lnTo>
                <a:lnTo>
                  <a:pt x="334365" y="244779"/>
                </a:lnTo>
                <a:lnTo>
                  <a:pt x="340448" y="198894"/>
                </a:lnTo>
                <a:close/>
              </a:path>
              <a:path w="390525" h="372110">
                <a:moveTo>
                  <a:pt x="390004" y="5651"/>
                </a:moveTo>
                <a:lnTo>
                  <a:pt x="385381" y="914"/>
                </a:lnTo>
                <a:lnTo>
                  <a:pt x="380885" y="0"/>
                </a:lnTo>
                <a:lnTo>
                  <a:pt x="375488" y="2349"/>
                </a:lnTo>
                <a:lnTo>
                  <a:pt x="330555" y="25768"/>
                </a:lnTo>
                <a:lnTo>
                  <a:pt x="290068" y="56349"/>
                </a:lnTo>
                <a:lnTo>
                  <a:pt x="260210" y="85598"/>
                </a:lnTo>
                <a:lnTo>
                  <a:pt x="232244" y="116535"/>
                </a:lnTo>
                <a:lnTo>
                  <a:pt x="205930" y="148945"/>
                </a:lnTo>
                <a:lnTo>
                  <a:pt x="181051" y="182613"/>
                </a:lnTo>
                <a:lnTo>
                  <a:pt x="173621" y="193319"/>
                </a:lnTo>
                <a:lnTo>
                  <a:pt x="169976" y="198551"/>
                </a:lnTo>
                <a:lnTo>
                  <a:pt x="166128" y="192493"/>
                </a:lnTo>
                <a:lnTo>
                  <a:pt x="162318" y="186486"/>
                </a:lnTo>
                <a:lnTo>
                  <a:pt x="158496" y="180555"/>
                </a:lnTo>
                <a:lnTo>
                  <a:pt x="130683" y="151663"/>
                </a:lnTo>
                <a:lnTo>
                  <a:pt x="117373" y="146926"/>
                </a:lnTo>
                <a:lnTo>
                  <a:pt x="103289" y="147599"/>
                </a:lnTo>
                <a:lnTo>
                  <a:pt x="74930" y="174917"/>
                </a:lnTo>
                <a:lnTo>
                  <a:pt x="78435" y="174917"/>
                </a:lnTo>
                <a:lnTo>
                  <a:pt x="81737" y="174688"/>
                </a:lnTo>
                <a:lnTo>
                  <a:pt x="94589" y="175793"/>
                </a:lnTo>
                <a:lnTo>
                  <a:pt x="119011" y="213550"/>
                </a:lnTo>
                <a:lnTo>
                  <a:pt x="136804" y="253746"/>
                </a:lnTo>
                <a:lnTo>
                  <a:pt x="143611" y="268732"/>
                </a:lnTo>
                <a:lnTo>
                  <a:pt x="150952" y="283438"/>
                </a:lnTo>
                <a:lnTo>
                  <a:pt x="159004" y="297802"/>
                </a:lnTo>
                <a:lnTo>
                  <a:pt x="162496" y="303606"/>
                </a:lnTo>
                <a:lnTo>
                  <a:pt x="167068" y="303682"/>
                </a:lnTo>
                <a:lnTo>
                  <a:pt x="177076" y="287261"/>
                </a:lnTo>
                <a:lnTo>
                  <a:pt x="190106" y="265747"/>
                </a:lnTo>
                <a:lnTo>
                  <a:pt x="196634" y="255003"/>
                </a:lnTo>
                <a:lnTo>
                  <a:pt x="213233" y="226961"/>
                </a:lnTo>
                <a:lnTo>
                  <a:pt x="229692" y="198831"/>
                </a:lnTo>
                <a:lnTo>
                  <a:pt x="246900" y="171183"/>
                </a:lnTo>
                <a:lnTo>
                  <a:pt x="285432" y="118795"/>
                </a:lnTo>
                <a:lnTo>
                  <a:pt x="324192" y="72047"/>
                </a:lnTo>
                <a:lnTo>
                  <a:pt x="363397" y="31330"/>
                </a:lnTo>
                <a:lnTo>
                  <a:pt x="385775" y="9639"/>
                </a:lnTo>
                <a:lnTo>
                  <a:pt x="390004" y="5651"/>
                </a:lnTo>
                <a:close/>
              </a:path>
            </a:pathLst>
          </a:custGeom>
          <a:solidFill>
            <a:srgbClr val="0C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17247" y="4400549"/>
            <a:ext cx="390525" cy="372110"/>
          </a:xfrm>
          <a:custGeom>
            <a:avLst/>
            <a:gdLst/>
            <a:ahLst/>
            <a:cxnLst/>
            <a:rect l="l" t="t" r="r" b="b"/>
            <a:pathLst>
              <a:path w="390525" h="372110">
                <a:moveTo>
                  <a:pt x="340448" y="198894"/>
                </a:moveTo>
                <a:lnTo>
                  <a:pt x="339051" y="176695"/>
                </a:lnTo>
                <a:lnTo>
                  <a:pt x="334975" y="155346"/>
                </a:lnTo>
                <a:lnTo>
                  <a:pt x="328396" y="135013"/>
                </a:lnTo>
                <a:lnTo>
                  <a:pt x="319493" y="115874"/>
                </a:lnTo>
                <a:lnTo>
                  <a:pt x="293001" y="142735"/>
                </a:lnTo>
                <a:lnTo>
                  <a:pt x="298081" y="155930"/>
                </a:lnTo>
                <a:lnTo>
                  <a:pt x="301815" y="169735"/>
                </a:lnTo>
                <a:lnTo>
                  <a:pt x="304114" y="184086"/>
                </a:lnTo>
                <a:lnTo>
                  <a:pt x="304901" y="198907"/>
                </a:lnTo>
                <a:lnTo>
                  <a:pt x="298030" y="242074"/>
                </a:lnTo>
                <a:lnTo>
                  <a:pt x="278917" y="279552"/>
                </a:lnTo>
                <a:lnTo>
                  <a:pt x="249758" y="309105"/>
                </a:lnTo>
                <a:lnTo>
                  <a:pt x="212788" y="328485"/>
                </a:lnTo>
                <a:lnTo>
                  <a:pt x="170230" y="335445"/>
                </a:lnTo>
                <a:lnTo>
                  <a:pt x="127660" y="328485"/>
                </a:lnTo>
                <a:lnTo>
                  <a:pt x="90690" y="309105"/>
                </a:lnTo>
                <a:lnTo>
                  <a:pt x="61531" y="279552"/>
                </a:lnTo>
                <a:lnTo>
                  <a:pt x="42418" y="242074"/>
                </a:lnTo>
                <a:lnTo>
                  <a:pt x="35547" y="198907"/>
                </a:lnTo>
                <a:lnTo>
                  <a:pt x="42418" y="155752"/>
                </a:lnTo>
                <a:lnTo>
                  <a:pt x="61531" y="118262"/>
                </a:lnTo>
                <a:lnTo>
                  <a:pt x="90690" y="88709"/>
                </a:lnTo>
                <a:lnTo>
                  <a:pt x="127660" y="69329"/>
                </a:lnTo>
                <a:lnTo>
                  <a:pt x="170230" y="62369"/>
                </a:lnTo>
                <a:lnTo>
                  <a:pt x="183997" y="63068"/>
                </a:lnTo>
                <a:lnTo>
                  <a:pt x="197358" y="65138"/>
                </a:lnTo>
                <a:lnTo>
                  <a:pt x="210261" y="68503"/>
                </a:lnTo>
                <a:lnTo>
                  <a:pt x="222631" y="73088"/>
                </a:lnTo>
                <a:lnTo>
                  <a:pt x="249313" y="46037"/>
                </a:lnTo>
                <a:lnTo>
                  <a:pt x="231000" y="37642"/>
                </a:lnTo>
                <a:lnTo>
                  <a:pt x="211607" y="31457"/>
                </a:lnTo>
                <a:lnTo>
                  <a:pt x="191300" y="27622"/>
                </a:lnTo>
                <a:lnTo>
                  <a:pt x="170230" y="26314"/>
                </a:lnTo>
                <a:lnTo>
                  <a:pt x="124968" y="32486"/>
                </a:lnTo>
                <a:lnTo>
                  <a:pt x="84302" y="49885"/>
                </a:lnTo>
                <a:lnTo>
                  <a:pt x="49860" y="76873"/>
                </a:lnTo>
                <a:lnTo>
                  <a:pt x="23241" y="111798"/>
                </a:lnTo>
                <a:lnTo>
                  <a:pt x="6083" y="153022"/>
                </a:lnTo>
                <a:lnTo>
                  <a:pt x="0" y="198907"/>
                </a:lnTo>
                <a:lnTo>
                  <a:pt x="6083" y="244792"/>
                </a:lnTo>
                <a:lnTo>
                  <a:pt x="23241" y="286016"/>
                </a:lnTo>
                <a:lnTo>
                  <a:pt x="49860" y="320941"/>
                </a:lnTo>
                <a:lnTo>
                  <a:pt x="84302" y="347929"/>
                </a:lnTo>
                <a:lnTo>
                  <a:pt x="124968" y="365328"/>
                </a:lnTo>
                <a:lnTo>
                  <a:pt x="170230" y="371487"/>
                </a:lnTo>
                <a:lnTo>
                  <a:pt x="215480" y="365328"/>
                </a:lnTo>
                <a:lnTo>
                  <a:pt x="256146" y="347929"/>
                </a:lnTo>
                <a:lnTo>
                  <a:pt x="290588" y="320941"/>
                </a:lnTo>
                <a:lnTo>
                  <a:pt x="317207" y="286004"/>
                </a:lnTo>
                <a:lnTo>
                  <a:pt x="334365" y="244779"/>
                </a:lnTo>
                <a:lnTo>
                  <a:pt x="340448" y="198894"/>
                </a:lnTo>
                <a:close/>
              </a:path>
              <a:path w="390525" h="372110">
                <a:moveTo>
                  <a:pt x="390004" y="5651"/>
                </a:moveTo>
                <a:lnTo>
                  <a:pt x="385381" y="914"/>
                </a:lnTo>
                <a:lnTo>
                  <a:pt x="380885" y="0"/>
                </a:lnTo>
                <a:lnTo>
                  <a:pt x="375488" y="2349"/>
                </a:lnTo>
                <a:lnTo>
                  <a:pt x="330555" y="25768"/>
                </a:lnTo>
                <a:lnTo>
                  <a:pt x="290068" y="56349"/>
                </a:lnTo>
                <a:lnTo>
                  <a:pt x="260210" y="85598"/>
                </a:lnTo>
                <a:lnTo>
                  <a:pt x="232244" y="116535"/>
                </a:lnTo>
                <a:lnTo>
                  <a:pt x="205930" y="148945"/>
                </a:lnTo>
                <a:lnTo>
                  <a:pt x="181051" y="182613"/>
                </a:lnTo>
                <a:lnTo>
                  <a:pt x="173621" y="193319"/>
                </a:lnTo>
                <a:lnTo>
                  <a:pt x="169976" y="198551"/>
                </a:lnTo>
                <a:lnTo>
                  <a:pt x="166128" y="192493"/>
                </a:lnTo>
                <a:lnTo>
                  <a:pt x="162318" y="186486"/>
                </a:lnTo>
                <a:lnTo>
                  <a:pt x="158496" y="180568"/>
                </a:lnTo>
                <a:lnTo>
                  <a:pt x="130683" y="151663"/>
                </a:lnTo>
                <a:lnTo>
                  <a:pt x="117373" y="146926"/>
                </a:lnTo>
                <a:lnTo>
                  <a:pt x="103289" y="147599"/>
                </a:lnTo>
                <a:lnTo>
                  <a:pt x="74930" y="174917"/>
                </a:lnTo>
                <a:lnTo>
                  <a:pt x="78435" y="174917"/>
                </a:lnTo>
                <a:lnTo>
                  <a:pt x="81737" y="174688"/>
                </a:lnTo>
                <a:lnTo>
                  <a:pt x="94589" y="175793"/>
                </a:lnTo>
                <a:lnTo>
                  <a:pt x="119011" y="213550"/>
                </a:lnTo>
                <a:lnTo>
                  <a:pt x="136804" y="253746"/>
                </a:lnTo>
                <a:lnTo>
                  <a:pt x="143611" y="268732"/>
                </a:lnTo>
                <a:lnTo>
                  <a:pt x="150952" y="283451"/>
                </a:lnTo>
                <a:lnTo>
                  <a:pt x="159004" y="297802"/>
                </a:lnTo>
                <a:lnTo>
                  <a:pt x="162496" y="303606"/>
                </a:lnTo>
                <a:lnTo>
                  <a:pt x="167068" y="303695"/>
                </a:lnTo>
                <a:lnTo>
                  <a:pt x="177076" y="287261"/>
                </a:lnTo>
                <a:lnTo>
                  <a:pt x="190106" y="265747"/>
                </a:lnTo>
                <a:lnTo>
                  <a:pt x="196634" y="255003"/>
                </a:lnTo>
                <a:lnTo>
                  <a:pt x="213233" y="226961"/>
                </a:lnTo>
                <a:lnTo>
                  <a:pt x="229692" y="198831"/>
                </a:lnTo>
                <a:lnTo>
                  <a:pt x="246900" y="171183"/>
                </a:lnTo>
                <a:lnTo>
                  <a:pt x="285432" y="118795"/>
                </a:lnTo>
                <a:lnTo>
                  <a:pt x="324192" y="72059"/>
                </a:lnTo>
                <a:lnTo>
                  <a:pt x="363397" y="31330"/>
                </a:lnTo>
                <a:lnTo>
                  <a:pt x="385775" y="9639"/>
                </a:lnTo>
                <a:lnTo>
                  <a:pt x="390004" y="5651"/>
                </a:lnTo>
                <a:close/>
              </a:path>
            </a:pathLst>
          </a:custGeom>
          <a:solidFill>
            <a:srgbClr val="0C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17247" y="5243270"/>
            <a:ext cx="390525" cy="372110"/>
          </a:xfrm>
          <a:custGeom>
            <a:avLst/>
            <a:gdLst/>
            <a:ahLst/>
            <a:cxnLst/>
            <a:rect l="l" t="t" r="r" b="b"/>
            <a:pathLst>
              <a:path w="390525" h="372110">
                <a:moveTo>
                  <a:pt x="340448" y="198894"/>
                </a:moveTo>
                <a:lnTo>
                  <a:pt x="339051" y="176695"/>
                </a:lnTo>
                <a:lnTo>
                  <a:pt x="334975" y="155346"/>
                </a:lnTo>
                <a:lnTo>
                  <a:pt x="328396" y="135013"/>
                </a:lnTo>
                <a:lnTo>
                  <a:pt x="319493" y="115874"/>
                </a:lnTo>
                <a:lnTo>
                  <a:pt x="293001" y="142735"/>
                </a:lnTo>
                <a:lnTo>
                  <a:pt x="298081" y="155930"/>
                </a:lnTo>
                <a:lnTo>
                  <a:pt x="301815" y="169735"/>
                </a:lnTo>
                <a:lnTo>
                  <a:pt x="304114" y="184086"/>
                </a:lnTo>
                <a:lnTo>
                  <a:pt x="304901" y="198907"/>
                </a:lnTo>
                <a:lnTo>
                  <a:pt x="298030" y="242074"/>
                </a:lnTo>
                <a:lnTo>
                  <a:pt x="278917" y="279552"/>
                </a:lnTo>
                <a:lnTo>
                  <a:pt x="249758" y="309105"/>
                </a:lnTo>
                <a:lnTo>
                  <a:pt x="212788" y="328485"/>
                </a:lnTo>
                <a:lnTo>
                  <a:pt x="170230" y="335445"/>
                </a:lnTo>
                <a:lnTo>
                  <a:pt x="127660" y="328485"/>
                </a:lnTo>
                <a:lnTo>
                  <a:pt x="90690" y="309105"/>
                </a:lnTo>
                <a:lnTo>
                  <a:pt x="61531" y="279552"/>
                </a:lnTo>
                <a:lnTo>
                  <a:pt x="42418" y="242074"/>
                </a:lnTo>
                <a:lnTo>
                  <a:pt x="35547" y="198907"/>
                </a:lnTo>
                <a:lnTo>
                  <a:pt x="42418" y="155752"/>
                </a:lnTo>
                <a:lnTo>
                  <a:pt x="61531" y="118262"/>
                </a:lnTo>
                <a:lnTo>
                  <a:pt x="90690" y="88709"/>
                </a:lnTo>
                <a:lnTo>
                  <a:pt x="127660" y="69329"/>
                </a:lnTo>
                <a:lnTo>
                  <a:pt x="170230" y="62369"/>
                </a:lnTo>
                <a:lnTo>
                  <a:pt x="183997" y="63068"/>
                </a:lnTo>
                <a:lnTo>
                  <a:pt x="197358" y="65138"/>
                </a:lnTo>
                <a:lnTo>
                  <a:pt x="210261" y="68503"/>
                </a:lnTo>
                <a:lnTo>
                  <a:pt x="222631" y="73088"/>
                </a:lnTo>
                <a:lnTo>
                  <a:pt x="249313" y="46037"/>
                </a:lnTo>
                <a:lnTo>
                  <a:pt x="231000" y="37642"/>
                </a:lnTo>
                <a:lnTo>
                  <a:pt x="211607" y="31457"/>
                </a:lnTo>
                <a:lnTo>
                  <a:pt x="191300" y="27622"/>
                </a:lnTo>
                <a:lnTo>
                  <a:pt x="170230" y="26314"/>
                </a:lnTo>
                <a:lnTo>
                  <a:pt x="124968" y="32486"/>
                </a:lnTo>
                <a:lnTo>
                  <a:pt x="84302" y="49885"/>
                </a:lnTo>
                <a:lnTo>
                  <a:pt x="49860" y="76873"/>
                </a:lnTo>
                <a:lnTo>
                  <a:pt x="23241" y="111798"/>
                </a:lnTo>
                <a:lnTo>
                  <a:pt x="6083" y="153022"/>
                </a:lnTo>
                <a:lnTo>
                  <a:pt x="0" y="198907"/>
                </a:lnTo>
                <a:lnTo>
                  <a:pt x="6083" y="244792"/>
                </a:lnTo>
                <a:lnTo>
                  <a:pt x="23241" y="286016"/>
                </a:lnTo>
                <a:lnTo>
                  <a:pt x="49860" y="320941"/>
                </a:lnTo>
                <a:lnTo>
                  <a:pt x="84302" y="347929"/>
                </a:lnTo>
                <a:lnTo>
                  <a:pt x="124968" y="365328"/>
                </a:lnTo>
                <a:lnTo>
                  <a:pt x="170230" y="371487"/>
                </a:lnTo>
                <a:lnTo>
                  <a:pt x="215480" y="365328"/>
                </a:lnTo>
                <a:lnTo>
                  <a:pt x="256146" y="347929"/>
                </a:lnTo>
                <a:lnTo>
                  <a:pt x="290588" y="320941"/>
                </a:lnTo>
                <a:lnTo>
                  <a:pt x="317207" y="286004"/>
                </a:lnTo>
                <a:lnTo>
                  <a:pt x="334365" y="244779"/>
                </a:lnTo>
                <a:lnTo>
                  <a:pt x="340448" y="198894"/>
                </a:lnTo>
                <a:close/>
              </a:path>
              <a:path w="390525" h="372110">
                <a:moveTo>
                  <a:pt x="390004" y="5651"/>
                </a:moveTo>
                <a:lnTo>
                  <a:pt x="385381" y="914"/>
                </a:lnTo>
                <a:lnTo>
                  <a:pt x="380885" y="0"/>
                </a:lnTo>
                <a:lnTo>
                  <a:pt x="375488" y="2362"/>
                </a:lnTo>
                <a:lnTo>
                  <a:pt x="330555" y="25768"/>
                </a:lnTo>
                <a:lnTo>
                  <a:pt x="290068" y="56349"/>
                </a:lnTo>
                <a:lnTo>
                  <a:pt x="260210" y="85598"/>
                </a:lnTo>
                <a:lnTo>
                  <a:pt x="232244" y="116535"/>
                </a:lnTo>
                <a:lnTo>
                  <a:pt x="205930" y="148945"/>
                </a:lnTo>
                <a:lnTo>
                  <a:pt x="181051" y="182626"/>
                </a:lnTo>
                <a:lnTo>
                  <a:pt x="173621" y="193319"/>
                </a:lnTo>
                <a:lnTo>
                  <a:pt x="169976" y="198551"/>
                </a:lnTo>
                <a:lnTo>
                  <a:pt x="166128" y="192493"/>
                </a:lnTo>
                <a:lnTo>
                  <a:pt x="162318" y="186486"/>
                </a:lnTo>
                <a:lnTo>
                  <a:pt x="158496" y="180568"/>
                </a:lnTo>
                <a:lnTo>
                  <a:pt x="130683" y="151663"/>
                </a:lnTo>
                <a:lnTo>
                  <a:pt x="117373" y="146926"/>
                </a:lnTo>
                <a:lnTo>
                  <a:pt x="103289" y="147599"/>
                </a:lnTo>
                <a:lnTo>
                  <a:pt x="74930" y="174929"/>
                </a:lnTo>
                <a:lnTo>
                  <a:pt x="78435" y="174929"/>
                </a:lnTo>
                <a:lnTo>
                  <a:pt x="81737" y="174688"/>
                </a:lnTo>
                <a:lnTo>
                  <a:pt x="94589" y="175793"/>
                </a:lnTo>
                <a:lnTo>
                  <a:pt x="119011" y="213550"/>
                </a:lnTo>
                <a:lnTo>
                  <a:pt x="136804" y="253758"/>
                </a:lnTo>
                <a:lnTo>
                  <a:pt x="143611" y="268732"/>
                </a:lnTo>
                <a:lnTo>
                  <a:pt x="150952" y="283451"/>
                </a:lnTo>
                <a:lnTo>
                  <a:pt x="159004" y="297802"/>
                </a:lnTo>
                <a:lnTo>
                  <a:pt x="162496" y="303606"/>
                </a:lnTo>
                <a:lnTo>
                  <a:pt x="167068" y="303695"/>
                </a:lnTo>
                <a:lnTo>
                  <a:pt x="177076" y="287261"/>
                </a:lnTo>
                <a:lnTo>
                  <a:pt x="190106" y="265747"/>
                </a:lnTo>
                <a:lnTo>
                  <a:pt x="196634" y="255003"/>
                </a:lnTo>
                <a:lnTo>
                  <a:pt x="213233" y="226961"/>
                </a:lnTo>
                <a:lnTo>
                  <a:pt x="229692" y="198831"/>
                </a:lnTo>
                <a:lnTo>
                  <a:pt x="246900" y="171183"/>
                </a:lnTo>
                <a:lnTo>
                  <a:pt x="285432" y="118795"/>
                </a:lnTo>
                <a:lnTo>
                  <a:pt x="324192" y="72059"/>
                </a:lnTo>
                <a:lnTo>
                  <a:pt x="363397" y="31330"/>
                </a:lnTo>
                <a:lnTo>
                  <a:pt x="385775" y="9639"/>
                </a:lnTo>
                <a:lnTo>
                  <a:pt x="390004" y="5651"/>
                </a:lnTo>
                <a:close/>
              </a:path>
            </a:pathLst>
          </a:custGeom>
          <a:solidFill>
            <a:srgbClr val="0C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63577" y="2699301"/>
            <a:ext cx="1446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0764B0"/>
                </a:solidFill>
                <a:latin typeface="Arial Black"/>
                <a:cs typeface="Arial Black"/>
              </a:rPr>
              <a:t>Innovation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63577" y="3542024"/>
            <a:ext cx="17075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0764B0"/>
                </a:solidFill>
                <a:latin typeface="Arial Black"/>
                <a:cs typeface="Arial Black"/>
              </a:rPr>
              <a:t>Engagement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63577" y="4384746"/>
            <a:ext cx="1829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0764B0"/>
                </a:solidFill>
                <a:latin typeface="Arial Black"/>
                <a:cs typeface="Arial Black"/>
              </a:rPr>
              <a:t>Collaboration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63577" y="5227470"/>
            <a:ext cx="1965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solidFill>
                  <a:srgbClr val="0764B0"/>
                </a:solidFill>
                <a:latin typeface="Arial Black"/>
                <a:cs typeface="Arial Black"/>
              </a:rPr>
              <a:t>Responsabilité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04334" y="6415507"/>
            <a:ext cx="227965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40" dirty="0">
                <a:solidFill>
                  <a:srgbClr val="0764B0"/>
                </a:solidFill>
                <a:latin typeface="Tahoma"/>
                <a:cs typeface="Tahoma"/>
              </a:rPr>
              <a:t>Intégrité,</a:t>
            </a:r>
            <a:r>
              <a:rPr sz="2000" spc="-80" dirty="0">
                <a:solidFill>
                  <a:srgbClr val="0764B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764B0"/>
                </a:solidFill>
                <a:latin typeface="Tahoma"/>
                <a:cs typeface="Tahoma"/>
              </a:rPr>
              <a:t>innovation </a:t>
            </a:r>
            <a:r>
              <a:rPr sz="2000" dirty="0">
                <a:solidFill>
                  <a:srgbClr val="0764B0"/>
                </a:solidFill>
                <a:latin typeface="Tahoma"/>
                <a:cs typeface="Tahoma"/>
              </a:rPr>
              <a:t>et</a:t>
            </a:r>
            <a:r>
              <a:rPr sz="2000" spc="-100" dirty="0">
                <a:solidFill>
                  <a:srgbClr val="0764B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0764B0"/>
                </a:solidFill>
                <a:latin typeface="Tahoma"/>
                <a:cs typeface="Tahoma"/>
              </a:rPr>
              <a:t>engagement</a:t>
            </a:r>
            <a:r>
              <a:rPr sz="2000" spc="-95" dirty="0">
                <a:solidFill>
                  <a:srgbClr val="0764B0"/>
                </a:solidFill>
                <a:latin typeface="Tahoma"/>
                <a:cs typeface="Tahoma"/>
              </a:rPr>
              <a:t> </a:t>
            </a:r>
            <a:r>
              <a:rPr sz="2000" spc="-220" dirty="0">
                <a:solidFill>
                  <a:srgbClr val="0764B0"/>
                </a:solidFill>
                <a:latin typeface="Tahoma"/>
                <a:cs typeface="Tahoma"/>
              </a:rPr>
              <a:t>:</a:t>
            </a:r>
            <a:r>
              <a:rPr sz="2000" spc="-95" dirty="0">
                <a:solidFill>
                  <a:srgbClr val="0764B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0764B0"/>
                </a:solidFill>
                <a:latin typeface="Tahoma"/>
                <a:cs typeface="Tahoma"/>
              </a:rPr>
              <a:t>les </a:t>
            </a:r>
            <a:r>
              <a:rPr sz="2000" dirty="0">
                <a:solidFill>
                  <a:srgbClr val="0764B0"/>
                </a:solidFill>
                <a:latin typeface="Tahoma"/>
                <a:cs typeface="Tahoma"/>
              </a:rPr>
              <a:t>piliers</a:t>
            </a:r>
            <a:r>
              <a:rPr sz="2000" spc="-120" dirty="0">
                <a:solidFill>
                  <a:srgbClr val="0764B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764B0"/>
                </a:solidFill>
                <a:latin typeface="Tahoma"/>
                <a:cs typeface="Tahoma"/>
              </a:rPr>
              <a:t>de</a:t>
            </a:r>
            <a:r>
              <a:rPr sz="2000" spc="-114" dirty="0">
                <a:solidFill>
                  <a:srgbClr val="0764B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764B0"/>
                </a:solidFill>
                <a:latin typeface="Tahoma"/>
                <a:cs typeface="Tahoma"/>
              </a:rPr>
              <a:t>notre </a:t>
            </a:r>
            <a:r>
              <a:rPr sz="2000" spc="-10" dirty="0">
                <a:solidFill>
                  <a:srgbClr val="0764B0"/>
                </a:solidFill>
                <a:latin typeface="Tahoma"/>
                <a:cs typeface="Tahoma"/>
              </a:rPr>
              <a:t>démarche.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04" y="71217"/>
            <a:ext cx="1823552" cy="90209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66476" y="460357"/>
            <a:ext cx="9860154" cy="1288173"/>
          </a:xfrm>
          <a:prstGeom prst="rect">
            <a:avLst/>
          </a:prstGeom>
        </p:spPr>
        <p:txBody>
          <a:bodyPr vert="horz" wrap="square" lIns="0" tIns="528955" rIns="0" bIns="0" rtlCol="0">
            <a:spAutoFit/>
          </a:bodyPr>
          <a:lstStyle/>
          <a:p>
            <a:pPr marL="1125220" algn="ctr">
              <a:lnSpc>
                <a:spcPct val="100000"/>
              </a:lnSpc>
              <a:spcBef>
                <a:spcPts val="100"/>
              </a:spcBef>
            </a:pPr>
            <a:r>
              <a:rPr sz="4900" spc="-335" dirty="0"/>
              <a:t>Remarques</a:t>
            </a:r>
            <a:r>
              <a:rPr sz="4900" spc="-165" dirty="0"/>
              <a:t> </a:t>
            </a:r>
            <a:r>
              <a:rPr sz="4900" spc="-380" dirty="0"/>
              <a:t>et</a:t>
            </a:r>
            <a:r>
              <a:rPr sz="4900" spc="-165" dirty="0"/>
              <a:t> </a:t>
            </a:r>
            <a:r>
              <a:rPr sz="4900" spc="-285" dirty="0"/>
              <a:t>points</a:t>
            </a:r>
            <a:r>
              <a:rPr sz="4900" spc="-160" dirty="0"/>
              <a:t> </a:t>
            </a:r>
            <a:r>
              <a:rPr sz="4900" spc="-490" dirty="0"/>
              <a:t>de</a:t>
            </a:r>
            <a:r>
              <a:rPr sz="4900" spc="-165" dirty="0"/>
              <a:t> </a:t>
            </a:r>
            <a:r>
              <a:rPr sz="4900" spc="-325" dirty="0"/>
              <a:t>vigilance</a:t>
            </a:r>
            <a:endParaRPr sz="4900" dirty="0"/>
          </a:p>
        </p:txBody>
      </p:sp>
      <p:grpSp>
        <p:nvGrpSpPr>
          <p:cNvPr id="14" name="object 14"/>
          <p:cNvGrpSpPr/>
          <p:nvPr/>
        </p:nvGrpSpPr>
        <p:grpSpPr>
          <a:xfrm>
            <a:off x="515245" y="2555587"/>
            <a:ext cx="16732250" cy="7423784"/>
            <a:chOff x="515245" y="2555587"/>
            <a:chExt cx="16732250" cy="7423784"/>
          </a:xfrm>
        </p:grpSpPr>
        <p:sp>
          <p:nvSpPr>
            <p:cNvPr id="15" name="object 15"/>
            <p:cNvSpPr/>
            <p:nvPr/>
          </p:nvSpPr>
          <p:spPr>
            <a:xfrm>
              <a:off x="515245" y="2555587"/>
              <a:ext cx="16732250" cy="7423784"/>
            </a:xfrm>
            <a:custGeom>
              <a:avLst/>
              <a:gdLst/>
              <a:ahLst/>
              <a:cxnLst/>
              <a:rect l="l" t="t" r="r" b="b"/>
              <a:pathLst>
                <a:path w="16732250" h="7423784">
                  <a:moveTo>
                    <a:pt x="16696430" y="7423603"/>
                  </a:moveTo>
                  <a:lnTo>
                    <a:pt x="47621" y="7423603"/>
                  </a:lnTo>
                  <a:lnTo>
                    <a:pt x="38290" y="7422679"/>
                  </a:lnTo>
                  <a:lnTo>
                    <a:pt x="3625" y="7394203"/>
                  </a:lnTo>
                  <a:lnTo>
                    <a:pt x="0" y="7375978"/>
                  </a:lnTo>
                  <a:lnTo>
                    <a:pt x="0" y="47624"/>
                  </a:lnTo>
                  <a:lnTo>
                    <a:pt x="21202" y="8001"/>
                  </a:lnTo>
                  <a:lnTo>
                    <a:pt x="16696427" y="0"/>
                  </a:lnTo>
                  <a:lnTo>
                    <a:pt x="16705762" y="923"/>
                  </a:lnTo>
                  <a:lnTo>
                    <a:pt x="16714653" y="3625"/>
                  </a:lnTo>
                  <a:lnTo>
                    <a:pt x="16722851" y="8001"/>
                  </a:lnTo>
                  <a:lnTo>
                    <a:pt x="16730104" y="13949"/>
                  </a:lnTo>
                  <a:lnTo>
                    <a:pt x="16732106" y="16390"/>
                  </a:lnTo>
                  <a:lnTo>
                    <a:pt x="16732106" y="7407213"/>
                  </a:lnTo>
                  <a:lnTo>
                    <a:pt x="16696430" y="7423603"/>
                  </a:lnTo>
                  <a:close/>
                </a:path>
              </a:pathLst>
            </a:custGeom>
            <a:solidFill>
              <a:srgbClr val="EBE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995" y="3130768"/>
              <a:ext cx="123825" cy="12382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98899" y="2957762"/>
            <a:ext cx="716280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105" dirty="0">
                <a:latin typeface="Verdana"/>
                <a:cs typeface="Verdana"/>
              </a:rPr>
              <a:t>Repérer</a:t>
            </a:r>
            <a:r>
              <a:rPr sz="2750" spc="-229" dirty="0">
                <a:latin typeface="Verdana"/>
                <a:cs typeface="Verdana"/>
              </a:rPr>
              <a:t> </a:t>
            </a:r>
            <a:r>
              <a:rPr sz="2750" spc="-105" dirty="0">
                <a:latin typeface="Verdana"/>
                <a:cs typeface="Verdana"/>
              </a:rPr>
              <a:t>les</a:t>
            </a:r>
            <a:r>
              <a:rPr sz="2750" spc="-220" dirty="0">
                <a:latin typeface="Verdana"/>
                <a:cs typeface="Verdana"/>
              </a:rPr>
              <a:t> </a:t>
            </a:r>
            <a:r>
              <a:rPr sz="2750" spc="-70" dirty="0">
                <a:latin typeface="Verdana"/>
                <a:cs typeface="Verdana"/>
              </a:rPr>
              <a:t>offres</a:t>
            </a:r>
            <a:r>
              <a:rPr sz="2750" spc="-215" dirty="0">
                <a:latin typeface="Verdana"/>
                <a:cs typeface="Verdana"/>
              </a:rPr>
              <a:t> </a:t>
            </a:r>
            <a:r>
              <a:rPr sz="2750" spc="-75" dirty="0">
                <a:latin typeface="Verdana"/>
                <a:cs typeface="Verdana"/>
              </a:rPr>
              <a:t>de</a:t>
            </a:r>
            <a:r>
              <a:rPr sz="2750" spc="-220" dirty="0">
                <a:latin typeface="Verdana"/>
                <a:cs typeface="Verdana"/>
              </a:rPr>
              <a:t> </a:t>
            </a:r>
            <a:r>
              <a:rPr sz="2750" spc="-75" dirty="0">
                <a:latin typeface="Verdana"/>
                <a:cs typeface="Verdana"/>
              </a:rPr>
              <a:t>formation</a:t>
            </a:r>
            <a:r>
              <a:rPr sz="2750" spc="-215" dirty="0">
                <a:latin typeface="Verdana"/>
                <a:cs typeface="Verdana"/>
              </a:rPr>
              <a:t> </a:t>
            </a:r>
            <a:r>
              <a:rPr sz="2750" spc="-130" dirty="0">
                <a:latin typeface="Verdana"/>
                <a:cs typeface="Verdana"/>
              </a:rPr>
              <a:t>Bac</a:t>
            </a:r>
            <a:r>
              <a:rPr sz="2750" spc="-220" dirty="0">
                <a:latin typeface="Verdana"/>
                <a:cs typeface="Verdana"/>
              </a:rPr>
              <a:t> </a:t>
            </a:r>
            <a:r>
              <a:rPr sz="2750" spc="-35" dirty="0">
                <a:latin typeface="Verdana"/>
                <a:cs typeface="Verdana"/>
              </a:rPr>
              <a:t>Pro</a:t>
            </a:r>
            <a:r>
              <a:rPr sz="2750" spc="-215" dirty="0">
                <a:latin typeface="Verdana"/>
                <a:cs typeface="Verdana"/>
              </a:rPr>
              <a:t> </a:t>
            </a:r>
            <a:r>
              <a:rPr sz="2750" spc="-675" dirty="0">
                <a:latin typeface="Verdana"/>
                <a:cs typeface="Verdana"/>
              </a:rPr>
              <a:t>+</a:t>
            </a:r>
            <a:r>
              <a:rPr sz="2750" spc="-215" dirty="0">
                <a:latin typeface="Verdana"/>
                <a:cs typeface="Verdana"/>
              </a:rPr>
              <a:t> </a:t>
            </a:r>
            <a:r>
              <a:rPr sz="2750" spc="-280" dirty="0">
                <a:latin typeface="Verdana"/>
                <a:cs typeface="Verdana"/>
              </a:rPr>
              <a:t>1,</a:t>
            </a:r>
            <a:endParaRPr sz="275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0995" y="4102318"/>
            <a:ext cx="123825" cy="4495800"/>
            <a:chOff x="800995" y="4102318"/>
            <a:chExt cx="123825" cy="449580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995" y="4102318"/>
              <a:ext cx="123825" cy="1238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995" y="6531193"/>
              <a:ext cx="123825" cy="1238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995" y="8474292"/>
              <a:ext cx="123825" cy="12382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98899" y="3864504"/>
            <a:ext cx="9639300" cy="196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900"/>
              </a:lnSpc>
              <a:spcBef>
                <a:spcPts val="95"/>
              </a:spcBef>
            </a:pPr>
            <a:r>
              <a:rPr sz="2750" spc="-65" dirty="0">
                <a:latin typeface="Verdana"/>
                <a:cs typeface="Verdana"/>
              </a:rPr>
              <a:t>Organiser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au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sein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de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spc="-90" dirty="0">
                <a:latin typeface="Verdana"/>
                <a:cs typeface="Verdana"/>
              </a:rPr>
              <a:t>l’établissement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une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spc="-50" dirty="0">
                <a:latin typeface="Verdana"/>
                <a:cs typeface="Verdana"/>
              </a:rPr>
              <a:t>rencontre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entre </a:t>
            </a:r>
            <a:r>
              <a:rPr sz="2750" dirty="0">
                <a:latin typeface="Verdana"/>
                <a:cs typeface="Verdana"/>
              </a:rPr>
              <a:t>professionnels</a:t>
            </a:r>
            <a:r>
              <a:rPr sz="2750" spc="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et</a:t>
            </a:r>
            <a:r>
              <a:rPr sz="2750" spc="7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élèves</a:t>
            </a:r>
            <a:r>
              <a:rPr sz="2750" spc="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courant</a:t>
            </a:r>
            <a:r>
              <a:rPr sz="2750" spc="80" dirty="0">
                <a:latin typeface="Verdana"/>
                <a:cs typeface="Verdana"/>
              </a:rPr>
              <a:t> </a:t>
            </a:r>
            <a:r>
              <a:rPr sz="2750" spc="-30" dirty="0">
                <a:latin typeface="Verdana"/>
                <a:cs typeface="Verdana"/>
              </a:rPr>
              <a:t>janvier,</a:t>
            </a:r>
            <a:r>
              <a:rPr sz="2750" spc="7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partenariat</a:t>
            </a:r>
            <a:r>
              <a:rPr sz="2750" spc="80" dirty="0">
                <a:latin typeface="Verdana"/>
                <a:cs typeface="Verdana"/>
              </a:rPr>
              <a:t> </a:t>
            </a:r>
            <a:r>
              <a:rPr sz="2750" spc="-50" dirty="0">
                <a:latin typeface="Verdana"/>
                <a:cs typeface="Verdana"/>
              </a:rPr>
              <a:t>à </a:t>
            </a:r>
            <a:r>
              <a:rPr sz="2750" dirty="0">
                <a:latin typeface="Verdana"/>
                <a:cs typeface="Verdana"/>
              </a:rPr>
              <a:t>construire</a:t>
            </a:r>
            <a:r>
              <a:rPr sz="2750" spc="-5" dirty="0">
                <a:latin typeface="Verdana"/>
                <a:cs typeface="Verdana"/>
              </a:rPr>
              <a:t>  </a:t>
            </a:r>
            <a:r>
              <a:rPr sz="2750" dirty="0">
                <a:latin typeface="Verdana"/>
                <a:cs typeface="Verdana"/>
              </a:rPr>
              <a:t>(référent</a:t>
            </a:r>
            <a:r>
              <a:rPr sz="2750" spc="5" dirty="0">
                <a:latin typeface="Verdana"/>
                <a:cs typeface="Verdana"/>
              </a:rPr>
              <a:t>  </a:t>
            </a:r>
            <a:r>
              <a:rPr sz="2750" dirty="0">
                <a:latin typeface="Verdana"/>
                <a:cs typeface="Verdana"/>
              </a:rPr>
              <a:t>académique</a:t>
            </a:r>
            <a:r>
              <a:rPr sz="2750" spc="5" dirty="0">
                <a:latin typeface="Verdana"/>
                <a:cs typeface="Verdana"/>
              </a:rPr>
              <a:t>  </a:t>
            </a:r>
            <a:r>
              <a:rPr sz="2750" dirty="0">
                <a:latin typeface="Verdana"/>
                <a:cs typeface="Verdana"/>
              </a:rPr>
              <a:t>école</a:t>
            </a:r>
            <a:r>
              <a:rPr sz="2750" spc="10" dirty="0">
                <a:latin typeface="Verdana"/>
                <a:cs typeface="Verdana"/>
              </a:rPr>
              <a:t>  </a:t>
            </a:r>
            <a:r>
              <a:rPr sz="2750" dirty="0">
                <a:latin typeface="Verdana"/>
                <a:cs typeface="Verdana"/>
              </a:rPr>
              <a:t>entreprise</a:t>
            </a:r>
            <a:r>
              <a:rPr sz="2750" spc="5" dirty="0">
                <a:latin typeface="Verdana"/>
                <a:cs typeface="Verdana"/>
              </a:rPr>
              <a:t>  </a:t>
            </a:r>
            <a:r>
              <a:rPr sz="2750" spc="-50" dirty="0">
                <a:latin typeface="Verdana"/>
                <a:cs typeface="Verdana"/>
              </a:rPr>
              <a:t>à solliciter),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8899" y="6293379"/>
            <a:ext cx="9639300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900"/>
              </a:lnSpc>
              <a:spcBef>
                <a:spcPts val="95"/>
              </a:spcBef>
            </a:pPr>
            <a:r>
              <a:rPr sz="2750" spc="-40" dirty="0">
                <a:latin typeface="Verdana"/>
                <a:cs typeface="Verdana"/>
              </a:rPr>
              <a:t>Mobiliser </a:t>
            </a:r>
            <a:r>
              <a:rPr sz="2750" spc="-80" dirty="0">
                <a:latin typeface="Verdana"/>
                <a:cs typeface="Verdana"/>
              </a:rPr>
              <a:t>le</a:t>
            </a:r>
            <a:r>
              <a:rPr sz="2750" spc="-40" dirty="0">
                <a:latin typeface="Verdana"/>
                <a:cs typeface="Verdana"/>
              </a:rPr>
              <a:t> </a:t>
            </a:r>
            <a:r>
              <a:rPr sz="2750" spc="-90" dirty="0">
                <a:latin typeface="Verdana"/>
                <a:cs typeface="Verdana"/>
              </a:rPr>
              <a:t>partenariat</a:t>
            </a:r>
            <a:r>
              <a:rPr sz="2750" spc="-40" dirty="0">
                <a:latin typeface="Verdana"/>
                <a:cs typeface="Verdana"/>
              </a:rPr>
              <a:t> </a:t>
            </a:r>
            <a:r>
              <a:rPr sz="2750" spc="-110" dirty="0">
                <a:latin typeface="Verdana"/>
                <a:cs typeface="Verdana"/>
              </a:rPr>
              <a:t>France</a:t>
            </a:r>
            <a:r>
              <a:rPr sz="2750" spc="-40" dirty="0">
                <a:latin typeface="Verdana"/>
                <a:cs typeface="Verdana"/>
              </a:rPr>
              <a:t> </a:t>
            </a:r>
            <a:r>
              <a:rPr sz="2750" spc="-114" dirty="0">
                <a:latin typeface="Verdana"/>
                <a:cs typeface="Verdana"/>
              </a:rPr>
              <a:t>Travail/missions</a:t>
            </a:r>
            <a:r>
              <a:rPr sz="2750" spc="-40" dirty="0">
                <a:latin typeface="Verdana"/>
                <a:cs typeface="Verdana"/>
              </a:rPr>
              <a:t> </a:t>
            </a:r>
            <a:r>
              <a:rPr sz="2750" spc="-90" dirty="0">
                <a:latin typeface="Verdana"/>
                <a:cs typeface="Verdana"/>
              </a:rPr>
              <a:t>locales</a:t>
            </a:r>
            <a:r>
              <a:rPr sz="2750" spc="-40" dirty="0">
                <a:latin typeface="Verdana"/>
                <a:cs typeface="Verdana"/>
              </a:rPr>
              <a:t> </a:t>
            </a:r>
            <a:r>
              <a:rPr sz="2750" spc="-90" dirty="0">
                <a:latin typeface="Verdana"/>
                <a:cs typeface="Verdana"/>
              </a:rPr>
              <a:t>au</a:t>
            </a:r>
            <a:r>
              <a:rPr sz="2750" spc="-30" dirty="0">
                <a:latin typeface="Verdana"/>
                <a:cs typeface="Verdana"/>
              </a:rPr>
              <a:t> </a:t>
            </a:r>
            <a:r>
              <a:rPr sz="2750" spc="-110" dirty="0">
                <a:latin typeface="Verdana"/>
                <a:cs typeface="Verdana"/>
              </a:rPr>
              <a:t>niveau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80" dirty="0">
                <a:latin typeface="Verdana"/>
                <a:cs typeface="Verdana"/>
              </a:rPr>
              <a:t>local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120" dirty="0">
                <a:latin typeface="Verdana"/>
                <a:cs typeface="Verdana"/>
              </a:rPr>
              <a:t>à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85" dirty="0">
                <a:latin typeface="Verdana"/>
                <a:cs typeface="Verdana"/>
              </a:rPr>
              <a:t>construire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165" dirty="0">
                <a:latin typeface="Verdana"/>
                <a:cs typeface="Verdana"/>
              </a:rPr>
              <a:t>(objet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70" dirty="0">
                <a:latin typeface="Verdana"/>
                <a:cs typeface="Verdana"/>
              </a:rPr>
              <a:t>de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114" dirty="0">
                <a:latin typeface="Verdana"/>
                <a:cs typeface="Verdana"/>
              </a:rPr>
              <a:t>travail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50" dirty="0">
                <a:latin typeface="Verdana"/>
                <a:cs typeface="Verdana"/>
              </a:rPr>
              <a:t>du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100" dirty="0">
                <a:latin typeface="Verdana"/>
                <a:cs typeface="Verdana"/>
              </a:rPr>
              <a:t>réseau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140" dirty="0">
                <a:latin typeface="Verdana"/>
                <a:cs typeface="Verdana"/>
              </a:rPr>
              <a:t>d’EPLE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spc="-45" dirty="0">
                <a:latin typeface="Verdana"/>
                <a:cs typeface="Verdana"/>
              </a:rPr>
              <a:t>pour</a:t>
            </a:r>
            <a:r>
              <a:rPr sz="2750" spc="-250" dirty="0">
                <a:latin typeface="Verdana"/>
                <a:cs typeface="Verdana"/>
              </a:rPr>
              <a:t> </a:t>
            </a:r>
            <a:r>
              <a:rPr sz="2750" spc="-125" dirty="0">
                <a:latin typeface="Verdana"/>
                <a:cs typeface="Verdana"/>
              </a:rPr>
              <a:t>mutualisation),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8899" y="8236479"/>
            <a:ext cx="963866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  <a:tabLst>
                <a:tab pos="1727200" algn="l"/>
                <a:tab pos="2115820" algn="l"/>
                <a:tab pos="2593340" algn="l"/>
                <a:tab pos="5147945" algn="l"/>
                <a:tab pos="5920740" algn="l"/>
                <a:tab pos="7136130" algn="l"/>
                <a:tab pos="7741284" algn="l"/>
                <a:tab pos="9304655" algn="l"/>
              </a:tabLst>
            </a:pPr>
            <a:r>
              <a:rPr sz="2750" spc="-10" dirty="0">
                <a:latin typeface="Verdana"/>
                <a:cs typeface="Verdana"/>
              </a:rPr>
              <a:t>Attention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50" dirty="0">
                <a:latin typeface="Verdana"/>
                <a:cs typeface="Verdana"/>
              </a:rPr>
              <a:t>à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25" dirty="0">
                <a:latin typeface="Verdana"/>
                <a:cs typeface="Verdana"/>
              </a:rPr>
              <a:t>la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10" dirty="0">
                <a:latin typeface="Verdana"/>
                <a:cs typeface="Verdana"/>
              </a:rPr>
              <a:t>remobilisation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25" dirty="0">
                <a:latin typeface="Verdana"/>
                <a:cs typeface="Verdana"/>
              </a:rPr>
              <a:t>des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10" dirty="0">
                <a:latin typeface="Verdana"/>
                <a:cs typeface="Verdana"/>
              </a:rPr>
              <a:t>élèves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25" dirty="0">
                <a:latin typeface="Verdana"/>
                <a:cs typeface="Verdana"/>
              </a:rPr>
              <a:t>de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10" dirty="0">
                <a:latin typeface="Verdana"/>
                <a:cs typeface="Verdana"/>
              </a:rPr>
              <a:t>seconde</a:t>
            </a:r>
            <a:r>
              <a:rPr sz="2750" dirty="0">
                <a:latin typeface="Verdana"/>
                <a:cs typeface="Verdana"/>
              </a:rPr>
              <a:t>	</a:t>
            </a:r>
            <a:r>
              <a:rPr sz="2750" spc="-125" dirty="0">
                <a:latin typeface="Verdana"/>
                <a:cs typeface="Verdana"/>
              </a:rPr>
              <a:t>et </a:t>
            </a:r>
            <a:r>
              <a:rPr sz="2750" spc="-85" dirty="0">
                <a:latin typeface="Verdana"/>
                <a:cs typeface="Verdana"/>
              </a:rPr>
              <a:t>première</a:t>
            </a:r>
            <a:r>
              <a:rPr sz="2750" spc="-229" dirty="0">
                <a:latin typeface="Verdana"/>
                <a:cs typeface="Verdana"/>
              </a:rPr>
              <a:t> </a:t>
            </a:r>
            <a:r>
              <a:rPr sz="2750" spc="-55" dirty="0">
                <a:latin typeface="Verdana"/>
                <a:cs typeface="Verdana"/>
              </a:rPr>
              <a:t>qui</a:t>
            </a:r>
            <a:r>
              <a:rPr sz="2750" spc="-225" dirty="0">
                <a:latin typeface="Verdana"/>
                <a:cs typeface="Verdana"/>
              </a:rPr>
              <a:t> </a:t>
            </a:r>
            <a:r>
              <a:rPr sz="2750" spc="-85" dirty="0">
                <a:latin typeface="Verdana"/>
                <a:cs typeface="Verdana"/>
              </a:rPr>
              <a:t>ne</a:t>
            </a:r>
            <a:r>
              <a:rPr sz="2750" spc="-225" dirty="0">
                <a:latin typeface="Verdana"/>
                <a:cs typeface="Verdana"/>
              </a:rPr>
              <a:t> </a:t>
            </a:r>
            <a:r>
              <a:rPr sz="2750" spc="-90" dirty="0">
                <a:latin typeface="Verdana"/>
                <a:cs typeface="Verdana"/>
              </a:rPr>
              <a:t>sont</a:t>
            </a:r>
            <a:r>
              <a:rPr sz="2750" spc="-225" dirty="0">
                <a:latin typeface="Verdana"/>
                <a:cs typeface="Verdana"/>
              </a:rPr>
              <a:t> </a:t>
            </a:r>
            <a:r>
              <a:rPr sz="2750" spc="-105" dirty="0">
                <a:latin typeface="Verdana"/>
                <a:cs typeface="Verdana"/>
              </a:rPr>
              <a:t>pas</a:t>
            </a:r>
            <a:r>
              <a:rPr sz="2750" spc="-229" dirty="0">
                <a:latin typeface="Verdana"/>
                <a:cs typeface="Verdana"/>
              </a:rPr>
              <a:t> </a:t>
            </a:r>
            <a:r>
              <a:rPr sz="2750" spc="-85" dirty="0">
                <a:latin typeface="Verdana"/>
                <a:cs typeface="Verdana"/>
              </a:rPr>
              <a:t>parti</a:t>
            </a:r>
            <a:r>
              <a:rPr sz="2750" spc="-225" dirty="0">
                <a:latin typeface="Verdana"/>
                <a:cs typeface="Verdana"/>
              </a:rPr>
              <a:t> </a:t>
            </a:r>
            <a:r>
              <a:rPr sz="2750" spc="-85" dirty="0">
                <a:latin typeface="Verdana"/>
                <a:cs typeface="Verdana"/>
              </a:rPr>
              <a:t>en</a:t>
            </a:r>
            <a:r>
              <a:rPr sz="2750" spc="-2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PFMP</a:t>
            </a:r>
            <a:r>
              <a:rPr sz="2750" spc="-225" dirty="0">
                <a:latin typeface="Verdana"/>
                <a:cs typeface="Verdana"/>
              </a:rPr>
              <a:t> </a:t>
            </a:r>
            <a:r>
              <a:rPr sz="2750" spc="-85" dirty="0">
                <a:latin typeface="Verdana"/>
                <a:cs typeface="Verdana"/>
              </a:rPr>
              <a:t>en</a:t>
            </a:r>
            <a:r>
              <a:rPr sz="2750" spc="-2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juin.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4D01BFB-695B-4D79-9FBC-091B6E4B3E74}"/>
              </a:ext>
            </a:extLst>
          </p:cNvPr>
          <p:cNvSpPr txBox="1"/>
          <p:nvPr/>
        </p:nvSpPr>
        <p:spPr>
          <a:xfrm>
            <a:off x="2724553" y="28711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3600" spc="-35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Parcours préparation</a:t>
            </a:r>
            <a:r>
              <a:rPr lang="fr-FR" sz="3600" spc="-17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spc="-46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à</a:t>
            </a:r>
            <a:r>
              <a:rPr lang="fr-FR" sz="3600" spc="-17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spc="-31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l’insertion</a:t>
            </a:r>
            <a:r>
              <a:rPr lang="fr-FR" sz="3600" spc="-16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spc="-29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professionnelle</a:t>
            </a:r>
            <a:endParaRPr lang="fr-FR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150" y="194213"/>
            <a:ext cx="17771699" cy="9884410"/>
            <a:chOff x="238485" y="319566"/>
            <a:chExt cx="17771699" cy="9884410"/>
          </a:xfrm>
        </p:grpSpPr>
        <p:sp>
          <p:nvSpPr>
            <p:cNvPr id="3" name="object 3"/>
            <p:cNvSpPr/>
            <p:nvPr/>
          </p:nvSpPr>
          <p:spPr>
            <a:xfrm>
              <a:off x="15198404" y="319566"/>
              <a:ext cx="2811780" cy="9884410"/>
            </a:xfrm>
            <a:custGeom>
              <a:avLst/>
              <a:gdLst/>
              <a:ahLst/>
              <a:cxnLst/>
              <a:rect l="l" t="t" r="r" b="b"/>
              <a:pathLst>
                <a:path w="2811780" h="9884410">
                  <a:moveTo>
                    <a:pt x="2811446" y="9883991"/>
                  </a:moveTo>
                  <a:lnTo>
                    <a:pt x="0" y="9883991"/>
                  </a:lnTo>
                  <a:lnTo>
                    <a:pt x="0" y="0"/>
                  </a:lnTo>
                  <a:lnTo>
                    <a:pt x="2811446" y="0"/>
                  </a:lnTo>
                  <a:lnTo>
                    <a:pt x="2811446" y="9883991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485" y="2098989"/>
              <a:ext cx="16744315" cy="7853045"/>
            </a:xfrm>
            <a:custGeom>
              <a:avLst/>
              <a:gdLst/>
              <a:ahLst/>
              <a:cxnLst/>
              <a:rect l="l" t="t" r="r" b="b"/>
              <a:pathLst>
                <a:path w="16744315" h="7853045">
                  <a:moveTo>
                    <a:pt x="16696436" y="7852469"/>
                  </a:moveTo>
                  <a:lnTo>
                    <a:pt x="47618" y="7852469"/>
                  </a:lnTo>
                  <a:lnTo>
                    <a:pt x="38290" y="7851546"/>
                  </a:lnTo>
                  <a:lnTo>
                    <a:pt x="3625" y="7823070"/>
                  </a:lnTo>
                  <a:lnTo>
                    <a:pt x="0" y="7804845"/>
                  </a:lnTo>
                  <a:lnTo>
                    <a:pt x="0" y="47624"/>
                  </a:lnTo>
                  <a:lnTo>
                    <a:pt x="21202" y="8001"/>
                  </a:lnTo>
                  <a:lnTo>
                    <a:pt x="47624" y="0"/>
                  </a:lnTo>
                  <a:lnTo>
                    <a:pt x="16696430" y="0"/>
                  </a:lnTo>
                  <a:lnTo>
                    <a:pt x="16736053" y="21202"/>
                  </a:lnTo>
                  <a:lnTo>
                    <a:pt x="16744055" y="47624"/>
                  </a:lnTo>
                  <a:lnTo>
                    <a:pt x="16744055" y="7804845"/>
                  </a:lnTo>
                  <a:lnTo>
                    <a:pt x="16722852" y="7844469"/>
                  </a:lnTo>
                  <a:lnTo>
                    <a:pt x="16696436" y="7852469"/>
                  </a:lnTo>
                  <a:close/>
                </a:path>
              </a:pathLst>
            </a:custGeom>
            <a:solidFill>
              <a:srgbClr val="EBE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04" y="71217"/>
            <a:ext cx="1823552" cy="902090"/>
          </a:xfrm>
          <a:prstGeom prst="rect">
            <a:avLst/>
          </a:prstGeom>
        </p:spPr>
      </p:pic>
      <p:sp>
        <p:nvSpPr>
          <p:cNvPr id="18" name="object 12">
            <a:extLst>
              <a:ext uri="{FF2B5EF4-FFF2-40B4-BE49-F238E27FC236}">
                <a16:creationId xmlns:a16="http://schemas.microsoft.com/office/drawing/2014/main" id="{30C43E0B-E731-402D-B0ED-616E29FB704A}"/>
              </a:ext>
            </a:extLst>
          </p:cNvPr>
          <p:cNvSpPr txBox="1">
            <a:spLocks/>
          </p:cNvSpPr>
          <p:nvPr/>
        </p:nvSpPr>
        <p:spPr>
          <a:xfrm>
            <a:off x="3307822" y="650581"/>
            <a:ext cx="912241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4900" spc="-405" dirty="0"/>
              <a:t>Le</a:t>
            </a:r>
            <a:r>
              <a:rPr lang="fr-FR" sz="4900" spc="-160" dirty="0"/>
              <a:t> </a:t>
            </a:r>
            <a:r>
              <a:rPr lang="fr-FR" sz="4900" spc="-355" dirty="0"/>
              <a:t>calendrier</a:t>
            </a:r>
            <a:r>
              <a:rPr lang="fr-FR" sz="4900" spc="-160" dirty="0"/>
              <a:t> </a:t>
            </a:r>
            <a:r>
              <a:rPr lang="fr-FR" sz="4900" spc="-315" dirty="0"/>
              <a:t>des</a:t>
            </a:r>
            <a:r>
              <a:rPr lang="fr-FR" sz="4900" spc="-160" dirty="0"/>
              <a:t> </a:t>
            </a:r>
            <a:r>
              <a:rPr lang="fr-FR" sz="4900" spc="-295" dirty="0"/>
              <a:t>examens</a:t>
            </a:r>
            <a:r>
              <a:rPr lang="fr-FR" sz="4900" spc="-160" dirty="0"/>
              <a:t> </a:t>
            </a:r>
            <a:r>
              <a:rPr lang="fr-FR" sz="4900" spc="-315" dirty="0"/>
              <a:t>pour</a:t>
            </a:r>
            <a:r>
              <a:rPr lang="fr-FR" sz="4900" spc="-160" dirty="0"/>
              <a:t> </a:t>
            </a:r>
            <a:r>
              <a:rPr lang="fr-FR" sz="4900" spc="-140" dirty="0"/>
              <a:t>2025</a:t>
            </a:r>
            <a:endParaRPr lang="fr-FR" sz="49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F3082B-CA06-4DC7-9E84-4BCA44A0CDDC}"/>
              </a:ext>
            </a:extLst>
          </p:cNvPr>
          <p:cNvSpPr txBox="1"/>
          <p:nvPr/>
        </p:nvSpPr>
        <p:spPr>
          <a:xfrm>
            <a:off x="914399" y="2620998"/>
            <a:ext cx="1430366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Pour les candidats bénéficiant d’épreuves en contrôle en cours de formation (CCF) conformément aux règlements d’examen de la spécialité préparée, les situations d’évaluation de </a:t>
            </a:r>
            <a:r>
              <a:rPr lang="fr-FR" sz="2800" b="1" dirty="0"/>
              <a:t>CCF pourront être organisées jusqu’en mai</a:t>
            </a:r>
            <a:r>
              <a:rPr lang="fr-FR" sz="2800" dirty="0"/>
              <a:t>, cependant au vu du calendrier scolaire de l’académie de Guadeloupe, toutes les opérations autour du CCF devront être organisés au plus tard le 16 avril 2025, suivi de : </a:t>
            </a:r>
          </a:p>
          <a:p>
            <a:endParaRPr lang="fr-F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/>
              <a:t>Mai : épreuves ponctuelles d’enseignement général et d’enseignement professionnel </a:t>
            </a:r>
            <a:r>
              <a:rPr lang="fr-FR" sz="2800" dirty="0"/>
              <a:t>pour l’ensemble des candidats devant passer ces épreuves selon cette modalité, conformément aux règlements d’examen des différentes spécialités de baccalauréat professionnel : toutes les épreuves sont concernées </a:t>
            </a:r>
            <a:r>
              <a:rPr lang="fr-FR" sz="2800" b="1" dirty="0"/>
              <a:t>à l’exception de l’épreuve de Prévention-santé-environnement et l’oral de projet</a:t>
            </a:r>
            <a:r>
              <a:rPr lang="fr-FR" sz="2800" dirty="0"/>
              <a:t> (pour les candidats scolaires et apprentis)</a:t>
            </a:r>
          </a:p>
          <a:p>
            <a:pPr marL="228594" indent="-228594"/>
            <a:endParaRPr lang="fr-F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/>
              <a:t>Fin juin : épreuve ponctuelle de Prévention-santé-environnement </a:t>
            </a:r>
            <a:r>
              <a:rPr lang="fr-FR" sz="2800" dirty="0"/>
              <a:t>pour tous les candidats et l’</a:t>
            </a:r>
            <a:r>
              <a:rPr lang="fr-FR" sz="2800" b="1" dirty="0"/>
              <a:t>oral de projet </a:t>
            </a:r>
            <a:r>
              <a:rPr lang="fr-FR" sz="2800" dirty="0"/>
              <a:t>pour les candidats scolaires et apprentis</a:t>
            </a:r>
            <a:r>
              <a:rPr lang="fr-FR" sz="24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1238" y="268250"/>
            <a:ext cx="781304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280" dirty="0"/>
              <a:t>Organisation</a:t>
            </a:r>
            <a:r>
              <a:rPr sz="4900" spc="-150" dirty="0"/>
              <a:t> </a:t>
            </a:r>
            <a:r>
              <a:rPr sz="4900" spc="-315" dirty="0"/>
              <a:t>des</a:t>
            </a:r>
            <a:r>
              <a:rPr sz="4900" spc="-150" dirty="0"/>
              <a:t> </a:t>
            </a:r>
            <a:r>
              <a:rPr sz="4900" spc="-295" dirty="0"/>
              <a:t>examens</a:t>
            </a:r>
            <a:r>
              <a:rPr sz="4900" spc="-150" dirty="0"/>
              <a:t> </a:t>
            </a:r>
            <a:r>
              <a:rPr sz="4900" spc="-140" dirty="0"/>
              <a:t>2025</a:t>
            </a:r>
            <a:endParaRPr sz="4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79380"/>
            <a:chOff x="0" y="0"/>
            <a:chExt cx="18288000" cy="10279380"/>
          </a:xfrm>
        </p:grpSpPr>
        <p:sp>
          <p:nvSpPr>
            <p:cNvPr id="3" name="object 3"/>
            <p:cNvSpPr/>
            <p:nvPr/>
          </p:nvSpPr>
          <p:spPr>
            <a:xfrm>
              <a:off x="15421147" y="0"/>
              <a:ext cx="2867025" cy="10279380"/>
            </a:xfrm>
            <a:custGeom>
              <a:avLst/>
              <a:gdLst/>
              <a:ahLst/>
              <a:cxnLst/>
              <a:rect l="l" t="t" r="r" b="b"/>
              <a:pathLst>
                <a:path w="2867025" h="10279380">
                  <a:moveTo>
                    <a:pt x="2866853" y="10279026"/>
                  </a:moveTo>
                  <a:lnTo>
                    <a:pt x="0" y="10279026"/>
                  </a:lnTo>
                  <a:lnTo>
                    <a:pt x="0" y="0"/>
                  </a:lnTo>
                  <a:lnTo>
                    <a:pt x="2866853" y="0"/>
                  </a:lnTo>
                  <a:lnTo>
                    <a:pt x="2866853" y="10279026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07126"/>
              <a:ext cx="16744315" cy="7853045"/>
            </a:xfrm>
            <a:custGeom>
              <a:avLst/>
              <a:gdLst/>
              <a:ahLst/>
              <a:cxnLst/>
              <a:rect l="l" t="t" r="r" b="b"/>
              <a:pathLst>
                <a:path w="16744315" h="7853045">
                  <a:moveTo>
                    <a:pt x="16696435" y="7852469"/>
                  </a:moveTo>
                  <a:lnTo>
                    <a:pt x="47619" y="7852469"/>
                  </a:lnTo>
                  <a:lnTo>
                    <a:pt x="38290" y="7851546"/>
                  </a:lnTo>
                  <a:lnTo>
                    <a:pt x="3625" y="7823070"/>
                  </a:lnTo>
                  <a:lnTo>
                    <a:pt x="0" y="7804844"/>
                  </a:lnTo>
                  <a:lnTo>
                    <a:pt x="0" y="47624"/>
                  </a:lnTo>
                  <a:lnTo>
                    <a:pt x="21202" y="8001"/>
                  </a:lnTo>
                  <a:lnTo>
                    <a:pt x="47624" y="0"/>
                  </a:lnTo>
                  <a:lnTo>
                    <a:pt x="16696430" y="0"/>
                  </a:lnTo>
                  <a:lnTo>
                    <a:pt x="16736053" y="21202"/>
                  </a:lnTo>
                  <a:lnTo>
                    <a:pt x="16744055" y="47624"/>
                  </a:lnTo>
                  <a:lnTo>
                    <a:pt x="16744055" y="7804844"/>
                  </a:lnTo>
                  <a:lnTo>
                    <a:pt x="16722853" y="7844468"/>
                  </a:lnTo>
                  <a:lnTo>
                    <a:pt x="16696435" y="7852469"/>
                  </a:lnTo>
                  <a:close/>
                </a:path>
              </a:pathLst>
            </a:custGeom>
            <a:solidFill>
              <a:srgbClr val="EBE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302" y="2702001"/>
              <a:ext cx="114300" cy="114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302" y="4568901"/>
              <a:ext cx="114300" cy="114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302" y="6435801"/>
              <a:ext cx="114300" cy="114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302" y="8302701"/>
              <a:ext cx="114300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302" y="8769426"/>
              <a:ext cx="114300" cy="114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302" y="9236151"/>
              <a:ext cx="114300" cy="1142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7375" marR="5080" algn="just">
              <a:lnSpc>
                <a:spcPct val="115599"/>
              </a:lnSpc>
              <a:spcBef>
                <a:spcPts val="95"/>
              </a:spcBef>
            </a:pPr>
            <a:r>
              <a:rPr spc="70" dirty="0"/>
              <a:t>Les</a:t>
            </a:r>
            <a:r>
              <a:rPr spc="459" dirty="0"/>
              <a:t> </a:t>
            </a:r>
            <a:r>
              <a:rPr spc="90" dirty="0"/>
              <a:t>épreuves</a:t>
            </a:r>
            <a:r>
              <a:rPr spc="470" dirty="0"/>
              <a:t> </a:t>
            </a:r>
            <a:r>
              <a:rPr spc="100" dirty="0"/>
              <a:t>pratiques</a:t>
            </a:r>
            <a:r>
              <a:rPr spc="470" dirty="0"/>
              <a:t> </a:t>
            </a:r>
            <a:r>
              <a:rPr spc="60" dirty="0"/>
              <a:t>et</a:t>
            </a:r>
            <a:r>
              <a:rPr spc="470" dirty="0"/>
              <a:t> </a:t>
            </a:r>
            <a:r>
              <a:rPr spc="95" dirty="0"/>
              <a:t>orales</a:t>
            </a:r>
            <a:r>
              <a:rPr spc="470" dirty="0"/>
              <a:t> </a:t>
            </a:r>
            <a:r>
              <a:rPr spc="150" dirty="0"/>
              <a:t>du</a:t>
            </a:r>
            <a:r>
              <a:rPr spc="470" dirty="0"/>
              <a:t> </a:t>
            </a:r>
            <a:r>
              <a:rPr spc="80" dirty="0"/>
              <a:t>baccalauréat</a:t>
            </a:r>
            <a:r>
              <a:rPr spc="470" dirty="0"/>
              <a:t> </a:t>
            </a:r>
            <a:r>
              <a:rPr spc="100" dirty="0"/>
              <a:t>professionnel</a:t>
            </a:r>
            <a:r>
              <a:rPr spc="470" dirty="0"/>
              <a:t> </a:t>
            </a:r>
            <a:r>
              <a:rPr spc="75" dirty="0"/>
              <a:t>se</a:t>
            </a:r>
            <a:r>
              <a:rPr spc="470" dirty="0"/>
              <a:t> </a:t>
            </a:r>
            <a:r>
              <a:rPr spc="100" dirty="0"/>
              <a:t>déroulent selon</a:t>
            </a:r>
            <a:r>
              <a:rPr spc="-50" dirty="0"/>
              <a:t>  </a:t>
            </a:r>
            <a:r>
              <a:rPr spc="70" dirty="0"/>
              <a:t>les</a:t>
            </a:r>
            <a:r>
              <a:rPr spc="-45" dirty="0"/>
              <a:t>  </a:t>
            </a:r>
            <a:r>
              <a:rPr spc="90" dirty="0"/>
              <a:t>indications</a:t>
            </a:r>
            <a:r>
              <a:rPr spc="-45" dirty="0"/>
              <a:t>  </a:t>
            </a:r>
            <a:r>
              <a:rPr spc="110" dirty="0"/>
              <a:t>mentionnées</a:t>
            </a:r>
            <a:r>
              <a:rPr spc="-45" dirty="0"/>
              <a:t>  </a:t>
            </a:r>
            <a:r>
              <a:rPr spc="110" dirty="0"/>
              <a:t>sur</a:t>
            </a:r>
            <a:r>
              <a:rPr spc="-45" dirty="0"/>
              <a:t>  </a:t>
            </a:r>
            <a:r>
              <a:rPr spc="75" dirty="0"/>
              <a:t>le</a:t>
            </a:r>
            <a:r>
              <a:rPr spc="-45" dirty="0"/>
              <a:t>  </a:t>
            </a:r>
            <a:r>
              <a:rPr spc="95" dirty="0"/>
              <a:t>calendrier</a:t>
            </a:r>
            <a:r>
              <a:rPr spc="-45" dirty="0"/>
              <a:t>  </a:t>
            </a:r>
            <a:r>
              <a:rPr spc="114" dirty="0"/>
              <a:t>de</a:t>
            </a:r>
            <a:r>
              <a:rPr spc="-45" dirty="0"/>
              <a:t>  </a:t>
            </a:r>
            <a:r>
              <a:rPr spc="105" dirty="0"/>
              <a:t>chaque</a:t>
            </a:r>
            <a:r>
              <a:rPr spc="-50" dirty="0"/>
              <a:t>  </a:t>
            </a:r>
            <a:r>
              <a:rPr spc="50" dirty="0"/>
              <a:t>spécialité,</a:t>
            </a:r>
            <a:r>
              <a:rPr spc="-45" dirty="0"/>
              <a:t>  </a:t>
            </a:r>
            <a:r>
              <a:rPr spc="30" dirty="0"/>
              <a:t>à </a:t>
            </a:r>
            <a:r>
              <a:rPr spc="70" dirty="0"/>
              <a:t>l’exception</a:t>
            </a:r>
            <a:r>
              <a:rPr spc="120" dirty="0"/>
              <a:t> </a:t>
            </a:r>
            <a:r>
              <a:rPr spc="114" dirty="0"/>
              <a:t>de</a:t>
            </a:r>
            <a:r>
              <a:rPr spc="125" dirty="0"/>
              <a:t> </a:t>
            </a:r>
            <a:r>
              <a:rPr spc="65" dirty="0"/>
              <a:t>l’épreuve</a:t>
            </a:r>
            <a:r>
              <a:rPr spc="130" dirty="0"/>
              <a:t> </a:t>
            </a:r>
            <a:r>
              <a:rPr spc="100" dirty="0"/>
              <a:t>orale</a:t>
            </a:r>
            <a:r>
              <a:rPr spc="125" dirty="0"/>
              <a:t> </a:t>
            </a:r>
            <a:r>
              <a:rPr spc="114" dirty="0"/>
              <a:t>de</a:t>
            </a:r>
            <a:r>
              <a:rPr spc="130" dirty="0"/>
              <a:t> </a:t>
            </a:r>
            <a:r>
              <a:rPr spc="75" dirty="0"/>
              <a:t>projet</a:t>
            </a:r>
            <a:r>
              <a:rPr spc="130" dirty="0"/>
              <a:t> </a:t>
            </a:r>
            <a:r>
              <a:rPr spc="120" dirty="0"/>
              <a:t>qui</a:t>
            </a:r>
            <a:r>
              <a:rPr spc="125" dirty="0"/>
              <a:t> </a:t>
            </a:r>
            <a:r>
              <a:rPr spc="75" dirty="0"/>
              <a:t>se</a:t>
            </a:r>
            <a:r>
              <a:rPr spc="130" dirty="0"/>
              <a:t> </a:t>
            </a:r>
            <a:r>
              <a:rPr spc="110" dirty="0"/>
              <a:t>déroulera</a:t>
            </a:r>
            <a:r>
              <a:rPr spc="125" dirty="0"/>
              <a:t> </a:t>
            </a:r>
            <a:r>
              <a:rPr spc="80" dirty="0"/>
              <a:t>à</a:t>
            </a:r>
            <a:r>
              <a:rPr spc="130" dirty="0"/>
              <a:t> </a:t>
            </a:r>
            <a:r>
              <a:rPr spc="114" dirty="0"/>
              <a:t>compter</a:t>
            </a:r>
            <a:r>
              <a:rPr spc="125" dirty="0"/>
              <a:t> </a:t>
            </a:r>
            <a:r>
              <a:rPr spc="150" dirty="0"/>
              <a:t>du</a:t>
            </a:r>
            <a:r>
              <a:rPr spc="130" dirty="0"/>
              <a:t> </a:t>
            </a:r>
            <a:r>
              <a:rPr spc="70" dirty="0"/>
              <a:t>jeudi</a:t>
            </a:r>
            <a:r>
              <a:rPr spc="130" dirty="0"/>
              <a:t> </a:t>
            </a:r>
            <a:r>
              <a:rPr spc="30" dirty="0"/>
              <a:t>26 </a:t>
            </a:r>
            <a:r>
              <a:rPr spc="65" dirty="0"/>
              <a:t>juin</a:t>
            </a:r>
            <a:r>
              <a:rPr spc="-135" dirty="0"/>
              <a:t> </a:t>
            </a:r>
            <a:r>
              <a:rPr spc="-20" dirty="0"/>
              <a:t>2025.</a:t>
            </a:r>
          </a:p>
          <a:p>
            <a:pPr marL="587375" marR="5080" algn="just">
              <a:lnSpc>
                <a:spcPts val="3679"/>
              </a:lnSpc>
              <a:spcBef>
                <a:spcPts val="200"/>
              </a:spcBef>
            </a:pPr>
            <a:r>
              <a:rPr spc="70" dirty="0"/>
              <a:t>Les</a:t>
            </a:r>
            <a:r>
              <a:rPr spc="25" dirty="0"/>
              <a:t> </a:t>
            </a:r>
            <a:r>
              <a:rPr spc="90" dirty="0"/>
              <a:t>épreuves</a:t>
            </a:r>
            <a:r>
              <a:rPr spc="30" dirty="0"/>
              <a:t> </a:t>
            </a:r>
            <a:r>
              <a:rPr spc="150" dirty="0"/>
              <a:t>du</a:t>
            </a:r>
            <a:r>
              <a:rPr spc="30" dirty="0"/>
              <a:t> </a:t>
            </a:r>
            <a:r>
              <a:rPr spc="105" dirty="0"/>
              <a:t>second</a:t>
            </a:r>
            <a:r>
              <a:rPr spc="25" dirty="0"/>
              <a:t> </a:t>
            </a:r>
            <a:r>
              <a:rPr spc="105" dirty="0"/>
              <a:t>groupe</a:t>
            </a:r>
            <a:r>
              <a:rPr spc="30" dirty="0"/>
              <a:t> </a:t>
            </a:r>
            <a:r>
              <a:rPr spc="150" dirty="0"/>
              <a:t>du</a:t>
            </a:r>
            <a:r>
              <a:rPr spc="30" dirty="0"/>
              <a:t> </a:t>
            </a:r>
            <a:r>
              <a:rPr spc="80" dirty="0"/>
              <a:t>baccalauréat</a:t>
            </a:r>
            <a:r>
              <a:rPr spc="30" dirty="0"/>
              <a:t> </a:t>
            </a:r>
            <a:r>
              <a:rPr spc="75" dirty="0"/>
              <a:t>général</a:t>
            </a:r>
            <a:r>
              <a:rPr spc="25" dirty="0"/>
              <a:t> </a:t>
            </a:r>
            <a:r>
              <a:rPr spc="60" dirty="0"/>
              <a:t>et</a:t>
            </a:r>
            <a:r>
              <a:rPr spc="30" dirty="0"/>
              <a:t> </a:t>
            </a:r>
            <a:r>
              <a:rPr spc="75" dirty="0"/>
              <a:t>technologique,</a:t>
            </a:r>
            <a:r>
              <a:rPr spc="30" dirty="0"/>
              <a:t> </a:t>
            </a:r>
            <a:r>
              <a:rPr spc="75" dirty="0"/>
              <a:t>ainsi </a:t>
            </a:r>
            <a:r>
              <a:rPr spc="125" dirty="0"/>
              <a:t>que</a:t>
            </a:r>
            <a:r>
              <a:rPr spc="295" dirty="0"/>
              <a:t> </a:t>
            </a:r>
            <a:r>
              <a:rPr spc="80" dirty="0"/>
              <a:t>l'épreuve</a:t>
            </a:r>
            <a:r>
              <a:rPr spc="305" dirty="0"/>
              <a:t> </a:t>
            </a:r>
            <a:r>
              <a:rPr spc="114" dirty="0"/>
              <a:t>de</a:t>
            </a:r>
            <a:r>
              <a:rPr spc="305" dirty="0"/>
              <a:t> </a:t>
            </a:r>
            <a:r>
              <a:rPr spc="95" dirty="0"/>
              <a:t>contrôle</a:t>
            </a:r>
            <a:r>
              <a:rPr spc="305" dirty="0"/>
              <a:t> </a:t>
            </a:r>
            <a:r>
              <a:rPr spc="150" dirty="0"/>
              <a:t>du</a:t>
            </a:r>
            <a:r>
              <a:rPr spc="310" dirty="0"/>
              <a:t> </a:t>
            </a:r>
            <a:r>
              <a:rPr spc="80" dirty="0"/>
              <a:t>baccalauréat</a:t>
            </a:r>
            <a:r>
              <a:rPr spc="305" dirty="0"/>
              <a:t> </a:t>
            </a:r>
            <a:r>
              <a:rPr spc="85" dirty="0"/>
              <a:t>professionnel,</a:t>
            </a:r>
            <a:r>
              <a:rPr spc="305" dirty="0"/>
              <a:t> </a:t>
            </a:r>
            <a:r>
              <a:rPr spc="75" dirty="0"/>
              <a:t>se</a:t>
            </a:r>
            <a:r>
              <a:rPr spc="305" dirty="0"/>
              <a:t> </a:t>
            </a:r>
            <a:r>
              <a:rPr spc="114" dirty="0"/>
              <a:t>dérouleront</a:t>
            </a:r>
            <a:r>
              <a:rPr spc="305" dirty="0"/>
              <a:t> </a:t>
            </a:r>
            <a:r>
              <a:rPr spc="90" dirty="0"/>
              <a:t>dans </a:t>
            </a:r>
            <a:r>
              <a:rPr spc="95" dirty="0"/>
              <a:t>l'ensemble</a:t>
            </a:r>
            <a:r>
              <a:rPr spc="254" dirty="0"/>
              <a:t> </a:t>
            </a:r>
            <a:r>
              <a:rPr spc="100" dirty="0"/>
              <a:t>des</a:t>
            </a:r>
            <a:r>
              <a:rPr spc="250" dirty="0"/>
              <a:t> </a:t>
            </a:r>
            <a:r>
              <a:rPr spc="95" dirty="0"/>
              <a:t>académies</a:t>
            </a:r>
            <a:r>
              <a:rPr spc="254" dirty="0"/>
              <a:t> </a:t>
            </a:r>
            <a:r>
              <a:rPr spc="80" dirty="0"/>
              <a:t>jusqu'au</a:t>
            </a:r>
            <a:r>
              <a:rPr spc="254" dirty="0"/>
              <a:t> </a:t>
            </a:r>
            <a:r>
              <a:rPr spc="110" dirty="0"/>
              <a:t>mercredi</a:t>
            </a:r>
            <a:r>
              <a:rPr spc="254" dirty="0"/>
              <a:t> </a:t>
            </a:r>
            <a:r>
              <a:rPr spc="55" dirty="0"/>
              <a:t>9</a:t>
            </a:r>
            <a:r>
              <a:rPr spc="250" dirty="0"/>
              <a:t> </a:t>
            </a:r>
            <a:r>
              <a:rPr spc="50" dirty="0"/>
              <a:t>juillet</a:t>
            </a:r>
            <a:r>
              <a:rPr spc="254" dirty="0"/>
              <a:t> </a:t>
            </a:r>
            <a:r>
              <a:rPr spc="50" dirty="0"/>
              <a:t>2025</a:t>
            </a:r>
            <a:r>
              <a:rPr spc="254" dirty="0"/>
              <a:t> </a:t>
            </a:r>
            <a:r>
              <a:rPr spc="60" dirty="0"/>
              <a:t>inclus.</a:t>
            </a:r>
            <a:r>
              <a:rPr spc="254" dirty="0"/>
              <a:t> </a:t>
            </a:r>
            <a:r>
              <a:rPr spc="70" dirty="0"/>
              <a:t>Les</a:t>
            </a:r>
            <a:r>
              <a:rPr spc="250" dirty="0"/>
              <a:t> </a:t>
            </a:r>
            <a:r>
              <a:rPr spc="75" dirty="0"/>
              <a:t>recteurs </a:t>
            </a:r>
            <a:r>
              <a:rPr spc="85" dirty="0"/>
              <a:t>d’académie</a:t>
            </a:r>
            <a:r>
              <a:rPr spc="-130" dirty="0"/>
              <a:t> </a:t>
            </a:r>
            <a:r>
              <a:rPr spc="60" dirty="0"/>
              <a:t>et</a:t>
            </a:r>
            <a:r>
              <a:rPr spc="-130" dirty="0"/>
              <a:t> </a:t>
            </a:r>
            <a:r>
              <a:rPr dirty="0"/>
              <a:t>vice-</a:t>
            </a:r>
            <a:r>
              <a:rPr spc="90" dirty="0"/>
              <a:t>recteur</a:t>
            </a:r>
            <a:r>
              <a:rPr spc="-125" dirty="0"/>
              <a:t> </a:t>
            </a:r>
            <a:r>
              <a:rPr spc="95" dirty="0"/>
              <a:t>concernés</a:t>
            </a:r>
            <a:r>
              <a:rPr spc="-130" dirty="0"/>
              <a:t> </a:t>
            </a:r>
            <a:r>
              <a:rPr spc="110" dirty="0"/>
              <a:t>en</a:t>
            </a:r>
            <a:r>
              <a:rPr spc="-125" dirty="0"/>
              <a:t> </a:t>
            </a:r>
            <a:r>
              <a:rPr spc="100" dirty="0"/>
              <a:t>arrêteront</a:t>
            </a:r>
            <a:r>
              <a:rPr spc="-130" dirty="0"/>
              <a:t> </a:t>
            </a:r>
            <a:r>
              <a:rPr spc="70" dirty="0"/>
              <a:t>les</a:t>
            </a:r>
            <a:r>
              <a:rPr spc="-130" dirty="0"/>
              <a:t> </a:t>
            </a:r>
            <a:r>
              <a:rPr spc="80" dirty="0"/>
              <a:t>dates</a:t>
            </a:r>
            <a:r>
              <a:rPr spc="-125" dirty="0"/>
              <a:t> </a:t>
            </a:r>
            <a:r>
              <a:rPr spc="110" dirty="0"/>
              <a:t>en</a:t>
            </a:r>
            <a:r>
              <a:rPr spc="-130" dirty="0"/>
              <a:t> </a:t>
            </a:r>
            <a:r>
              <a:rPr spc="70" dirty="0"/>
              <a:t>conséquence.</a:t>
            </a:r>
          </a:p>
          <a:p>
            <a:pPr marL="587375" algn="just">
              <a:lnSpc>
                <a:spcPct val="100000"/>
              </a:lnSpc>
              <a:spcBef>
                <a:spcPts val="275"/>
              </a:spcBef>
            </a:pPr>
            <a:r>
              <a:rPr spc="135" dirty="0"/>
              <a:t>Pour</a:t>
            </a:r>
            <a:r>
              <a:rPr spc="365" dirty="0"/>
              <a:t> </a:t>
            </a:r>
            <a:r>
              <a:rPr spc="75" dirty="0"/>
              <a:t>la</a:t>
            </a:r>
            <a:r>
              <a:rPr spc="360" dirty="0"/>
              <a:t> </a:t>
            </a:r>
            <a:r>
              <a:rPr spc="90" dirty="0"/>
              <a:t>session</a:t>
            </a:r>
            <a:r>
              <a:rPr spc="365" dirty="0"/>
              <a:t> </a:t>
            </a:r>
            <a:r>
              <a:rPr dirty="0"/>
              <a:t>2025,</a:t>
            </a:r>
            <a:r>
              <a:rPr spc="365" dirty="0"/>
              <a:t> </a:t>
            </a:r>
            <a:r>
              <a:rPr spc="75" dirty="0"/>
              <a:t>l’académie</a:t>
            </a:r>
            <a:r>
              <a:rPr spc="365" dirty="0"/>
              <a:t> </a:t>
            </a:r>
            <a:r>
              <a:rPr spc="114" dirty="0"/>
              <a:t>de</a:t>
            </a:r>
            <a:r>
              <a:rPr spc="360" dirty="0"/>
              <a:t> </a:t>
            </a:r>
            <a:r>
              <a:rPr spc="70" dirty="0"/>
              <a:t>La</a:t>
            </a:r>
            <a:r>
              <a:rPr spc="365" dirty="0"/>
              <a:t> </a:t>
            </a:r>
            <a:r>
              <a:rPr spc="100" dirty="0"/>
              <a:t>Réunion</a:t>
            </a:r>
            <a:r>
              <a:rPr spc="365" dirty="0"/>
              <a:t> </a:t>
            </a:r>
            <a:r>
              <a:rPr spc="120" dirty="0"/>
              <a:t>composera</a:t>
            </a:r>
            <a:r>
              <a:rPr spc="365" dirty="0"/>
              <a:t> </a:t>
            </a:r>
            <a:r>
              <a:rPr spc="110" dirty="0"/>
              <a:t>sur</a:t>
            </a:r>
            <a:r>
              <a:rPr spc="360" dirty="0"/>
              <a:t> </a:t>
            </a:r>
            <a:r>
              <a:rPr spc="145" dirty="0"/>
              <a:t>un</a:t>
            </a:r>
            <a:r>
              <a:rPr spc="365" dirty="0"/>
              <a:t> </a:t>
            </a:r>
            <a:r>
              <a:rPr spc="85" dirty="0"/>
              <a:t>calendrier</a:t>
            </a:r>
          </a:p>
          <a:p>
            <a:pPr marL="587375" algn="just">
              <a:lnSpc>
                <a:spcPct val="100000"/>
              </a:lnSpc>
              <a:spcBef>
                <a:spcPts val="495"/>
              </a:spcBef>
            </a:pPr>
            <a:r>
              <a:rPr spc="65" dirty="0"/>
              <a:t>spécifique,</a:t>
            </a:r>
            <a:r>
              <a:rPr spc="-130" dirty="0"/>
              <a:t> </a:t>
            </a:r>
            <a:r>
              <a:rPr spc="100" dirty="0"/>
              <a:t>selon</a:t>
            </a:r>
            <a:r>
              <a:rPr spc="-130" dirty="0"/>
              <a:t> </a:t>
            </a:r>
            <a:r>
              <a:rPr spc="70" dirty="0"/>
              <a:t>les</a:t>
            </a:r>
            <a:r>
              <a:rPr spc="-130" dirty="0"/>
              <a:t> </a:t>
            </a:r>
            <a:r>
              <a:rPr spc="105" dirty="0"/>
              <a:t>horaires</a:t>
            </a:r>
            <a:r>
              <a:rPr spc="-130" dirty="0"/>
              <a:t> </a:t>
            </a:r>
            <a:r>
              <a:rPr spc="90" dirty="0"/>
              <a:t>définis</a:t>
            </a:r>
            <a:r>
              <a:rPr spc="-130" dirty="0"/>
              <a:t> </a:t>
            </a:r>
            <a:r>
              <a:rPr spc="110" dirty="0"/>
              <a:t>en</a:t>
            </a:r>
            <a:r>
              <a:rPr spc="-130" dirty="0"/>
              <a:t> </a:t>
            </a:r>
            <a:r>
              <a:rPr spc="100" dirty="0"/>
              <a:t>annexe</a:t>
            </a:r>
            <a:r>
              <a:rPr spc="-130" dirty="0"/>
              <a:t> </a:t>
            </a:r>
            <a:r>
              <a:rPr spc="-25" dirty="0"/>
              <a:t>VI.</a:t>
            </a: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pc="-25" dirty="0"/>
          </a:p>
          <a:p>
            <a:pPr marL="12700">
              <a:lnSpc>
                <a:spcPct val="100000"/>
              </a:lnSpc>
            </a:pPr>
            <a:r>
              <a:rPr spc="80" dirty="0"/>
              <a:t>Sources</a:t>
            </a:r>
            <a:r>
              <a:rPr spc="-114" dirty="0"/>
              <a:t> </a:t>
            </a:r>
            <a:r>
              <a:rPr spc="-50" dirty="0"/>
              <a:t>:</a:t>
            </a:r>
          </a:p>
          <a:p>
            <a:pPr marL="587375" marR="742315">
              <a:lnSpc>
                <a:spcPts val="3679"/>
              </a:lnSpc>
              <a:spcBef>
                <a:spcPts val="90"/>
              </a:spcBef>
            </a:pPr>
            <a:r>
              <a:rPr spc="50" dirty="0"/>
              <a:t>https://</a:t>
            </a:r>
            <a:r>
              <a:rPr spc="50" dirty="0">
                <a:hlinkClick r:id="rId4"/>
              </a:rPr>
              <a:t>www.education.gouv.fr/bo/2024/Hebdo27/MENE2403660N</a:t>
            </a:r>
            <a:r>
              <a:rPr spc="50" dirty="0"/>
              <a:t> </a:t>
            </a:r>
            <a:r>
              <a:rPr spc="-10" dirty="0"/>
              <a:t>https://</a:t>
            </a:r>
            <a:r>
              <a:rPr spc="-10" dirty="0">
                <a:hlinkClick r:id="rId5"/>
              </a:rPr>
              <a:t>www.education.gouv.fr/sites/default/files/ensel660_annexe5_ok_.pdf</a:t>
            </a:r>
            <a:r>
              <a:rPr spc="660" dirty="0"/>
              <a:t>   </a:t>
            </a:r>
            <a:r>
              <a:rPr spc="40" dirty="0"/>
              <a:t>https://</a:t>
            </a:r>
            <a:r>
              <a:rPr spc="40" dirty="0">
                <a:hlinkClick r:id="rId6"/>
              </a:rPr>
              <a:t>www.education.gouv.fr/sites/default/files/ensel660_annexe6.pdf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82933" y="464853"/>
            <a:ext cx="912241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405" dirty="0"/>
              <a:t>Le</a:t>
            </a:r>
            <a:r>
              <a:rPr sz="4900" spc="-160" dirty="0"/>
              <a:t> </a:t>
            </a:r>
            <a:r>
              <a:rPr sz="4900" spc="-355" dirty="0"/>
              <a:t>calendrier</a:t>
            </a:r>
            <a:r>
              <a:rPr sz="4900" spc="-160" dirty="0"/>
              <a:t> </a:t>
            </a:r>
            <a:r>
              <a:rPr sz="4900" spc="-315" dirty="0"/>
              <a:t>des</a:t>
            </a:r>
            <a:r>
              <a:rPr sz="4900" spc="-160" dirty="0"/>
              <a:t> </a:t>
            </a:r>
            <a:r>
              <a:rPr sz="4900" spc="-295" dirty="0"/>
              <a:t>examens</a:t>
            </a:r>
            <a:r>
              <a:rPr sz="4900" spc="-160" dirty="0"/>
              <a:t> </a:t>
            </a:r>
            <a:r>
              <a:rPr sz="4900" spc="-315" dirty="0"/>
              <a:t>pour</a:t>
            </a:r>
            <a:r>
              <a:rPr sz="4900" spc="-160" dirty="0"/>
              <a:t> </a:t>
            </a:r>
            <a:r>
              <a:rPr sz="4900" spc="-140" dirty="0"/>
              <a:t>2025</a:t>
            </a:r>
            <a:endParaRPr sz="4900" dirty="0"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68" y="91768"/>
            <a:ext cx="2107790" cy="1034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82571" y="731595"/>
            <a:ext cx="3904615" cy="9547860"/>
            <a:chOff x="14382571" y="731595"/>
            <a:chExt cx="3904615" cy="9547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2571" y="731595"/>
              <a:ext cx="3390899" cy="44100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2571" y="4417981"/>
              <a:ext cx="3390899" cy="33908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21146" y="7601727"/>
              <a:ext cx="2865755" cy="2677795"/>
            </a:xfrm>
            <a:custGeom>
              <a:avLst/>
              <a:gdLst/>
              <a:ahLst/>
              <a:cxnLst/>
              <a:rect l="l" t="t" r="r" b="b"/>
              <a:pathLst>
                <a:path w="2865755" h="2677795">
                  <a:moveTo>
                    <a:pt x="2865546" y="2677298"/>
                  </a:moveTo>
                  <a:lnTo>
                    <a:pt x="0" y="2677298"/>
                  </a:lnTo>
                  <a:lnTo>
                    <a:pt x="0" y="0"/>
                  </a:lnTo>
                  <a:lnTo>
                    <a:pt x="2865546" y="0"/>
                  </a:lnTo>
                  <a:lnTo>
                    <a:pt x="2865546" y="2677298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2754902"/>
            <a:ext cx="13343890" cy="7524750"/>
            <a:chOff x="0" y="2754902"/>
            <a:chExt cx="13343890" cy="7524750"/>
          </a:xfrm>
        </p:grpSpPr>
        <p:sp>
          <p:nvSpPr>
            <p:cNvPr id="7" name="object 7"/>
            <p:cNvSpPr/>
            <p:nvPr/>
          </p:nvSpPr>
          <p:spPr>
            <a:xfrm>
              <a:off x="0" y="2754902"/>
              <a:ext cx="13343890" cy="7524750"/>
            </a:xfrm>
            <a:custGeom>
              <a:avLst/>
              <a:gdLst/>
              <a:ahLst/>
              <a:cxnLst/>
              <a:rect l="l" t="t" r="r" b="b"/>
              <a:pathLst>
                <a:path w="13343890" h="7524750">
                  <a:moveTo>
                    <a:pt x="13298227" y="7524123"/>
                  </a:moveTo>
                  <a:lnTo>
                    <a:pt x="47620" y="7524123"/>
                  </a:lnTo>
                  <a:lnTo>
                    <a:pt x="38290" y="7523200"/>
                  </a:lnTo>
                  <a:lnTo>
                    <a:pt x="3625" y="7494724"/>
                  </a:lnTo>
                  <a:lnTo>
                    <a:pt x="0" y="7476499"/>
                  </a:lnTo>
                  <a:lnTo>
                    <a:pt x="0" y="47625"/>
                  </a:lnTo>
                  <a:lnTo>
                    <a:pt x="21202" y="8001"/>
                  </a:lnTo>
                  <a:lnTo>
                    <a:pt x="13298223" y="0"/>
                  </a:lnTo>
                  <a:lnTo>
                    <a:pt x="13307558" y="923"/>
                  </a:lnTo>
                  <a:lnTo>
                    <a:pt x="13342223" y="29399"/>
                  </a:lnTo>
                  <a:lnTo>
                    <a:pt x="13343563" y="33810"/>
                  </a:lnTo>
                  <a:lnTo>
                    <a:pt x="13343563" y="7490313"/>
                  </a:lnTo>
                  <a:lnTo>
                    <a:pt x="13316449" y="7520499"/>
                  </a:lnTo>
                  <a:lnTo>
                    <a:pt x="13298227" y="7524123"/>
                  </a:lnTo>
                  <a:close/>
                </a:path>
              </a:pathLst>
            </a:custGeom>
            <a:solidFill>
              <a:srgbClr val="EBE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749" y="4364314"/>
              <a:ext cx="114300" cy="1142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51824" y="3657222"/>
            <a:ext cx="8140700" cy="14255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50" spc="-105" dirty="0">
                <a:latin typeface="Verdana"/>
                <a:cs typeface="Verdana"/>
              </a:rPr>
              <a:t>Cadre</a:t>
            </a:r>
            <a:r>
              <a:rPr sz="2650" spc="-190" dirty="0">
                <a:latin typeface="Verdana"/>
                <a:cs typeface="Verdana"/>
              </a:rPr>
              <a:t> </a:t>
            </a:r>
            <a:r>
              <a:rPr sz="2650" spc="-100" dirty="0">
                <a:latin typeface="Verdana"/>
                <a:cs typeface="Verdana"/>
              </a:rPr>
              <a:t>réglementaire</a:t>
            </a:r>
            <a:r>
              <a:rPr sz="2650" spc="-190" dirty="0">
                <a:latin typeface="Verdana"/>
                <a:cs typeface="Verdana"/>
              </a:rPr>
              <a:t> </a:t>
            </a:r>
            <a:r>
              <a:rPr sz="2650" spc="-545" dirty="0">
                <a:latin typeface="Verdana"/>
                <a:cs typeface="Verdana"/>
              </a:rPr>
              <a:t>:</a:t>
            </a:r>
            <a:endParaRPr sz="2650">
              <a:latin typeface="Verdana"/>
              <a:cs typeface="Verdana"/>
            </a:endParaRPr>
          </a:p>
          <a:p>
            <a:pPr marL="587375">
              <a:lnSpc>
                <a:spcPct val="100000"/>
              </a:lnSpc>
              <a:spcBef>
                <a:spcPts val="495"/>
              </a:spcBef>
            </a:pPr>
            <a:r>
              <a:rPr sz="2650" spc="-70" dirty="0">
                <a:latin typeface="Verdana"/>
                <a:cs typeface="Verdana"/>
              </a:rPr>
              <a:t>Arrêté</a:t>
            </a:r>
            <a:r>
              <a:rPr sz="2650" spc="-130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du</a:t>
            </a:r>
            <a:r>
              <a:rPr sz="2650" spc="-105" dirty="0">
                <a:latin typeface="Verdana"/>
                <a:cs typeface="Verdana"/>
              </a:rPr>
              <a:t> </a:t>
            </a:r>
            <a:r>
              <a:rPr sz="2650" spc="-90" dirty="0">
                <a:latin typeface="Verdana"/>
                <a:cs typeface="Verdana"/>
              </a:rPr>
              <a:t>22</a:t>
            </a:r>
            <a:r>
              <a:rPr sz="2650" spc="-110" dirty="0">
                <a:latin typeface="Verdana"/>
                <a:cs typeface="Verdana"/>
              </a:rPr>
              <a:t> </a:t>
            </a:r>
            <a:r>
              <a:rPr sz="2650" spc="-105" dirty="0">
                <a:latin typeface="Verdana"/>
                <a:cs typeface="Verdana"/>
              </a:rPr>
              <a:t>janvier</a:t>
            </a:r>
            <a:r>
              <a:rPr sz="2650" spc="-100" dirty="0">
                <a:latin typeface="Verdana"/>
                <a:cs typeface="Verdana"/>
              </a:rPr>
              <a:t> </a:t>
            </a:r>
            <a:r>
              <a:rPr sz="2650" spc="-150" dirty="0">
                <a:latin typeface="Verdana"/>
                <a:cs typeface="Verdana"/>
              </a:rPr>
              <a:t>2024</a:t>
            </a:r>
            <a:r>
              <a:rPr sz="2650" spc="-90" dirty="0">
                <a:latin typeface="Verdana"/>
                <a:cs typeface="Verdana"/>
              </a:rPr>
              <a:t> </a:t>
            </a:r>
            <a:r>
              <a:rPr sz="2650" spc="-50" dirty="0">
                <a:latin typeface="Verdana"/>
                <a:cs typeface="Verdana"/>
              </a:rPr>
              <a:t>modifiant</a:t>
            </a:r>
            <a:r>
              <a:rPr sz="2650" spc="-105" dirty="0">
                <a:latin typeface="Verdana"/>
                <a:cs typeface="Verdana"/>
              </a:rPr>
              <a:t> </a:t>
            </a:r>
            <a:r>
              <a:rPr sz="2650" spc="-75" dirty="0">
                <a:latin typeface="Verdana"/>
                <a:cs typeface="Verdana"/>
              </a:rPr>
              <a:t>l'arrêté</a:t>
            </a:r>
            <a:r>
              <a:rPr sz="2650" spc="-105" dirty="0">
                <a:latin typeface="Verdana"/>
                <a:cs typeface="Verdana"/>
              </a:rPr>
              <a:t> </a:t>
            </a:r>
            <a:r>
              <a:rPr sz="2650" spc="-25" dirty="0">
                <a:latin typeface="Verdana"/>
                <a:cs typeface="Verdana"/>
              </a:rPr>
              <a:t>du</a:t>
            </a:r>
            <a:endParaRPr sz="2650">
              <a:latin typeface="Verdana"/>
              <a:cs typeface="Verdana"/>
            </a:endParaRPr>
          </a:p>
          <a:p>
            <a:pPr marL="587375">
              <a:lnSpc>
                <a:spcPct val="100000"/>
              </a:lnSpc>
              <a:spcBef>
                <a:spcPts val="495"/>
              </a:spcBef>
            </a:pPr>
            <a:r>
              <a:rPr sz="2650" dirty="0">
                <a:latin typeface="Verdana"/>
                <a:cs typeface="Verdana"/>
              </a:rPr>
              <a:t>21</a:t>
            </a:r>
            <a:r>
              <a:rPr sz="2650" spc="15" dirty="0">
                <a:latin typeface="Verdana"/>
                <a:cs typeface="Verdana"/>
              </a:rPr>
              <a:t> </a:t>
            </a:r>
            <a:r>
              <a:rPr sz="2650" spc="-35" dirty="0">
                <a:latin typeface="Verdana"/>
                <a:cs typeface="Verdana"/>
              </a:rPr>
              <a:t>novembre</a:t>
            </a:r>
            <a:r>
              <a:rPr sz="2650" spc="25" dirty="0">
                <a:latin typeface="Verdana"/>
                <a:cs typeface="Verdana"/>
              </a:rPr>
              <a:t> </a:t>
            </a:r>
            <a:r>
              <a:rPr sz="2650" spc="-60" dirty="0">
                <a:latin typeface="Verdana"/>
                <a:cs typeface="Verdana"/>
              </a:rPr>
              <a:t>2018</a:t>
            </a:r>
            <a:r>
              <a:rPr sz="2650" spc="25" dirty="0">
                <a:latin typeface="Verdana"/>
                <a:cs typeface="Verdana"/>
              </a:rPr>
              <a:t> </a:t>
            </a:r>
            <a:r>
              <a:rPr sz="2650" spc="-20" dirty="0">
                <a:latin typeface="Verdana"/>
                <a:cs typeface="Verdana"/>
              </a:rPr>
              <a:t>relatif</a:t>
            </a:r>
            <a:r>
              <a:rPr sz="2650" spc="30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aux</a:t>
            </a:r>
            <a:r>
              <a:rPr sz="2650" spc="25" dirty="0">
                <a:latin typeface="Verdana"/>
                <a:cs typeface="Verdana"/>
              </a:rPr>
              <a:t> </a:t>
            </a:r>
            <a:r>
              <a:rPr sz="2650" spc="-70" dirty="0">
                <a:latin typeface="Verdana"/>
                <a:cs typeface="Verdana"/>
              </a:rPr>
              <a:t>enseignements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6598" y="5057397"/>
            <a:ext cx="3597275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1859280" algn="l"/>
                <a:tab pos="2001520" algn="l"/>
                <a:tab pos="2900045" algn="l"/>
              </a:tabLst>
            </a:pPr>
            <a:r>
              <a:rPr sz="2650" spc="-10" dirty="0">
                <a:latin typeface="Verdana"/>
                <a:cs typeface="Verdana"/>
              </a:rPr>
              <a:t>dispensés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20" dirty="0">
                <a:latin typeface="Verdana"/>
                <a:cs typeface="Verdana"/>
              </a:rPr>
              <a:t>dans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25" dirty="0">
                <a:latin typeface="Verdana"/>
                <a:cs typeface="Verdana"/>
              </a:rPr>
              <a:t>les </a:t>
            </a:r>
            <a:r>
              <a:rPr sz="2650" spc="-10" dirty="0">
                <a:latin typeface="Verdana"/>
                <a:cs typeface="Verdana"/>
              </a:rPr>
              <a:t>scolaire</a:t>
            </a:r>
            <a:r>
              <a:rPr sz="2650" dirty="0">
                <a:latin typeface="Verdana"/>
                <a:cs typeface="Verdana"/>
              </a:rPr>
              <a:t>		</a:t>
            </a:r>
            <a:r>
              <a:rPr sz="2650" spc="-75" dirty="0">
                <a:latin typeface="Verdana"/>
                <a:cs typeface="Verdana"/>
              </a:rPr>
              <a:t>préparant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7727" y="5057397"/>
            <a:ext cx="3964940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9460" marR="5080" indent="-747395">
              <a:lnSpc>
                <a:spcPct val="115599"/>
              </a:lnSpc>
              <a:spcBef>
                <a:spcPts val="95"/>
              </a:spcBef>
              <a:tabLst>
                <a:tab pos="1931035" algn="l"/>
                <a:tab pos="2025650" algn="l"/>
                <a:tab pos="3037205" algn="l"/>
              </a:tabLst>
            </a:pPr>
            <a:r>
              <a:rPr sz="2650" spc="-10" dirty="0">
                <a:latin typeface="Verdana"/>
                <a:cs typeface="Verdana"/>
              </a:rPr>
              <a:t>formations</a:t>
            </a:r>
            <a:r>
              <a:rPr sz="2650" dirty="0">
                <a:latin typeface="Verdana"/>
                <a:cs typeface="Verdana"/>
              </a:rPr>
              <a:t>		</a:t>
            </a:r>
            <a:r>
              <a:rPr sz="2650" spc="-20" dirty="0">
                <a:latin typeface="Verdana"/>
                <a:cs typeface="Verdana"/>
              </a:rPr>
              <a:t>sous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110" dirty="0">
                <a:latin typeface="Verdana"/>
                <a:cs typeface="Verdana"/>
              </a:rPr>
              <a:t>statut </a:t>
            </a:r>
            <a:r>
              <a:rPr sz="2650" spc="-25" dirty="0">
                <a:latin typeface="Verdana"/>
                <a:cs typeface="Verdana"/>
              </a:rPr>
              <a:t>au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95" dirty="0">
                <a:latin typeface="Verdana"/>
                <a:cs typeface="Verdana"/>
              </a:rPr>
              <a:t>baccalauréat</a:t>
            </a:r>
            <a:endParaRPr sz="265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40749" y="6697940"/>
            <a:ext cx="114300" cy="1981200"/>
            <a:chOff x="1740749" y="6697940"/>
            <a:chExt cx="114300" cy="19812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749" y="6697940"/>
              <a:ext cx="114300" cy="1142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749" y="7631389"/>
              <a:ext cx="114300" cy="1142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749" y="8564839"/>
              <a:ext cx="114300" cy="1142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026598" y="5990847"/>
            <a:ext cx="7566025" cy="32924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50" spc="-10" dirty="0">
                <a:latin typeface="Verdana"/>
                <a:cs typeface="Verdana"/>
              </a:rPr>
              <a:t>professionnel</a:t>
            </a:r>
            <a:endParaRPr sz="2650">
              <a:latin typeface="Verdana"/>
              <a:cs typeface="Verdana"/>
            </a:endParaRPr>
          </a:p>
          <a:p>
            <a:pPr marL="12700" marR="5080">
              <a:lnSpc>
                <a:spcPts val="3679"/>
              </a:lnSpc>
              <a:spcBef>
                <a:spcPts val="200"/>
              </a:spcBef>
            </a:pPr>
            <a:r>
              <a:rPr sz="2650" dirty="0">
                <a:latin typeface="Verdana"/>
                <a:cs typeface="Verdana"/>
              </a:rPr>
              <a:t>Note</a:t>
            </a:r>
            <a:r>
              <a:rPr sz="2650" spc="-4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de</a:t>
            </a:r>
            <a:r>
              <a:rPr sz="2650" spc="-45" dirty="0">
                <a:latin typeface="Verdana"/>
                <a:cs typeface="Verdana"/>
              </a:rPr>
              <a:t> </a:t>
            </a:r>
            <a:r>
              <a:rPr sz="2650" spc="-60" dirty="0">
                <a:latin typeface="Verdana"/>
                <a:cs typeface="Verdana"/>
              </a:rPr>
              <a:t>service</a:t>
            </a:r>
            <a:r>
              <a:rPr sz="2650" spc="-4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sur</a:t>
            </a:r>
            <a:r>
              <a:rPr sz="2650" spc="-4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le</a:t>
            </a:r>
            <a:r>
              <a:rPr sz="2650" spc="-45" dirty="0">
                <a:latin typeface="Verdana"/>
                <a:cs typeface="Verdana"/>
              </a:rPr>
              <a:t> </a:t>
            </a:r>
            <a:r>
              <a:rPr sz="2650" spc="-25" dirty="0">
                <a:latin typeface="Verdana"/>
                <a:cs typeface="Verdana"/>
              </a:rPr>
              <a:t>parcours</a:t>
            </a:r>
            <a:r>
              <a:rPr sz="2650" spc="-45" dirty="0">
                <a:latin typeface="Verdana"/>
                <a:cs typeface="Verdana"/>
              </a:rPr>
              <a:t> </a:t>
            </a:r>
            <a:r>
              <a:rPr sz="2650" spc="-40" dirty="0">
                <a:latin typeface="Verdana"/>
                <a:cs typeface="Verdana"/>
              </a:rPr>
              <a:t>différencié</a:t>
            </a:r>
            <a:r>
              <a:rPr sz="2650" spc="-45" dirty="0">
                <a:latin typeface="Verdana"/>
                <a:cs typeface="Verdana"/>
              </a:rPr>
              <a:t> </a:t>
            </a:r>
            <a:r>
              <a:rPr sz="2650" spc="-25" dirty="0">
                <a:latin typeface="Verdana"/>
                <a:cs typeface="Verdana"/>
              </a:rPr>
              <a:t>de </a:t>
            </a:r>
            <a:r>
              <a:rPr sz="2650" spc="-60" dirty="0">
                <a:latin typeface="Verdana"/>
                <a:cs typeface="Verdana"/>
              </a:rPr>
              <a:t>fin</a:t>
            </a:r>
            <a:r>
              <a:rPr sz="2650" spc="-220" dirty="0">
                <a:latin typeface="Verdana"/>
                <a:cs typeface="Verdana"/>
              </a:rPr>
              <a:t> </a:t>
            </a:r>
            <a:r>
              <a:rPr sz="2650" spc="-75" dirty="0">
                <a:latin typeface="Verdana"/>
                <a:cs typeface="Verdana"/>
              </a:rPr>
              <a:t>de</a:t>
            </a:r>
            <a:r>
              <a:rPr sz="2650" spc="-220" dirty="0">
                <a:latin typeface="Verdana"/>
                <a:cs typeface="Verdana"/>
              </a:rPr>
              <a:t> </a:t>
            </a:r>
            <a:r>
              <a:rPr sz="2650" spc="-114" dirty="0">
                <a:latin typeface="Verdana"/>
                <a:cs typeface="Verdana"/>
              </a:rPr>
              <a:t>terminale,</a:t>
            </a:r>
            <a:r>
              <a:rPr sz="2650" spc="-220" dirty="0">
                <a:latin typeface="Verdana"/>
                <a:cs typeface="Verdana"/>
              </a:rPr>
              <a:t> </a:t>
            </a:r>
            <a:r>
              <a:rPr sz="2650" spc="-80" dirty="0">
                <a:latin typeface="Verdana"/>
                <a:cs typeface="Verdana"/>
              </a:rPr>
              <a:t>parue</a:t>
            </a:r>
            <a:r>
              <a:rPr sz="2650" spc="-215" dirty="0">
                <a:latin typeface="Verdana"/>
                <a:cs typeface="Verdana"/>
              </a:rPr>
              <a:t> </a:t>
            </a:r>
            <a:r>
              <a:rPr sz="2650" spc="-90" dirty="0">
                <a:latin typeface="Verdana"/>
                <a:cs typeface="Verdana"/>
              </a:rPr>
              <a:t>au</a:t>
            </a:r>
            <a:r>
              <a:rPr sz="2650" spc="-220" dirty="0">
                <a:latin typeface="Verdana"/>
                <a:cs typeface="Verdana"/>
              </a:rPr>
              <a:t> </a:t>
            </a:r>
            <a:r>
              <a:rPr sz="2650" spc="-65" dirty="0">
                <a:latin typeface="Verdana"/>
                <a:cs typeface="Verdana"/>
              </a:rPr>
              <a:t>BO</a:t>
            </a:r>
            <a:r>
              <a:rPr sz="2650" spc="-220" dirty="0">
                <a:latin typeface="Verdana"/>
                <a:cs typeface="Verdana"/>
              </a:rPr>
              <a:t> </a:t>
            </a:r>
            <a:r>
              <a:rPr sz="2650" spc="-50" dirty="0">
                <a:latin typeface="Verdana"/>
                <a:cs typeface="Verdana"/>
              </a:rPr>
              <a:t>du</a:t>
            </a:r>
            <a:r>
              <a:rPr sz="2650" spc="-220" dirty="0">
                <a:latin typeface="Verdana"/>
                <a:cs typeface="Verdana"/>
              </a:rPr>
              <a:t> </a:t>
            </a:r>
            <a:r>
              <a:rPr sz="2650" spc="-180" dirty="0">
                <a:latin typeface="Verdana"/>
                <a:cs typeface="Verdana"/>
              </a:rPr>
              <a:t>14</a:t>
            </a:r>
            <a:r>
              <a:rPr sz="2650" spc="-215" dirty="0">
                <a:latin typeface="Verdana"/>
                <a:cs typeface="Verdana"/>
              </a:rPr>
              <a:t> </a:t>
            </a:r>
            <a:r>
              <a:rPr sz="2650" spc="-105" dirty="0">
                <a:latin typeface="Verdana"/>
                <a:cs typeface="Verdana"/>
              </a:rPr>
              <a:t>mars</a:t>
            </a:r>
            <a:r>
              <a:rPr sz="2650" spc="-220" dirty="0">
                <a:latin typeface="Verdana"/>
                <a:cs typeface="Verdana"/>
              </a:rPr>
              <a:t> </a:t>
            </a:r>
            <a:r>
              <a:rPr sz="2650" spc="-20" dirty="0">
                <a:latin typeface="Verdana"/>
                <a:cs typeface="Verdana"/>
              </a:rPr>
              <a:t>2024 </a:t>
            </a:r>
            <a:r>
              <a:rPr sz="2650" dirty="0">
                <a:latin typeface="Verdana"/>
                <a:cs typeface="Verdana"/>
              </a:rPr>
              <a:t>Page</a:t>
            </a:r>
            <a:r>
              <a:rPr sz="2650" spc="130" dirty="0">
                <a:latin typeface="Verdana"/>
                <a:cs typeface="Verdana"/>
              </a:rPr>
              <a:t> </a:t>
            </a:r>
            <a:r>
              <a:rPr sz="2650" spc="-25" dirty="0">
                <a:latin typeface="Verdana"/>
                <a:cs typeface="Verdana"/>
              </a:rPr>
              <a:t>Éduscol</a:t>
            </a:r>
            <a:r>
              <a:rPr sz="2650" spc="130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sur</a:t>
            </a:r>
            <a:r>
              <a:rPr sz="2650" spc="135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la</a:t>
            </a:r>
            <a:r>
              <a:rPr sz="2650" spc="130" dirty="0">
                <a:latin typeface="Verdana"/>
                <a:cs typeface="Verdana"/>
              </a:rPr>
              <a:t> </a:t>
            </a:r>
            <a:r>
              <a:rPr sz="2650" spc="-55" dirty="0">
                <a:latin typeface="Verdana"/>
                <a:cs typeface="Verdana"/>
              </a:rPr>
              <a:t>réorganisation</a:t>
            </a:r>
            <a:r>
              <a:rPr sz="2650" spc="130" dirty="0">
                <a:latin typeface="Verdana"/>
                <a:cs typeface="Verdana"/>
              </a:rPr>
              <a:t> </a:t>
            </a:r>
            <a:r>
              <a:rPr sz="2650" dirty="0">
                <a:latin typeface="Verdana"/>
                <a:cs typeface="Verdana"/>
              </a:rPr>
              <a:t>du</a:t>
            </a:r>
            <a:r>
              <a:rPr sz="2650" spc="130" dirty="0">
                <a:latin typeface="Verdana"/>
                <a:cs typeface="Verdana"/>
              </a:rPr>
              <a:t> </a:t>
            </a:r>
            <a:r>
              <a:rPr sz="2650" spc="-30" dirty="0">
                <a:latin typeface="Verdana"/>
                <a:cs typeface="Verdana"/>
              </a:rPr>
              <a:t>cursus </a:t>
            </a:r>
            <a:r>
              <a:rPr sz="2650" spc="-85" dirty="0">
                <a:latin typeface="Verdana"/>
                <a:cs typeface="Verdana"/>
              </a:rPr>
              <a:t>préparant</a:t>
            </a:r>
            <a:r>
              <a:rPr sz="2650" spc="-185" dirty="0">
                <a:latin typeface="Verdana"/>
                <a:cs typeface="Verdana"/>
              </a:rPr>
              <a:t> </a:t>
            </a:r>
            <a:r>
              <a:rPr sz="2650" spc="-90" dirty="0">
                <a:latin typeface="Verdana"/>
                <a:cs typeface="Verdana"/>
              </a:rPr>
              <a:t>au</a:t>
            </a:r>
            <a:r>
              <a:rPr sz="2650" spc="-185" dirty="0">
                <a:latin typeface="Verdana"/>
                <a:cs typeface="Verdana"/>
              </a:rPr>
              <a:t> </a:t>
            </a:r>
            <a:r>
              <a:rPr sz="2650" spc="-100" dirty="0">
                <a:latin typeface="Verdana"/>
                <a:cs typeface="Verdana"/>
              </a:rPr>
              <a:t>baccalauréat</a:t>
            </a:r>
            <a:r>
              <a:rPr sz="2650" spc="-185" dirty="0">
                <a:latin typeface="Verdana"/>
                <a:cs typeface="Verdana"/>
              </a:rPr>
              <a:t> </a:t>
            </a:r>
            <a:r>
              <a:rPr sz="2650" spc="-10" dirty="0">
                <a:latin typeface="Verdana"/>
                <a:cs typeface="Verdana"/>
              </a:rPr>
              <a:t>professionnel</a:t>
            </a:r>
            <a:endParaRPr sz="2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1108075" algn="l"/>
                <a:tab pos="2651760" algn="l"/>
                <a:tab pos="3487420" algn="l"/>
                <a:tab pos="4090670" algn="l"/>
                <a:tab pos="5708015" algn="l"/>
                <a:tab pos="6595745" algn="l"/>
              </a:tabLst>
            </a:pPr>
            <a:r>
              <a:rPr sz="2650" spc="-20" dirty="0">
                <a:latin typeface="Verdana"/>
                <a:cs typeface="Verdana"/>
              </a:rPr>
              <a:t>Page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10" dirty="0">
                <a:latin typeface="Verdana"/>
                <a:cs typeface="Verdana"/>
              </a:rPr>
              <a:t>Éduscol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25" dirty="0">
                <a:latin typeface="Verdana"/>
                <a:cs typeface="Verdana"/>
              </a:rPr>
              <a:t>sur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25" dirty="0">
                <a:latin typeface="Verdana"/>
                <a:cs typeface="Verdana"/>
              </a:rPr>
              <a:t>la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10" dirty="0">
                <a:latin typeface="Verdana"/>
                <a:cs typeface="Verdana"/>
              </a:rPr>
              <a:t>réforme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25" dirty="0">
                <a:latin typeface="Verdana"/>
                <a:cs typeface="Verdana"/>
              </a:rPr>
              <a:t>des</a:t>
            </a:r>
            <a:r>
              <a:rPr sz="2650" dirty="0">
                <a:latin typeface="Verdana"/>
                <a:cs typeface="Verdana"/>
              </a:rPr>
              <a:t>	</a:t>
            </a:r>
            <a:r>
              <a:rPr sz="2650" spc="-105" dirty="0">
                <a:latin typeface="Verdana"/>
                <a:cs typeface="Verdana"/>
              </a:rPr>
              <a:t>lycées</a:t>
            </a:r>
            <a:endParaRPr sz="2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650" spc="-10" dirty="0">
                <a:latin typeface="Verdana"/>
                <a:cs typeface="Verdana"/>
              </a:rPr>
              <a:t>professionnels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32" rIns="0" bIns="0" rtlCol="0">
            <a:spAutoFit/>
          </a:bodyPr>
          <a:lstStyle/>
          <a:p>
            <a:pPr marL="3618865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Ressources</a:t>
            </a: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68" y="91768"/>
            <a:ext cx="2107790" cy="1034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2314" y="3429000"/>
            <a:ext cx="4766310" cy="6851015"/>
          </a:xfrm>
          <a:custGeom>
            <a:avLst/>
            <a:gdLst/>
            <a:ahLst/>
            <a:cxnLst/>
            <a:rect l="l" t="t" r="r" b="b"/>
            <a:pathLst>
              <a:path w="4766309" h="6851015">
                <a:moveTo>
                  <a:pt x="4765685" y="6850672"/>
                </a:moveTo>
                <a:lnTo>
                  <a:pt x="0" y="6850672"/>
                </a:lnTo>
                <a:lnTo>
                  <a:pt x="0" y="0"/>
                </a:lnTo>
                <a:lnTo>
                  <a:pt x="4765685" y="0"/>
                </a:lnTo>
                <a:lnTo>
                  <a:pt x="4765685" y="6850672"/>
                </a:lnTo>
                <a:close/>
              </a:path>
            </a:pathLst>
          </a:custGeom>
          <a:solidFill>
            <a:srgbClr val="EBE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743" y="1028700"/>
            <a:ext cx="1581149" cy="92582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8579" y="6099058"/>
            <a:ext cx="11296649" cy="5524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9295" y="145872"/>
            <a:ext cx="9372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4" dirty="0"/>
              <a:t>Tronc</a:t>
            </a:r>
            <a:r>
              <a:rPr sz="4800" spc="-125" dirty="0"/>
              <a:t> </a:t>
            </a:r>
            <a:r>
              <a:rPr sz="4800" spc="-280" dirty="0"/>
              <a:t>commun</a:t>
            </a:r>
            <a:r>
              <a:rPr sz="4800" spc="-120" dirty="0"/>
              <a:t> </a:t>
            </a:r>
            <a:r>
              <a:rPr sz="4800" spc="-340" dirty="0"/>
              <a:t>à</a:t>
            </a:r>
            <a:r>
              <a:rPr sz="4800" spc="-120" dirty="0"/>
              <a:t> </a:t>
            </a:r>
            <a:r>
              <a:rPr sz="4800" spc="-165" dirty="0"/>
              <a:t>tous</a:t>
            </a:r>
            <a:r>
              <a:rPr sz="4800" spc="-120" dirty="0"/>
              <a:t> </a:t>
            </a:r>
            <a:r>
              <a:rPr sz="4800" spc="-200" dirty="0"/>
              <a:t>les</a:t>
            </a:r>
            <a:r>
              <a:rPr sz="4800" spc="-120" dirty="0"/>
              <a:t> </a:t>
            </a:r>
            <a:r>
              <a:rPr sz="4800" spc="-180" dirty="0"/>
              <a:t>élèves</a:t>
            </a:r>
            <a:endParaRPr sz="48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5279" y="1414119"/>
            <a:ext cx="114300" cy="114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57110" y="1181696"/>
            <a:ext cx="13817600" cy="454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2572385" algn="l"/>
                <a:tab pos="4231005" algn="l"/>
                <a:tab pos="4742815" algn="l"/>
                <a:tab pos="7216140" algn="l"/>
                <a:tab pos="8117840" algn="l"/>
                <a:tab pos="9606915" algn="l"/>
                <a:tab pos="10981690" algn="l"/>
                <a:tab pos="11579860" algn="l"/>
                <a:tab pos="13328650" algn="l"/>
              </a:tabLst>
            </a:pPr>
            <a:r>
              <a:rPr sz="2600" spc="-10" dirty="0">
                <a:latin typeface="Lucida Sans Unicode"/>
                <a:cs typeface="Lucida Sans Unicode"/>
              </a:rPr>
              <a:t>Enseignements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10" dirty="0">
                <a:latin typeface="Lucida Sans Unicode"/>
                <a:cs typeface="Lucida Sans Unicode"/>
              </a:rPr>
              <a:t>généraux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25" dirty="0">
                <a:latin typeface="Lucida Sans Unicode"/>
                <a:cs typeface="Lucida Sans Unicode"/>
              </a:rPr>
              <a:t>et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10" dirty="0">
                <a:latin typeface="Lucida Sans Unicode"/>
                <a:cs typeface="Lucida Sans Unicode"/>
              </a:rPr>
              <a:t>professionnels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20" dirty="0">
                <a:latin typeface="Lucida Sans Unicode"/>
                <a:cs typeface="Lucida Sans Unicode"/>
              </a:rPr>
              <a:t>avec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10" dirty="0">
                <a:latin typeface="Lucida Sans Unicode"/>
                <a:cs typeface="Lucida Sans Unicode"/>
              </a:rPr>
              <a:t>contrôle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10" dirty="0">
                <a:latin typeface="Lucida Sans Unicode"/>
                <a:cs typeface="Lucida Sans Unicode"/>
              </a:rPr>
              <a:t>continu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25" dirty="0">
                <a:latin typeface="Lucida Sans Unicode"/>
                <a:cs typeface="Lucida Sans Unicode"/>
              </a:rPr>
              <a:t>de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10" dirty="0">
                <a:latin typeface="Lucida Sans Unicode"/>
                <a:cs typeface="Lucida Sans Unicode"/>
              </a:rPr>
              <a:t>formation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155" dirty="0">
                <a:latin typeface="Lucida Sans Unicode"/>
                <a:cs typeface="Lucida Sans Unicode"/>
              </a:rPr>
              <a:t>(22 </a:t>
            </a:r>
            <a:r>
              <a:rPr sz="2600" spc="-10" dirty="0">
                <a:latin typeface="Lucida Sans Unicode"/>
                <a:cs typeface="Lucida Sans Unicode"/>
              </a:rPr>
              <a:t>semaines)</a:t>
            </a:r>
            <a:endParaRPr sz="26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55" dirty="0">
                <a:latin typeface="Lucida Sans Unicode"/>
                <a:cs typeface="Lucida Sans Unicode"/>
              </a:rPr>
              <a:t>PFMP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135" dirty="0">
                <a:latin typeface="Lucida Sans Unicode"/>
                <a:cs typeface="Lucida Sans Unicode"/>
              </a:rPr>
              <a:t>(6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55" dirty="0">
                <a:latin typeface="Lucida Sans Unicode"/>
                <a:cs typeface="Lucida Sans Unicode"/>
              </a:rPr>
              <a:t>semaines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70" dirty="0">
                <a:latin typeface="Lucida Sans Unicode"/>
                <a:cs typeface="Lucida Sans Unicode"/>
              </a:rPr>
              <a:t>obligatoires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30" dirty="0">
                <a:latin typeface="Lucida Sans Unicode"/>
                <a:cs typeface="Lucida Sans Unicode"/>
              </a:rPr>
              <a:t>pour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10" dirty="0">
                <a:latin typeface="Lucida Sans Unicode"/>
                <a:cs typeface="Lucida Sans Unicode"/>
              </a:rPr>
              <a:t>l’examen)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680" dirty="0">
                <a:latin typeface="Lucida Sans Unicode"/>
                <a:cs typeface="Lucida Sans Unicode"/>
              </a:rPr>
              <a:t>•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Soutien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au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45" dirty="0">
                <a:latin typeface="Lucida Sans Unicode"/>
                <a:cs typeface="Lucida Sans Unicode"/>
              </a:rPr>
              <a:t>parcours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680" dirty="0">
                <a:latin typeface="Lucida Sans Unicode"/>
                <a:cs typeface="Lucida Sans Unicode"/>
              </a:rPr>
              <a:t>•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70" dirty="0">
                <a:latin typeface="Lucida Sans Unicode"/>
                <a:cs typeface="Lucida Sans Unicode"/>
              </a:rPr>
              <a:t>Ateliers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AvenirPro</a:t>
            </a:r>
            <a:endParaRPr sz="2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600" dirty="0">
              <a:latin typeface="Lucida Sans Unicode"/>
              <a:cs typeface="Lucida Sans Unicode"/>
            </a:endParaRPr>
          </a:p>
          <a:p>
            <a:pPr marL="88265">
              <a:lnSpc>
                <a:spcPct val="100000"/>
              </a:lnSpc>
            </a:pPr>
            <a:r>
              <a:rPr sz="2600" spc="-75" dirty="0">
                <a:latin typeface="Lucida Sans Unicode"/>
                <a:cs typeface="Lucida Sans Unicode"/>
              </a:rPr>
              <a:t>Fin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des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85" dirty="0">
                <a:latin typeface="Lucida Sans Unicode"/>
                <a:cs typeface="Lucida Sans Unicode"/>
              </a:rPr>
              <a:t>vœux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Parcoursup</a:t>
            </a:r>
            <a:endParaRPr sz="2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600" dirty="0">
              <a:latin typeface="Lucida Sans Unicode"/>
              <a:cs typeface="Lucida Sans Unicode"/>
            </a:endParaRPr>
          </a:p>
          <a:p>
            <a:pPr marL="87630">
              <a:lnSpc>
                <a:spcPct val="100000"/>
              </a:lnSpc>
            </a:pPr>
            <a:r>
              <a:rPr sz="2600" spc="-30" dirty="0">
                <a:latin typeface="Lucida Sans Unicode"/>
                <a:cs typeface="Lucida Sans Unicode"/>
              </a:rPr>
              <a:t>Épreuves</a:t>
            </a:r>
            <a:r>
              <a:rPr sz="2600" spc="-180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ponctuelles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et</a:t>
            </a:r>
            <a:r>
              <a:rPr sz="2600" spc="-16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terminales</a:t>
            </a:r>
            <a:endParaRPr sz="2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2600" dirty="0">
              <a:latin typeface="Lucida Sans Unicode"/>
              <a:cs typeface="Lucida Sans Unicode"/>
            </a:endParaRPr>
          </a:p>
          <a:p>
            <a:pPr marL="2502535">
              <a:lnSpc>
                <a:spcPct val="100000"/>
              </a:lnSpc>
            </a:pPr>
            <a:r>
              <a:rPr sz="3300" spc="-190" dirty="0">
                <a:latin typeface="Trebuchet MS"/>
                <a:cs typeface="Trebuchet MS"/>
              </a:rPr>
              <a:t>Parcours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différencié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340" dirty="0">
                <a:latin typeface="Trebuchet MS"/>
                <a:cs typeface="Trebuchet MS"/>
              </a:rPr>
              <a:t>de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6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semaines</a:t>
            </a:r>
            <a:endParaRPr sz="3300" dirty="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5279" y="2328518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562" y="3302910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562" y="4277301"/>
            <a:ext cx="114300" cy="1142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22398" y="6696088"/>
            <a:ext cx="4261485" cy="119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5080" indent="-111760">
              <a:lnSpc>
                <a:spcPct val="116100"/>
              </a:lnSpc>
              <a:spcBef>
                <a:spcPts val="95"/>
              </a:spcBef>
            </a:pPr>
            <a:r>
              <a:rPr sz="3300" spc="-240" dirty="0">
                <a:latin typeface="Trebuchet MS"/>
                <a:cs typeface="Trebuchet MS"/>
              </a:rPr>
              <a:t>Préparation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-315" dirty="0">
                <a:latin typeface="Trebuchet MS"/>
                <a:cs typeface="Trebuchet MS"/>
              </a:rPr>
              <a:t>à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280" dirty="0">
                <a:latin typeface="Trebuchet MS"/>
                <a:cs typeface="Trebuchet MS"/>
              </a:rPr>
              <a:t>la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poursuite </a:t>
            </a:r>
            <a:r>
              <a:rPr sz="3300" spc="-285" dirty="0">
                <a:latin typeface="Trebuchet MS"/>
                <a:cs typeface="Trebuchet MS"/>
              </a:rPr>
              <a:t>d’études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supérieures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20060" y="6697710"/>
            <a:ext cx="396367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8980" marR="5080" indent="-716915">
              <a:lnSpc>
                <a:spcPct val="115500"/>
              </a:lnSpc>
              <a:spcBef>
                <a:spcPts val="100"/>
              </a:spcBef>
            </a:pPr>
            <a:r>
              <a:rPr sz="3300" spc="-240" dirty="0">
                <a:latin typeface="Trebuchet MS"/>
                <a:cs typeface="Trebuchet MS"/>
              </a:rPr>
              <a:t>Préparation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315" dirty="0">
                <a:latin typeface="Trebuchet MS"/>
                <a:cs typeface="Trebuchet MS"/>
              </a:rPr>
              <a:t>à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204" dirty="0">
                <a:latin typeface="Trebuchet MS"/>
                <a:cs typeface="Trebuchet MS"/>
              </a:rPr>
              <a:t>l’insertion </a:t>
            </a:r>
            <a:r>
              <a:rPr sz="3300" spc="-130" dirty="0">
                <a:latin typeface="Trebuchet MS"/>
                <a:cs typeface="Trebuchet MS"/>
              </a:rPr>
              <a:t>professionnelle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2393" y="8453832"/>
            <a:ext cx="9546590" cy="114363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R="551180" algn="ctr">
              <a:lnSpc>
                <a:spcPct val="100000"/>
              </a:lnSpc>
              <a:spcBef>
                <a:spcPts val="1010"/>
              </a:spcBef>
            </a:pPr>
            <a:r>
              <a:rPr sz="3400" spc="-215" dirty="0">
                <a:latin typeface="Trebuchet MS"/>
                <a:cs typeface="Trebuchet MS"/>
              </a:rPr>
              <a:t>Épreuves</a:t>
            </a:r>
            <a:r>
              <a:rPr sz="3400" spc="-65" dirty="0">
                <a:latin typeface="Trebuchet MS"/>
                <a:cs typeface="Trebuchet MS"/>
              </a:rPr>
              <a:t> </a:t>
            </a:r>
            <a:r>
              <a:rPr sz="3400" spc="-120" dirty="0">
                <a:latin typeface="Trebuchet MS"/>
                <a:cs typeface="Trebuchet MS"/>
              </a:rPr>
              <a:t>terminales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600" spc="-20" dirty="0">
                <a:latin typeface="Lucida Sans Unicode"/>
                <a:cs typeface="Lucida Sans Unicode"/>
              </a:rPr>
              <a:t>Épreuve</a:t>
            </a:r>
            <a:r>
              <a:rPr sz="2600" spc="-17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prévention,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45" dirty="0">
                <a:latin typeface="Lucida Sans Unicode"/>
                <a:cs typeface="Lucida Sans Unicode"/>
              </a:rPr>
              <a:t>santé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environnement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et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oral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projet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562" y="9347203"/>
            <a:ext cx="114300" cy="1142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4574" cy="13049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557" y="-447642"/>
            <a:ext cx="15677649" cy="2029193"/>
          </a:xfrm>
          <a:prstGeom prst="rect">
            <a:avLst/>
          </a:prstGeom>
        </p:spPr>
        <p:txBody>
          <a:bodyPr vert="horz" wrap="square" lIns="0" tIns="872858" rIns="0" bIns="0" rtlCol="0">
            <a:spAutoFit/>
          </a:bodyPr>
          <a:lstStyle/>
          <a:p>
            <a:pPr marL="4041140">
              <a:lnSpc>
                <a:spcPct val="100000"/>
              </a:lnSpc>
              <a:spcBef>
                <a:spcPts val="110"/>
              </a:spcBef>
            </a:pPr>
            <a:r>
              <a:rPr sz="7500" spc="-760" dirty="0"/>
              <a:t>Le</a:t>
            </a:r>
            <a:r>
              <a:rPr sz="7500" spc="-755" dirty="0"/>
              <a:t> </a:t>
            </a:r>
            <a:r>
              <a:rPr sz="7500" spc="-615" dirty="0"/>
              <a:t>choix</a:t>
            </a:r>
            <a:r>
              <a:rPr sz="7500" spc="-750" dirty="0"/>
              <a:t> du </a:t>
            </a:r>
            <a:r>
              <a:rPr sz="7500" spc="-640" dirty="0"/>
              <a:t>parcours</a:t>
            </a:r>
            <a:r>
              <a:rPr sz="7500" spc="-755" dirty="0"/>
              <a:t> </a:t>
            </a:r>
            <a:r>
              <a:rPr sz="7500" spc="-700" dirty="0"/>
              <a:t>différencié</a:t>
            </a:r>
            <a:endParaRPr sz="7500" dirty="0"/>
          </a:p>
        </p:txBody>
      </p:sp>
      <p:sp>
        <p:nvSpPr>
          <p:cNvPr id="11" name="object 11"/>
          <p:cNvSpPr txBox="1"/>
          <p:nvPr/>
        </p:nvSpPr>
        <p:spPr>
          <a:xfrm>
            <a:off x="6224761" y="2405549"/>
            <a:ext cx="115620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2600" dirty="0">
                <a:latin typeface="Lucida Sans Unicode"/>
                <a:cs typeface="Lucida Sans Unicode"/>
              </a:rPr>
              <a:t>Le</a:t>
            </a:r>
            <a:r>
              <a:rPr sz="2600" spc="50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choix</a:t>
            </a:r>
            <a:r>
              <a:rPr sz="2600" spc="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entre</a:t>
            </a:r>
            <a:r>
              <a:rPr sz="2600" spc="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les</a:t>
            </a:r>
            <a:r>
              <a:rPr sz="2600" spc="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parcours</a:t>
            </a:r>
            <a:r>
              <a:rPr sz="2600" spc="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5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préparation</a:t>
            </a:r>
            <a:r>
              <a:rPr sz="2600" b="1" spc="5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à</a:t>
            </a:r>
            <a:r>
              <a:rPr sz="2600" b="1" spc="55" dirty="0">
                <a:latin typeface="Lucida Sans Unicode"/>
                <a:cs typeface="Lucida Sans Unicode"/>
              </a:rPr>
              <a:t> </a:t>
            </a:r>
            <a:r>
              <a:rPr sz="2600" b="1" spc="-60" dirty="0" err="1">
                <a:latin typeface="Lucida Sans Unicode"/>
                <a:cs typeface="Lucida Sans Unicode"/>
              </a:rPr>
              <a:t>l’insertion</a:t>
            </a:r>
            <a:r>
              <a:rPr lang="fr-FR" sz="2600" b="1" spc="-60" dirty="0">
                <a:latin typeface="Lucida Sans Unicode"/>
                <a:cs typeface="Lucida Sans Unicode"/>
              </a:rPr>
              <a:t> professionnelle</a:t>
            </a:r>
            <a:r>
              <a:rPr sz="2600" b="1" spc="5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et</a:t>
            </a:r>
            <a:r>
              <a:rPr sz="2600" b="1" spc="55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à</a:t>
            </a:r>
            <a:r>
              <a:rPr sz="2600" b="1" spc="5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la</a:t>
            </a:r>
            <a:r>
              <a:rPr sz="2600" b="1" spc="55" dirty="0">
                <a:latin typeface="Lucida Sans Unicode"/>
                <a:cs typeface="Lucida Sans Unicode"/>
              </a:rPr>
              <a:t> </a:t>
            </a:r>
            <a:r>
              <a:rPr sz="2600" b="1" spc="-10" dirty="0">
                <a:latin typeface="Lucida Sans Unicode"/>
                <a:cs typeface="Lucida Sans Unicode"/>
              </a:rPr>
              <a:t>poursuite </a:t>
            </a:r>
            <a:r>
              <a:rPr sz="2600" b="1" spc="-95" dirty="0">
                <a:latin typeface="Lucida Sans Unicode"/>
                <a:cs typeface="Lucida Sans Unicode"/>
              </a:rPr>
              <a:t>d’études</a:t>
            </a:r>
            <a:r>
              <a:rPr sz="2600" b="1" spc="-114" dirty="0">
                <a:latin typeface="Lucida Sans Unicode"/>
                <a:cs typeface="Lucida Sans Unicode"/>
              </a:rPr>
              <a:t> </a:t>
            </a:r>
            <a:r>
              <a:rPr sz="2600" b="1" spc="-45" dirty="0">
                <a:latin typeface="Lucida Sans Unicode"/>
                <a:cs typeface="Lucida Sans Unicode"/>
              </a:rPr>
              <a:t>supérieures</a:t>
            </a:r>
            <a:r>
              <a:rPr sz="2600" b="1" spc="-160" dirty="0">
                <a:latin typeface="Lucida Sans Unicode"/>
                <a:cs typeface="Lucida Sans Unicode"/>
              </a:rPr>
              <a:t> </a:t>
            </a:r>
            <a:r>
              <a:rPr sz="2600" spc="-125" dirty="0">
                <a:latin typeface="Lucida Sans Unicode"/>
                <a:cs typeface="Lucida Sans Unicode"/>
              </a:rPr>
              <a:t>s’inscrit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dans</a:t>
            </a:r>
            <a:r>
              <a:rPr sz="2600" spc="-105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le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35" dirty="0">
                <a:latin typeface="Lucida Sans Unicode"/>
                <a:cs typeface="Lucida Sans Unicode"/>
              </a:rPr>
              <a:t>cadre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160" dirty="0">
                <a:latin typeface="Lucida Sans Unicode"/>
                <a:cs typeface="Lucida Sans Unicode"/>
              </a:rPr>
              <a:t>d’un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spc="-55" dirty="0">
                <a:latin typeface="Lucida Sans Unicode"/>
                <a:cs typeface="Lucida Sans Unicode"/>
              </a:rPr>
              <a:t>accompagnement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continu, </a:t>
            </a:r>
            <a:r>
              <a:rPr sz="2600" spc="-30" dirty="0">
                <a:latin typeface="Lucida Sans Unicode"/>
                <a:cs typeface="Lucida Sans Unicode"/>
              </a:rPr>
              <a:t>depuis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la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classe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seconde,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à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la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construction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du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projet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spc="-80" dirty="0">
                <a:latin typeface="Lucida Sans Unicode"/>
                <a:cs typeface="Lucida Sans Unicode"/>
              </a:rPr>
              <a:t>l’élève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(soutien </a:t>
            </a:r>
            <a:r>
              <a:rPr sz="2600" dirty="0">
                <a:latin typeface="Lucida Sans Unicode"/>
                <a:cs typeface="Lucida Sans Unicode"/>
              </a:rPr>
              <a:t>au</a:t>
            </a:r>
            <a:r>
              <a:rPr sz="2600" spc="-19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parcours).</a:t>
            </a:r>
            <a:endParaRPr sz="2600" dirty="0">
              <a:latin typeface="Lucida Sans Unicode"/>
              <a:cs typeface="Lucida Sans Unicod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4161" y="6752771"/>
            <a:ext cx="114300" cy="114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4161" y="7209971"/>
            <a:ext cx="114300" cy="1142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224761" y="5209785"/>
            <a:ext cx="11562080" cy="407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600" spc="-45" dirty="0">
                <a:latin typeface="Lucida Sans Unicode"/>
                <a:cs typeface="Lucida Sans Unicode"/>
              </a:rPr>
              <a:t>Les</a:t>
            </a:r>
            <a:r>
              <a:rPr sz="2600" spc="-165" dirty="0">
                <a:latin typeface="Lucida Sans Unicode"/>
                <a:cs typeface="Lucida Sans Unicode"/>
              </a:rPr>
              <a:t> </a:t>
            </a:r>
            <a:r>
              <a:rPr sz="2600" spc="-90" dirty="0">
                <a:latin typeface="Lucida Sans Unicode"/>
                <a:cs typeface="Lucida Sans Unicode"/>
              </a:rPr>
              <a:t>deux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45" dirty="0">
                <a:latin typeface="Lucida Sans Unicode"/>
                <a:cs typeface="Lucida Sans Unicode"/>
              </a:rPr>
              <a:t>parcours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sont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45" dirty="0">
                <a:latin typeface="Lucida Sans Unicode"/>
                <a:cs typeface="Lucida Sans Unicode"/>
              </a:rPr>
              <a:t>présentés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à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tous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70" dirty="0">
                <a:latin typeface="Lucida Sans Unicode"/>
                <a:cs typeface="Lucida Sans Unicode"/>
              </a:rPr>
              <a:t>les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spc="-45" dirty="0">
                <a:latin typeface="Lucida Sans Unicode"/>
                <a:cs typeface="Lucida Sans Unicode"/>
              </a:rPr>
              <a:t>élèves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en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début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terminale.</a:t>
            </a:r>
            <a:endParaRPr sz="2600" dirty="0">
              <a:latin typeface="Lucida Sans Unicode"/>
              <a:cs typeface="Lucida Sans Unicode"/>
            </a:endParaRPr>
          </a:p>
          <a:p>
            <a:pPr marL="573405" marR="829310" indent="-561340">
              <a:lnSpc>
                <a:spcPct val="115399"/>
              </a:lnSpc>
              <a:spcBef>
                <a:spcPts val="3600"/>
              </a:spcBef>
            </a:pPr>
            <a:r>
              <a:rPr sz="2600" dirty="0">
                <a:latin typeface="Lucida Sans Unicode"/>
                <a:cs typeface="Lucida Sans Unicode"/>
              </a:rPr>
              <a:t>Une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75" dirty="0">
                <a:latin typeface="Lucida Sans Unicode"/>
                <a:cs typeface="Lucida Sans Unicode"/>
              </a:rPr>
              <a:t>fiche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70" dirty="0">
                <a:latin typeface="Lucida Sans Unicode"/>
                <a:cs typeface="Lucida Sans Unicode"/>
              </a:rPr>
              <a:t>dialogue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55" dirty="0">
                <a:latin typeface="Lucida Sans Unicode"/>
                <a:cs typeface="Lucida Sans Unicode"/>
              </a:rPr>
              <a:t>est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65" dirty="0">
                <a:latin typeface="Lucida Sans Unicode"/>
                <a:cs typeface="Lucida Sans Unicode"/>
              </a:rPr>
              <a:t>utilisée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par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80" dirty="0">
                <a:latin typeface="Lucida Sans Unicode"/>
                <a:cs typeface="Lucida Sans Unicode"/>
              </a:rPr>
              <a:t>l’établissement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30" dirty="0">
                <a:latin typeface="Lucida Sans Unicode"/>
                <a:cs typeface="Lucida Sans Unicode"/>
              </a:rPr>
              <a:t>pour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30" dirty="0">
                <a:latin typeface="Lucida Sans Unicode"/>
                <a:cs typeface="Lucida Sans Unicode"/>
              </a:rPr>
              <a:t>permettre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: </a:t>
            </a:r>
            <a:r>
              <a:rPr sz="2600" spc="-100" dirty="0">
                <a:latin typeface="Lucida Sans Unicode"/>
                <a:cs typeface="Lucida Sans Unicode"/>
              </a:rPr>
              <a:t>aux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75" dirty="0">
                <a:latin typeface="Lucida Sans Unicode"/>
                <a:cs typeface="Lucida Sans Unicode"/>
              </a:rPr>
              <a:t>familles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95" dirty="0">
                <a:latin typeface="Lucida Sans Unicode"/>
                <a:cs typeface="Lucida Sans Unicode"/>
              </a:rPr>
              <a:t>d’exprimer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20" dirty="0">
                <a:latin typeface="Lucida Sans Unicode"/>
                <a:cs typeface="Lucida Sans Unicode"/>
              </a:rPr>
              <a:t>un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30" dirty="0">
                <a:latin typeface="Lucida Sans Unicode"/>
                <a:cs typeface="Lucida Sans Unicode"/>
              </a:rPr>
              <a:t>premier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55" dirty="0">
                <a:latin typeface="Lucida Sans Unicode"/>
                <a:cs typeface="Lucida Sans Unicode"/>
              </a:rPr>
              <a:t>souhait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45" dirty="0">
                <a:latin typeface="Lucida Sans Unicode"/>
                <a:cs typeface="Lucida Sans Unicode"/>
              </a:rPr>
              <a:t>parcours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;</a:t>
            </a:r>
            <a:endParaRPr sz="2600" dirty="0">
              <a:latin typeface="Lucida Sans Unicode"/>
              <a:cs typeface="Lucida Sans Unicode"/>
            </a:endParaRPr>
          </a:p>
          <a:p>
            <a:pPr marL="573405">
              <a:lnSpc>
                <a:spcPct val="100000"/>
              </a:lnSpc>
              <a:spcBef>
                <a:spcPts val="480"/>
              </a:spcBef>
            </a:pPr>
            <a:r>
              <a:rPr sz="2600" dirty="0">
                <a:latin typeface="Lucida Sans Unicode"/>
                <a:cs typeface="Lucida Sans Unicode"/>
              </a:rPr>
              <a:t>au</a:t>
            </a:r>
            <a:r>
              <a:rPr sz="2600" spc="-200" dirty="0">
                <a:latin typeface="Lucida Sans Unicode"/>
                <a:cs typeface="Lucida Sans Unicode"/>
              </a:rPr>
              <a:t> </a:t>
            </a:r>
            <a:r>
              <a:rPr sz="2600" spc="-70" dirty="0">
                <a:latin typeface="Lucida Sans Unicode"/>
                <a:cs typeface="Lucida Sans Unicode"/>
              </a:rPr>
              <a:t>conseil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165" dirty="0">
                <a:latin typeface="Lucida Sans Unicode"/>
                <a:cs typeface="Lucida Sans Unicode"/>
              </a:rPr>
              <a:t> </a:t>
            </a:r>
            <a:r>
              <a:rPr sz="2600" spc="-75" dirty="0">
                <a:latin typeface="Lucida Sans Unicode"/>
                <a:cs typeface="Lucida Sans Unicode"/>
              </a:rPr>
              <a:t>classe</a:t>
            </a:r>
            <a:r>
              <a:rPr sz="2600" spc="-1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-160" dirty="0">
                <a:latin typeface="Lucida Sans Unicode"/>
                <a:cs typeface="Lucida Sans Unicode"/>
              </a:rPr>
              <a:t> </a:t>
            </a:r>
            <a:r>
              <a:rPr sz="2600" spc="-45" dirty="0">
                <a:latin typeface="Lucida Sans Unicode"/>
                <a:cs typeface="Lucida Sans Unicode"/>
              </a:rPr>
              <a:t>faire</a:t>
            </a:r>
            <a:r>
              <a:rPr sz="2600" spc="-16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des</a:t>
            </a:r>
            <a:r>
              <a:rPr sz="2600" spc="-16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recommandations.</a:t>
            </a:r>
            <a:endParaRPr sz="26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5399"/>
              </a:lnSpc>
              <a:spcBef>
                <a:spcPts val="3595"/>
              </a:spcBef>
            </a:pPr>
            <a:r>
              <a:rPr sz="2600" spc="-85" dirty="0">
                <a:latin typeface="Lucida Sans Unicode"/>
                <a:cs typeface="Lucida Sans Unicode"/>
              </a:rPr>
              <a:t>L’inscription</a:t>
            </a:r>
            <a:r>
              <a:rPr sz="2600" spc="-1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dans</a:t>
            </a:r>
            <a:r>
              <a:rPr sz="2600" spc="-155" dirty="0">
                <a:latin typeface="Lucida Sans Unicode"/>
                <a:cs typeface="Lucida Sans Unicode"/>
              </a:rPr>
              <a:t> </a:t>
            </a:r>
            <a:r>
              <a:rPr sz="2600" spc="-130" dirty="0">
                <a:latin typeface="Lucida Sans Unicode"/>
                <a:cs typeface="Lucida Sans Unicode"/>
              </a:rPr>
              <a:t>l’un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ou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spc="-75" dirty="0">
                <a:latin typeface="Lucida Sans Unicode"/>
                <a:cs typeface="Lucida Sans Unicode"/>
              </a:rPr>
              <a:t>l’autre</a:t>
            </a:r>
            <a:r>
              <a:rPr sz="2600" spc="-110" dirty="0">
                <a:latin typeface="Lucida Sans Unicode"/>
                <a:cs typeface="Lucida Sans Unicode"/>
              </a:rPr>
              <a:t> </a:t>
            </a:r>
            <a:r>
              <a:rPr sz="2600" spc="-30" dirty="0">
                <a:latin typeface="Lucida Sans Unicode"/>
                <a:cs typeface="Lucida Sans Unicode"/>
              </a:rPr>
              <a:t>parcours</a:t>
            </a:r>
            <a:r>
              <a:rPr sz="2600" spc="-1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se</a:t>
            </a:r>
            <a:r>
              <a:rPr sz="2600" spc="-110" dirty="0">
                <a:latin typeface="Lucida Sans Unicode"/>
                <a:cs typeface="Lucida Sans Unicode"/>
              </a:rPr>
              <a:t> </a:t>
            </a:r>
            <a:r>
              <a:rPr sz="2600" spc="-20" dirty="0">
                <a:latin typeface="Lucida Sans Unicode"/>
                <a:cs typeface="Lucida Sans Unicode"/>
              </a:rPr>
              <a:t>fait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au</a:t>
            </a:r>
            <a:r>
              <a:rPr sz="2600" spc="-1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terme</a:t>
            </a:r>
            <a:r>
              <a:rPr sz="2600" spc="-110" dirty="0">
                <a:latin typeface="Lucida Sans Unicode"/>
                <a:cs typeface="Lucida Sans Unicode"/>
              </a:rPr>
              <a:t> </a:t>
            </a:r>
            <a:r>
              <a:rPr sz="2600" spc="-114" dirty="0">
                <a:latin typeface="Lucida Sans Unicode"/>
                <a:cs typeface="Lucida Sans Unicode"/>
              </a:rPr>
              <a:t>d’un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spc="-20" dirty="0">
                <a:latin typeface="Lucida Sans Unicode"/>
                <a:cs typeface="Lucida Sans Unicode"/>
              </a:rPr>
              <a:t>entretien</a:t>
            </a:r>
            <a:r>
              <a:rPr sz="2600" spc="-11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à </a:t>
            </a:r>
            <a:r>
              <a:rPr sz="2600" spc="-30" dirty="0">
                <a:latin typeface="Lucida Sans Unicode"/>
                <a:cs typeface="Lucida Sans Unicode"/>
              </a:rPr>
              <a:t>l’issue</a:t>
            </a:r>
            <a:r>
              <a:rPr sz="2600" spc="1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du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dernier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conseil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classe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précédant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le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parcours,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au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choix</a:t>
            </a:r>
            <a:r>
              <a:rPr sz="2600" spc="160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de </a:t>
            </a:r>
            <a:r>
              <a:rPr sz="2600" spc="-10" dirty="0">
                <a:latin typeface="Lucida Sans Unicode"/>
                <a:cs typeface="Lucida Sans Unicode"/>
              </a:rPr>
              <a:t>l’élève</a:t>
            </a:r>
            <a:endParaRPr sz="2600" dirty="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47098" y="2415258"/>
            <a:ext cx="855610" cy="413867"/>
          </a:xfrm>
          <a:custGeom>
            <a:avLst/>
            <a:gdLst/>
            <a:ahLst/>
            <a:cxnLst/>
            <a:rect l="l" t="t" r="r" b="b"/>
            <a:pathLst>
              <a:path w="1294764" h="685800">
                <a:moveTo>
                  <a:pt x="5574" y="685799"/>
                </a:moveTo>
                <a:lnTo>
                  <a:pt x="0" y="685799"/>
                </a:lnTo>
                <a:lnTo>
                  <a:pt x="0" y="517054"/>
                </a:lnTo>
                <a:lnTo>
                  <a:pt x="222709" y="345412"/>
                </a:lnTo>
                <a:lnTo>
                  <a:pt x="0" y="173060"/>
                </a:lnTo>
                <a:lnTo>
                  <a:pt x="0" y="0"/>
                </a:lnTo>
                <a:lnTo>
                  <a:pt x="446128" y="344703"/>
                </a:lnTo>
                <a:lnTo>
                  <a:pt x="5574" y="685799"/>
                </a:lnTo>
                <a:close/>
              </a:path>
              <a:path w="1294764" h="685800">
                <a:moveTo>
                  <a:pt x="429715" y="685799"/>
                </a:moveTo>
                <a:lnTo>
                  <a:pt x="424141" y="685799"/>
                </a:lnTo>
                <a:lnTo>
                  <a:pt x="424141" y="517054"/>
                </a:lnTo>
                <a:lnTo>
                  <a:pt x="646850" y="345412"/>
                </a:lnTo>
                <a:lnTo>
                  <a:pt x="424141" y="173060"/>
                </a:lnTo>
                <a:lnTo>
                  <a:pt x="424141" y="0"/>
                </a:lnTo>
                <a:lnTo>
                  <a:pt x="870269" y="344703"/>
                </a:lnTo>
                <a:lnTo>
                  <a:pt x="429715" y="685799"/>
                </a:lnTo>
                <a:close/>
              </a:path>
              <a:path w="1294764" h="685800">
                <a:moveTo>
                  <a:pt x="853856" y="685799"/>
                </a:moveTo>
                <a:lnTo>
                  <a:pt x="848282" y="685799"/>
                </a:lnTo>
                <a:lnTo>
                  <a:pt x="848282" y="517054"/>
                </a:lnTo>
                <a:lnTo>
                  <a:pt x="1070991" y="345412"/>
                </a:lnTo>
                <a:lnTo>
                  <a:pt x="848282" y="173060"/>
                </a:lnTo>
                <a:lnTo>
                  <a:pt x="848282" y="0"/>
                </a:lnTo>
                <a:lnTo>
                  <a:pt x="1294410" y="344703"/>
                </a:lnTo>
                <a:lnTo>
                  <a:pt x="853856" y="685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Image 24" descr="illustrations, cliparts, dessins animés et icônes de deux cibles et deux flèches, concept vectoriel - deux chemins">
            <a:extLst>
              <a:ext uri="{FF2B5EF4-FFF2-40B4-BE49-F238E27FC236}">
                <a16:creationId xmlns:a16="http://schemas.microsoft.com/office/drawing/2014/main" id="{FF49F249-5DAE-4FFC-B9B4-961E808188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076700"/>
            <a:ext cx="4620245" cy="351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ject 7">
            <a:extLst>
              <a:ext uri="{FF2B5EF4-FFF2-40B4-BE49-F238E27FC236}">
                <a16:creationId xmlns:a16="http://schemas.microsoft.com/office/drawing/2014/main" id="{174EEF21-608A-40DB-91EB-19BD646DF9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794" y="-190500"/>
            <a:ext cx="3429000" cy="1905000"/>
          </a:xfrm>
          <a:prstGeom prst="rect">
            <a:avLst/>
          </a:prstGeom>
        </p:spPr>
      </p:pic>
      <p:sp>
        <p:nvSpPr>
          <p:cNvPr id="28" name="object 15">
            <a:extLst>
              <a:ext uri="{FF2B5EF4-FFF2-40B4-BE49-F238E27FC236}">
                <a16:creationId xmlns:a16="http://schemas.microsoft.com/office/drawing/2014/main" id="{A04FEA52-117F-4120-B103-A143E71C0BD2}"/>
              </a:ext>
            </a:extLst>
          </p:cNvPr>
          <p:cNvSpPr/>
          <p:nvPr/>
        </p:nvSpPr>
        <p:spPr>
          <a:xfrm>
            <a:off x="5256598" y="5150981"/>
            <a:ext cx="855610" cy="413867"/>
          </a:xfrm>
          <a:custGeom>
            <a:avLst/>
            <a:gdLst/>
            <a:ahLst/>
            <a:cxnLst/>
            <a:rect l="l" t="t" r="r" b="b"/>
            <a:pathLst>
              <a:path w="1294764" h="685800">
                <a:moveTo>
                  <a:pt x="5574" y="685799"/>
                </a:moveTo>
                <a:lnTo>
                  <a:pt x="0" y="685799"/>
                </a:lnTo>
                <a:lnTo>
                  <a:pt x="0" y="517054"/>
                </a:lnTo>
                <a:lnTo>
                  <a:pt x="222709" y="345412"/>
                </a:lnTo>
                <a:lnTo>
                  <a:pt x="0" y="173060"/>
                </a:lnTo>
                <a:lnTo>
                  <a:pt x="0" y="0"/>
                </a:lnTo>
                <a:lnTo>
                  <a:pt x="446128" y="344703"/>
                </a:lnTo>
                <a:lnTo>
                  <a:pt x="5574" y="685799"/>
                </a:lnTo>
                <a:close/>
              </a:path>
              <a:path w="1294764" h="685800">
                <a:moveTo>
                  <a:pt x="429715" y="685799"/>
                </a:moveTo>
                <a:lnTo>
                  <a:pt x="424141" y="685799"/>
                </a:lnTo>
                <a:lnTo>
                  <a:pt x="424141" y="517054"/>
                </a:lnTo>
                <a:lnTo>
                  <a:pt x="646850" y="345412"/>
                </a:lnTo>
                <a:lnTo>
                  <a:pt x="424141" y="173060"/>
                </a:lnTo>
                <a:lnTo>
                  <a:pt x="424141" y="0"/>
                </a:lnTo>
                <a:lnTo>
                  <a:pt x="870269" y="344703"/>
                </a:lnTo>
                <a:lnTo>
                  <a:pt x="429715" y="685799"/>
                </a:lnTo>
                <a:close/>
              </a:path>
              <a:path w="1294764" h="685800">
                <a:moveTo>
                  <a:pt x="853856" y="685799"/>
                </a:moveTo>
                <a:lnTo>
                  <a:pt x="848282" y="685799"/>
                </a:lnTo>
                <a:lnTo>
                  <a:pt x="848282" y="517054"/>
                </a:lnTo>
                <a:lnTo>
                  <a:pt x="1070991" y="345412"/>
                </a:lnTo>
                <a:lnTo>
                  <a:pt x="848282" y="173060"/>
                </a:lnTo>
                <a:lnTo>
                  <a:pt x="848282" y="0"/>
                </a:lnTo>
                <a:lnTo>
                  <a:pt x="1294410" y="344703"/>
                </a:lnTo>
                <a:lnTo>
                  <a:pt x="853856" y="685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6D6E460A-624B-4C23-AEDD-8FEC034A943A}"/>
              </a:ext>
            </a:extLst>
          </p:cNvPr>
          <p:cNvSpPr/>
          <p:nvPr/>
        </p:nvSpPr>
        <p:spPr>
          <a:xfrm>
            <a:off x="5256598" y="6057901"/>
            <a:ext cx="855610" cy="413867"/>
          </a:xfrm>
          <a:custGeom>
            <a:avLst/>
            <a:gdLst/>
            <a:ahLst/>
            <a:cxnLst/>
            <a:rect l="l" t="t" r="r" b="b"/>
            <a:pathLst>
              <a:path w="1294764" h="685800">
                <a:moveTo>
                  <a:pt x="5574" y="685799"/>
                </a:moveTo>
                <a:lnTo>
                  <a:pt x="0" y="685799"/>
                </a:lnTo>
                <a:lnTo>
                  <a:pt x="0" y="517054"/>
                </a:lnTo>
                <a:lnTo>
                  <a:pt x="222709" y="345412"/>
                </a:lnTo>
                <a:lnTo>
                  <a:pt x="0" y="173060"/>
                </a:lnTo>
                <a:lnTo>
                  <a:pt x="0" y="0"/>
                </a:lnTo>
                <a:lnTo>
                  <a:pt x="446128" y="344703"/>
                </a:lnTo>
                <a:lnTo>
                  <a:pt x="5574" y="685799"/>
                </a:lnTo>
                <a:close/>
              </a:path>
              <a:path w="1294764" h="685800">
                <a:moveTo>
                  <a:pt x="429715" y="685799"/>
                </a:moveTo>
                <a:lnTo>
                  <a:pt x="424141" y="685799"/>
                </a:lnTo>
                <a:lnTo>
                  <a:pt x="424141" y="517054"/>
                </a:lnTo>
                <a:lnTo>
                  <a:pt x="646850" y="345412"/>
                </a:lnTo>
                <a:lnTo>
                  <a:pt x="424141" y="173060"/>
                </a:lnTo>
                <a:lnTo>
                  <a:pt x="424141" y="0"/>
                </a:lnTo>
                <a:lnTo>
                  <a:pt x="870269" y="344703"/>
                </a:lnTo>
                <a:lnTo>
                  <a:pt x="429715" y="685799"/>
                </a:lnTo>
                <a:close/>
              </a:path>
              <a:path w="1294764" h="685800">
                <a:moveTo>
                  <a:pt x="853856" y="685799"/>
                </a:moveTo>
                <a:lnTo>
                  <a:pt x="848282" y="685799"/>
                </a:lnTo>
                <a:lnTo>
                  <a:pt x="848282" y="517054"/>
                </a:lnTo>
                <a:lnTo>
                  <a:pt x="1070991" y="345412"/>
                </a:lnTo>
                <a:lnTo>
                  <a:pt x="848282" y="173060"/>
                </a:lnTo>
                <a:lnTo>
                  <a:pt x="848282" y="0"/>
                </a:lnTo>
                <a:lnTo>
                  <a:pt x="1294410" y="344703"/>
                </a:lnTo>
                <a:lnTo>
                  <a:pt x="853856" y="685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6EF168C-6378-487E-9978-6B59E4C8E1F1}"/>
              </a:ext>
            </a:extLst>
          </p:cNvPr>
          <p:cNvSpPr/>
          <p:nvPr/>
        </p:nvSpPr>
        <p:spPr>
          <a:xfrm>
            <a:off x="5270428" y="7871742"/>
            <a:ext cx="855610" cy="413867"/>
          </a:xfrm>
          <a:custGeom>
            <a:avLst/>
            <a:gdLst/>
            <a:ahLst/>
            <a:cxnLst/>
            <a:rect l="l" t="t" r="r" b="b"/>
            <a:pathLst>
              <a:path w="1294764" h="685800">
                <a:moveTo>
                  <a:pt x="5574" y="685799"/>
                </a:moveTo>
                <a:lnTo>
                  <a:pt x="0" y="685799"/>
                </a:lnTo>
                <a:lnTo>
                  <a:pt x="0" y="517054"/>
                </a:lnTo>
                <a:lnTo>
                  <a:pt x="222709" y="345412"/>
                </a:lnTo>
                <a:lnTo>
                  <a:pt x="0" y="173060"/>
                </a:lnTo>
                <a:lnTo>
                  <a:pt x="0" y="0"/>
                </a:lnTo>
                <a:lnTo>
                  <a:pt x="446128" y="344703"/>
                </a:lnTo>
                <a:lnTo>
                  <a:pt x="5574" y="685799"/>
                </a:lnTo>
                <a:close/>
              </a:path>
              <a:path w="1294764" h="685800">
                <a:moveTo>
                  <a:pt x="429715" y="685799"/>
                </a:moveTo>
                <a:lnTo>
                  <a:pt x="424141" y="685799"/>
                </a:lnTo>
                <a:lnTo>
                  <a:pt x="424141" y="517054"/>
                </a:lnTo>
                <a:lnTo>
                  <a:pt x="646850" y="345412"/>
                </a:lnTo>
                <a:lnTo>
                  <a:pt x="424141" y="173060"/>
                </a:lnTo>
                <a:lnTo>
                  <a:pt x="424141" y="0"/>
                </a:lnTo>
                <a:lnTo>
                  <a:pt x="870269" y="344703"/>
                </a:lnTo>
                <a:lnTo>
                  <a:pt x="429715" y="685799"/>
                </a:lnTo>
                <a:close/>
              </a:path>
              <a:path w="1294764" h="685800">
                <a:moveTo>
                  <a:pt x="853856" y="685799"/>
                </a:moveTo>
                <a:lnTo>
                  <a:pt x="848282" y="685799"/>
                </a:lnTo>
                <a:lnTo>
                  <a:pt x="848282" y="517054"/>
                </a:lnTo>
                <a:lnTo>
                  <a:pt x="1070991" y="345412"/>
                </a:lnTo>
                <a:lnTo>
                  <a:pt x="848282" y="173060"/>
                </a:lnTo>
                <a:lnTo>
                  <a:pt x="848282" y="0"/>
                </a:lnTo>
                <a:lnTo>
                  <a:pt x="1294410" y="344703"/>
                </a:lnTo>
                <a:lnTo>
                  <a:pt x="853856" y="685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3549" y="9418090"/>
            <a:ext cx="1358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0764B0"/>
                </a:solidFill>
                <a:latin typeface="Tahoma"/>
                <a:cs typeface="Tahoma"/>
              </a:rPr>
              <a:t>3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90" y="1028700"/>
            <a:ext cx="17630774" cy="85343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6D8A67-412A-44ED-A694-A9D61B217AAF}"/>
              </a:ext>
            </a:extLst>
          </p:cNvPr>
          <p:cNvSpPr txBox="1"/>
          <p:nvPr/>
        </p:nvSpPr>
        <p:spPr>
          <a:xfrm>
            <a:off x="6096000" y="32843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La fiche dialogue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7848600" y="1409700"/>
            <a:ext cx="4823460" cy="2041892"/>
            <a:chOff x="10855025" y="2087954"/>
            <a:chExt cx="2800985" cy="1494790"/>
          </a:xfrm>
        </p:grpSpPr>
        <p:sp>
          <p:nvSpPr>
            <p:cNvPr id="10" name="object 10"/>
            <p:cNvSpPr/>
            <p:nvPr/>
          </p:nvSpPr>
          <p:spPr>
            <a:xfrm>
              <a:off x="12921499" y="2680290"/>
              <a:ext cx="152400" cy="136525"/>
            </a:xfrm>
            <a:custGeom>
              <a:avLst/>
              <a:gdLst/>
              <a:ahLst/>
              <a:cxnLst/>
              <a:rect l="l" t="t" r="r" b="b"/>
              <a:pathLst>
                <a:path w="152400" h="136525">
                  <a:moveTo>
                    <a:pt x="0" y="136501"/>
                  </a:moveTo>
                  <a:lnTo>
                    <a:pt x="16949" y="113605"/>
                  </a:lnTo>
                  <a:lnTo>
                    <a:pt x="49218" y="77975"/>
                  </a:lnTo>
                  <a:lnTo>
                    <a:pt x="84849" y="45706"/>
                  </a:lnTo>
                  <a:lnTo>
                    <a:pt x="123203" y="17312"/>
                  </a:lnTo>
                  <a:lnTo>
                    <a:pt x="152138" y="0"/>
                  </a:lnTo>
                </a:path>
              </a:pathLst>
            </a:custGeom>
            <a:ln w="228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55025" y="2087954"/>
              <a:ext cx="2800985" cy="1494790"/>
            </a:xfrm>
            <a:custGeom>
              <a:avLst/>
              <a:gdLst/>
              <a:ahLst/>
              <a:cxnLst/>
              <a:rect l="l" t="t" r="r" b="b"/>
              <a:pathLst>
                <a:path w="2800984" h="1494789">
                  <a:moveTo>
                    <a:pt x="2800604" y="1494350"/>
                  </a:moveTo>
                  <a:lnTo>
                    <a:pt x="0" y="1494350"/>
                  </a:lnTo>
                  <a:lnTo>
                    <a:pt x="385762" y="747175"/>
                  </a:lnTo>
                  <a:lnTo>
                    <a:pt x="0" y="0"/>
                  </a:lnTo>
                  <a:lnTo>
                    <a:pt x="2800604" y="0"/>
                  </a:lnTo>
                  <a:lnTo>
                    <a:pt x="2414842" y="747175"/>
                  </a:lnTo>
                  <a:lnTo>
                    <a:pt x="2800604" y="1494350"/>
                  </a:lnTo>
                  <a:close/>
                </a:path>
              </a:pathLst>
            </a:custGeom>
            <a:solidFill>
              <a:srgbClr val="A3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63000" y="2173464"/>
            <a:ext cx="3048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35" dirty="0">
                <a:latin typeface="Arial Black"/>
                <a:cs typeface="Arial Black"/>
              </a:rPr>
              <a:t>2</a:t>
            </a:r>
            <a:r>
              <a:rPr sz="4000" spc="-190" dirty="0">
                <a:latin typeface="Arial Black"/>
                <a:cs typeface="Arial Black"/>
              </a:rPr>
              <a:t> </a:t>
            </a:r>
            <a:r>
              <a:rPr sz="4000" spc="-80" dirty="0">
                <a:latin typeface="Arial Black"/>
                <a:cs typeface="Arial Black"/>
              </a:rPr>
              <a:t>objectifs</a:t>
            </a:r>
            <a:endParaRPr sz="4000" dirty="0">
              <a:latin typeface="Arial Black"/>
              <a:cs typeface="Arial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9" y="235928"/>
            <a:ext cx="2314574" cy="130492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69169" y="1748463"/>
            <a:ext cx="4766310" cy="7945120"/>
            <a:chOff x="169169" y="1748463"/>
            <a:chExt cx="4766310" cy="7945120"/>
          </a:xfrm>
        </p:grpSpPr>
        <p:sp>
          <p:nvSpPr>
            <p:cNvPr id="15" name="object 15"/>
            <p:cNvSpPr/>
            <p:nvPr/>
          </p:nvSpPr>
          <p:spPr>
            <a:xfrm>
              <a:off x="169169" y="1748463"/>
              <a:ext cx="4766310" cy="7945120"/>
            </a:xfrm>
            <a:custGeom>
              <a:avLst/>
              <a:gdLst/>
              <a:ahLst/>
              <a:cxnLst/>
              <a:rect l="l" t="t" r="r" b="b"/>
              <a:pathLst>
                <a:path w="4766310" h="7945120">
                  <a:moveTo>
                    <a:pt x="0" y="0"/>
                  </a:moveTo>
                  <a:lnTo>
                    <a:pt x="4765685" y="0"/>
                  </a:lnTo>
                  <a:lnTo>
                    <a:pt x="4765685" y="7944667"/>
                  </a:lnTo>
                  <a:lnTo>
                    <a:pt x="0" y="794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943" y="4266994"/>
              <a:ext cx="4362449" cy="29051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324970" y="5089386"/>
            <a:ext cx="6344662" cy="1105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16500"/>
              </a:lnSpc>
              <a:spcBef>
                <a:spcPts val="95"/>
              </a:spcBef>
              <a:tabLst>
                <a:tab pos="2174240" algn="l"/>
                <a:tab pos="2638425" algn="l"/>
              </a:tabLst>
            </a:pPr>
            <a:r>
              <a:rPr sz="3200" spc="-10" dirty="0">
                <a:latin typeface="Verdana"/>
                <a:cs typeface="Verdana"/>
              </a:rPr>
              <a:t>Consolidation</a:t>
            </a:r>
            <a:r>
              <a:rPr sz="3200" dirty="0">
                <a:latin typeface="Verdana"/>
                <a:cs typeface="Verdana"/>
              </a:rPr>
              <a:t>	</a:t>
            </a:r>
            <a:r>
              <a:rPr lang="fr-FR" sz="320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et</a:t>
            </a:r>
            <a:r>
              <a:rPr lang="fr-FR" sz="3200" spc="-25" dirty="0">
                <a:latin typeface="Verdana"/>
                <a:cs typeface="Verdana"/>
              </a:rPr>
              <a:t> </a:t>
            </a:r>
            <a:r>
              <a:rPr sz="3200" spc="-65" dirty="0" err="1">
                <a:latin typeface="Verdana"/>
                <a:cs typeface="Verdana"/>
              </a:rPr>
              <a:t>renforcement</a:t>
            </a:r>
            <a:r>
              <a:rPr lang="fr-FR" sz="3200" spc="-65" dirty="0">
                <a:latin typeface="Verdana"/>
                <a:cs typeface="Verdana"/>
              </a:rPr>
              <a:t> </a:t>
            </a:r>
            <a:r>
              <a:rPr sz="3200" spc="-70" dirty="0" err="1">
                <a:latin typeface="Verdana"/>
                <a:cs typeface="Verdana"/>
              </a:rPr>
              <a:t>disciplinaire</a:t>
            </a:r>
            <a:r>
              <a:rPr sz="3200" spc="-145" dirty="0">
                <a:latin typeface="Verdana"/>
                <a:cs typeface="Verdana"/>
              </a:rPr>
              <a:t> </a:t>
            </a:r>
            <a:r>
              <a:rPr sz="3200" spc="-95" dirty="0">
                <a:latin typeface="Verdana"/>
                <a:cs typeface="Verdana"/>
              </a:rPr>
              <a:t>et</a:t>
            </a:r>
            <a:r>
              <a:rPr sz="3200" spc="-14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méthodologique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36211" y="5143500"/>
            <a:ext cx="5682620" cy="1681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3200" spc="-65" dirty="0">
                <a:latin typeface="Verdana"/>
                <a:cs typeface="Verdana"/>
              </a:rPr>
              <a:t>Développement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de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spc="-60" dirty="0">
                <a:latin typeface="Verdana"/>
                <a:cs typeface="Verdana"/>
              </a:rPr>
              <a:t>compétences </a:t>
            </a:r>
            <a:r>
              <a:rPr sz="3200" spc="-10" dirty="0">
                <a:latin typeface="Verdana"/>
                <a:cs typeface="Verdana"/>
              </a:rPr>
              <a:t>psychosociales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D45DC3F-16FD-43AA-8F6F-2348E4037DDA}"/>
              </a:ext>
            </a:extLst>
          </p:cNvPr>
          <p:cNvSpPr txBox="1"/>
          <p:nvPr/>
        </p:nvSpPr>
        <p:spPr>
          <a:xfrm>
            <a:off x="2895600" y="235928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spc="-200" dirty="0"/>
              <a:t>Parcours</a:t>
            </a:r>
            <a:r>
              <a:rPr lang="fr-FR" sz="4000" b="1" spc="-105" dirty="0"/>
              <a:t> </a:t>
            </a:r>
            <a:r>
              <a:rPr lang="fr-FR" sz="4000" b="1" spc="-370" dirty="0"/>
              <a:t>1</a:t>
            </a:r>
            <a:r>
              <a:rPr lang="fr-FR" sz="4000" b="1" spc="-105" dirty="0"/>
              <a:t> </a:t>
            </a:r>
            <a:r>
              <a:rPr lang="fr-FR" sz="4000" b="1" spc="-515" dirty="0"/>
              <a:t>:</a:t>
            </a:r>
            <a:r>
              <a:rPr lang="fr-FR" sz="4000" b="1" spc="-105" dirty="0"/>
              <a:t> </a:t>
            </a:r>
            <a:r>
              <a:rPr lang="fr-FR" sz="4000" b="1" spc="-254" dirty="0"/>
              <a:t>préparation</a:t>
            </a:r>
            <a:r>
              <a:rPr lang="fr-FR" sz="4000" b="1" spc="-105" dirty="0"/>
              <a:t> </a:t>
            </a:r>
            <a:r>
              <a:rPr lang="fr-FR" sz="4000" b="1" spc="-335" dirty="0"/>
              <a:t>à</a:t>
            </a:r>
            <a:r>
              <a:rPr lang="fr-FR" sz="4000" b="1" spc="-105" dirty="0"/>
              <a:t> </a:t>
            </a:r>
            <a:r>
              <a:rPr lang="fr-FR" sz="4000" b="1" spc="-305" dirty="0"/>
              <a:t>la</a:t>
            </a:r>
            <a:r>
              <a:rPr lang="fr-FR" sz="4000" b="1" spc="-105" dirty="0"/>
              <a:t> </a:t>
            </a:r>
            <a:r>
              <a:rPr lang="fr-FR" sz="4000" b="1" spc="-215" dirty="0"/>
              <a:t>poursuite</a:t>
            </a:r>
            <a:r>
              <a:rPr lang="fr-FR" sz="4000" b="1" spc="-100" dirty="0"/>
              <a:t> </a:t>
            </a:r>
            <a:r>
              <a:rPr lang="fr-FR" sz="4000" b="1" spc="-300" dirty="0"/>
              <a:t>d’études</a:t>
            </a:r>
            <a:r>
              <a:rPr lang="fr-FR" sz="4000" b="1" spc="-105" dirty="0"/>
              <a:t> </a:t>
            </a:r>
            <a:r>
              <a:rPr lang="fr-FR" sz="4000" b="1" spc="-140" dirty="0"/>
              <a:t>supérieures</a:t>
            </a:r>
            <a:endParaRPr lang="fr-FR" sz="4000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F288ACA-92F5-4DE3-A34D-156391F072FC}"/>
              </a:ext>
            </a:extLst>
          </p:cNvPr>
          <p:cNvCxnSpPr>
            <a:cxnSpLocks/>
          </p:cNvCxnSpPr>
          <p:nvPr/>
        </p:nvCxnSpPr>
        <p:spPr>
          <a:xfrm flipH="1">
            <a:off x="7186383" y="3451592"/>
            <a:ext cx="2605318" cy="16919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394AEA8-4BFC-472D-8311-518845F4308C}"/>
              </a:ext>
            </a:extLst>
          </p:cNvPr>
          <p:cNvCxnSpPr>
            <a:cxnSpLocks/>
          </p:cNvCxnSpPr>
          <p:nvPr/>
        </p:nvCxnSpPr>
        <p:spPr>
          <a:xfrm>
            <a:off x="11125200" y="3451592"/>
            <a:ext cx="2590800" cy="16377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10286999"/>
                </a:lnTo>
                <a:close/>
              </a:path>
            </a:pathLst>
          </a:custGeom>
          <a:solidFill>
            <a:srgbClr val="EBE2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252" y="-23687"/>
            <a:ext cx="1659730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15" dirty="0"/>
              <a:t>Les</a:t>
            </a:r>
            <a:r>
              <a:rPr sz="4400" spc="-190" dirty="0"/>
              <a:t> </a:t>
            </a:r>
            <a:r>
              <a:rPr sz="4400" spc="-400" dirty="0"/>
              <a:t>attendus</a:t>
            </a:r>
            <a:r>
              <a:rPr sz="4400" spc="-190" dirty="0"/>
              <a:t> </a:t>
            </a:r>
            <a:r>
              <a:rPr sz="4400" spc="-520" dirty="0"/>
              <a:t>du</a:t>
            </a:r>
            <a:r>
              <a:rPr sz="4400" spc="-185" dirty="0"/>
              <a:t> </a:t>
            </a:r>
            <a:r>
              <a:rPr sz="4400" spc="-340" dirty="0" err="1"/>
              <a:t>parcours</a:t>
            </a:r>
            <a:r>
              <a:rPr lang="fr-FR" sz="4400" spc="-340" dirty="0"/>
              <a:t> </a:t>
            </a:r>
            <a:r>
              <a:rPr lang="fr-FR" sz="4400" spc="-254" dirty="0"/>
              <a:t>préparation</a:t>
            </a:r>
            <a:r>
              <a:rPr lang="fr-FR" sz="4400" spc="-105" dirty="0"/>
              <a:t> </a:t>
            </a:r>
            <a:r>
              <a:rPr lang="fr-FR" sz="4400" spc="-335" dirty="0"/>
              <a:t>à</a:t>
            </a:r>
            <a:r>
              <a:rPr lang="fr-FR" sz="4400" spc="-105" dirty="0"/>
              <a:t> </a:t>
            </a:r>
            <a:r>
              <a:rPr lang="fr-FR" sz="4400" spc="-305" dirty="0"/>
              <a:t>la</a:t>
            </a:r>
            <a:r>
              <a:rPr lang="fr-FR" sz="4400" spc="-105" dirty="0"/>
              <a:t> </a:t>
            </a:r>
            <a:r>
              <a:rPr lang="fr-FR" sz="4400" spc="-215" dirty="0"/>
              <a:t>poursuite</a:t>
            </a:r>
            <a:r>
              <a:rPr lang="fr-FR" sz="4400" spc="-100" dirty="0"/>
              <a:t> </a:t>
            </a:r>
            <a:r>
              <a:rPr lang="fr-FR" sz="4400" spc="-300" dirty="0"/>
              <a:t>d’études</a:t>
            </a:r>
            <a:r>
              <a:rPr lang="fr-FR" sz="4400" spc="-105" dirty="0"/>
              <a:t> </a:t>
            </a:r>
            <a:r>
              <a:rPr lang="fr-FR" sz="4400" spc="-140" dirty="0"/>
              <a:t>supérieures</a:t>
            </a:r>
            <a:endParaRPr sz="4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320" y="3402761"/>
            <a:ext cx="104775" cy="1047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9035" y="3210343"/>
            <a:ext cx="149098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75" dirty="0">
                <a:latin typeface="Tahoma"/>
                <a:cs typeface="Tahoma"/>
              </a:rPr>
              <a:t>Consolider </a:t>
            </a:r>
            <a:r>
              <a:rPr sz="2300" spc="50" dirty="0">
                <a:latin typeface="Tahoma"/>
                <a:cs typeface="Tahoma"/>
              </a:rPr>
              <a:t>générales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5576" y="3210343"/>
            <a:ext cx="615823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14100"/>
              </a:lnSpc>
              <a:spcBef>
                <a:spcPts val="100"/>
              </a:spcBef>
              <a:tabLst>
                <a:tab pos="691515" algn="l"/>
                <a:tab pos="740410" algn="l"/>
                <a:tab pos="2149475" algn="l"/>
                <a:tab pos="2954020" algn="l"/>
                <a:tab pos="3440429" algn="l"/>
                <a:tab pos="4304030" algn="l"/>
                <a:tab pos="5485130" algn="l"/>
              </a:tabLst>
            </a:pPr>
            <a:r>
              <a:rPr sz="2300" spc="95" dirty="0">
                <a:latin typeface="Tahoma"/>
                <a:cs typeface="Tahoma"/>
              </a:rPr>
              <a:t>ou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70" dirty="0">
                <a:latin typeface="Tahoma"/>
                <a:cs typeface="Tahoma"/>
              </a:rPr>
              <a:t>acquérir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60" dirty="0">
                <a:latin typeface="Tahoma"/>
                <a:cs typeface="Tahoma"/>
              </a:rPr>
              <a:t>des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80" dirty="0">
                <a:latin typeface="Tahoma"/>
                <a:cs typeface="Tahoma"/>
              </a:rPr>
              <a:t>notions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45" dirty="0">
                <a:latin typeface="Tahoma"/>
                <a:cs typeface="Tahoma"/>
              </a:rPr>
              <a:t>disciplinaires, </a:t>
            </a:r>
            <a:r>
              <a:rPr sz="2300" spc="-25" dirty="0">
                <a:latin typeface="Tahoma"/>
                <a:cs typeface="Tahoma"/>
              </a:rPr>
              <a:t>et</a:t>
            </a:r>
            <a:r>
              <a:rPr sz="2300" dirty="0">
                <a:latin typeface="Tahoma"/>
                <a:cs typeface="Tahoma"/>
              </a:rPr>
              <a:t>		</a:t>
            </a:r>
            <a:r>
              <a:rPr sz="2300" spc="70" dirty="0">
                <a:latin typeface="Tahoma"/>
                <a:cs typeface="Tahoma"/>
              </a:rPr>
              <a:t>professionnelles</a:t>
            </a:r>
            <a:r>
              <a:rPr sz="2300" dirty="0">
                <a:latin typeface="Tahoma"/>
                <a:cs typeface="Tahoma"/>
              </a:rPr>
              <a:t>		</a:t>
            </a:r>
            <a:r>
              <a:rPr sz="2300" spc="55" dirty="0">
                <a:latin typeface="Tahoma"/>
                <a:cs typeface="Tahoma"/>
              </a:rPr>
              <a:t>nécessaires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70" dirty="0">
                <a:latin typeface="Tahoma"/>
                <a:cs typeface="Tahoma"/>
              </a:rPr>
              <a:t>dans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9035" y="4060050"/>
            <a:ext cx="66706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60" dirty="0">
                <a:latin typeface="Tahoma"/>
                <a:cs typeface="Tahoma"/>
              </a:rPr>
              <a:t>l’enseignement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supérieur</a:t>
            </a:r>
            <a:r>
              <a:rPr sz="2300" spc="-9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et</a:t>
            </a:r>
            <a:r>
              <a:rPr sz="2300" spc="-90" dirty="0">
                <a:latin typeface="Tahoma"/>
                <a:cs typeface="Tahoma"/>
              </a:rPr>
              <a:t> </a:t>
            </a:r>
            <a:r>
              <a:rPr sz="2300" spc="100" dirty="0">
                <a:latin typeface="Tahoma"/>
                <a:cs typeface="Tahoma"/>
              </a:rPr>
              <a:t>notamment</a:t>
            </a:r>
            <a:r>
              <a:rPr sz="2300" spc="-90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en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BTS</a:t>
            </a:r>
            <a:r>
              <a:rPr sz="2300" spc="-9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;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4320" y="4602911"/>
            <a:ext cx="104775" cy="3305175"/>
            <a:chOff x="734320" y="4602911"/>
            <a:chExt cx="104775" cy="33051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320" y="4602911"/>
              <a:ext cx="104775" cy="1047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320" y="5403011"/>
              <a:ext cx="104775" cy="104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320" y="6203111"/>
              <a:ext cx="104775" cy="1047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320" y="6603161"/>
              <a:ext cx="104775" cy="1047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320" y="7003211"/>
              <a:ext cx="104775" cy="1047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320" y="7803312"/>
              <a:ext cx="104775" cy="10477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99035" y="4410493"/>
            <a:ext cx="7944484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  <a:tabLst>
                <a:tab pos="1447165" algn="l"/>
                <a:tab pos="3235325" algn="l"/>
                <a:tab pos="4180840" algn="l"/>
                <a:tab pos="4595495" algn="l"/>
                <a:tab pos="6060440" algn="l"/>
                <a:tab pos="6475095" algn="l"/>
                <a:tab pos="7588250" algn="l"/>
              </a:tabLst>
            </a:pPr>
            <a:r>
              <a:rPr sz="2300" spc="-10" dirty="0">
                <a:latin typeface="Tahoma"/>
                <a:cs typeface="Tahoma"/>
              </a:rPr>
              <a:t>Travailler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55" dirty="0">
                <a:latin typeface="Tahoma"/>
                <a:cs typeface="Tahoma"/>
              </a:rPr>
              <a:t>l’expression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-10" dirty="0">
                <a:latin typeface="Tahoma"/>
                <a:cs typeface="Tahoma"/>
              </a:rPr>
              <a:t>orale,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25" dirty="0">
                <a:latin typeface="Tahoma"/>
                <a:cs typeface="Tahoma"/>
              </a:rPr>
              <a:t>la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-10" dirty="0">
                <a:latin typeface="Tahoma"/>
                <a:cs typeface="Tahoma"/>
              </a:rPr>
              <a:t>synthèse,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25" dirty="0">
                <a:latin typeface="Tahoma"/>
                <a:cs typeface="Tahoma"/>
              </a:rPr>
              <a:t>la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55" dirty="0">
                <a:latin typeface="Tahoma"/>
                <a:cs typeface="Tahoma"/>
              </a:rPr>
              <a:t>qualité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70" dirty="0">
                <a:latin typeface="Tahoma"/>
                <a:cs typeface="Tahoma"/>
              </a:rPr>
              <a:t>de </a:t>
            </a:r>
            <a:r>
              <a:rPr sz="2300" dirty="0">
                <a:latin typeface="Tahoma"/>
                <a:cs typeface="Tahoma"/>
              </a:rPr>
              <a:t>l’écrit,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la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prise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de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notes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efficace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;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100"/>
              </a:lnSpc>
            </a:pPr>
            <a:r>
              <a:rPr sz="2300" spc="80" dirty="0">
                <a:latin typeface="Tahoma"/>
                <a:cs typeface="Tahoma"/>
              </a:rPr>
              <a:t>Développer</a:t>
            </a:r>
            <a:r>
              <a:rPr sz="2300" spc="22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des</a:t>
            </a:r>
            <a:r>
              <a:rPr sz="2300" spc="22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compétences</a:t>
            </a:r>
            <a:r>
              <a:rPr sz="2300" spc="225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en</a:t>
            </a:r>
            <a:r>
              <a:rPr sz="2300" spc="22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termes</a:t>
            </a:r>
            <a:r>
              <a:rPr sz="2300" spc="225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de</a:t>
            </a:r>
            <a:r>
              <a:rPr sz="2300" spc="22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mobilisation </a:t>
            </a:r>
            <a:r>
              <a:rPr sz="2300" spc="95" dirty="0">
                <a:latin typeface="Tahoma"/>
                <a:cs typeface="Tahoma"/>
              </a:rPr>
              <a:t>de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l’outil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mathématique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;</a:t>
            </a:r>
            <a:endParaRPr sz="2300">
              <a:latin typeface="Tahoma"/>
              <a:cs typeface="Tahoma"/>
            </a:endParaRPr>
          </a:p>
          <a:p>
            <a:pPr marL="12700" marR="651510">
              <a:lnSpc>
                <a:spcPct val="114100"/>
              </a:lnSpc>
            </a:pPr>
            <a:r>
              <a:rPr sz="2300" spc="65" dirty="0">
                <a:latin typeface="Tahoma"/>
                <a:cs typeface="Tahoma"/>
              </a:rPr>
              <a:t>Renforcer</a:t>
            </a:r>
            <a:r>
              <a:rPr sz="2300" spc="-1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l’autonomie</a:t>
            </a:r>
            <a:r>
              <a:rPr sz="2300" spc="-1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et</a:t>
            </a:r>
            <a:r>
              <a:rPr sz="2300" spc="-15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la</a:t>
            </a:r>
            <a:r>
              <a:rPr sz="2300" spc="-1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prise</a:t>
            </a:r>
            <a:r>
              <a:rPr sz="2300" spc="-1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d’initiative</a:t>
            </a:r>
            <a:r>
              <a:rPr sz="2300" spc="-1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; </a:t>
            </a:r>
            <a:r>
              <a:rPr sz="2300" spc="65" dirty="0">
                <a:latin typeface="Tahoma"/>
                <a:cs typeface="Tahoma"/>
              </a:rPr>
              <a:t>Renforcer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l’acquisition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des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compétences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numériques.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100"/>
              </a:lnSpc>
              <a:tabLst>
                <a:tab pos="608330" algn="l"/>
                <a:tab pos="1760855" algn="l"/>
                <a:tab pos="2530475" algn="l"/>
                <a:tab pos="3945890" algn="l"/>
                <a:tab pos="4599305" algn="l"/>
                <a:tab pos="6844030" algn="l"/>
              </a:tabLst>
            </a:pPr>
            <a:r>
              <a:rPr sz="2300" spc="-25" dirty="0">
                <a:latin typeface="Tahoma"/>
                <a:cs typeface="Tahoma"/>
              </a:rPr>
              <a:t>Cet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35" dirty="0">
                <a:latin typeface="Tahoma"/>
                <a:cs typeface="Tahoma"/>
              </a:rPr>
              <a:t>objectif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60" dirty="0">
                <a:latin typeface="Tahoma"/>
                <a:cs typeface="Tahoma"/>
              </a:rPr>
              <a:t>peut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80" dirty="0">
                <a:latin typeface="Tahoma"/>
                <a:cs typeface="Tahoma"/>
              </a:rPr>
              <a:t>mobiliser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65" dirty="0">
                <a:latin typeface="Tahoma"/>
                <a:cs typeface="Tahoma"/>
              </a:rPr>
              <a:t>lors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35" dirty="0">
                <a:latin typeface="Tahoma"/>
                <a:cs typeface="Tahoma"/>
              </a:rPr>
              <a:t>d’interventions,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55" dirty="0">
                <a:latin typeface="Tahoma"/>
                <a:cs typeface="Tahoma"/>
              </a:rPr>
              <a:t>séances </a:t>
            </a:r>
            <a:r>
              <a:rPr sz="2300" spc="120" dirty="0">
                <a:latin typeface="Tahoma"/>
                <a:cs typeface="Tahoma"/>
              </a:rPr>
              <a:t>ou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séquences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: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501015" algn="l"/>
                <a:tab pos="2745740" algn="l"/>
                <a:tab pos="4860925" algn="l"/>
              </a:tabLst>
            </a:pPr>
            <a:r>
              <a:rPr sz="2300" spc="-25" dirty="0">
                <a:latin typeface="Tahoma"/>
                <a:cs typeface="Tahoma"/>
              </a:rPr>
              <a:t>La</a:t>
            </a:r>
            <a:r>
              <a:rPr sz="2300" dirty="0">
                <a:latin typeface="Tahoma"/>
                <a:cs typeface="Tahoma"/>
              </a:rPr>
              <a:t>	co-</a:t>
            </a:r>
            <a:r>
              <a:rPr sz="2300" spc="60" dirty="0">
                <a:latin typeface="Tahoma"/>
                <a:cs typeface="Tahoma"/>
              </a:rPr>
              <a:t>intervention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65" dirty="0">
                <a:latin typeface="Tahoma"/>
                <a:cs typeface="Tahoma"/>
              </a:rPr>
              <a:t>enseignement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50" dirty="0">
                <a:latin typeface="Tahoma"/>
                <a:cs typeface="Tahoma"/>
              </a:rPr>
              <a:t>général/enseignement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9035" y="8010943"/>
            <a:ext cx="7944484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  <a:tabLst>
                <a:tab pos="2204085" algn="l"/>
                <a:tab pos="3187065" algn="l"/>
                <a:tab pos="4440555" algn="l"/>
                <a:tab pos="6092825" algn="l"/>
                <a:tab pos="6903720" algn="l"/>
              </a:tabLst>
            </a:pPr>
            <a:r>
              <a:rPr sz="2300" spc="75" dirty="0">
                <a:latin typeface="Tahoma"/>
                <a:cs typeface="Tahoma"/>
              </a:rPr>
              <a:t>professionnel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95" dirty="0">
                <a:latin typeface="Tahoma"/>
                <a:cs typeface="Tahoma"/>
              </a:rPr>
              <a:t>pour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85" dirty="0">
                <a:latin typeface="Tahoma"/>
                <a:cs typeface="Tahoma"/>
              </a:rPr>
              <a:t>rendre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60" dirty="0">
                <a:latin typeface="Tahoma"/>
                <a:cs typeface="Tahoma"/>
              </a:rPr>
              <a:t>concrètes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60" dirty="0">
                <a:latin typeface="Tahoma"/>
                <a:cs typeface="Tahoma"/>
              </a:rPr>
              <a:t>des</a:t>
            </a:r>
            <a:r>
              <a:rPr sz="2300" dirty="0">
                <a:latin typeface="Tahoma"/>
                <a:cs typeface="Tahoma"/>
              </a:rPr>
              <a:t>	</a:t>
            </a:r>
            <a:r>
              <a:rPr sz="2300" spc="80" dirty="0">
                <a:latin typeface="Tahoma"/>
                <a:cs typeface="Tahoma"/>
              </a:rPr>
              <a:t>notions </a:t>
            </a:r>
            <a:r>
              <a:rPr sz="2300" spc="85" dirty="0">
                <a:latin typeface="Tahoma"/>
                <a:cs typeface="Tahoma"/>
              </a:rPr>
              <a:t>complexes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-60" dirty="0">
                <a:latin typeface="Tahoma"/>
                <a:cs typeface="Tahoma"/>
              </a:rPr>
              <a:t>;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4320" y="9003461"/>
            <a:ext cx="104775" cy="904875"/>
            <a:chOff x="734320" y="9003461"/>
            <a:chExt cx="104775" cy="9048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320" y="9003461"/>
              <a:ext cx="104775" cy="1047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320" y="9803561"/>
              <a:ext cx="104775" cy="10477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99035" y="8811043"/>
            <a:ext cx="7944484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80" dirty="0">
                <a:latin typeface="Tahoma"/>
                <a:cs typeface="Tahoma"/>
              </a:rPr>
              <a:t>Des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enseignants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spc="114" dirty="0">
                <a:latin typeface="Tahoma"/>
                <a:cs typeface="Tahoma"/>
              </a:rPr>
              <a:t>du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supérieur,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seuls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spc="120" dirty="0">
                <a:latin typeface="Tahoma"/>
                <a:cs typeface="Tahoma"/>
              </a:rPr>
              <a:t>ou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en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co-</a:t>
            </a:r>
            <a:r>
              <a:rPr sz="2300" spc="60" dirty="0">
                <a:latin typeface="Tahoma"/>
                <a:cs typeface="Tahoma"/>
              </a:rPr>
              <a:t>intervention </a:t>
            </a:r>
            <a:r>
              <a:rPr sz="2300" dirty="0">
                <a:latin typeface="Tahoma"/>
                <a:cs typeface="Tahoma"/>
              </a:rPr>
              <a:t>avec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leurs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collègues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de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lycée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professionnel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;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300" spc="80" dirty="0">
                <a:latin typeface="Tahoma"/>
                <a:cs typeface="Tahoma"/>
              </a:rPr>
              <a:t>Des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professionnels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et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acteurs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institutionnels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114" dirty="0">
                <a:latin typeface="Tahoma"/>
                <a:cs typeface="Tahoma"/>
              </a:rPr>
              <a:t>du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35" dirty="0">
                <a:latin typeface="Tahoma"/>
                <a:cs typeface="Tahoma"/>
              </a:rPr>
              <a:t>secteur…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4648" y="843282"/>
            <a:ext cx="9105900" cy="9510395"/>
            <a:chOff x="104648" y="843282"/>
            <a:chExt cx="9105900" cy="9510395"/>
          </a:xfrm>
        </p:grpSpPr>
        <p:sp>
          <p:nvSpPr>
            <p:cNvPr id="22" name="object 22"/>
            <p:cNvSpPr/>
            <p:nvPr/>
          </p:nvSpPr>
          <p:spPr>
            <a:xfrm>
              <a:off x="171323" y="2214473"/>
              <a:ext cx="8972550" cy="8072755"/>
            </a:xfrm>
            <a:custGeom>
              <a:avLst/>
              <a:gdLst/>
              <a:ahLst/>
              <a:cxnLst/>
              <a:rect l="l" t="t" r="r" b="b"/>
              <a:pathLst>
                <a:path w="8972550" h="8072755">
                  <a:moveTo>
                    <a:pt x="8629720" y="0"/>
                  </a:moveTo>
                  <a:lnTo>
                    <a:pt x="8683684" y="4271"/>
                  </a:lnTo>
                  <a:lnTo>
                    <a:pt x="8735834" y="16832"/>
                  </a:lnTo>
                  <a:lnTo>
                    <a:pt x="8785248" y="37299"/>
                  </a:lnTo>
                  <a:lnTo>
                    <a:pt x="8831005" y="65293"/>
                  </a:lnTo>
                  <a:lnTo>
                    <a:pt x="8872184" y="100431"/>
                  </a:lnTo>
                  <a:lnTo>
                    <a:pt x="8907322" y="141611"/>
                  </a:lnTo>
                  <a:lnTo>
                    <a:pt x="8935316" y="187368"/>
                  </a:lnTo>
                  <a:lnTo>
                    <a:pt x="8955784" y="236781"/>
                  </a:lnTo>
                  <a:lnTo>
                    <a:pt x="8968345" y="288931"/>
                  </a:lnTo>
                  <a:lnTo>
                    <a:pt x="8972508" y="341530"/>
                  </a:lnTo>
                </a:path>
                <a:path w="8972550" h="8072755">
                  <a:moveTo>
                    <a:pt x="8972508" y="7730906"/>
                  </a:moveTo>
                  <a:lnTo>
                    <a:pt x="8968345" y="7783505"/>
                  </a:lnTo>
                  <a:lnTo>
                    <a:pt x="8955784" y="7835654"/>
                  </a:lnTo>
                  <a:lnTo>
                    <a:pt x="8935316" y="7885068"/>
                  </a:lnTo>
                  <a:lnTo>
                    <a:pt x="8907322" y="7930825"/>
                  </a:lnTo>
                  <a:lnTo>
                    <a:pt x="8872184" y="7972004"/>
                  </a:lnTo>
                  <a:lnTo>
                    <a:pt x="8831005" y="8007142"/>
                  </a:lnTo>
                  <a:lnTo>
                    <a:pt x="8785248" y="8035136"/>
                  </a:lnTo>
                  <a:lnTo>
                    <a:pt x="8735834" y="8055604"/>
                  </a:lnTo>
                  <a:lnTo>
                    <a:pt x="8683684" y="8068164"/>
                  </a:lnTo>
                  <a:lnTo>
                    <a:pt x="8629720" y="8072436"/>
                  </a:lnTo>
                  <a:lnTo>
                    <a:pt x="342896" y="8072436"/>
                  </a:lnTo>
                  <a:lnTo>
                    <a:pt x="288931" y="8068164"/>
                  </a:lnTo>
                  <a:lnTo>
                    <a:pt x="236781" y="8055604"/>
                  </a:lnTo>
                  <a:lnTo>
                    <a:pt x="187368" y="8035136"/>
                  </a:lnTo>
                  <a:lnTo>
                    <a:pt x="141611" y="8007142"/>
                  </a:lnTo>
                  <a:lnTo>
                    <a:pt x="100431" y="7972004"/>
                  </a:lnTo>
                  <a:lnTo>
                    <a:pt x="65293" y="7930825"/>
                  </a:lnTo>
                  <a:lnTo>
                    <a:pt x="37299" y="7885068"/>
                  </a:lnTo>
                  <a:lnTo>
                    <a:pt x="16832" y="7835654"/>
                  </a:lnTo>
                  <a:lnTo>
                    <a:pt x="4271" y="7783505"/>
                  </a:lnTo>
                  <a:lnTo>
                    <a:pt x="0" y="7729540"/>
                  </a:lnTo>
                  <a:lnTo>
                    <a:pt x="0" y="342896"/>
                  </a:lnTo>
                  <a:lnTo>
                    <a:pt x="4271" y="288931"/>
                  </a:lnTo>
                </a:path>
              </a:pathLst>
            </a:custGeom>
            <a:ln w="133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7680" y="881382"/>
              <a:ext cx="8543290" cy="1264285"/>
            </a:xfrm>
            <a:custGeom>
              <a:avLst/>
              <a:gdLst/>
              <a:ahLst/>
              <a:cxnLst/>
              <a:rect l="l" t="t" r="r" b="b"/>
              <a:pathLst>
                <a:path w="8543290" h="1264285">
                  <a:moveTo>
                    <a:pt x="7914430" y="1263776"/>
                  </a:moveTo>
                  <a:lnTo>
                    <a:pt x="628647" y="1263776"/>
                  </a:lnTo>
                  <a:lnTo>
                    <a:pt x="578871" y="1261803"/>
                  </a:lnTo>
                  <a:lnTo>
                    <a:pt x="529713" y="1255944"/>
                  </a:lnTo>
                  <a:lnTo>
                    <a:pt x="481388" y="1246286"/>
                  </a:lnTo>
                  <a:lnTo>
                    <a:pt x="434105" y="1232917"/>
                  </a:lnTo>
                  <a:lnTo>
                    <a:pt x="388076" y="1215923"/>
                  </a:lnTo>
                  <a:lnTo>
                    <a:pt x="343512" y="1195392"/>
                  </a:lnTo>
                  <a:lnTo>
                    <a:pt x="300624" y="1171412"/>
                  </a:lnTo>
                  <a:lnTo>
                    <a:pt x="259623" y="1144069"/>
                  </a:lnTo>
                  <a:lnTo>
                    <a:pt x="220720" y="1113452"/>
                  </a:lnTo>
                  <a:lnTo>
                    <a:pt x="184127" y="1079648"/>
                  </a:lnTo>
                  <a:lnTo>
                    <a:pt x="150323" y="1043055"/>
                  </a:lnTo>
                  <a:lnTo>
                    <a:pt x="119706" y="1004152"/>
                  </a:lnTo>
                  <a:lnTo>
                    <a:pt x="92364" y="963152"/>
                  </a:lnTo>
                  <a:lnTo>
                    <a:pt x="68383" y="920264"/>
                  </a:lnTo>
                  <a:lnTo>
                    <a:pt x="47853" y="875700"/>
                  </a:lnTo>
                  <a:lnTo>
                    <a:pt x="30859" y="829671"/>
                  </a:lnTo>
                  <a:lnTo>
                    <a:pt x="17489" y="782388"/>
                  </a:lnTo>
                  <a:lnTo>
                    <a:pt x="7831" y="734062"/>
                  </a:lnTo>
                  <a:lnTo>
                    <a:pt x="1972" y="684904"/>
                  </a:lnTo>
                  <a:lnTo>
                    <a:pt x="0" y="635126"/>
                  </a:lnTo>
                  <a:lnTo>
                    <a:pt x="0" y="628649"/>
                  </a:lnTo>
                  <a:lnTo>
                    <a:pt x="1972" y="578871"/>
                  </a:lnTo>
                  <a:lnTo>
                    <a:pt x="7831" y="529713"/>
                  </a:lnTo>
                  <a:lnTo>
                    <a:pt x="17489" y="481387"/>
                  </a:lnTo>
                  <a:lnTo>
                    <a:pt x="30859" y="434105"/>
                  </a:lnTo>
                  <a:lnTo>
                    <a:pt x="47853" y="388076"/>
                  </a:lnTo>
                  <a:lnTo>
                    <a:pt x="68383" y="343512"/>
                  </a:lnTo>
                  <a:lnTo>
                    <a:pt x="92364" y="300624"/>
                  </a:lnTo>
                  <a:lnTo>
                    <a:pt x="119706" y="259623"/>
                  </a:lnTo>
                  <a:lnTo>
                    <a:pt x="150323" y="220720"/>
                  </a:lnTo>
                  <a:lnTo>
                    <a:pt x="184127" y="184127"/>
                  </a:lnTo>
                  <a:lnTo>
                    <a:pt x="220720" y="150323"/>
                  </a:lnTo>
                  <a:lnTo>
                    <a:pt x="259623" y="119706"/>
                  </a:lnTo>
                  <a:lnTo>
                    <a:pt x="300624" y="92364"/>
                  </a:lnTo>
                  <a:lnTo>
                    <a:pt x="343512" y="68383"/>
                  </a:lnTo>
                  <a:lnTo>
                    <a:pt x="388076" y="47853"/>
                  </a:lnTo>
                  <a:lnTo>
                    <a:pt x="434105" y="30859"/>
                  </a:lnTo>
                  <a:lnTo>
                    <a:pt x="481388" y="17489"/>
                  </a:lnTo>
                  <a:lnTo>
                    <a:pt x="529713" y="7831"/>
                  </a:lnTo>
                  <a:lnTo>
                    <a:pt x="578871" y="1972"/>
                  </a:lnTo>
                  <a:lnTo>
                    <a:pt x="628650" y="0"/>
                  </a:lnTo>
                  <a:lnTo>
                    <a:pt x="7914428" y="0"/>
                  </a:lnTo>
                  <a:lnTo>
                    <a:pt x="7964206" y="1972"/>
                  </a:lnTo>
                  <a:lnTo>
                    <a:pt x="8013364" y="7831"/>
                  </a:lnTo>
                  <a:lnTo>
                    <a:pt x="8061689" y="17489"/>
                  </a:lnTo>
                  <a:lnTo>
                    <a:pt x="8108972" y="30859"/>
                  </a:lnTo>
                  <a:lnTo>
                    <a:pt x="8155001" y="47853"/>
                  </a:lnTo>
                  <a:lnTo>
                    <a:pt x="8199565" y="68383"/>
                  </a:lnTo>
                  <a:lnTo>
                    <a:pt x="8242453" y="92364"/>
                  </a:lnTo>
                  <a:lnTo>
                    <a:pt x="8283454" y="119706"/>
                  </a:lnTo>
                  <a:lnTo>
                    <a:pt x="8322356" y="150323"/>
                  </a:lnTo>
                  <a:lnTo>
                    <a:pt x="8358950" y="184127"/>
                  </a:lnTo>
                  <a:lnTo>
                    <a:pt x="8392754" y="220720"/>
                  </a:lnTo>
                  <a:lnTo>
                    <a:pt x="8423371" y="259623"/>
                  </a:lnTo>
                  <a:lnTo>
                    <a:pt x="8450713" y="300624"/>
                  </a:lnTo>
                  <a:lnTo>
                    <a:pt x="8474693" y="343512"/>
                  </a:lnTo>
                  <a:lnTo>
                    <a:pt x="8495224" y="388076"/>
                  </a:lnTo>
                  <a:lnTo>
                    <a:pt x="8512218" y="434105"/>
                  </a:lnTo>
                  <a:lnTo>
                    <a:pt x="8525588" y="481387"/>
                  </a:lnTo>
                  <a:lnTo>
                    <a:pt x="8535246" y="529713"/>
                  </a:lnTo>
                  <a:lnTo>
                    <a:pt x="8541104" y="578871"/>
                  </a:lnTo>
                  <a:lnTo>
                    <a:pt x="8543077" y="628649"/>
                  </a:lnTo>
                  <a:lnTo>
                    <a:pt x="8543077" y="635126"/>
                  </a:lnTo>
                  <a:lnTo>
                    <a:pt x="8541104" y="684904"/>
                  </a:lnTo>
                  <a:lnTo>
                    <a:pt x="8535246" y="734062"/>
                  </a:lnTo>
                  <a:lnTo>
                    <a:pt x="8525588" y="782388"/>
                  </a:lnTo>
                  <a:lnTo>
                    <a:pt x="8512218" y="829671"/>
                  </a:lnTo>
                  <a:lnTo>
                    <a:pt x="8495224" y="875700"/>
                  </a:lnTo>
                  <a:lnTo>
                    <a:pt x="8474693" y="920264"/>
                  </a:lnTo>
                  <a:lnTo>
                    <a:pt x="8450713" y="963152"/>
                  </a:lnTo>
                  <a:lnTo>
                    <a:pt x="8423371" y="1004152"/>
                  </a:lnTo>
                  <a:lnTo>
                    <a:pt x="8392754" y="1043055"/>
                  </a:lnTo>
                  <a:lnTo>
                    <a:pt x="8358950" y="1079648"/>
                  </a:lnTo>
                  <a:lnTo>
                    <a:pt x="8322356" y="1113452"/>
                  </a:lnTo>
                  <a:lnTo>
                    <a:pt x="8283454" y="1144069"/>
                  </a:lnTo>
                  <a:lnTo>
                    <a:pt x="8242453" y="1171412"/>
                  </a:lnTo>
                  <a:lnTo>
                    <a:pt x="8199565" y="1195392"/>
                  </a:lnTo>
                  <a:lnTo>
                    <a:pt x="8155001" y="1215923"/>
                  </a:lnTo>
                  <a:lnTo>
                    <a:pt x="8108972" y="1232917"/>
                  </a:lnTo>
                  <a:lnTo>
                    <a:pt x="8061689" y="1246286"/>
                  </a:lnTo>
                  <a:lnTo>
                    <a:pt x="8013364" y="1255944"/>
                  </a:lnTo>
                  <a:lnTo>
                    <a:pt x="7964206" y="1261803"/>
                  </a:lnTo>
                  <a:lnTo>
                    <a:pt x="7914430" y="1263776"/>
                  </a:lnTo>
                  <a:close/>
                </a:path>
              </a:pathLst>
            </a:custGeom>
            <a:solidFill>
              <a:srgbClr val="F7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7917" y="881382"/>
              <a:ext cx="8542655" cy="1264285"/>
            </a:xfrm>
            <a:custGeom>
              <a:avLst/>
              <a:gdLst/>
              <a:ahLst/>
              <a:cxnLst/>
              <a:rect l="l" t="t" r="r" b="b"/>
              <a:pathLst>
                <a:path w="8542655" h="1264285">
                  <a:moveTo>
                    <a:pt x="7913946" y="0"/>
                  </a:moveTo>
                  <a:lnTo>
                    <a:pt x="7963721" y="1972"/>
                  </a:lnTo>
                  <a:lnTo>
                    <a:pt x="8012876" y="7830"/>
                  </a:lnTo>
                  <a:lnTo>
                    <a:pt x="8061199" y="17488"/>
                  </a:lnTo>
                  <a:lnTo>
                    <a:pt x="8108479" y="30857"/>
                  </a:lnTo>
                  <a:lnTo>
                    <a:pt x="8154505" y="47850"/>
                  </a:lnTo>
                  <a:lnTo>
                    <a:pt x="8199066" y="68379"/>
                  </a:lnTo>
                  <a:lnTo>
                    <a:pt x="8241951" y="92358"/>
                  </a:lnTo>
                  <a:lnTo>
                    <a:pt x="8282950" y="119699"/>
                  </a:lnTo>
                  <a:lnTo>
                    <a:pt x="8321850" y="150314"/>
                  </a:lnTo>
                  <a:lnTo>
                    <a:pt x="8358441" y="184116"/>
                  </a:lnTo>
                  <a:lnTo>
                    <a:pt x="8392243" y="220707"/>
                  </a:lnTo>
                  <a:lnTo>
                    <a:pt x="8422858" y="259607"/>
                  </a:lnTo>
                  <a:lnTo>
                    <a:pt x="8450199" y="300605"/>
                  </a:lnTo>
                  <a:lnTo>
                    <a:pt x="8474178" y="343491"/>
                  </a:lnTo>
                  <a:lnTo>
                    <a:pt x="8494707" y="388052"/>
                  </a:lnTo>
                  <a:lnTo>
                    <a:pt x="8511700" y="434078"/>
                  </a:lnTo>
                  <a:lnTo>
                    <a:pt x="8525069" y="481358"/>
                  </a:lnTo>
                  <a:lnTo>
                    <a:pt x="8534727" y="529681"/>
                  </a:lnTo>
                  <a:lnTo>
                    <a:pt x="8540586" y="578836"/>
                  </a:lnTo>
                  <a:lnTo>
                    <a:pt x="8542558" y="628611"/>
                  </a:lnTo>
                  <a:lnTo>
                    <a:pt x="8542558" y="635087"/>
                  </a:lnTo>
                  <a:lnTo>
                    <a:pt x="8540586" y="684863"/>
                  </a:lnTo>
                  <a:lnTo>
                    <a:pt x="8534727" y="734017"/>
                  </a:lnTo>
                  <a:lnTo>
                    <a:pt x="8525069" y="782340"/>
                  </a:lnTo>
                  <a:lnTo>
                    <a:pt x="8511700" y="829620"/>
                  </a:lnTo>
                  <a:lnTo>
                    <a:pt x="8494707" y="875646"/>
                  </a:lnTo>
                  <a:lnTo>
                    <a:pt x="8474178" y="920208"/>
                  </a:lnTo>
                  <a:lnTo>
                    <a:pt x="8450199" y="963093"/>
                  </a:lnTo>
                  <a:lnTo>
                    <a:pt x="8422858" y="1004091"/>
                  </a:lnTo>
                  <a:lnTo>
                    <a:pt x="8392243" y="1042992"/>
                  </a:lnTo>
                  <a:lnTo>
                    <a:pt x="8358441" y="1079583"/>
                  </a:lnTo>
                  <a:lnTo>
                    <a:pt x="8321850" y="1113385"/>
                  </a:lnTo>
                  <a:lnTo>
                    <a:pt x="8282950" y="1144000"/>
                  </a:lnTo>
                  <a:lnTo>
                    <a:pt x="8241951" y="1171340"/>
                  </a:lnTo>
                  <a:lnTo>
                    <a:pt x="8199066" y="1195319"/>
                  </a:lnTo>
                  <a:lnTo>
                    <a:pt x="8154505" y="1215849"/>
                  </a:lnTo>
                  <a:lnTo>
                    <a:pt x="8108479" y="1232842"/>
                  </a:lnTo>
                  <a:lnTo>
                    <a:pt x="8061199" y="1246211"/>
                  </a:lnTo>
                  <a:lnTo>
                    <a:pt x="8012876" y="1255868"/>
                  </a:lnTo>
                  <a:lnTo>
                    <a:pt x="7963721" y="1261727"/>
                  </a:lnTo>
                  <a:lnTo>
                    <a:pt x="7913946" y="1263699"/>
                  </a:lnTo>
                </a:path>
                <a:path w="8542655" h="1264285">
                  <a:moveTo>
                    <a:pt x="628611" y="1263699"/>
                  </a:moveTo>
                  <a:lnTo>
                    <a:pt x="578836" y="1261727"/>
                  </a:lnTo>
                  <a:lnTo>
                    <a:pt x="529681" y="1255868"/>
                  </a:lnTo>
                  <a:lnTo>
                    <a:pt x="481358" y="1246211"/>
                  </a:lnTo>
                  <a:lnTo>
                    <a:pt x="434078" y="1232842"/>
                  </a:lnTo>
                  <a:lnTo>
                    <a:pt x="388052" y="1215849"/>
                  </a:lnTo>
                  <a:lnTo>
                    <a:pt x="343491" y="1195319"/>
                  </a:lnTo>
                  <a:lnTo>
                    <a:pt x="300605" y="1171340"/>
                  </a:lnTo>
                  <a:lnTo>
                    <a:pt x="259607" y="1144000"/>
                  </a:lnTo>
                  <a:lnTo>
                    <a:pt x="220707" y="1113385"/>
                  </a:lnTo>
                  <a:lnTo>
                    <a:pt x="184116" y="1079583"/>
                  </a:lnTo>
                  <a:lnTo>
                    <a:pt x="150314" y="1042992"/>
                  </a:lnTo>
                  <a:lnTo>
                    <a:pt x="119699" y="1004091"/>
                  </a:lnTo>
                  <a:lnTo>
                    <a:pt x="92358" y="963093"/>
                  </a:lnTo>
                  <a:lnTo>
                    <a:pt x="68379" y="920208"/>
                  </a:lnTo>
                  <a:lnTo>
                    <a:pt x="47850" y="875646"/>
                  </a:lnTo>
                  <a:lnTo>
                    <a:pt x="30857" y="829620"/>
                  </a:lnTo>
                  <a:lnTo>
                    <a:pt x="17488" y="782340"/>
                  </a:lnTo>
                  <a:lnTo>
                    <a:pt x="7830" y="734017"/>
                  </a:lnTo>
                  <a:lnTo>
                    <a:pt x="1972" y="684863"/>
                  </a:lnTo>
                  <a:lnTo>
                    <a:pt x="0" y="635087"/>
                  </a:lnTo>
                  <a:lnTo>
                    <a:pt x="0" y="628611"/>
                  </a:lnTo>
                  <a:lnTo>
                    <a:pt x="1972" y="578836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2545" y="906763"/>
            <a:ext cx="8441055" cy="232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4975" marR="873125" indent="-2222500">
              <a:lnSpc>
                <a:spcPct val="114599"/>
              </a:lnSpc>
              <a:spcBef>
                <a:spcPts val="100"/>
              </a:spcBef>
            </a:pPr>
            <a:r>
              <a:rPr sz="3000" spc="-210" dirty="0">
                <a:latin typeface="Trebuchet MS"/>
                <a:cs typeface="Trebuchet MS"/>
              </a:rPr>
              <a:t>Consolidation</a:t>
            </a:r>
            <a:r>
              <a:rPr sz="3000" spc="-35" dirty="0">
                <a:latin typeface="Trebuchet MS"/>
                <a:cs typeface="Trebuchet MS"/>
              </a:rPr>
              <a:t> </a:t>
            </a:r>
            <a:r>
              <a:rPr sz="3000" spc="-240" dirty="0">
                <a:latin typeface="Trebuchet MS"/>
                <a:cs typeface="Trebuchet MS"/>
              </a:rPr>
              <a:t>et</a:t>
            </a:r>
            <a:r>
              <a:rPr sz="3000" spc="-30" dirty="0">
                <a:latin typeface="Trebuchet MS"/>
                <a:cs typeface="Trebuchet MS"/>
              </a:rPr>
              <a:t> </a:t>
            </a:r>
            <a:r>
              <a:rPr sz="3000" spc="-200" dirty="0">
                <a:latin typeface="Trebuchet MS"/>
                <a:cs typeface="Trebuchet MS"/>
              </a:rPr>
              <a:t>renforcement</a:t>
            </a:r>
            <a:r>
              <a:rPr sz="3000" spc="-30" dirty="0">
                <a:latin typeface="Trebuchet MS"/>
                <a:cs typeface="Trebuchet MS"/>
              </a:rPr>
              <a:t> </a:t>
            </a:r>
            <a:r>
              <a:rPr sz="3000" spc="-215" dirty="0">
                <a:latin typeface="Trebuchet MS"/>
                <a:cs typeface="Trebuchet MS"/>
              </a:rPr>
              <a:t>disciplinaire</a:t>
            </a:r>
            <a:r>
              <a:rPr sz="3000" spc="-30" dirty="0">
                <a:latin typeface="Trebuchet MS"/>
                <a:cs typeface="Trebuchet MS"/>
              </a:rPr>
              <a:t> </a:t>
            </a:r>
            <a:r>
              <a:rPr sz="3000" spc="-35" dirty="0">
                <a:latin typeface="Trebuchet MS"/>
                <a:cs typeface="Trebuchet MS"/>
              </a:rPr>
              <a:t>et </a:t>
            </a:r>
            <a:r>
              <a:rPr sz="3000" spc="-160" dirty="0">
                <a:latin typeface="Trebuchet MS"/>
                <a:cs typeface="Trebuchet MS"/>
              </a:rPr>
              <a:t>méthodologique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3000">
              <a:latin typeface="Trebuchet MS"/>
              <a:cs typeface="Trebuchet MS"/>
            </a:endParaRPr>
          </a:p>
          <a:p>
            <a:pPr marL="12700" marR="5080">
              <a:lnSpc>
                <a:spcPct val="114100"/>
              </a:lnSpc>
            </a:pPr>
            <a:r>
              <a:rPr sz="2300" spc="-95" dirty="0">
                <a:latin typeface="Tahoma"/>
                <a:cs typeface="Tahoma"/>
              </a:rPr>
              <a:t>Il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s’agit,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autant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100" dirty="0">
                <a:latin typeface="Tahoma"/>
                <a:cs typeface="Tahoma"/>
              </a:rPr>
              <a:t>que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possible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en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faisant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appel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à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des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activités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ou </a:t>
            </a:r>
            <a:r>
              <a:rPr sz="2300" spc="85" dirty="0">
                <a:latin typeface="Tahoma"/>
                <a:cs typeface="Tahoma"/>
              </a:rPr>
              <a:t>des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tâches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contextualisées,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de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: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518" y="3542102"/>
            <a:ext cx="104775" cy="10477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518" y="4742252"/>
            <a:ext cx="104775" cy="1047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518" y="5542352"/>
            <a:ext cx="104775" cy="10477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0352234" y="3349685"/>
            <a:ext cx="6396990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100"/>
              </a:spcBef>
            </a:pPr>
            <a:r>
              <a:rPr sz="2300" spc="60" dirty="0">
                <a:latin typeface="Tahoma"/>
                <a:cs typeface="Tahoma"/>
              </a:rPr>
              <a:t>Ce</a:t>
            </a:r>
            <a:r>
              <a:rPr sz="2300" spc="535" dirty="0">
                <a:latin typeface="Tahoma"/>
                <a:cs typeface="Tahoma"/>
              </a:rPr>
              <a:t>    </a:t>
            </a:r>
            <a:r>
              <a:rPr sz="2300" dirty="0">
                <a:latin typeface="Tahoma"/>
                <a:cs typeface="Tahoma"/>
              </a:rPr>
              <a:t>travail,</a:t>
            </a:r>
            <a:r>
              <a:rPr sz="2300" spc="535" dirty="0">
                <a:latin typeface="Tahoma"/>
                <a:cs typeface="Tahoma"/>
              </a:rPr>
              <a:t>    </a:t>
            </a:r>
            <a:r>
              <a:rPr sz="2300" spc="70" dirty="0">
                <a:latin typeface="Tahoma"/>
                <a:cs typeface="Tahoma"/>
              </a:rPr>
              <a:t>recouvrant</a:t>
            </a:r>
            <a:r>
              <a:rPr sz="2300" spc="535" dirty="0">
                <a:latin typeface="Tahoma"/>
                <a:cs typeface="Tahoma"/>
              </a:rPr>
              <a:t>    </a:t>
            </a:r>
            <a:r>
              <a:rPr sz="2300" spc="60" dirty="0">
                <a:latin typeface="Tahoma"/>
                <a:cs typeface="Tahoma"/>
              </a:rPr>
              <a:t>5</a:t>
            </a:r>
            <a:r>
              <a:rPr sz="2300" spc="535" dirty="0">
                <a:latin typeface="Tahoma"/>
                <a:cs typeface="Tahoma"/>
              </a:rPr>
              <a:t>    </a:t>
            </a:r>
            <a:r>
              <a:rPr sz="2300" spc="55" dirty="0">
                <a:latin typeface="Tahoma"/>
                <a:cs typeface="Tahoma"/>
              </a:rPr>
              <a:t>heures </a:t>
            </a:r>
            <a:r>
              <a:rPr sz="2300" spc="80" dirty="0">
                <a:latin typeface="Tahoma"/>
                <a:cs typeface="Tahoma"/>
              </a:rPr>
              <a:t>hebdomadaires,</a:t>
            </a:r>
            <a:r>
              <a:rPr sz="2300" spc="-40" dirty="0">
                <a:latin typeface="Tahoma"/>
                <a:cs typeface="Tahoma"/>
              </a:rPr>
              <a:t>  </a:t>
            </a:r>
            <a:r>
              <a:rPr sz="2300" spc="65" dirty="0">
                <a:latin typeface="Tahoma"/>
                <a:cs typeface="Tahoma"/>
              </a:rPr>
              <a:t>se</a:t>
            </a:r>
            <a:r>
              <a:rPr sz="2300" spc="-35" dirty="0">
                <a:latin typeface="Tahoma"/>
                <a:cs typeface="Tahoma"/>
              </a:rPr>
              <a:t>  </a:t>
            </a:r>
            <a:r>
              <a:rPr sz="2300" spc="65" dirty="0">
                <a:latin typeface="Tahoma"/>
                <a:cs typeface="Tahoma"/>
              </a:rPr>
              <a:t>réalise</a:t>
            </a:r>
            <a:r>
              <a:rPr sz="2300" spc="-40" dirty="0">
                <a:latin typeface="Tahoma"/>
                <a:cs typeface="Tahoma"/>
              </a:rPr>
              <a:t>  </a:t>
            </a:r>
            <a:r>
              <a:rPr sz="2300" spc="90" dirty="0">
                <a:latin typeface="Tahoma"/>
                <a:cs typeface="Tahoma"/>
              </a:rPr>
              <a:t>en</a:t>
            </a:r>
            <a:r>
              <a:rPr sz="2300" spc="-35" dirty="0">
                <a:latin typeface="Tahoma"/>
                <a:cs typeface="Tahoma"/>
              </a:rPr>
              <a:t>  </a:t>
            </a:r>
            <a:r>
              <a:rPr sz="2300" spc="60" dirty="0">
                <a:latin typeface="Tahoma"/>
                <a:cs typeface="Tahoma"/>
              </a:rPr>
              <a:t>établissement </a:t>
            </a:r>
            <a:r>
              <a:rPr sz="2300" spc="95" dirty="0">
                <a:latin typeface="Tahoma"/>
                <a:cs typeface="Tahoma"/>
              </a:rPr>
              <a:t>sous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différentes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formes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possibles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:</a:t>
            </a:r>
            <a:endParaRPr sz="2300" dirty="0">
              <a:latin typeface="Tahoma"/>
              <a:cs typeface="Tahoma"/>
            </a:endParaRPr>
          </a:p>
          <a:p>
            <a:pPr marL="12700" marR="5080" algn="just">
              <a:lnSpc>
                <a:spcPct val="114100"/>
              </a:lnSpc>
            </a:pPr>
            <a:r>
              <a:rPr sz="2300" spc="85" dirty="0">
                <a:latin typeface="Tahoma"/>
                <a:cs typeface="Tahoma"/>
              </a:rPr>
              <a:t>Au</a:t>
            </a:r>
            <a:r>
              <a:rPr sz="2300" spc="409" dirty="0">
                <a:latin typeface="Tahoma"/>
                <a:cs typeface="Tahoma"/>
              </a:rPr>
              <a:t>   </a:t>
            </a:r>
            <a:r>
              <a:rPr sz="2300" dirty="0">
                <a:latin typeface="Tahoma"/>
                <a:cs typeface="Tahoma"/>
              </a:rPr>
              <a:t>CDI</a:t>
            </a:r>
            <a:r>
              <a:rPr sz="2300" spc="415" dirty="0">
                <a:latin typeface="Tahoma"/>
                <a:cs typeface="Tahoma"/>
              </a:rPr>
              <a:t>   </a:t>
            </a:r>
            <a:r>
              <a:rPr sz="2300" spc="75" dirty="0">
                <a:latin typeface="Tahoma"/>
                <a:cs typeface="Tahoma"/>
              </a:rPr>
              <a:t>encadré</a:t>
            </a:r>
            <a:r>
              <a:rPr sz="2300" spc="409" dirty="0">
                <a:latin typeface="Tahoma"/>
                <a:cs typeface="Tahoma"/>
              </a:rPr>
              <a:t>   </a:t>
            </a:r>
            <a:r>
              <a:rPr sz="2300" spc="95" dirty="0">
                <a:latin typeface="Tahoma"/>
                <a:cs typeface="Tahoma"/>
              </a:rPr>
              <a:t>par</a:t>
            </a:r>
            <a:r>
              <a:rPr sz="2300" spc="415" dirty="0">
                <a:latin typeface="Tahoma"/>
                <a:cs typeface="Tahoma"/>
              </a:rPr>
              <a:t>   </a:t>
            </a:r>
            <a:r>
              <a:rPr sz="2300" spc="60" dirty="0">
                <a:latin typeface="Tahoma"/>
                <a:cs typeface="Tahoma"/>
              </a:rPr>
              <a:t>le</a:t>
            </a:r>
            <a:r>
              <a:rPr sz="2300" spc="415" dirty="0">
                <a:latin typeface="Tahoma"/>
                <a:cs typeface="Tahoma"/>
              </a:rPr>
              <a:t>   </a:t>
            </a:r>
            <a:r>
              <a:rPr sz="2300" spc="50" dirty="0">
                <a:latin typeface="Tahoma"/>
                <a:cs typeface="Tahoma"/>
              </a:rPr>
              <a:t>professeur- </a:t>
            </a:r>
            <a:r>
              <a:rPr sz="2300" spc="75" dirty="0">
                <a:latin typeface="Tahoma"/>
                <a:cs typeface="Tahoma"/>
              </a:rPr>
              <a:t>documentaliste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;</a:t>
            </a:r>
            <a:endParaRPr sz="23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390"/>
              </a:spcBef>
            </a:pPr>
            <a:r>
              <a:rPr sz="2300" spc="80" dirty="0">
                <a:latin typeface="Tahoma"/>
                <a:cs typeface="Tahoma"/>
              </a:rPr>
              <a:t>Lors</a:t>
            </a:r>
            <a:r>
              <a:rPr sz="2300" spc="330" dirty="0">
                <a:latin typeface="Tahoma"/>
                <a:cs typeface="Tahoma"/>
              </a:rPr>
              <a:t>  </a:t>
            </a:r>
            <a:r>
              <a:rPr sz="2300" spc="60" dirty="0">
                <a:latin typeface="Tahoma"/>
                <a:cs typeface="Tahoma"/>
              </a:rPr>
              <a:t>d’études</a:t>
            </a:r>
            <a:r>
              <a:rPr sz="2300" spc="335" dirty="0">
                <a:latin typeface="Tahoma"/>
                <a:cs typeface="Tahoma"/>
              </a:rPr>
              <a:t>  </a:t>
            </a:r>
            <a:r>
              <a:rPr sz="2300" spc="60" dirty="0">
                <a:latin typeface="Tahoma"/>
                <a:cs typeface="Tahoma"/>
              </a:rPr>
              <a:t>dirigées</a:t>
            </a:r>
            <a:r>
              <a:rPr sz="2300" spc="335" dirty="0">
                <a:latin typeface="Tahoma"/>
                <a:cs typeface="Tahoma"/>
              </a:rPr>
              <a:t>  </a:t>
            </a:r>
            <a:r>
              <a:rPr sz="2300" spc="75" dirty="0">
                <a:latin typeface="Tahoma"/>
                <a:cs typeface="Tahoma"/>
              </a:rPr>
              <a:t>encadrées</a:t>
            </a:r>
            <a:r>
              <a:rPr sz="2300" spc="335" dirty="0">
                <a:latin typeface="Tahoma"/>
                <a:cs typeface="Tahoma"/>
              </a:rPr>
              <a:t>  </a:t>
            </a:r>
            <a:r>
              <a:rPr sz="2300" spc="95" dirty="0">
                <a:latin typeface="Tahoma"/>
                <a:cs typeface="Tahoma"/>
              </a:rPr>
              <a:t>par</a:t>
            </a:r>
            <a:r>
              <a:rPr sz="2300" spc="330" dirty="0">
                <a:latin typeface="Tahoma"/>
                <a:cs typeface="Tahoma"/>
              </a:rPr>
              <a:t>  </a:t>
            </a:r>
            <a:r>
              <a:rPr sz="2300" spc="85" dirty="0">
                <a:latin typeface="Tahoma"/>
                <a:cs typeface="Tahoma"/>
              </a:rPr>
              <a:t>un</a:t>
            </a:r>
            <a:endParaRPr sz="23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52234" y="5799590"/>
            <a:ext cx="46342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90" dirty="0">
                <a:latin typeface="Tahoma"/>
                <a:cs typeface="Tahoma"/>
              </a:rPr>
              <a:t>personnel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enseignant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120" dirty="0">
                <a:latin typeface="Tahoma"/>
                <a:cs typeface="Tahoma"/>
              </a:rPr>
              <a:t>ou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110" dirty="0">
                <a:latin typeface="Tahoma"/>
                <a:cs typeface="Tahoma"/>
              </a:rPr>
              <a:t>un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AED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;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518" y="6342452"/>
            <a:ext cx="104775" cy="10477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518" y="6742501"/>
            <a:ext cx="104775" cy="10477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518" y="7542602"/>
            <a:ext cx="104775" cy="10477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0352234" y="6150034"/>
            <a:ext cx="6396990" cy="24257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90"/>
              </a:spcBef>
            </a:pPr>
            <a:r>
              <a:rPr sz="2300" spc="80" dirty="0">
                <a:latin typeface="Tahoma"/>
                <a:cs typeface="Tahoma"/>
              </a:rPr>
              <a:t>Lors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d’heures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d’études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en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autonomie.</a:t>
            </a:r>
            <a:endParaRPr sz="2300">
              <a:latin typeface="Tahoma"/>
              <a:cs typeface="Tahoma"/>
            </a:endParaRPr>
          </a:p>
          <a:p>
            <a:pPr marL="12700" marR="5080" algn="just">
              <a:lnSpc>
                <a:spcPct val="114100"/>
              </a:lnSpc>
            </a:pPr>
            <a:r>
              <a:rPr sz="2300" spc="55" dirty="0">
                <a:latin typeface="Tahoma"/>
                <a:cs typeface="Tahoma"/>
              </a:rPr>
              <a:t>Les</a:t>
            </a:r>
            <a:r>
              <a:rPr sz="2300" spc="180" dirty="0">
                <a:latin typeface="Tahoma"/>
                <a:cs typeface="Tahoma"/>
              </a:rPr>
              <a:t>  </a:t>
            </a:r>
            <a:r>
              <a:rPr sz="2300" spc="85" dirty="0">
                <a:latin typeface="Tahoma"/>
                <a:cs typeface="Tahoma"/>
              </a:rPr>
              <a:t>heures</a:t>
            </a:r>
            <a:r>
              <a:rPr sz="2300" spc="180" dirty="0">
                <a:latin typeface="Tahoma"/>
                <a:cs typeface="Tahoma"/>
              </a:rPr>
              <a:t>  </a:t>
            </a:r>
            <a:r>
              <a:rPr sz="2300" spc="85" dirty="0">
                <a:latin typeface="Tahoma"/>
                <a:cs typeface="Tahoma"/>
              </a:rPr>
              <a:t>sont</a:t>
            </a:r>
            <a:r>
              <a:rPr sz="2300" spc="185" dirty="0">
                <a:latin typeface="Tahoma"/>
                <a:cs typeface="Tahoma"/>
              </a:rPr>
              <a:t>  </a:t>
            </a:r>
            <a:r>
              <a:rPr sz="2300" spc="75" dirty="0">
                <a:latin typeface="Tahoma"/>
                <a:cs typeface="Tahoma"/>
              </a:rPr>
              <a:t>notées</a:t>
            </a:r>
            <a:r>
              <a:rPr sz="2300" spc="180" dirty="0">
                <a:latin typeface="Tahoma"/>
                <a:cs typeface="Tahoma"/>
              </a:rPr>
              <a:t>  </a:t>
            </a:r>
            <a:r>
              <a:rPr sz="2300" spc="90" dirty="0">
                <a:latin typeface="Tahoma"/>
                <a:cs typeface="Tahoma"/>
              </a:rPr>
              <a:t>dans</a:t>
            </a:r>
            <a:r>
              <a:rPr sz="2300" spc="185" dirty="0">
                <a:latin typeface="Tahoma"/>
                <a:cs typeface="Tahoma"/>
              </a:rPr>
              <a:t>  </a:t>
            </a:r>
            <a:r>
              <a:rPr sz="2300" spc="70" dirty="0">
                <a:latin typeface="Tahoma"/>
                <a:cs typeface="Tahoma"/>
              </a:rPr>
              <a:t>l’emploi</a:t>
            </a:r>
            <a:r>
              <a:rPr sz="2300" spc="180" dirty="0">
                <a:latin typeface="Tahoma"/>
                <a:cs typeface="Tahoma"/>
              </a:rPr>
              <a:t>  </a:t>
            </a:r>
            <a:r>
              <a:rPr sz="2300" spc="90" dirty="0">
                <a:latin typeface="Tahoma"/>
                <a:cs typeface="Tahoma"/>
              </a:rPr>
              <a:t>du </a:t>
            </a:r>
            <a:r>
              <a:rPr sz="2300" spc="95" dirty="0">
                <a:latin typeface="Tahoma"/>
                <a:cs typeface="Tahoma"/>
              </a:rPr>
              <a:t>temps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et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font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l’objet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d’un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contrôle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35" dirty="0">
                <a:latin typeface="Tahoma"/>
                <a:cs typeface="Tahoma"/>
              </a:rPr>
              <a:t>d’assiduité.</a:t>
            </a:r>
            <a:endParaRPr sz="2300">
              <a:latin typeface="Tahoma"/>
              <a:cs typeface="Tahoma"/>
            </a:endParaRPr>
          </a:p>
          <a:p>
            <a:pPr marL="12700" marR="5080" algn="just">
              <a:lnSpc>
                <a:spcPct val="114100"/>
              </a:lnSpc>
            </a:pPr>
            <a:r>
              <a:rPr sz="2300" spc="55" dirty="0">
                <a:latin typeface="Tahoma"/>
                <a:cs typeface="Tahoma"/>
              </a:rPr>
              <a:t>L’équipe</a:t>
            </a:r>
            <a:r>
              <a:rPr sz="2300" spc="100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pédagogique</a:t>
            </a:r>
            <a:r>
              <a:rPr sz="2300" spc="10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doit</a:t>
            </a:r>
            <a:r>
              <a:rPr sz="2300" spc="105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fournir</a:t>
            </a:r>
            <a:r>
              <a:rPr sz="2300" spc="100" dirty="0">
                <a:latin typeface="Tahoma"/>
                <a:cs typeface="Tahoma"/>
              </a:rPr>
              <a:t> </a:t>
            </a:r>
            <a:r>
              <a:rPr sz="2300" spc="110" dirty="0">
                <a:latin typeface="Tahoma"/>
                <a:cs typeface="Tahoma"/>
              </a:rPr>
              <a:t>un</a:t>
            </a:r>
            <a:r>
              <a:rPr sz="2300" spc="105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travail</a:t>
            </a:r>
            <a:r>
              <a:rPr sz="2300" spc="105" dirty="0">
                <a:latin typeface="Tahoma"/>
                <a:cs typeface="Tahoma"/>
              </a:rPr>
              <a:t> </a:t>
            </a:r>
            <a:r>
              <a:rPr sz="2300" spc="10" dirty="0">
                <a:latin typeface="Tahoma"/>
                <a:cs typeface="Tahoma"/>
              </a:rPr>
              <a:t>à </a:t>
            </a:r>
            <a:r>
              <a:rPr sz="2300" spc="55" dirty="0">
                <a:latin typeface="Tahoma"/>
                <a:cs typeface="Tahoma"/>
              </a:rPr>
              <a:t>effectuer</a:t>
            </a:r>
            <a:r>
              <a:rPr sz="2300" spc="-65" dirty="0">
                <a:latin typeface="Tahoma"/>
                <a:cs typeface="Tahoma"/>
              </a:rPr>
              <a:t>  </a:t>
            </a:r>
            <a:r>
              <a:rPr sz="2300" spc="95" dirty="0">
                <a:latin typeface="Tahoma"/>
                <a:cs typeface="Tahoma"/>
              </a:rPr>
              <a:t>sur</a:t>
            </a:r>
            <a:r>
              <a:rPr sz="2300" spc="-65" dirty="0">
                <a:latin typeface="Tahoma"/>
                <a:cs typeface="Tahoma"/>
              </a:rPr>
              <a:t>  </a:t>
            </a:r>
            <a:r>
              <a:rPr sz="2300" dirty="0">
                <a:latin typeface="Tahoma"/>
                <a:cs typeface="Tahoma"/>
              </a:rPr>
              <a:t>ce</a:t>
            </a:r>
            <a:r>
              <a:rPr sz="2300" spc="-65" dirty="0">
                <a:latin typeface="Tahoma"/>
                <a:cs typeface="Tahoma"/>
              </a:rPr>
              <a:t>  </a:t>
            </a:r>
            <a:r>
              <a:rPr sz="2300" spc="95" dirty="0">
                <a:latin typeface="Tahoma"/>
                <a:cs typeface="Tahoma"/>
              </a:rPr>
              <a:t>temps</a:t>
            </a:r>
            <a:r>
              <a:rPr sz="2300" spc="-60" dirty="0">
                <a:latin typeface="Tahoma"/>
                <a:cs typeface="Tahoma"/>
              </a:rPr>
              <a:t>  </a:t>
            </a:r>
            <a:r>
              <a:rPr sz="2300" spc="95" dirty="0">
                <a:latin typeface="Tahoma"/>
                <a:cs typeface="Tahoma"/>
              </a:rPr>
              <a:t>qui</a:t>
            </a:r>
            <a:r>
              <a:rPr sz="2300" spc="-65" dirty="0">
                <a:latin typeface="Tahoma"/>
                <a:cs typeface="Tahoma"/>
              </a:rPr>
              <a:t>  </a:t>
            </a:r>
            <a:r>
              <a:rPr sz="2300" spc="80" dirty="0">
                <a:latin typeface="Tahoma"/>
                <a:cs typeface="Tahoma"/>
              </a:rPr>
              <a:t>peut</a:t>
            </a:r>
            <a:r>
              <a:rPr sz="2300" spc="-65" dirty="0">
                <a:latin typeface="Tahoma"/>
                <a:cs typeface="Tahoma"/>
              </a:rPr>
              <a:t>  </a:t>
            </a:r>
            <a:r>
              <a:rPr sz="2300" spc="100" dirty="0">
                <a:latin typeface="Tahoma"/>
                <a:cs typeface="Tahoma"/>
              </a:rPr>
              <a:t>prendre</a:t>
            </a:r>
            <a:r>
              <a:rPr sz="2300" spc="-65" dirty="0">
                <a:latin typeface="Tahoma"/>
                <a:cs typeface="Tahoma"/>
              </a:rPr>
              <a:t>  </a:t>
            </a:r>
            <a:r>
              <a:rPr sz="2300" spc="15" dirty="0">
                <a:latin typeface="Tahoma"/>
                <a:cs typeface="Tahoma"/>
              </a:rPr>
              <a:t>la </a:t>
            </a:r>
            <a:r>
              <a:rPr sz="2300" spc="105" dirty="0">
                <a:latin typeface="Tahoma"/>
                <a:cs typeface="Tahoma"/>
              </a:rPr>
              <a:t>forme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d’activités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conduites</a:t>
            </a:r>
            <a:r>
              <a:rPr sz="2300" spc="-45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seul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spc="120" dirty="0">
                <a:latin typeface="Tahoma"/>
                <a:cs typeface="Tahoma"/>
              </a:rPr>
              <a:t>ou</a:t>
            </a:r>
            <a:r>
              <a:rPr sz="2300" spc="-45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en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groupe.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392000" y="9612001"/>
            <a:ext cx="285750" cy="267970"/>
          </a:xfrm>
          <a:custGeom>
            <a:avLst/>
            <a:gdLst/>
            <a:ahLst/>
            <a:cxnLst/>
            <a:rect l="l" t="t" r="r" b="b"/>
            <a:pathLst>
              <a:path w="285750" h="267970">
                <a:moveTo>
                  <a:pt x="285506" y="267456"/>
                </a:moveTo>
                <a:lnTo>
                  <a:pt x="228270" y="254492"/>
                </a:lnTo>
                <a:lnTo>
                  <a:pt x="178856" y="234024"/>
                </a:lnTo>
                <a:lnTo>
                  <a:pt x="133099" y="206030"/>
                </a:lnTo>
                <a:lnTo>
                  <a:pt x="91919" y="170892"/>
                </a:lnTo>
                <a:lnTo>
                  <a:pt x="56781" y="129713"/>
                </a:lnTo>
                <a:lnTo>
                  <a:pt x="28787" y="83955"/>
                </a:lnTo>
                <a:lnTo>
                  <a:pt x="8319" y="34541"/>
                </a:lnTo>
                <a:lnTo>
                  <a:pt x="0" y="0"/>
                </a:lnTo>
              </a:path>
            </a:pathLst>
          </a:custGeom>
          <a:ln w="133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9144000" y="912597"/>
            <a:ext cx="8581390" cy="9034145"/>
            <a:chOff x="9144000" y="912597"/>
            <a:chExt cx="8581390" cy="9034145"/>
          </a:xfrm>
        </p:grpSpPr>
        <p:sp>
          <p:nvSpPr>
            <p:cNvPr id="37" name="object 37"/>
            <p:cNvSpPr/>
            <p:nvPr/>
          </p:nvSpPr>
          <p:spPr>
            <a:xfrm>
              <a:off x="9442743" y="2149430"/>
              <a:ext cx="7778750" cy="7730490"/>
            </a:xfrm>
            <a:custGeom>
              <a:avLst/>
              <a:gdLst/>
              <a:ahLst/>
              <a:cxnLst/>
              <a:rect l="l" t="t" r="r" b="b"/>
              <a:pathLst>
                <a:path w="7778750" h="7730490">
                  <a:moveTo>
                    <a:pt x="7489518" y="0"/>
                  </a:moveTo>
                  <a:lnTo>
                    <a:pt x="7541668" y="12560"/>
                  </a:lnTo>
                  <a:lnTo>
                    <a:pt x="7591083" y="33028"/>
                  </a:lnTo>
                  <a:lnTo>
                    <a:pt x="7636840" y="61022"/>
                  </a:lnTo>
                  <a:lnTo>
                    <a:pt x="7678019" y="96160"/>
                  </a:lnTo>
                  <a:lnTo>
                    <a:pt x="7713157" y="137340"/>
                  </a:lnTo>
                  <a:lnTo>
                    <a:pt x="7741151" y="183097"/>
                  </a:lnTo>
                  <a:lnTo>
                    <a:pt x="7761619" y="232511"/>
                  </a:lnTo>
                  <a:lnTo>
                    <a:pt x="7774180" y="284661"/>
                  </a:lnTo>
                  <a:lnTo>
                    <a:pt x="7778452" y="338626"/>
                  </a:lnTo>
                  <a:lnTo>
                    <a:pt x="7778452" y="7390998"/>
                  </a:lnTo>
                  <a:lnTo>
                    <a:pt x="7774180" y="7444963"/>
                  </a:lnTo>
                  <a:lnTo>
                    <a:pt x="7761619" y="7497113"/>
                  </a:lnTo>
                  <a:lnTo>
                    <a:pt x="7741151" y="7546527"/>
                  </a:lnTo>
                  <a:lnTo>
                    <a:pt x="7713157" y="7592284"/>
                  </a:lnTo>
                  <a:lnTo>
                    <a:pt x="7678019" y="7633464"/>
                  </a:lnTo>
                  <a:lnTo>
                    <a:pt x="7636840" y="7668602"/>
                  </a:lnTo>
                  <a:lnTo>
                    <a:pt x="7591083" y="7696596"/>
                  </a:lnTo>
                  <a:lnTo>
                    <a:pt x="7541668" y="7717064"/>
                  </a:lnTo>
                  <a:lnTo>
                    <a:pt x="7489518" y="7729625"/>
                  </a:lnTo>
                  <a:lnTo>
                    <a:pt x="7484432" y="7730027"/>
                  </a:lnTo>
                </a:path>
                <a:path w="7778750" h="7730490">
                  <a:moveTo>
                    <a:pt x="0" y="147210"/>
                  </a:moveTo>
                  <a:lnTo>
                    <a:pt x="6038" y="137340"/>
                  </a:lnTo>
                  <a:lnTo>
                    <a:pt x="41176" y="96160"/>
                  </a:lnTo>
                  <a:lnTo>
                    <a:pt x="45885" y="92143"/>
                  </a:lnTo>
                </a:path>
              </a:pathLst>
            </a:custGeom>
            <a:ln w="133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44000" y="950697"/>
              <a:ext cx="8543290" cy="1264285"/>
            </a:xfrm>
            <a:custGeom>
              <a:avLst/>
              <a:gdLst/>
              <a:ahLst/>
              <a:cxnLst/>
              <a:rect l="l" t="t" r="r" b="b"/>
              <a:pathLst>
                <a:path w="8543290" h="1264285">
                  <a:moveTo>
                    <a:pt x="7914432" y="1263776"/>
                  </a:moveTo>
                  <a:lnTo>
                    <a:pt x="628645" y="1263776"/>
                  </a:lnTo>
                  <a:lnTo>
                    <a:pt x="578871" y="1261804"/>
                  </a:lnTo>
                  <a:lnTo>
                    <a:pt x="529713" y="1255945"/>
                  </a:lnTo>
                  <a:lnTo>
                    <a:pt x="481387" y="1246287"/>
                  </a:lnTo>
                  <a:lnTo>
                    <a:pt x="434105" y="1232917"/>
                  </a:lnTo>
                  <a:lnTo>
                    <a:pt x="388076" y="1215923"/>
                  </a:lnTo>
                  <a:lnTo>
                    <a:pt x="343512" y="1195392"/>
                  </a:lnTo>
                  <a:lnTo>
                    <a:pt x="300624" y="1171412"/>
                  </a:lnTo>
                  <a:lnTo>
                    <a:pt x="259623" y="1144069"/>
                  </a:lnTo>
                  <a:lnTo>
                    <a:pt x="220720" y="1113453"/>
                  </a:lnTo>
                  <a:lnTo>
                    <a:pt x="184127" y="1079649"/>
                  </a:lnTo>
                  <a:lnTo>
                    <a:pt x="150323" y="1043055"/>
                  </a:lnTo>
                  <a:lnTo>
                    <a:pt x="119706" y="1004152"/>
                  </a:lnTo>
                  <a:lnTo>
                    <a:pt x="92364" y="963152"/>
                  </a:lnTo>
                  <a:lnTo>
                    <a:pt x="68383" y="920264"/>
                  </a:lnTo>
                  <a:lnTo>
                    <a:pt x="47852" y="875700"/>
                  </a:lnTo>
                  <a:lnTo>
                    <a:pt x="30858" y="829671"/>
                  </a:lnTo>
                  <a:lnTo>
                    <a:pt x="17489" y="782388"/>
                  </a:lnTo>
                  <a:lnTo>
                    <a:pt x="7831" y="734062"/>
                  </a:lnTo>
                  <a:lnTo>
                    <a:pt x="1972" y="684904"/>
                  </a:lnTo>
                  <a:lnTo>
                    <a:pt x="0" y="635126"/>
                  </a:lnTo>
                  <a:lnTo>
                    <a:pt x="0" y="628649"/>
                  </a:lnTo>
                  <a:lnTo>
                    <a:pt x="1972" y="578871"/>
                  </a:lnTo>
                  <a:lnTo>
                    <a:pt x="7831" y="529713"/>
                  </a:lnTo>
                  <a:lnTo>
                    <a:pt x="17489" y="481387"/>
                  </a:lnTo>
                  <a:lnTo>
                    <a:pt x="30858" y="434105"/>
                  </a:lnTo>
                  <a:lnTo>
                    <a:pt x="47852" y="388076"/>
                  </a:lnTo>
                  <a:lnTo>
                    <a:pt x="68383" y="343512"/>
                  </a:lnTo>
                  <a:lnTo>
                    <a:pt x="92364" y="300624"/>
                  </a:lnTo>
                  <a:lnTo>
                    <a:pt x="119706" y="259623"/>
                  </a:lnTo>
                  <a:lnTo>
                    <a:pt x="150323" y="220720"/>
                  </a:lnTo>
                  <a:lnTo>
                    <a:pt x="184127" y="184127"/>
                  </a:lnTo>
                  <a:lnTo>
                    <a:pt x="220720" y="150323"/>
                  </a:lnTo>
                  <a:lnTo>
                    <a:pt x="259623" y="119706"/>
                  </a:lnTo>
                  <a:lnTo>
                    <a:pt x="300624" y="92364"/>
                  </a:lnTo>
                  <a:lnTo>
                    <a:pt x="343512" y="68383"/>
                  </a:lnTo>
                  <a:lnTo>
                    <a:pt x="388076" y="47853"/>
                  </a:lnTo>
                  <a:lnTo>
                    <a:pt x="434105" y="30859"/>
                  </a:lnTo>
                  <a:lnTo>
                    <a:pt x="481387" y="17489"/>
                  </a:lnTo>
                  <a:lnTo>
                    <a:pt x="529713" y="7831"/>
                  </a:lnTo>
                  <a:lnTo>
                    <a:pt x="578871" y="1972"/>
                  </a:lnTo>
                  <a:lnTo>
                    <a:pt x="628649" y="0"/>
                  </a:lnTo>
                  <a:lnTo>
                    <a:pt x="7914428" y="0"/>
                  </a:lnTo>
                  <a:lnTo>
                    <a:pt x="7964206" y="1972"/>
                  </a:lnTo>
                  <a:lnTo>
                    <a:pt x="8013363" y="7831"/>
                  </a:lnTo>
                  <a:lnTo>
                    <a:pt x="8061689" y="17489"/>
                  </a:lnTo>
                  <a:lnTo>
                    <a:pt x="8108972" y="30859"/>
                  </a:lnTo>
                  <a:lnTo>
                    <a:pt x="8155001" y="47853"/>
                  </a:lnTo>
                  <a:lnTo>
                    <a:pt x="8199565" y="68383"/>
                  </a:lnTo>
                  <a:lnTo>
                    <a:pt x="8242453" y="92364"/>
                  </a:lnTo>
                  <a:lnTo>
                    <a:pt x="8283454" y="119706"/>
                  </a:lnTo>
                  <a:lnTo>
                    <a:pt x="8322356" y="150323"/>
                  </a:lnTo>
                  <a:lnTo>
                    <a:pt x="8358949" y="184127"/>
                  </a:lnTo>
                  <a:lnTo>
                    <a:pt x="8392753" y="220720"/>
                  </a:lnTo>
                  <a:lnTo>
                    <a:pt x="8423370" y="259623"/>
                  </a:lnTo>
                  <a:lnTo>
                    <a:pt x="8450712" y="300624"/>
                  </a:lnTo>
                  <a:lnTo>
                    <a:pt x="8474692" y="343512"/>
                  </a:lnTo>
                  <a:lnTo>
                    <a:pt x="8495223" y="388076"/>
                  </a:lnTo>
                  <a:lnTo>
                    <a:pt x="8512217" y="434105"/>
                  </a:lnTo>
                  <a:lnTo>
                    <a:pt x="8525587" y="481387"/>
                  </a:lnTo>
                  <a:lnTo>
                    <a:pt x="8535245" y="529713"/>
                  </a:lnTo>
                  <a:lnTo>
                    <a:pt x="8541104" y="578871"/>
                  </a:lnTo>
                  <a:lnTo>
                    <a:pt x="8543076" y="628649"/>
                  </a:lnTo>
                  <a:lnTo>
                    <a:pt x="8543076" y="635126"/>
                  </a:lnTo>
                  <a:lnTo>
                    <a:pt x="8541104" y="684904"/>
                  </a:lnTo>
                  <a:lnTo>
                    <a:pt x="8535245" y="734062"/>
                  </a:lnTo>
                  <a:lnTo>
                    <a:pt x="8525587" y="782388"/>
                  </a:lnTo>
                  <a:lnTo>
                    <a:pt x="8512217" y="829671"/>
                  </a:lnTo>
                  <a:lnTo>
                    <a:pt x="8495223" y="875700"/>
                  </a:lnTo>
                  <a:lnTo>
                    <a:pt x="8474692" y="920264"/>
                  </a:lnTo>
                  <a:lnTo>
                    <a:pt x="8450712" y="963152"/>
                  </a:lnTo>
                  <a:lnTo>
                    <a:pt x="8423370" y="1004152"/>
                  </a:lnTo>
                  <a:lnTo>
                    <a:pt x="8392753" y="1043055"/>
                  </a:lnTo>
                  <a:lnTo>
                    <a:pt x="8358949" y="1079649"/>
                  </a:lnTo>
                  <a:lnTo>
                    <a:pt x="8322356" y="1113453"/>
                  </a:lnTo>
                  <a:lnTo>
                    <a:pt x="8283454" y="1144069"/>
                  </a:lnTo>
                  <a:lnTo>
                    <a:pt x="8242453" y="1171412"/>
                  </a:lnTo>
                  <a:lnTo>
                    <a:pt x="8199565" y="1195392"/>
                  </a:lnTo>
                  <a:lnTo>
                    <a:pt x="8155001" y="1215923"/>
                  </a:lnTo>
                  <a:lnTo>
                    <a:pt x="8108972" y="1232917"/>
                  </a:lnTo>
                  <a:lnTo>
                    <a:pt x="8061689" y="1246287"/>
                  </a:lnTo>
                  <a:lnTo>
                    <a:pt x="8013363" y="1255945"/>
                  </a:lnTo>
                  <a:lnTo>
                    <a:pt x="7964206" y="1261804"/>
                  </a:lnTo>
                  <a:lnTo>
                    <a:pt x="7914432" y="1263776"/>
                  </a:lnTo>
                  <a:close/>
                </a:path>
              </a:pathLst>
            </a:custGeom>
            <a:solidFill>
              <a:srgbClr val="F7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78315" y="950697"/>
              <a:ext cx="8108950" cy="1264285"/>
            </a:xfrm>
            <a:custGeom>
              <a:avLst/>
              <a:gdLst/>
              <a:ahLst/>
              <a:cxnLst/>
              <a:rect l="l" t="t" r="r" b="b"/>
              <a:pathLst>
                <a:path w="8108950" h="1264285">
                  <a:moveTo>
                    <a:pt x="7479867" y="0"/>
                  </a:moveTo>
                  <a:lnTo>
                    <a:pt x="7529642" y="1972"/>
                  </a:lnTo>
                  <a:lnTo>
                    <a:pt x="7578797" y="7830"/>
                  </a:lnTo>
                  <a:lnTo>
                    <a:pt x="7627120" y="17488"/>
                  </a:lnTo>
                  <a:lnTo>
                    <a:pt x="7674400" y="30857"/>
                  </a:lnTo>
                  <a:lnTo>
                    <a:pt x="7720426" y="47850"/>
                  </a:lnTo>
                  <a:lnTo>
                    <a:pt x="7764987" y="68379"/>
                  </a:lnTo>
                  <a:lnTo>
                    <a:pt x="7807873" y="92358"/>
                  </a:lnTo>
                  <a:lnTo>
                    <a:pt x="7848871" y="119699"/>
                  </a:lnTo>
                  <a:lnTo>
                    <a:pt x="7887771" y="150314"/>
                  </a:lnTo>
                  <a:lnTo>
                    <a:pt x="7919808" y="179909"/>
                  </a:lnTo>
                </a:path>
                <a:path w="8108950" h="1264285">
                  <a:moveTo>
                    <a:pt x="7926532" y="186464"/>
                  </a:moveTo>
                  <a:lnTo>
                    <a:pt x="7958164" y="220707"/>
                  </a:lnTo>
                  <a:lnTo>
                    <a:pt x="7988779" y="259607"/>
                  </a:lnTo>
                  <a:lnTo>
                    <a:pt x="8016120" y="300605"/>
                  </a:lnTo>
                  <a:lnTo>
                    <a:pt x="8040099" y="343491"/>
                  </a:lnTo>
                  <a:lnTo>
                    <a:pt x="8060629" y="388052"/>
                  </a:lnTo>
                  <a:lnTo>
                    <a:pt x="8077622" y="434078"/>
                  </a:lnTo>
                  <a:lnTo>
                    <a:pt x="8090991" y="481358"/>
                  </a:lnTo>
                  <a:lnTo>
                    <a:pt x="8100648" y="529681"/>
                  </a:lnTo>
                  <a:lnTo>
                    <a:pt x="8106507" y="578836"/>
                  </a:lnTo>
                  <a:lnTo>
                    <a:pt x="8108479" y="628611"/>
                  </a:lnTo>
                  <a:lnTo>
                    <a:pt x="8108479" y="635087"/>
                  </a:lnTo>
                  <a:lnTo>
                    <a:pt x="8106507" y="684863"/>
                  </a:lnTo>
                  <a:lnTo>
                    <a:pt x="8100648" y="734017"/>
                  </a:lnTo>
                  <a:lnTo>
                    <a:pt x="8090991" y="782340"/>
                  </a:lnTo>
                  <a:lnTo>
                    <a:pt x="8077622" y="829620"/>
                  </a:lnTo>
                  <a:lnTo>
                    <a:pt x="8060629" y="875646"/>
                  </a:lnTo>
                  <a:lnTo>
                    <a:pt x="8040099" y="920208"/>
                  </a:lnTo>
                  <a:lnTo>
                    <a:pt x="8016120" y="963093"/>
                  </a:lnTo>
                  <a:lnTo>
                    <a:pt x="7988779" y="1004091"/>
                  </a:lnTo>
                  <a:lnTo>
                    <a:pt x="7958164" y="1042992"/>
                  </a:lnTo>
                  <a:lnTo>
                    <a:pt x="7924362" y="1079583"/>
                  </a:lnTo>
                  <a:lnTo>
                    <a:pt x="7887771" y="1113385"/>
                  </a:lnTo>
                  <a:lnTo>
                    <a:pt x="7848871" y="1144000"/>
                  </a:lnTo>
                  <a:lnTo>
                    <a:pt x="7807873" y="1171340"/>
                  </a:lnTo>
                  <a:lnTo>
                    <a:pt x="7764987" y="1195319"/>
                  </a:lnTo>
                  <a:lnTo>
                    <a:pt x="7720426" y="1215849"/>
                  </a:lnTo>
                  <a:lnTo>
                    <a:pt x="7674400" y="1232842"/>
                  </a:lnTo>
                  <a:lnTo>
                    <a:pt x="7627120" y="1246211"/>
                  </a:lnTo>
                  <a:lnTo>
                    <a:pt x="7578797" y="1255868"/>
                  </a:lnTo>
                  <a:lnTo>
                    <a:pt x="7529642" y="1261727"/>
                  </a:lnTo>
                  <a:lnTo>
                    <a:pt x="7479867" y="1263699"/>
                  </a:lnTo>
                  <a:lnTo>
                    <a:pt x="194532" y="1263699"/>
                  </a:lnTo>
                  <a:lnTo>
                    <a:pt x="144757" y="1261727"/>
                  </a:lnTo>
                  <a:lnTo>
                    <a:pt x="95602" y="1255868"/>
                  </a:lnTo>
                  <a:lnTo>
                    <a:pt x="47279" y="1246211"/>
                  </a:lnTo>
                  <a:lnTo>
                    <a:pt x="0" y="1232842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125125" y="1042867"/>
            <a:ext cx="2580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15" dirty="0">
                <a:latin typeface="Trebuchet MS"/>
                <a:cs typeface="Trebuchet MS"/>
              </a:rPr>
              <a:t>Travail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personnel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71624" cy="885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10286999"/>
                </a:lnTo>
                <a:close/>
              </a:path>
            </a:pathLst>
          </a:custGeom>
          <a:solidFill>
            <a:srgbClr val="EBE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37863" y="1217578"/>
            <a:ext cx="8618855" cy="8773160"/>
            <a:chOff x="-37863" y="1217578"/>
            <a:chExt cx="8618855" cy="8773160"/>
          </a:xfrm>
        </p:grpSpPr>
        <p:sp>
          <p:nvSpPr>
            <p:cNvPr id="4" name="object 4"/>
            <p:cNvSpPr/>
            <p:nvPr/>
          </p:nvSpPr>
          <p:spPr>
            <a:xfrm>
              <a:off x="328521" y="2600178"/>
              <a:ext cx="7886065" cy="7324090"/>
            </a:xfrm>
            <a:custGeom>
              <a:avLst/>
              <a:gdLst/>
              <a:ahLst/>
              <a:cxnLst/>
              <a:rect l="l" t="t" r="r" b="b"/>
              <a:pathLst>
                <a:path w="7886065" h="7324090">
                  <a:moveTo>
                    <a:pt x="7543044" y="0"/>
                  </a:moveTo>
                  <a:lnTo>
                    <a:pt x="7597008" y="4271"/>
                  </a:lnTo>
                  <a:lnTo>
                    <a:pt x="7649157" y="16831"/>
                  </a:lnTo>
                  <a:lnTo>
                    <a:pt x="7698571" y="37299"/>
                  </a:lnTo>
                  <a:lnTo>
                    <a:pt x="7744328" y="65293"/>
                  </a:lnTo>
                  <a:lnTo>
                    <a:pt x="7785506" y="100431"/>
                  </a:lnTo>
                  <a:lnTo>
                    <a:pt x="7820645" y="141610"/>
                  </a:lnTo>
                  <a:lnTo>
                    <a:pt x="7848638" y="187367"/>
                  </a:lnTo>
                  <a:lnTo>
                    <a:pt x="7869106" y="236781"/>
                  </a:lnTo>
                  <a:lnTo>
                    <a:pt x="7881667" y="288930"/>
                  </a:lnTo>
                  <a:lnTo>
                    <a:pt x="7885938" y="342895"/>
                  </a:lnTo>
                  <a:lnTo>
                    <a:pt x="7885938" y="6980935"/>
                  </a:lnTo>
                  <a:lnTo>
                    <a:pt x="7881667" y="7034899"/>
                  </a:lnTo>
                  <a:lnTo>
                    <a:pt x="7869106" y="7087049"/>
                  </a:lnTo>
                  <a:lnTo>
                    <a:pt x="7848638" y="7136463"/>
                  </a:lnTo>
                  <a:lnTo>
                    <a:pt x="7820645" y="7182220"/>
                  </a:lnTo>
                  <a:lnTo>
                    <a:pt x="7785506" y="7223399"/>
                  </a:lnTo>
                  <a:lnTo>
                    <a:pt x="7744328" y="7258537"/>
                  </a:lnTo>
                  <a:lnTo>
                    <a:pt x="7698571" y="7286530"/>
                  </a:lnTo>
                  <a:lnTo>
                    <a:pt x="7649157" y="7306998"/>
                  </a:lnTo>
                  <a:lnTo>
                    <a:pt x="7597008" y="7319558"/>
                  </a:lnTo>
                  <a:lnTo>
                    <a:pt x="7543043" y="7323830"/>
                  </a:lnTo>
                  <a:lnTo>
                    <a:pt x="342895" y="7323830"/>
                  </a:lnTo>
                  <a:lnTo>
                    <a:pt x="288930" y="7319558"/>
                  </a:lnTo>
                  <a:lnTo>
                    <a:pt x="236781" y="7306998"/>
                  </a:lnTo>
                  <a:lnTo>
                    <a:pt x="187367" y="7286530"/>
                  </a:lnTo>
                  <a:lnTo>
                    <a:pt x="141610" y="7258537"/>
                  </a:lnTo>
                  <a:lnTo>
                    <a:pt x="100431" y="7223399"/>
                  </a:lnTo>
                  <a:lnTo>
                    <a:pt x="65293" y="7182220"/>
                  </a:lnTo>
                  <a:lnTo>
                    <a:pt x="37299" y="7136463"/>
                  </a:lnTo>
                  <a:lnTo>
                    <a:pt x="16832" y="7087049"/>
                  </a:lnTo>
                  <a:lnTo>
                    <a:pt x="4271" y="7034899"/>
                  </a:lnTo>
                  <a:lnTo>
                    <a:pt x="0" y="6980935"/>
                  </a:lnTo>
                  <a:lnTo>
                    <a:pt x="0" y="342895"/>
                  </a:lnTo>
                  <a:lnTo>
                    <a:pt x="4271" y="288930"/>
                  </a:lnTo>
                </a:path>
              </a:pathLst>
            </a:custGeom>
            <a:ln w="133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55678"/>
              <a:ext cx="8543290" cy="1264285"/>
            </a:xfrm>
            <a:custGeom>
              <a:avLst/>
              <a:gdLst/>
              <a:ahLst/>
              <a:cxnLst/>
              <a:rect l="l" t="t" r="r" b="b"/>
              <a:pathLst>
                <a:path w="8543290" h="1264285">
                  <a:moveTo>
                    <a:pt x="7914428" y="1263776"/>
                  </a:moveTo>
                  <a:lnTo>
                    <a:pt x="628649" y="1263776"/>
                  </a:lnTo>
                  <a:lnTo>
                    <a:pt x="578871" y="1261803"/>
                  </a:lnTo>
                  <a:lnTo>
                    <a:pt x="529713" y="1255944"/>
                  </a:lnTo>
                  <a:lnTo>
                    <a:pt x="481387" y="1246286"/>
                  </a:lnTo>
                  <a:lnTo>
                    <a:pt x="434105" y="1232917"/>
                  </a:lnTo>
                  <a:lnTo>
                    <a:pt x="388076" y="1215923"/>
                  </a:lnTo>
                  <a:lnTo>
                    <a:pt x="343512" y="1195392"/>
                  </a:lnTo>
                  <a:lnTo>
                    <a:pt x="300624" y="1171412"/>
                  </a:lnTo>
                  <a:lnTo>
                    <a:pt x="259623" y="1144069"/>
                  </a:lnTo>
                  <a:lnTo>
                    <a:pt x="220720" y="1113452"/>
                  </a:lnTo>
                  <a:lnTo>
                    <a:pt x="184127" y="1079649"/>
                  </a:lnTo>
                  <a:lnTo>
                    <a:pt x="150323" y="1043055"/>
                  </a:lnTo>
                  <a:lnTo>
                    <a:pt x="119706" y="1004152"/>
                  </a:lnTo>
                  <a:lnTo>
                    <a:pt x="92364" y="963152"/>
                  </a:lnTo>
                  <a:lnTo>
                    <a:pt x="68383" y="920264"/>
                  </a:lnTo>
                  <a:lnTo>
                    <a:pt x="47853" y="875700"/>
                  </a:lnTo>
                  <a:lnTo>
                    <a:pt x="30859" y="829671"/>
                  </a:lnTo>
                  <a:lnTo>
                    <a:pt x="17489" y="782388"/>
                  </a:lnTo>
                  <a:lnTo>
                    <a:pt x="7831" y="734062"/>
                  </a:lnTo>
                  <a:lnTo>
                    <a:pt x="1972" y="684904"/>
                  </a:lnTo>
                  <a:lnTo>
                    <a:pt x="0" y="635126"/>
                  </a:lnTo>
                  <a:lnTo>
                    <a:pt x="0" y="628649"/>
                  </a:lnTo>
                  <a:lnTo>
                    <a:pt x="1972" y="578871"/>
                  </a:lnTo>
                  <a:lnTo>
                    <a:pt x="7831" y="529713"/>
                  </a:lnTo>
                  <a:lnTo>
                    <a:pt x="17489" y="481387"/>
                  </a:lnTo>
                  <a:lnTo>
                    <a:pt x="30859" y="434105"/>
                  </a:lnTo>
                  <a:lnTo>
                    <a:pt x="47853" y="388076"/>
                  </a:lnTo>
                  <a:lnTo>
                    <a:pt x="68383" y="343512"/>
                  </a:lnTo>
                  <a:lnTo>
                    <a:pt x="92364" y="300624"/>
                  </a:lnTo>
                  <a:lnTo>
                    <a:pt x="119706" y="259623"/>
                  </a:lnTo>
                  <a:lnTo>
                    <a:pt x="150323" y="220720"/>
                  </a:lnTo>
                  <a:lnTo>
                    <a:pt x="184127" y="184127"/>
                  </a:lnTo>
                  <a:lnTo>
                    <a:pt x="220720" y="150323"/>
                  </a:lnTo>
                  <a:lnTo>
                    <a:pt x="259623" y="119706"/>
                  </a:lnTo>
                  <a:lnTo>
                    <a:pt x="300624" y="92364"/>
                  </a:lnTo>
                  <a:lnTo>
                    <a:pt x="343512" y="68383"/>
                  </a:lnTo>
                  <a:lnTo>
                    <a:pt x="388076" y="47853"/>
                  </a:lnTo>
                  <a:lnTo>
                    <a:pt x="434105" y="30859"/>
                  </a:lnTo>
                  <a:lnTo>
                    <a:pt x="481387" y="17489"/>
                  </a:lnTo>
                  <a:lnTo>
                    <a:pt x="529713" y="7831"/>
                  </a:lnTo>
                  <a:lnTo>
                    <a:pt x="578871" y="1972"/>
                  </a:lnTo>
                  <a:lnTo>
                    <a:pt x="628649" y="0"/>
                  </a:lnTo>
                  <a:lnTo>
                    <a:pt x="7914428" y="0"/>
                  </a:lnTo>
                  <a:lnTo>
                    <a:pt x="7964206" y="1972"/>
                  </a:lnTo>
                  <a:lnTo>
                    <a:pt x="8013363" y="7831"/>
                  </a:lnTo>
                  <a:lnTo>
                    <a:pt x="8061689" y="17489"/>
                  </a:lnTo>
                  <a:lnTo>
                    <a:pt x="8108972" y="30859"/>
                  </a:lnTo>
                  <a:lnTo>
                    <a:pt x="8155001" y="47853"/>
                  </a:lnTo>
                  <a:lnTo>
                    <a:pt x="8199565" y="68383"/>
                  </a:lnTo>
                  <a:lnTo>
                    <a:pt x="8242453" y="92364"/>
                  </a:lnTo>
                  <a:lnTo>
                    <a:pt x="8283454" y="119706"/>
                  </a:lnTo>
                  <a:lnTo>
                    <a:pt x="8322356" y="150323"/>
                  </a:lnTo>
                  <a:lnTo>
                    <a:pt x="8358949" y="184127"/>
                  </a:lnTo>
                  <a:lnTo>
                    <a:pt x="8392753" y="220720"/>
                  </a:lnTo>
                  <a:lnTo>
                    <a:pt x="8423370" y="259623"/>
                  </a:lnTo>
                  <a:lnTo>
                    <a:pt x="8450713" y="300624"/>
                  </a:lnTo>
                  <a:lnTo>
                    <a:pt x="8474693" y="343512"/>
                  </a:lnTo>
                  <a:lnTo>
                    <a:pt x="8495224" y="388076"/>
                  </a:lnTo>
                  <a:lnTo>
                    <a:pt x="8512218" y="434105"/>
                  </a:lnTo>
                  <a:lnTo>
                    <a:pt x="8525587" y="481387"/>
                  </a:lnTo>
                  <a:lnTo>
                    <a:pt x="8535245" y="529713"/>
                  </a:lnTo>
                  <a:lnTo>
                    <a:pt x="8541104" y="578871"/>
                  </a:lnTo>
                  <a:lnTo>
                    <a:pt x="8543077" y="628649"/>
                  </a:lnTo>
                  <a:lnTo>
                    <a:pt x="8543077" y="635126"/>
                  </a:lnTo>
                  <a:lnTo>
                    <a:pt x="8541104" y="684904"/>
                  </a:lnTo>
                  <a:lnTo>
                    <a:pt x="8535245" y="734062"/>
                  </a:lnTo>
                  <a:lnTo>
                    <a:pt x="8525587" y="782388"/>
                  </a:lnTo>
                  <a:lnTo>
                    <a:pt x="8512218" y="829671"/>
                  </a:lnTo>
                  <a:lnTo>
                    <a:pt x="8495224" y="875700"/>
                  </a:lnTo>
                  <a:lnTo>
                    <a:pt x="8474693" y="920264"/>
                  </a:lnTo>
                  <a:lnTo>
                    <a:pt x="8450713" y="963152"/>
                  </a:lnTo>
                  <a:lnTo>
                    <a:pt x="8423370" y="1004152"/>
                  </a:lnTo>
                  <a:lnTo>
                    <a:pt x="8392753" y="1043055"/>
                  </a:lnTo>
                  <a:lnTo>
                    <a:pt x="8358949" y="1079649"/>
                  </a:lnTo>
                  <a:lnTo>
                    <a:pt x="8322356" y="1113452"/>
                  </a:lnTo>
                  <a:lnTo>
                    <a:pt x="8283454" y="1144069"/>
                  </a:lnTo>
                  <a:lnTo>
                    <a:pt x="8242453" y="1171412"/>
                  </a:lnTo>
                  <a:lnTo>
                    <a:pt x="8199565" y="1195392"/>
                  </a:lnTo>
                  <a:lnTo>
                    <a:pt x="8155001" y="1215923"/>
                  </a:lnTo>
                  <a:lnTo>
                    <a:pt x="8108972" y="1232917"/>
                  </a:lnTo>
                  <a:lnTo>
                    <a:pt x="8061689" y="1246286"/>
                  </a:lnTo>
                  <a:lnTo>
                    <a:pt x="8013363" y="1255944"/>
                  </a:lnTo>
                  <a:lnTo>
                    <a:pt x="7964206" y="1261803"/>
                  </a:lnTo>
                  <a:lnTo>
                    <a:pt x="7914428" y="1263776"/>
                  </a:lnTo>
                  <a:close/>
                </a:path>
              </a:pathLst>
            </a:custGeom>
            <a:solidFill>
              <a:srgbClr val="F7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" y="1255678"/>
              <a:ext cx="8542655" cy="1264285"/>
            </a:xfrm>
            <a:custGeom>
              <a:avLst/>
              <a:gdLst/>
              <a:ahLst/>
              <a:cxnLst/>
              <a:rect l="l" t="t" r="r" b="b"/>
              <a:pathLst>
                <a:path w="8542655" h="1264285">
                  <a:moveTo>
                    <a:pt x="7913946" y="0"/>
                  </a:moveTo>
                  <a:lnTo>
                    <a:pt x="7963721" y="1972"/>
                  </a:lnTo>
                  <a:lnTo>
                    <a:pt x="8012876" y="7830"/>
                  </a:lnTo>
                  <a:lnTo>
                    <a:pt x="8061199" y="17488"/>
                  </a:lnTo>
                  <a:lnTo>
                    <a:pt x="8108479" y="30857"/>
                  </a:lnTo>
                  <a:lnTo>
                    <a:pt x="8154505" y="47850"/>
                  </a:lnTo>
                  <a:lnTo>
                    <a:pt x="8199066" y="68379"/>
                  </a:lnTo>
                  <a:lnTo>
                    <a:pt x="8241951" y="92358"/>
                  </a:lnTo>
                  <a:lnTo>
                    <a:pt x="8282950" y="119699"/>
                  </a:lnTo>
                  <a:lnTo>
                    <a:pt x="8321850" y="150314"/>
                  </a:lnTo>
                  <a:lnTo>
                    <a:pt x="8358441" y="184116"/>
                  </a:lnTo>
                  <a:lnTo>
                    <a:pt x="8392243" y="220707"/>
                  </a:lnTo>
                  <a:lnTo>
                    <a:pt x="8422858" y="259607"/>
                  </a:lnTo>
                  <a:lnTo>
                    <a:pt x="8450199" y="300605"/>
                  </a:lnTo>
                  <a:lnTo>
                    <a:pt x="8474178" y="343491"/>
                  </a:lnTo>
                  <a:lnTo>
                    <a:pt x="8494708" y="388052"/>
                  </a:lnTo>
                  <a:lnTo>
                    <a:pt x="8511701" y="434078"/>
                  </a:lnTo>
                  <a:lnTo>
                    <a:pt x="8525069" y="481358"/>
                  </a:lnTo>
                  <a:lnTo>
                    <a:pt x="8534727" y="529681"/>
                  </a:lnTo>
                  <a:lnTo>
                    <a:pt x="8540586" y="578836"/>
                  </a:lnTo>
                  <a:lnTo>
                    <a:pt x="8542558" y="628611"/>
                  </a:lnTo>
                  <a:lnTo>
                    <a:pt x="8542558" y="635087"/>
                  </a:lnTo>
                  <a:lnTo>
                    <a:pt x="8540586" y="684863"/>
                  </a:lnTo>
                  <a:lnTo>
                    <a:pt x="8534727" y="734017"/>
                  </a:lnTo>
                  <a:lnTo>
                    <a:pt x="8525069" y="782340"/>
                  </a:lnTo>
                  <a:lnTo>
                    <a:pt x="8511701" y="829620"/>
                  </a:lnTo>
                  <a:lnTo>
                    <a:pt x="8494708" y="875646"/>
                  </a:lnTo>
                  <a:lnTo>
                    <a:pt x="8474178" y="920208"/>
                  </a:lnTo>
                  <a:lnTo>
                    <a:pt x="8450199" y="963093"/>
                  </a:lnTo>
                  <a:lnTo>
                    <a:pt x="8422858" y="1004091"/>
                  </a:lnTo>
                  <a:lnTo>
                    <a:pt x="8392243" y="1042992"/>
                  </a:lnTo>
                  <a:lnTo>
                    <a:pt x="8358441" y="1079583"/>
                  </a:lnTo>
                  <a:lnTo>
                    <a:pt x="8321850" y="1113385"/>
                  </a:lnTo>
                  <a:lnTo>
                    <a:pt x="8282950" y="1144000"/>
                  </a:lnTo>
                  <a:lnTo>
                    <a:pt x="8241951" y="1171340"/>
                  </a:lnTo>
                  <a:lnTo>
                    <a:pt x="8199066" y="1195319"/>
                  </a:lnTo>
                  <a:lnTo>
                    <a:pt x="8154505" y="1215849"/>
                  </a:lnTo>
                  <a:lnTo>
                    <a:pt x="8108479" y="1232842"/>
                  </a:lnTo>
                  <a:lnTo>
                    <a:pt x="8061199" y="1246211"/>
                  </a:lnTo>
                  <a:lnTo>
                    <a:pt x="8012876" y="1255868"/>
                  </a:lnTo>
                  <a:lnTo>
                    <a:pt x="7963721" y="1261727"/>
                  </a:lnTo>
                  <a:lnTo>
                    <a:pt x="7913946" y="1263699"/>
                  </a:lnTo>
                  <a:lnTo>
                    <a:pt x="628611" y="1263699"/>
                  </a:lnTo>
                  <a:lnTo>
                    <a:pt x="578836" y="1261727"/>
                  </a:lnTo>
                  <a:lnTo>
                    <a:pt x="529681" y="1255868"/>
                  </a:lnTo>
                  <a:lnTo>
                    <a:pt x="481358" y="1246211"/>
                  </a:lnTo>
                  <a:lnTo>
                    <a:pt x="434078" y="1232842"/>
                  </a:lnTo>
                  <a:lnTo>
                    <a:pt x="388052" y="1215849"/>
                  </a:lnTo>
                  <a:lnTo>
                    <a:pt x="343491" y="1195319"/>
                  </a:lnTo>
                  <a:lnTo>
                    <a:pt x="300605" y="1171340"/>
                  </a:lnTo>
                  <a:lnTo>
                    <a:pt x="259607" y="1144000"/>
                  </a:lnTo>
                  <a:lnTo>
                    <a:pt x="220707" y="1113385"/>
                  </a:lnTo>
                  <a:lnTo>
                    <a:pt x="184116" y="1079583"/>
                  </a:lnTo>
                  <a:lnTo>
                    <a:pt x="150314" y="1042992"/>
                  </a:lnTo>
                  <a:lnTo>
                    <a:pt x="119699" y="1004091"/>
                  </a:lnTo>
                  <a:lnTo>
                    <a:pt x="92358" y="963093"/>
                  </a:lnTo>
                  <a:lnTo>
                    <a:pt x="68379" y="920208"/>
                  </a:lnTo>
                  <a:lnTo>
                    <a:pt x="47850" y="875646"/>
                  </a:lnTo>
                  <a:lnTo>
                    <a:pt x="30857" y="829620"/>
                  </a:lnTo>
                  <a:lnTo>
                    <a:pt x="17488" y="782340"/>
                  </a:lnTo>
                  <a:lnTo>
                    <a:pt x="7830" y="734017"/>
                  </a:lnTo>
                  <a:lnTo>
                    <a:pt x="1972" y="684863"/>
                  </a:lnTo>
                  <a:lnTo>
                    <a:pt x="0" y="635087"/>
                  </a:lnTo>
                  <a:lnTo>
                    <a:pt x="0" y="628611"/>
                  </a:lnTo>
                  <a:lnTo>
                    <a:pt x="1972" y="578836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4743" y="1347849"/>
            <a:ext cx="70935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45" dirty="0">
                <a:latin typeface="Trebuchet MS"/>
                <a:cs typeface="Trebuchet MS"/>
              </a:rPr>
              <a:t>Développement</a:t>
            </a:r>
            <a:r>
              <a:rPr sz="3000" spc="-35" dirty="0">
                <a:latin typeface="Trebuchet MS"/>
                <a:cs typeface="Trebuchet MS"/>
              </a:rPr>
              <a:t> </a:t>
            </a:r>
            <a:r>
              <a:rPr sz="3000" spc="-310" dirty="0">
                <a:latin typeface="Trebuchet MS"/>
                <a:cs typeface="Trebuchet MS"/>
              </a:rPr>
              <a:t>de</a:t>
            </a:r>
            <a:r>
              <a:rPr sz="3000" spc="-35" dirty="0">
                <a:latin typeface="Trebuchet MS"/>
                <a:cs typeface="Trebuchet MS"/>
              </a:rPr>
              <a:t> </a:t>
            </a:r>
            <a:r>
              <a:rPr sz="3000" spc="-240" dirty="0">
                <a:latin typeface="Trebuchet MS"/>
                <a:cs typeface="Trebuchet MS"/>
              </a:rPr>
              <a:t>compétences</a:t>
            </a:r>
            <a:r>
              <a:rPr sz="3000" spc="-35" dirty="0">
                <a:latin typeface="Trebuchet MS"/>
                <a:cs typeface="Trebuchet MS"/>
              </a:rPr>
              <a:t> </a:t>
            </a:r>
            <a:r>
              <a:rPr sz="3000" spc="-155" dirty="0">
                <a:latin typeface="Trebuchet MS"/>
                <a:cs typeface="Trebuchet MS"/>
              </a:rPr>
              <a:t>psychosociales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3964" y="3720231"/>
            <a:ext cx="6267449" cy="441007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247774" y="3414170"/>
            <a:ext cx="104775" cy="4505325"/>
            <a:chOff x="1247774" y="3414170"/>
            <a:chExt cx="104775" cy="450532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3414170"/>
              <a:ext cx="104775" cy="1047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4614320"/>
              <a:ext cx="104775" cy="1047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5014370"/>
              <a:ext cx="104775" cy="1047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5414420"/>
              <a:ext cx="104775" cy="1047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7774" y="6214520"/>
              <a:ext cx="104775" cy="1047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7014620"/>
              <a:ext cx="104775" cy="1047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4" y="7814719"/>
              <a:ext cx="104775" cy="10477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16000" y="2821703"/>
            <a:ext cx="6790055" cy="68262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90"/>
              </a:spcBef>
            </a:pPr>
            <a:r>
              <a:rPr sz="2300" spc="-60" dirty="0">
                <a:latin typeface="Lucida Sans Unicode"/>
                <a:cs typeface="Lucida Sans Unicode"/>
              </a:rPr>
              <a:t>Il</a:t>
            </a:r>
            <a:r>
              <a:rPr sz="2300" spc="-135" dirty="0">
                <a:latin typeface="Lucida Sans Unicode"/>
                <a:cs typeface="Lucida Sans Unicode"/>
              </a:rPr>
              <a:t> </a:t>
            </a:r>
            <a:r>
              <a:rPr sz="2300" spc="-130" dirty="0">
                <a:latin typeface="Lucida Sans Unicode"/>
                <a:cs typeface="Lucida Sans Unicode"/>
              </a:rPr>
              <a:t>s’agit</a:t>
            </a:r>
            <a:r>
              <a:rPr sz="2300" spc="-13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de</a:t>
            </a:r>
            <a:r>
              <a:rPr sz="2300" spc="-150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:</a:t>
            </a:r>
            <a:endParaRPr sz="2300">
              <a:latin typeface="Lucida Sans Unicode"/>
              <a:cs typeface="Lucida Sans Unicode"/>
            </a:endParaRPr>
          </a:p>
          <a:p>
            <a:pPr marL="508634" marR="5080" algn="just">
              <a:lnSpc>
                <a:spcPct val="114100"/>
              </a:lnSpc>
            </a:pPr>
            <a:r>
              <a:rPr sz="2300" spc="-35" dirty="0">
                <a:latin typeface="Lucida Sans Unicode"/>
                <a:cs typeface="Lucida Sans Unicode"/>
              </a:rPr>
              <a:t>Travailler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la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confiance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en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soi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et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permettre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au </a:t>
            </a:r>
            <a:r>
              <a:rPr sz="2300" dirty="0">
                <a:latin typeface="Lucida Sans Unicode"/>
                <a:cs typeface="Lucida Sans Unicode"/>
              </a:rPr>
              <a:t>jeune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prendre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conscience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ses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atouts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et </a:t>
            </a:r>
            <a:r>
              <a:rPr sz="2300" spc="-10" dirty="0">
                <a:latin typeface="Lucida Sans Unicode"/>
                <a:cs typeface="Lucida Sans Unicode"/>
              </a:rPr>
              <a:t>de</a:t>
            </a:r>
            <a:r>
              <a:rPr sz="2300" spc="-130" dirty="0">
                <a:latin typeface="Lucida Sans Unicode"/>
                <a:cs typeface="Lucida Sans Unicode"/>
              </a:rPr>
              <a:t> </a:t>
            </a:r>
            <a:r>
              <a:rPr sz="2300" spc="-65" dirty="0">
                <a:latin typeface="Lucida Sans Unicode"/>
                <a:cs typeface="Lucida Sans Unicode"/>
              </a:rPr>
              <a:t>les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conforter</a:t>
            </a:r>
            <a:r>
              <a:rPr sz="2300" spc="-125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;</a:t>
            </a:r>
            <a:endParaRPr sz="2300">
              <a:latin typeface="Lucida Sans Unicode"/>
              <a:cs typeface="Lucida Sans Unicode"/>
            </a:endParaRPr>
          </a:p>
          <a:p>
            <a:pPr marL="508634" marR="1402715">
              <a:lnSpc>
                <a:spcPct val="114100"/>
              </a:lnSpc>
            </a:pPr>
            <a:r>
              <a:rPr sz="2300" spc="-20" dirty="0">
                <a:latin typeface="Lucida Sans Unicode"/>
                <a:cs typeface="Lucida Sans Unicode"/>
              </a:rPr>
              <a:t>Lever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65" dirty="0">
                <a:latin typeface="Lucida Sans Unicode"/>
                <a:cs typeface="Lucida Sans Unicode"/>
              </a:rPr>
              <a:t>les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55" dirty="0">
                <a:latin typeface="Lucida Sans Unicode"/>
                <a:cs typeface="Lucida Sans Unicode"/>
              </a:rPr>
              <a:t>freins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75" dirty="0">
                <a:latin typeface="Lucida Sans Unicode"/>
                <a:cs typeface="Lucida Sans Unicode"/>
              </a:rPr>
              <a:t>liés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à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65" dirty="0">
                <a:latin typeface="Lucida Sans Unicode"/>
                <a:cs typeface="Lucida Sans Unicode"/>
              </a:rPr>
              <a:t>l’autocensure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; </a:t>
            </a:r>
            <a:r>
              <a:rPr sz="2300" spc="-70" dirty="0">
                <a:latin typeface="Lucida Sans Unicode"/>
                <a:cs typeface="Lucida Sans Unicode"/>
              </a:rPr>
              <a:t>Affiner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le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45" dirty="0">
                <a:latin typeface="Lucida Sans Unicode"/>
                <a:cs typeface="Lucida Sans Unicode"/>
              </a:rPr>
              <a:t>projet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professionnel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;</a:t>
            </a:r>
            <a:endParaRPr sz="2300">
              <a:latin typeface="Lucida Sans Unicode"/>
              <a:cs typeface="Lucida Sans Unicode"/>
            </a:endParaRPr>
          </a:p>
          <a:p>
            <a:pPr marL="508634" marR="5080">
              <a:lnSpc>
                <a:spcPct val="114100"/>
              </a:lnSpc>
              <a:tabLst>
                <a:tab pos="1826260" algn="l"/>
                <a:tab pos="2425700" algn="l"/>
                <a:tab pos="3528060" algn="l"/>
                <a:tab pos="4714240" algn="l"/>
                <a:tab pos="5393055" algn="l"/>
                <a:tab pos="6010910" algn="l"/>
              </a:tabLst>
            </a:pPr>
            <a:r>
              <a:rPr sz="2300" spc="-10" dirty="0">
                <a:latin typeface="Lucida Sans Unicode"/>
                <a:cs typeface="Lucida Sans Unicode"/>
              </a:rPr>
              <a:t>Réaliser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un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10" dirty="0">
                <a:latin typeface="Lucida Sans Unicode"/>
                <a:cs typeface="Lucida Sans Unicode"/>
              </a:rPr>
              <a:t>retour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10" dirty="0">
                <a:latin typeface="Lucida Sans Unicode"/>
                <a:cs typeface="Lucida Sans Unicode"/>
              </a:rPr>
              <a:t>réflexif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sur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les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35" dirty="0">
                <a:latin typeface="Lucida Sans Unicode"/>
                <a:cs typeface="Lucida Sans Unicode"/>
              </a:rPr>
              <a:t>PFMP </a:t>
            </a:r>
            <a:r>
              <a:rPr sz="2300" spc="-45" dirty="0">
                <a:latin typeface="Lucida Sans Unicode"/>
                <a:cs typeface="Lucida Sans Unicode"/>
              </a:rPr>
              <a:t>réalisées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;</a:t>
            </a:r>
            <a:endParaRPr sz="2300">
              <a:latin typeface="Lucida Sans Unicode"/>
              <a:cs typeface="Lucida Sans Unicode"/>
            </a:endParaRPr>
          </a:p>
          <a:p>
            <a:pPr marL="508634" marR="5080">
              <a:lnSpc>
                <a:spcPct val="114100"/>
              </a:lnSpc>
            </a:pPr>
            <a:r>
              <a:rPr sz="2300" spc="-30" dirty="0">
                <a:latin typeface="Lucida Sans Unicode"/>
                <a:cs typeface="Lucida Sans Unicode"/>
              </a:rPr>
              <a:t>Développer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45" dirty="0">
                <a:latin typeface="Lucida Sans Unicode"/>
                <a:cs typeface="Lucida Sans Unicode"/>
              </a:rPr>
              <a:t>ses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capacités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à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35" dirty="0">
                <a:latin typeface="Lucida Sans Unicode"/>
                <a:cs typeface="Lucida Sans Unicode"/>
              </a:rPr>
              <a:t>travailler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en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mode </a:t>
            </a:r>
            <a:r>
              <a:rPr sz="2300" spc="-45" dirty="0">
                <a:latin typeface="Lucida Sans Unicode"/>
                <a:cs typeface="Lucida Sans Unicode"/>
              </a:rPr>
              <a:t>projet</a:t>
            </a:r>
            <a:r>
              <a:rPr sz="2300" spc="-135" dirty="0">
                <a:latin typeface="Lucida Sans Unicode"/>
                <a:cs typeface="Lucida Sans Unicode"/>
              </a:rPr>
              <a:t> </a:t>
            </a:r>
            <a:r>
              <a:rPr sz="2300" spc="-50" dirty="0">
                <a:latin typeface="Lucida Sans Unicode"/>
                <a:cs typeface="Lucida Sans Unicode"/>
              </a:rPr>
              <a:t>;</a:t>
            </a:r>
            <a:endParaRPr sz="2300">
              <a:latin typeface="Lucida Sans Unicode"/>
              <a:cs typeface="Lucida Sans Unicode"/>
            </a:endParaRPr>
          </a:p>
          <a:p>
            <a:pPr marL="508634" marR="5080">
              <a:lnSpc>
                <a:spcPct val="114100"/>
              </a:lnSpc>
              <a:spcBef>
                <a:spcPts val="5"/>
              </a:spcBef>
            </a:pPr>
            <a:r>
              <a:rPr sz="2300" spc="-25" dirty="0">
                <a:latin typeface="Lucida Sans Unicode"/>
                <a:cs typeface="Lucida Sans Unicode"/>
              </a:rPr>
              <a:t>Travailler</a:t>
            </a:r>
            <a:r>
              <a:rPr sz="2300" spc="90" dirty="0">
                <a:latin typeface="Lucida Sans Unicode"/>
                <a:cs typeface="Lucida Sans Unicode"/>
              </a:rPr>
              <a:t> </a:t>
            </a:r>
            <a:r>
              <a:rPr sz="2300" spc="-55" dirty="0">
                <a:latin typeface="Lucida Sans Unicode"/>
                <a:cs typeface="Lucida Sans Unicode"/>
              </a:rPr>
              <a:t>l’insertion</a:t>
            </a:r>
            <a:r>
              <a:rPr sz="2300" spc="9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en</a:t>
            </a:r>
            <a:r>
              <a:rPr sz="2300" spc="9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cas</a:t>
            </a:r>
            <a:r>
              <a:rPr sz="2300" spc="9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</a:t>
            </a:r>
            <a:r>
              <a:rPr sz="2300" spc="90" dirty="0">
                <a:latin typeface="Lucida Sans Unicode"/>
                <a:cs typeface="Lucida Sans Unicode"/>
              </a:rPr>
              <a:t> </a:t>
            </a:r>
            <a:r>
              <a:rPr sz="2300" spc="-175" dirty="0">
                <a:latin typeface="Lucida Sans Unicode"/>
                <a:cs typeface="Lucida Sans Unicode"/>
              </a:rPr>
              <a:t>non-</a:t>
            </a:r>
            <a:r>
              <a:rPr sz="2300" spc="-10" dirty="0">
                <a:latin typeface="Lucida Sans Unicode"/>
                <a:cs typeface="Lucida Sans Unicode"/>
              </a:rPr>
              <a:t>poursuite d’études;</a:t>
            </a:r>
            <a:endParaRPr sz="2300">
              <a:latin typeface="Lucida Sans Unicode"/>
              <a:cs typeface="Lucida Sans Unicode"/>
            </a:endParaRPr>
          </a:p>
          <a:p>
            <a:pPr marL="508634" marR="5080" algn="just">
              <a:lnSpc>
                <a:spcPct val="114100"/>
              </a:lnSpc>
            </a:pPr>
            <a:r>
              <a:rPr sz="2300" dirty="0">
                <a:latin typeface="Lucida Sans Unicode"/>
                <a:cs typeface="Lucida Sans Unicode"/>
              </a:rPr>
              <a:t>Cet</a:t>
            </a:r>
            <a:r>
              <a:rPr sz="2300" spc="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objectif</a:t>
            </a:r>
            <a:r>
              <a:rPr sz="2300" spc="10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peut</a:t>
            </a:r>
            <a:r>
              <a:rPr sz="2300" spc="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être</a:t>
            </a:r>
            <a:r>
              <a:rPr sz="2300" spc="10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mis</a:t>
            </a:r>
            <a:r>
              <a:rPr sz="2300" spc="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en</a:t>
            </a:r>
            <a:r>
              <a:rPr sz="2300" spc="10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œuvre</a:t>
            </a:r>
            <a:r>
              <a:rPr sz="2300" spc="5" dirty="0">
                <a:latin typeface="Lucida Sans Unicode"/>
                <a:cs typeface="Lucida Sans Unicode"/>
              </a:rPr>
              <a:t>  </a:t>
            </a:r>
            <a:r>
              <a:rPr sz="2300" spc="-25" dirty="0">
                <a:latin typeface="Lucida Sans Unicode"/>
                <a:cs typeface="Lucida Sans Unicode"/>
              </a:rPr>
              <a:t>par </a:t>
            </a:r>
            <a:r>
              <a:rPr sz="2300" dirty="0">
                <a:latin typeface="Lucida Sans Unicode"/>
                <a:cs typeface="Lucida Sans Unicode"/>
              </a:rPr>
              <a:t>exemple</a:t>
            </a:r>
            <a:r>
              <a:rPr sz="2300" spc="-5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sous</a:t>
            </a:r>
            <a:r>
              <a:rPr sz="2300" spc="-5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forme</a:t>
            </a:r>
            <a:r>
              <a:rPr sz="2300" spc="-50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d’ateliers,</a:t>
            </a:r>
            <a:r>
              <a:rPr sz="2300" spc="-5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en</a:t>
            </a:r>
            <a:r>
              <a:rPr sz="2300" spc="-55" dirty="0">
                <a:latin typeface="Lucida Sans Unicode"/>
                <a:cs typeface="Lucida Sans Unicode"/>
              </a:rPr>
              <a:t>  </a:t>
            </a:r>
            <a:r>
              <a:rPr sz="2300" spc="-10" dirty="0">
                <a:latin typeface="Lucida Sans Unicode"/>
                <a:cs typeface="Lucida Sans Unicode"/>
              </a:rPr>
              <a:t>faisant </a:t>
            </a:r>
            <a:r>
              <a:rPr sz="2300" dirty="0">
                <a:latin typeface="Lucida Sans Unicode"/>
                <a:cs typeface="Lucida Sans Unicode"/>
              </a:rPr>
              <a:t>appel</a:t>
            </a:r>
            <a:r>
              <a:rPr sz="2300" spc="5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à</a:t>
            </a:r>
            <a:r>
              <a:rPr sz="2300" spc="5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du</a:t>
            </a:r>
            <a:r>
              <a:rPr sz="2300" spc="5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mentorat,</a:t>
            </a:r>
            <a:r>
              <a:rPr sz="2300" spc="5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à</a:t>
            </a:r>
            <a:r>
              <a:rPr sz="2300" spc="5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des</a:t>
            </a:r>
            <a:r>
              <a:rPr sz="2300" spc="5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sorties</a:t>
            </a:r>
            <a:r>
              <a:rPr sz="2300" spc="550" dirty="0">
                <a:latin typeface="Lucida Sans Unicode"/>
                <a:cs typeface="Lucida Sans Unicode"/>
              </a:rPr>
              <a:t> </a:t>
            </a:r>
            <a:r>
              <a:rPr sz="2300" spc="-120" dirty="0">
                <a:latin typeface="Lucida Sans Unicode"/>
                <a:cs typeface="Lucida Sans Unicode"/>
              </a:rPr>
              <a:t>socio- </a:t>
            </a:r>
            <a:r>
              <a:rPr sz="2300" dirty="0">
                <a:latin typeface="Lucida Sans Unicode"/>
                <a:cs typeface="Lucida Sans Unicode"/>
              </a:rPr>
              <a:t>culturelles,</a:t>
            </a:r>
            <a:r>
              <a:rPr sz="2300" spc="290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à</a:t>
            </a:r>
            <a:r>
              <a:rPr sz="2300" spc="290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des</a:t>
            </a:r>
            <a:r>
              <a:rPr sz="2300" spc="29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activités</a:t>
            </a:r>
            <a:r>
              <a:rPr sz="2300" spc="290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sportives</a:t>
            </a:r>
            <a:r>
              <a:rPr sz="2300" spc="295" dirty="0">
                <a:latin typeface="Lucida Sans Unicode"/>
                <a:cs typeface="Lucida Sans Unicode"/>
              </a:rPr>
              <a:t>  </a:t>
            </a:r>
            <a:r>
              <a:rPr sz="2300" spc="-35" dirty="0">
                <a:latin typeface="Lucida Sans Unicode"/>
                <a:cs typeface="Lucida Sans Unicode"/>
              </a:rPr>
              <a:t>et </a:t>
            </a:r>
            <a:r>
              <a:rPr sz="2300" spc="-10" dirty="0">
                <a:latin typeface="Lucida Sans Unicode"/>
                <a:cs typeface="Lucida Sans Unicode"/>
              </a:rPr>
              <a:t>éducatives…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98367" cy="1181099"/>
          </a:xfrm>
          <a:prstGeom prst="rect">
            <a:avLst/>
          </a:prstGeom>
        </p:spPr>
      </p:pic>
      <p:sp>
        <p:nvSpPr>
          <p:cNvPr id="22" name="object 3">
            <a:extLst>
              <a:ext uri="{FF2B5EF4-FFF2-40B4-BE49-F238E27FC236}">
                <a16:creationId xmlns:a16="http://schemas.microsoft.com/office/drawing/2014/main" id="{A6B352C4-CD34-42DF-BC1F-21926EFFCADA}"/>
              </a:ext>
            </a:extLst>
          </p:cNvPr>
          <p:cNvSpPr txBox="1">
            <a:spLocks/>
          </p:cNvSpPr>
          <p:nvPr/>
        </p:nvSpPr>
        <p:spPr>
          <a:xfrm>
            <a:off x="1998367" y="289431"/>
            <a:ext cx="1659730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4400" spc="-315" dirty="0"/>
              <a:t>Les</a:t>
            </a:r>
            <a:r>
              <a:rPr lang="fr-FR" sz="4400" spc="-190" dirty="0"/>
              <a:t> </a:t>
            </a:r>
            <a:r>
              <a:rPr lang="fr-FR" sz="4400" spc="-400" dirty="0"/>
              <a:t>attendus</a:t>
            </a:r>
            <a:r>
              <a:rPr lang="fr-FR" sz="4400" spc="-190" dirty="0"/>
              <a:t> </a:t>
            </a:r>
            <a:r>
              <a:rPr lang="fr-FR" sz="4400" spc="-520" dirty="0"/>
              <a:t>du</a:t>
            </a:r>
            <a:r>
              <a:rPr lang="fr-FR" sz="4400" spc="-185" dirty="0"/>
              <a:t> </a:t>
            </a:r>
            <a:r>
              <a:rPr lang="fr-FR" sz="4400" spc="-340" dirty="0"/>
              <a:t>parcours </a:t>
            </a:r>
            <a:r>
              <a:rPr lang="fr-FR" sz="4400" spc="-254" dirty="0"/>
              <a:t>préparation</a:t>
            </a:r>
            <a:r>
              <a:rPr lang="fr-FR" sz="4400" spc="-105" dirty="0"/>
              <a:t> </a:t>
            </a:r>
            <a:r>
              <a:rPr lang="fr-FR" sz="4400" spc="-335" dirty="0"/>
              <a:t>à</a:t>
            </a:r>
            <a:r>
              <a:rPr lang="fr-FR" sz="4400" spc="-105" dirty="0"/>
              <a:t> </a:t>
            </a:r>
            <a:r>
              <a:rPr lang="fr-FR" sz="4400" spc="-305" dirty="0"/>
              <a:t>la</a:t>
            </a:r>
            <a:r>
              <a:rPr lang="fr-FR" sz="4400" spc="-105" dirty="0"/>
              <a:t> </a:t>
            </a:r>
            <a:r>
              <a:rPr lang="fr-FR" sz="4400" spc="-215" dirty="0"/>
              <a:t>poursuite</a:t>
            </a:r>
            <a:r>
              <a:rPr lang="fr-FR" sz="4400" spc="-100" dirty="0"/>
              <a:t> </a:t>
            </a:r>
            <a:r>
              <a:rPr lang="fr-FR" sz="4400" spc="-300" dirty="0"/>
              <a:t>d’études</a:t>
            </a:r>
            <a:r>
              <a:rPr lang="fr-FR" sz="4400" spc="-105" dirty="0"/>
              <a:t> </a:t>
            </a:r>
            <a:r>
              <a:rPr lang="fr-FR" sz="4400" spc="-140" dirty="0"/>
              <a:t>supérieures</a:t>
            </a:r>
            <a:endParaRPr lang="fr-FR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958" y="97645"/>
            <a:ext cx="1098486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spc="-345" dirty="0"/>
              <a:t>Proposition</a:t>
            </a:r>
            <a:r>
              <a:rPr sz="5800" spc="-185" dirty="0"/>
              <a:t> </a:t>
            </a:r>
            <a:r>
              <a:rPr sz="5800" spc="-600" dirty="0"/>
              <a:t>de</a:t>
            </a:r>
            <a:r>
              <a:rPr sz="5800" spc="-180" dirty="0"/>
              <a:t> </a:t>
            </a:r>
            <a:r>
              <a:rPr sz="5800" spc="-335" dirty="0"/>
              <a:t>grille</a:t>
            </a:r>
            <a:r>
              <a:rPr sz="5800" spc="-180" dirty="0"/>
              <a:t> </a:t>
            </a:r>
            <a:r>
              <a:rPr sz="5800" spc="-375" dirty="0"/>
              <a:t>horaire</a:t>
            </a:r>
            <a:r>
              <a:rPr sz="5800" spc="-185" dirty="0"/>
              <a:t> </a:t>
            </a:r>
            <a:r>
              <a:rPr sz="5800" spc="-425" dirty="0"/>
              <a:t>indicative</a:t>
            </a:r>
            <a:endParaRPr sz="5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0" y="170753"/>
            <a:ext cx="2046298" cy="10082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61B02F2-548D-45A0-A48F-7E5F3F7C413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229980" y="1485900"/>
            <a:ext cx="13290674" cy="830265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2E0DE51-EDDD-49EB-BC34-62C1A335090B}"/>
              </a:ext>
            </a:extLst>
          </p:cNvPr>
          <p:cNvSpPr txBox="1"/>
          <p:nvPr/>
        </p:nvSpPr>
        <p:spPr>
          <a:xfrm>
            <a:off x="2767346" y="16383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pc="-215" dirty="0">
                <a:solidFill>
                  <a:schemeClr val="bg1"/>
                </a:solidFill>
                <a:latin typeface="Trebuchet MS"/>
                <a:cs typeface="Trebuchet MS"/>
              </a:rPr>
              <a:t>Peut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195" dirty="0">
                <a:solidFill>
                  <a:schemeClr val="bg1"/>
                </a:solidFill>
                <a:latin typeface="Trebuchet MS"/>
                <a:cs typeface="Trebuchet MS"/>
              </a:rPr>
              <a:t>être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254" dirty="0">
                <a:solidFill>
                  <a:schemeClr val="bg1"/>
                </a:solidFill>
                <a:latin typeface="Trebuchet MS"/>
                <a:cs typeface="Trebuchet MS"/>
              </a:rPr>
              <a:t>adaptée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210" dirty="0">
                <a:solidFill>
                  <a:schemeClr val="bg1"/>
                </a:solidFill>
                <a:latin typeface="Trebuchet MS"/>
                <a:cs typeface="Trebuchet MS"/>
              </a:rPr>
              <a:t>au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235" dirty="0">
                <a:solidFill>
                  <a:schemeClr val="bg1"/>
                </a:solidFill>
                <a:latin typeface="Trebuchet MS"/>
                <a:cs typeface="Trebuchet MS"/>
              </a:rPr>
              <a:t>projet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275" dirty="0">
                <a:solidFill>
                  <a:schemeClr val="bg1"/>
                </a:solidFill>
                <a:latin typeface="Trebuchet MS"/>
                <a:cs typeface="Trebuchet MS"/>
              </a:rPr>
              <a:t>de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155" dirty="0">
                <a:solidFill>
                  <a:schemeClr val="bg1"/>
                </a:solidFill>
                <a:latin typeface="Trebuchet MS"/>
                <a:cs typeface="Trebuchet MS"/>
              </a:rPr>
              <a:t>classe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220" dirty="0">
                <a:solidFill>
                  <a:schemeClr val="bg1"/>
                </a:solidFill>
                <a:latin typeface="Trebuchet MS"/>
                <a:cs typeface="Trebuchet MS"/>
              </a:rPr>
              <a:t>et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125" dirty="0">
                <a:solidFill>
                  <a:schemeClr val="bg1"/>
                </a:solidFill>
                <a:latin typeface="Trebuchet MS"/>
                <a:cs typeface="Trebuchet MS"/>
              </a:rPr>
              <a:t>aux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150" dirty="0">
                <a:solidFill>
                  <a:schemeClr val="bg1"/>
                </a:solidFill>
                <a:latin typeface="Trebuchet MS"/>
                <a:cs typeface="Trebuchet MS"/>
              </a:rPr>
              <a:t>besoins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180" dirty="0">
                <a:solidFill>
                  <a:schemeClr val="bg1"/>
                </a:solidFill>
                <a:latin typeface="Trebuchet MS"/>
                <a:cs typeface="Trebuchet MS"/>
              </a:rPr>
              <a:t>des</a:t>
            </a:r>
            <a:r>
              <a:rPr lang="fr-FR" sz="2400" b="1" spc="-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spc="-100" dirty="0">
                <a:solidFill>
                  <a:schemeClr val="bg1"/>
                </a:solidFill>
                <a:latin typeface="Trebuchet MS"/>
                <a:cs typeface="Trebuchet MS"/>
              </a:rPr>
              <a:t>élèves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5175" y="493792"/>
            <a:ext cx="15677649" cy="2029193"/>
          </a:xfrm>
          <a:prstGeom prst="rect">
            <a:avLst/>
          </a:prstGeom>
        </p:spPr>
        <p:txBody>
          <a:bodyPr vert="horz" wrap="square" lIns="0" tIns="335376" rIns="0" bIns="0" rtlCol="0">
            <a:spAutoFit/>
          </a:bodyPr>
          <a:lstStyle/>
          <a:p>
            <a:pPr marL="3175635">
              <a:lnSpc>
                <a:spcPct val="100000"/>
              </a:lnSpc>
              <a:spcBef>
                <a:spcPts val="100"/>
              </a:spcBef>
            </a:pPr>
            <a:r>
              <a:rPr sz="5300" spc="-365" dirty="0"/>
              <a:t>Remarques</a:t>
            </a:r>
            <a:r>
              <a:rPr sz="5300" spc="-175" dirty="0"/>
              <a:t> </a:t>
            </a:r>
            <a:r>
              <a:rPr sz="5300" spc="-409" dirty="0"/>
              <a:t>et</a:t>
            </a:r>
            <a:r>
              <a:rPr sz="5300" spc="-170" dirty="0"/>
              <a:t> </a:t>
            </a:r>
            <a:r>
              <a:rPr sz="5300" spc="-310" dirty="0"/>
              <a:t>points</a:t>
            </a:r>
            <a:r>
              <a:rPr sz="5300" spc="-170" dirty="0"/>
              <a:t> </a:t>
            </a:r>
            <a:r>
              <a:rPr sz="5300" spc="-530" dirty="0"/>
              <a:t>de</a:t>
            </a:r>
            <a:r>
              <a:rPr sz="5300" spc="-170" dirty="0"/>
              <a:t> </a:t>
            </a:r>
            <a:r>
              <a:rPr sz="5300" spc="-355" dirty="0"/>
              <a:t>vigilance</a:t>
            </a:r>
            <a:endParaRPr sz="53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09" y="110555"/>
            <a:ext cx="2546554" cy="12462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6143" y="-22860"/>
            <a:ext cx="17991857" cy="10287000"/>
            <a:chOff x="296728" y="0"/>
            <a:chExt cx="17991857" cy="10287000"/>
          </a:xfrm>
        </p:grpSpPr>
        <p:sp>
          <p:nvSpPr>
            <p:cNvPr id="5" name="object 5"/>
            <p:cNvSpPr/>
            <p:nvPr/>
          </p:nvSpPr>
          <p:spPr>
            <a:xfrm>
              <a:off x="16345485" y="0"/>
              <a:ext cx="1943100" cy="10287000"/>
            </a:xfrm>
            <a:custGeom>
              <a:avLst/>
              <a:gdLst/>
              <a:ahLst/>
              <a:cxnLst/>
              <a:rect l="l" t="t" r="r" b="b"/>
              <a:pathLst>
                <a:path w="1943100" h="10287000">
                  <a:moveTo>
                    <a:pt x="1942515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1942515" y="0"/>
                  </a:lnTo>
                  <a:lnTo>
                    <a:pt x="1942515" y="1028700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6728" y="1907325"/>
              <a:ext cx="16470630" cy="7779384"/>
            </a:xfrm>
            <a:custGeom>
              <a:avLst/>
              <a:gdLst/>
              <a:ahLst/>
              <a:cxnLst/>
              <a:rect l="l" t="t" r="r" b="b"/>
              <a:pathLst>
                <a:path w="16470630" h="7779384">
                  <a:moveTo>
                    <a:pt x="16428206" y="7779317"/>
                  </a:moveTo>
                  <a:lnTo>
                    <a:pt x="47624" y="7779317"/>
                  </a:lnTo>
                  <a:lnTo>
                    <a:pt x="38290" y="7778394"/>
                  </a:lnTo>
                  <a:lnTo>
                    <a:pt x="3625" y="7749918"/>
                  </a:lnTo>
                  <a:lnTo>
                    <a:pt x="0" y="7731692"/>
                  </a:lnTo>
                  <a:lnTo>
                    <a:pt x="0" y="47625"/>
                  </a:lnTo>
                  <a:lnTo>
                    <a:pt x="21202" y="8001"/>
                  </a:lnTo>
                  <a:lnTo>
                    <a:pt x="47625" y="0"/>
                  </a:lnTo>
                  <a:lnTo>
                    <a:pt x="16428206" y="0"/>
                  </a:lnTo>
                  <a:lnTo>
                    <a:pt x="16467829" y="21202"/>
                  </a:lnTo>
                  <a:lnTo>
                    <a:pt x="16470274" y="25782"/>
                  </a:lnTo>
                  <a:lnTo>
                    <a:pt x="16470274" y="7753535"/>
                  </a:lnTo>
                  <a:lnTo>
                    <a:pt x="16437540" y="7778394"/>
                  </a:lnTo>
                  <a:lnTo>
                    <a:pt x="16428206" y="7779317"/>
                  </a:lnTo>
                  <a:close/>
                </a:path>
              </a:pathLst>
            </a:custGeom>
            <a:solidFill>
              <a:srgbClr val="EBE2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38200" y="1884465"/>
            <a:ext cx="15677649" cy="802014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r>
              <a:rPr lang="fr-FR" sz="2800" dirty="0"/>
              <a:t>Identifier des compétences plus transversales attendues en BTS (avec l’appui des IEN ET/EG et IA-IPR, des fiches DGESCO/IGESR disponibles sur Eduscol) </a:t>
            </a:r>
          </a:p>
          <a:p>
            <a:endParaRPr lang="fr-FR" sz="2800" dirty="0"/>
          </a:p>
          <a:p>
            <a:r>
              <a:rPr lang="fr-FR" sz="2800" dirty="0"/>
              <a:t>Ne pas hésiter à mutualiser avec d’autres EPLE du réseau,</a:t>
            </a:r>
          </a:p>
          <a:p>
            <a:endParaRPr lang="fr-FR" sz="2800" spc="-114" dirty="0">
              <a:latin typeface="Verdana"/>
              <a:cs typeface="Verdana"/>
            </a:endParaRPr>
          </a:p>
          <a:p>
            <a:r>
              <a:rPr lang="fr-FR" sz="2800" b="1" dirty="0"/>
              <a:t>Les points de vigilance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La mobilisation des enseignants pour les examens (BTS, CAP, BMA…) qui se déroulent sur la période, avec des convocations qui arrivent tard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Les visites de PFMP des élèves de terminales qui ont choisi le parcours d’insertion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L’accueil des élèves de seconde, première et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endParaRPr lang="fr-FR" sz="800" dirty="0"/>
          </a:p>
          <a:p>
            <a:r>
              <a:rPr lang="fr-FR" sz="2800" b="1" dirty="0"/>
              <a:t>Des leviers existent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800" dirty="0"/>
              <a:t>Les dédoublements habituels de l’EDT des élèves ne sont pas forcément reproduits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800" dirty="0"/>
              <a:t>Les effectifs de certaines classes peuvent être regroupés, en fonction du nombre d’élèves choisissant ce parcours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800" dirty="0"/>
              <a:t>La possibilité de mobiliser des participants extérieurs</a:t>
            </a:r>
          </a:p>
          <a:p>
            <a:endParaRPr lang="fr-FR" sz="2750" spc="-114" dirty="0">
              <a:latin typeface="Verdana"/>
              <a:cs typeface="Verdana"/>
            </a:endParaRPr>
          </a:p>
          <a:p>
            <a:pPr marL="12700" algn="l">
              <a:lnSpc>
                <a:spcPct val="100000"/>
              </a:lnSpc>
              <a:spcBef>
                <a:spcPts val="620"/>
              </a:spcBef>
            </a:pPr>
            <a:endParaRPr lang="fr-FR" sz="2750" spc="-114" dirty="0">
              <a:latin typeface="Verdana"/>
              <a:cs typeface="Verdana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2631B63-92C6-4B70-91FA-C9F7919CBABA}"/>
              </a:ext>
            </a:extLst>
          </p:cNvPr>
          <p:cNvSpPr txBox="1">
            <a:spLocks/>
          </p:cNvSpPr>
          <p:nvPr/>
        </p:nvSpPr>
        <p:spPr>
          <a:xfrm>
            <a:off x="3593610" y="298486"/>
            <a:ext cx="165973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5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600" spc="-31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</a:t>
            </a:r>
            <a:r>
              <a:rPr lang="fr-FR" sz="3600" spc="-34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arcours </a:t>
            </a:r>
            <a:r>
              <a:rPr lang="fr-FR" sz="3600" spc="-254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préparation</a:t>
            </a:r>
            <a:r>
              <a:rPr lang="fr-FR" sz="3600" spc="-10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spc="-33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à</a:t>
            </a:r>
            <a:r>
              <a:rPr lang="fr-FR" sz="3600" spc="-10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spc="-30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la</a:t>
            </a:r>
            <a:r>
              <a:rPr lang="fr-FR" sz="3600" spc="-10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spc="-21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poursuite</a:t>
            </a:r>
            <a:r>
              <a:rPr lang="fr-FR" sz="3600" spc="-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spc="-3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d’études</a:t>
            </a:r>
            <a:r>
              <a:rPr lang="fr-FR" sz="3600" spc="-10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spc="-14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supérieures</a:t>
            </a:r>
            <a:endParaRPr lang="fr-FR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</TotalTime>
  <Words>1378</Words>
  <Application>Microsoft Office PowerPoint</Application>
  <PresentationFormat>Personnalisé</PresentationFormat>
  <Paragraphs>127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Lucida Sans Unicode</vt:lpstr>
      <vt:lpstr>Roboto</vt:lpstr>
      <vt:lpstr>Tahoma</vt:lpstr>
      <vt:lpstr>Trebuchet MS</vt:lpstr>
      <vt:lpstr>Verdana</vt:lpstr>
      <vt:lpstr>Office Theme</vt:lpstr>
      <vt:lpstr>Présentation PowerPoint</vt:lpstr>
      <vt:lpstr>Tronc commun à tous les élèves</vt:lpstr>
      <vt:lpstr>Le choix du parcours différencié</vt:lpstr>
      <vt:lpstr>Présentation PowerPoint</vt:lpstr>
      <vt:lpstr>Présentation PowerPoint</vt:lpstr>
      <vt:lpstr>Les attendus du parcours préparation à la poursuite d’études supérieures</vt:lpstr>
      <vt:lpstr>Présentation PowerPoint</vt:lpstr>
      <vt:lpstr>Proposition de grille horaire indicative</vt:lpstr>
      <vt:lpstr>Remarques et points de vigilance</vt:lpstr>
      <vt:lpstr>Parcours 2 : préparation à l’insertion professionnelle</vt:lpstr>
      <vt:lpstr>Remarques et points de vigilance</vt:lpstr>
      <vt:lpstr>Présentation PowerPoint</vt:lpstr>
      <vt:lpstr>Organisation des examens 2025</vt:lpstr>
      <vt:lpstr>Le calendrier des examens pour 2025</vt:lpstr>
      <vt:lpstr>Ressources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Projet Entreprise Moderne Sobre Professionnel Blanc Beige Noir</dc:title>
  <dc:creator>Isabelle Rodin</dc:creator>
  <cp:keywords>DAGR4wxdfcc,BAFLG5vM4A4</cp:keywords>
  <cp:lastModifiedBy>Aymerick-Nathalie Alagapin</cp:lastModifiedBy>
  <cp:revision>12</cp:revision>
  <dcterms:created xsi:type="dcterms:W3CDTF">2024-09-27T13:31:58Z</dcterms:created>
  <dcterms:modified xsi:type="dcterms:W3CDTF">2024-09-27T15:48:40Z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2024-09-27T00:00:00Z</vt:filetime>
  </property>
  <property fmtid="{D5CDD505-2E9C-101B-9397-08002B2CF9AE}" pid="3" name="Creator">
    <vt:lpwstr>Canva</vt:lpwstr>
  </property>
  <property fmtid="{D5CDD505-2E9C-101B-9397-08002B2CF9AE}" pid="4" name="LastSaved">
    <vt:filetime>2024-09-27T00:00:00Z</vt:filetime>
  </property>
  <property fmtid="{D5CDD505-2E9C-101B-9397-08002B2CF9AE}" pid="5" name="Producer">
    <vt:lpwstr>Canva</vt:lpwstr>
  </property>
</Properties>
</file>