
<file path=[Content_Types].xml><?xml version="1.0" encoding="utf-8"?>
<Types xmlns="http://schemas.openxmlformats.org/package/2006/content-types">
  <Default Extension="xml" ContentType="application/xml"/>
  <Default Extension="wav" ContentType="audio/wav"/>
  <Default Extension="aac" ContentType="audio/unknown"/>
  <Default Extension="jpeg" ContentType="image/jpeg"/>
  <Default Extension="mp3" ContentType="audio/unknown"/>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938" r:id="rId1"/>
  </p:sldMasterIdLst>
  <p:notesMasterIdLst>
    <p:notesMasterId r:id="rId54"/>
  </p:notesMasterIdLst>
  <p:handoutMasterIdLst>
    <p:handoutMasterId r:id="rId55"/>
  </p:handoutMasterIdLst>
  <p:sldIdLst>
    <p:sldId id="306" r:id="rId2"/>
    <p:sldId id="307" r:id="rId3"/>
    <p:sldId id="357" r:id="rId4"/>
    <p:sldId id="358" r:id="rId5"/>
    <p:sldId id="352"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54"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2" r:id="rId41"/>
    <p:sldId id="341" r:id="rId42"/>
    <p:sldId id="343" r:id="rId43"/>
    <p:sldId id="344" r:id="rId44"/>
    <p:sldId id="345" r:id="rId45"/>
    <p:sldId id="346" r:id="rId46"/>
    <p:sldId id="355" r:id="rId47"/>
    <p:sldId id="347" r:id="rId48"/>
    <p:sldId id="348" r:id="rId49"/>
    <p:sldId id="350" r:id="rId50"/>
    <p:sldId id="349" r:id="rId51"/>
    <p:sldId id="351" r:id="rId52"/>
    <p:sldId id="35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3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87140" autoAdjust="0"/>
  </p:normalViewPr>
  <p:slideViewPr>
    <p:cSldViewPr snapToGrid="0" snapToObjects="1">
      <p:cViewPr>
        <p:scale>
          <a:sx n="100" d="100"/>
          <a:sy n="100" d="100"/>
        </p:scale>
        <p:origin x="-1144" y="-80"/>
      </p:cViewPr>
      <p:guideLst>
        <p:guide orient="horz" pos="2160"/>
        <p:guide pos="2880"/>
      </p:guideLst>
    </p:cSldViewPr>
  </p:slideViewPr>
  <p:outlineViewPr>
    <p:cViewPr>
      <p:scale>
        <a:sx n="33" d="100"/>
        <a:sy n="33" d="100"/>
      </p:scale>
      <p:origin x="0" y="772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C5BEFD-243C-064B-B910-DA83CF24FD30}" type="datetimeFigureOut">
              <a:rPr lang="fr-FR" smtClean="0"/>
              <a:t>04/02/2016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3E9F53-6A68-0845-A6BE-2D176553A5E5}" type="slidenum">
              <a:rPr lang="fr-FR" smtClean="0"/>
              <a:t>‹#›</a:t>
            </a:fld>
            <a:endParaRPr lang="fr-FR"/>
          </a:p>
        </p:txBody>
      </p:sp>
    </p:spTree>
    <p:extLst>
      <p:ext uri="{BB962C8B-B14F-4D97-AF65-F5344CB8AC3E}">
        <p14:creationId xmlns:p14="http://schemas.microsoft.com/office/powerpoint/2010/main" val="20720050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F37E8C-B29C-2748-88FF-AD114A2D650B}" type="datetimeFigureOut">
              <a:rPr lang="fr-FR" smtClean="0"/>
              <a:t>04/02/2016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28A538-11E2-3240-B3D8-05931ADEF2C5}" type="slidenum">
              <a:rPr lang="fr-FR" smtClean="0"/>
              <a:t>‹#›</a:t>
            </a:fld>
            <a:endParaRPr lang="fr-FR"/>
          </a:p>
        </p:txBody>
      </p:sp>
    </p:spTree>
    <p:extLst>
      <p:ext uri="{BB962C8B-B14F-4D97-AF65-F5344CB8AC3E}">
        <p14:creationId xmlns:p14="http://schemas.microsoft.com/office/powerpoint/2010/main" val="511334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a:xfrm>
            <a:off x="5988423" y="6221506"/>
            <a:ext cx="2743200" cy="365125"/>
          </a:xfrm>
        </p:spPr>
        <p:txBody>
          <a:bodyPr/>
          <a:lstStyle/>
          <a:p>
            <a:fld id="{809ECE85-B5B9-8048-BBBB-E4514D6FC66A}" type="datetime1">
              <a:rPr lang="fr-FR" smtClean="0"/>
              <a:t>04/02/2016</a:t>
            </a:fld>
            <a:endParaRPr lang="en-US"/>
          </a:p>
        </p:txBody>
      </p:sp>
      <p:sp>
        <p:nvSpPr>
          <p:cNvPr id="5" name="Footer Placeholder 4"/>
          <p:cNvSpPr>
            <a:spLocks noGrp="1"/>
          </p:cNvSpPr>
          <p:nvPr>
            <p:ph type="ftr" sz="quarter" idx="11"/>
          </p:nvPr>
        </p:nvSpPr>
        <p:spPr>
          <a:xfrm>
            <a:off x="1295400" y="6221506"/>
            <a:ext cx="2743200" cy="365125"/>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8A92C20F-6D7B-A34C-9D1E-DF368106A863}" type="datetime1">
              <a:rPr lang="fr-FR" smtClean="0"/>
              <a:t>04/02/2016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35A6232-4689-4748-8CA0-F05758E95810}" type="datetime1">
              <a:rPr lang="fr-FR" smtClean="0"/>
              <a:t>04/02/2016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924A5694-7731-D048-BB91-8A409B90808E}" type="datetime1">
              <a:rPr lang="fr-FR" smtClean="0"/>
              <a:t>04/02/2016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3419F4A9-EE6C-2643-A278-A2ED6771BE11}" type="datetime1">
              <a:rPr lang="fr-FR" smtClean="0"/>
              <a:t>04/02/2016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029C3E56-687B-DE4C-817B-EF7B7F888CB3}" type="datetime1">
              <a:rPr lang="fr-FR" smtClean="0"/>
              <a:t>04/02/2016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fr-FR" smtClean="0"/>
              <a:t>Cliquez et modifiez le titre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3ABF8236-E969-1244-A014-A27A9A7A5009}" type="datetime1">
              <a:rPr lang="fr-FR" smtClean="0"/>
              <a:t>04/02/2016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CD63BE4A-1238-8541-A417-D579E1ECFB3F}" type="datetime1">
              <a:rPr lang="fr-FR" smtClean="0"/>
              <a:t>04/02/2016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ED931A7D-84F4-6449-A7BE-1A0EAD5C7D71}" type="datetime1">
              <a:rPr lang="fr-FR" smtClean="0"/>
              <a:t>04/02/2016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3D8FB88B-2447-3A4F-8CC6-303AB97DAE70}" type="datetime1">
              <a:rPr lang="fr-FR" smtClean="0"/>
              <a:t>04/02/2016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fr-FR" smtClean="0"/>
              <a:t>Cliquez et modifiez le titre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E3D3FAC-D109-8A47-9DA9-03715D3E3433}" type="datetime1">
              <a:rPr lang="fr-FR" smtClean="0"/>
              <a:t>04/02/2016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fr-FR" smtClean="0"/>
              <a:t>Cliquez et modifiez le titre</a:t>
            </a:r>
            <a:endParaRPr dirty="0"/>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spcBef>
                <a:spcPts val="6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8AB5ECC2-7F1F-D443-AFDD-E3344B6CEFFB}" type="datetime1">
              <a:rPr lang="fr-FR" smtClean="0"/>
              <a:t>04/02/2016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4" y="274637"/>
            <a:ext cx="7272339" cy="1339009"/>
          </a:xfrm>
          <a:prstGeom prst="rect">
            <a:avLst/>
          </a:prstGeom>
        </p:spPr>
        <p:txBody>
          <a:bodyPr vert="horz" lIns="91440" tIns="45720" rIns="91440" bIns="45720" rtlCol="0" anchor="ctr">
            <a:noAutofit/>
          </a:bodyPr>
          <a:lstStyle/>
          <a:p>
            <a:r>
              <a:rPr lang="fr-FR" smtClean="0"/>
              <a:t>Cliquez et modifiez le titre</a:t>
            </a:r>
            <a:endParaRPr/>
          </a:p>
        </p:txBody>
      </p:sp>
      <p:sp>
        <p:nvSpPr>
          <p:cNvPr id="3" name="Text Placeholder 2"/>
          <p:cNvSpPr>
            <a:spLocks noGrp="1"/>
          </p:cNvSpPr>
          <p:nvPr>
            <p:ph type="body" idx="1"/>
          </p:nvPr>
        </p:nvSpPr>
        <p:spPr>
          <a:xfrm>
            <a:off x="1089024" y="1801906"/>
            <a:ext cx="7272339" cy="432425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F0403D75-DAAD-3241-AF4B-CFBF4A8DDCCF}" type="datetime1">
              <a:rPr lang="fr-FR" smtClean="0"/>
              <a:t>04/02/2016</a:t>
            </a:fld>
            <a:endParaRPr lang="en-US"/>
          </a:p>
        </p:txBody>
      </p:sp>
      <p:sp>
        <p:nvSpPr>
          <p:cNvPr id="5" name="Footer Placeholder 4"/>
          <p:cNvSpPr>
            <a:spLocks noGrp="1"/>
          </p:cNvSpPr>
          <p:nvPr>
            <p:ph type="ftr" sz="quarter" idx="3"/>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F28FB93-0A08-4E7D-8E63-9EFA29F1E0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dt="0"/>
  <p:txStyles>
    <p:title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1711325"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2000250"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2290763"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571750" indent="-288925" algn="l" defTabSz="914400" rtl="0" eaLnBrk="1" latinLnBrk="0" hangingPunct="1">
        <a:spcBef>
          <a:spcPct val="20000"/>
        </a:spcBef>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media" Target="../media/media3.wav"/><Relationship Id="rId4" Type="http://schemas.openxmlformats.org/officeDocument/2006/relationships/audio" Target="../media/media3.wav"/><Relationship Id="rId5" Type="http://schemas.openxmlformats.org/officeDocument/2006/relationships/slideLayout" Target="../slideLayouts/slideLayout1.xml"/><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9.png"/><Relationship Id="rId1" Type="http://schemas.microsoft.com/office/2007/relationships/media" Target="../media/media2.m4a"/><Relationship Id="rId2" Type="http://schemas.openxmlformats.org/officeDocument/2006/relationships/audio" Target="../media/media2.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9.png"/><Relationship Id="rId1" Type="http://schemas.microsoft.com/office/2007/relationships/media" Target="../media/media4.wav"/><Relationship Id="rId2" Type="http://schemas.openxmlformats.org/officeDocument/2006/relationships/audio" Target="../media/media4.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9.png"/><Relationship Id="rId1" Type="http://schemas.microsoft.com/office/2007/relationships/media" Target="../media/media5.aac"/><Relationship Id="rId2" Type="http://schemas.openxmlformats.org/officeDocument/2006/relationships/audio" Target="../media/media5.aac"/></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2.png"/><Relationship Id="rId1" Type="http://schemas.microsoft.com/office/2007/relationships/media" Target="../media/media6.wav"/><Relationship Id="rId2" Type="http://schemas.openxmlformats.org/officeDocument/2006/relationships/audio" Target="../media/media6.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9.png"/><Relationship Id="rId1" Type="http://schemas.microsoft.com/office/2007/relationships/media" Target="../media/media7.m4a"/><Relationship Id="rId2" Type="http://schemas.openxmlformats.org/officeDocument/2006/relationships/audio" Target="../media/media7.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9.png"/><Relationship Id="rId1" Type="http://schemas.microsoft.com/office/2007/relationships/media" Target="../media/media8.wav"/><Relationship Id="rId2" Type="http://schemas.openxmlformats.org/officeDocument/2006/relationships/audio" Target="../media/media8.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9.png"/><Relationship Id="rId1" Type="http://schemas.microsoft.com/office/2007/relationships/media" Target="../media/media9.m4a"/><Relationship Id="rId2" Type="http://schemas.openxmlformats.org/officeDocument/2006/relationships/audio" Target="../media/media9.m4a"/></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9.png"/><Relationship Id="rId1" Type="http://schemas.microsoft.com/office/2007/relationships/media" Target="../media/media10.mp3"/><Relationship Id="rId2" Type="http://schemas.openxmlformats.org/officeDocument/2006/relationships/audio" Target="../media/media10.mp3"/></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microsoft.com/office/2007/relationships/media" Target="../media/media11.m4a"/><Relationship Id="rId2" Type="http://schemas.openxmlformats.org/officeDocument/2006/relationships/audio" Target="../media/media11.m4a"/></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9.png"/><Relationship Id="rId1" Type="http://schemas.microsoft.com/office/2007/relationships/media" Target="../media/media12.m4a"/><Relationship Id="rId2" Type="http://schemas.openxmlformats.org/officeDocument/2006/relationships/audio" Target="../media/media12.m4a"/></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9.png"/><Relationship Id="rId1" Type="http://schemas.microsoft.com/office/2007/relationships/media" Target="../media/media13.mp3"/><Relationship Id="rId2" Type="http://schemas.openxmlformats.org/officeDocument/2006/relationships/audio" Target="../media/media13.mp3"/></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9.png"/><Relationship Id="rId1" Type="http://schemas.microsoft.com/office/2007/relationships/media" Target="../media/media1.mp3"/><Relationship Id="rId2" Type="http://schemas.openxmlformats.org/officeDocument/2006/relationships/audio" Target="../media/media1.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50673"/>
            <a:ext cx="7086600" cy="5782194"/>
          </a:xfrm>
        </p:spPr>
        <p:txBody>
          <a:bodyPr/>
          <a:lstStyle/>
          <a:p>
            <a:endParaRPr lang="fr-FR" dirty="0"/>
          </a:p>
        </p:txBody>
      </p:sp>
      <p:sp>
        <p:nvSpPr>
          <p:cNvPr id="3" name="Sous-titre 2"/>
          <p:cNvSpPr>
            <a:spLocks noGrp="1"/>
          </p:cNvSpPr>
          <p:nvPr>
            <p:ph type="subTitle" idx="1"/>
          </p:nvPr>
        </p:nvSpPr>
        <p:spPr/>
        <p:txBody>
          <a:bodyPr/>
          <a:lstStyle/>
          <a:p>
            <a:endParaRPr lang="fr-FR"/>
          </a:p>
        </p:txBody>
      </p:sp>
      <p:pic>
        <p:nvPicPr>
          <p:cNvPr id="5" name="Image 4"/>
          <p:cNvPicPr>
            <a:picLocks noChangeAspect="1"/>
          </p:cNvPicPr>
          <p:nvPr/>
        </p:nvPicPr>
        <p:blipFill>
          <a:blip r:embed="rId3"/>
          <a:stretch>
            <a:fillRect/>
          </a:stretch>
        </p:blipFill>
        <p:spPr>
          <a:xfrm rot="10800000">
            <a:off x="985829" y="0"/>
            <a:ext cx="8158170" cy="6858000"/>
          </a:xfrm>
          <a:prstGeom prst="rect">
            <a:avLst/>
          </a:prstGeom>
        </p:spPr>
      </p:pic>
      <p:sp>
        <p:nvSpPr>
          <p:cNvPr id="8" name="ZoneTexte 7"/>
          <p:cNvSpPr txBox="1"/>
          <p:nvPr/>
        </p:nvSpPr>
        <p:spPr>
          <a:xfrm>
            <a:off x="2388242" y="6221506"/>
            <a:ext cx="6069958" cy="923330"/>
          </a:xfrm>
          <a:prstGeom prst="rect">
            <a:avLst/>
          </a:prstGeom>
          <a:noFill/>
        </p:spPr>
        <p:txBody>
          <a:bodyPr wrap="square" rtlCol="0">
            <a:spAutoFit/>
          </a:bodyPr>
          <a:lstStyle/>
          <a:p>
            <a:pPr lvl="0"/>
            <a:r>
              <a:rPr lang="fr-FR" sz="3600" b="1" dirty="0">
                <a:ln w="12700">
                  <a:solidFill>
                    <a:srgbClr val="59480D">
                      <a:satMod val="155000"/>
                    </a:srgbClr>
                  </a:solidFill>
                  <a:prstDash val="solid"/>
                </a:ln>
                <a:solidFill>
                  <a:srgbClr val="D28E11">
                    <a:tint val="85000"/>
                    <a:satMod val="155000"/>
                  </a:srgbClr>
                </a:solidFill>
                <a:effectLst>
                  <a:outerShdw blurRad="41275" dist="20320" dir="1800000" algn="tl" rotWithShape="0">
                    <a:srgbClr val="000000">
                      <a:alpha val="40000"/>
                    </a:srgbClr>
                  </a:outerShdw>
                </a:effectLst>
              </a:rPr>
              <a:t>ILS SONT VENUS CE SOIR…</a:t>
            </a:r>
            <a:br>
              <a:rPr lang="fr-FR" sz="3600" b="1" dirty="0">
                <a:ln w="12700">
                  <a:solidFill>
                    <a:srgbClr val="59480D">
                      <a:satMod val="155000"/>
                    </a:srgbClr>
                  </a:solidFill>
                  <a:prstDash val="solid"/>
                </a:ln>
                <a:solidFill>
                  <a:srgbClr val="D28E11">
                    <a:tint val="85000"/>
                    <a:satMod val="155000"/>
                  </a:srgbClr>
                </a:solidFill>
                <a:effectLst>
                  <a:outerShdw blurRad="41275" dist="20320" dir="1800000" algn="tl" rotWithShape="0">
                    <a:srgbClr val="000000">
                      <a:alpha val="40000"/>
                    </a:srgbClr>
                  </a:outerShdw>
                </a:effectLst>
              </a:rPr>
            </a:br>
            <a:endParaRPr lang="fr-FR" dirty="0">
              <a:solidFill>
                <a:srgbClr val="000000"/>
              </a:solidFill>
            </a:endParaRPr>
          </a:p>
        </p:txBody>
      </p:sp>
    </p:spTree>
    <p:extLst>
      <p:ext uri="{BB962C8B-B14F-4D97-AF65-F5344CB8AC3E}">
        <p14:creationId xmlns:p14="http://schemas.microsoft.com/office/powerpoint/2010/main" val="35880215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5" name="Image 4"/>
          <p:cNvPicPr>
            <a:picLocks noChangeAspect="1"/>
          </p:cNvPicPr>
          <p:nvPr/>
        </p:nvPicPr>
        <p:blipFill>
          <a:blip r:embed="rId7"/>
          <a:stretch>
            <a:fillRect/>
          </a:stretch>
        </p:blipFill>
        <p:spPr>
          <a:xfrm>
            <a:off x="1062615" y="324901"/>
            <a:ext cx="7914969" cy="5331334"/>
          </a:xfrm>
          <a:prstGeom prst="rect">
            <a:avLst/>
          </a:prstGeom>
        </p:spPr>
      </p:pic>
      <p:sp>
        <p:nvSpPr>
          <p:cNvPr id="6" name="ZoneTexte 5"/>
          <p:cNvSpPr txBox="1"/>
          <p:nvPr/>
        </p:nvSpPr>
        <p:spPr>
          <a:xfrm>
            <a:off x="1181300" y="5951599"/>
            <a:ext cx="7796284" cy="369332"/>
          </a:xfrm>
          <a:prstGeom prst="rect">
            <a:avLst/>
          </a:prstGeom>
          <a:noFill/>
        </p:spPr>
        <p:txBody>
          <a:bodyPr wrap="square" rtlCol="0">
            <a:spAutoFit/>
          </a:bodyPr>
          <a:lstStyle/>
          <a:p>
            <a:pPr algn="ctr"/>
            <a:r>
              <a:rPr lang="fr-FR" b="1" dirty="0" smtClean="0"/>
              <a:t>Esclaves à bord du bateau négrier de M.TORCHY</a:t>
            </a:r>
            <a:endParaRPr lang="fr-FR" b="1" dirty="0"/>
          </a:p>
        </p:txBody>
      </p:sp>
      <p:pic>
        <p:nvPicPr>
          <p:cNvPr id="7" name="Clapoti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2615" y="471563"/>
            <a:ext cx="812800" cy="812800"/>
          </a:xfrm>
          <a:prstGeom prst="rect">
            <a:avLst/>
          </a:prstGeom>
        </p:spPr>
      </p:pic>
      <p:pic>
        <p:nvPicPr>
          <p:cNvPr id="8" name="coups de foue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86704" y="390431"/>
            <a:ext cx="812800" cy="812800"/>
          </a:xfrm>
          <a:prstGeom prst="rect">
            <a:avLst/>
          </a:prstGeom>
        </p:spPr>
      </p:pic>
    </p:spTree>
    <p:extLst>
      <p:ext uri="{BB962C8B-B14F-4D97-AF65-F5344CB8AC3E}">
        <p14:creationId xmlns:p14="http://schemas.microsoft.com/office/powerpoint/2010/main" val="421988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1" fill="hold"/>
                                        <p:tgtEl>
                                          <p:spTgt spid="7"/>
                                        </p:tgtEl>
                                      </p:cBhvr>
                                    </p:cmd>
                                  </p:childTnLst>
                                </p:cTn>
                              </p:par>
                            </p:childTnLst>
                          </p:cTn>
                        </p:par>
                        <p:par>
                          <p:cTn id="7" fill="hold">
                            <p:stCondLst>
                              <p:cond delay="24891"/>
                            </p:stCondLst>
                            <p:childTnLst>
                              <p:par>
                                <p:cTn id="8" presetID="1" presetClass="mediacall" presetSubtype="0" fill="hold" nodeType="afterEffect">
                                  <p:stCondLst>
                                    <p:cond delay="0"/>
                                  </p:stCondLst>
                                  <p:childTnLst>
                                    <p:cmd type="call" cmd="playFrom(0.0)">
                                      <p:cBhvr>
                                        <p:cTn id="9" dur="88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7"/>
                </p:tgtEl>
              </p:cMediaNode>
            </p:audio>
            <p:audio>
              <p:cMediaNode vol="80000" showWhenStopped="0">
                <p:cTn id="11"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inconnue</a:t>
            </a:r>
            <a:endParaRPr lang="fr-FR" sz="3600" dirty="0"/>
          </a:p>
        </p:txBody>
      </p:sp>
      <p:sp>
        <p:nvSpPr>
          <p:cNvPr id="3" name="Sous-titre 2"/>
          <p:cNvSpPr>
            <a:spLocks noGrp="1"/>
          </p:cNvSpPr>
          <p:nvPr>
            <p:ph type="subTitle" idx="1"/>
          </p:nvPr>
        </p:nvSpPr>
        <p:spPr>
          <a:xfrm>
            <a:off x="1371600" y="1786957"/>
            <a:ext cx="7086600" cy="4244907"/>
          </a:xfrm>
          <a:solidFill>
            <a:srgbClr val="F2BF62">
              <a:alpha val="29000"/>
            </a:srgbClr>
          </a:solidFill>
        </p:spPr>
        <p:txBody>
          <a:bodyPr/>
          <a:lstStyle/>
          <a:p>
            <a:pPr algn="just">
              <a:lnSpc>
                <a:spcPct val="110000"/>
              </a:lnSpc>
            </a:pPr>
            <a:r>
              <a:rPr lang="fr-FR" b="1" dirty="0">
                <a:solidFill>
                  <a:srgbClr val="000000"/>
                </a:solidFill>
              </a:rPr>
              <a:t>Les hommes étaient parqués de la proue jusqu’au centre. Nous, les </a:t>
            </a:r>
            <a:r>
              <a:rPr lang="fr-FR" b="1" dirty="0" smtClean="0">
                <a:solidFill>
                  <a:srgbClr val="000000"/>
                </a:solidFill>
              </a:rPr>
              <a:t>femmes, </a:t>
            </a:r>
            <a:r>
              <a:rPr lang="fr-FR" b="1" dirty="0">
                <a:solidFill>
                  <a:srgbClr val="000000"/>
                </a:solidFill>
              </a:rPr>
              <a:t>nous étions à la </a:t>
            </a:r>
            <a:r>
              <a:rPr lang="fr-FR" b="1" dirty="0" smtClean="0">
                <a:solidFill>
                  <a:srgbClr val="000000"/>
                </a:solidFill>
              </a:rPr>
              <a:t>poupe avec les enfants. </a:t>
            </a:r>
            <a:endParaRPr lang="fr-FR" b="1" dirty="0">
              <a:solidFill>
                <a:srgbClr val="000000"/>
              </a:solidFill>
            </a:endParaRPr>
          </a:p>
          <a:p>
            <a:pPr algn="just">
              <a:lnSpc>
                <a:spcPct val="110000"/>
              </a:lnSpc>
            </a:pPr>
            <a:r>
              <a:rPr lang="fr-FR" b="1" dirty="0">
                <a:solidFill>
                  <a:srgbClr val="000000"/>
                </a:solidFill>
              </a:rPr>
              <a:t>Nous étions tous, les mains attachées, de plus les hommes étaient enferrés aux chevilles deux par deux. Les écoutilles permettaient l’aération du navire. Elles étaient fermées par des panneaux pleins pour parer au mauvais temps. En haute mer, notre situation empirait. </a:t>
            </a:r>
          </a:p>
          <a:p>
            <a:pPr algn="just">
              <a:lnSpc>
                <a:spcPct val="110000"/>
              </a:lnSpc>
            </a:pPr>
            <a:r>
              <a:rPr lang="fr-FR" b="1" dirty="0">
                <a:solidFill>
                  <a:srgbClr val="000000"/>
                </a:solidFill>
              </a:rPr>
              <a:t>Les hommes qui nous avaient fait </a:t>
            </a:r>
            <a:r>
              <a:rPr lang="fr-FR" b="1" dirty="0" smtClean="0">
                <a:solidFill>
                  <a:srgbClr val="000000"/>
                </a:solidFill>
              </a:rPr>
              <a:t>embarquer, </a:t>
            </a:r>
            <a:r>
              <a:rPr lang="fr-FR" b="1" dirty="0">
                <a:solidFill>
                  <a:srgbClr val="000000"/>
                </a:solidFill>
              </a:rPr>
              <a:t>nous firent sortir du bateau </a:t>
            </a:r>
            <a:r>
              <a:rPr lang="fr-FR" b="1" dirty="0" smtClean="0">
                <a:solidFill>
                  <a:srgbClr val="000000"/>
                </a:solidFill>
              </a:rPr>
              <a:t>quelques jours plus tard, et </a:t>
            </a:r>
            <a:r>
              <a:rPr lang="fr-FR" b="1" dirty="0">
                <a:solidFill>
                  <a:srgbClr val="000000"/>
                </a:solidFill>
              </a:rPr>
              <a:t>nous mirent sur le pont. Le monde affluait vers nous, pendant que nous descendions du bateau par groupe de dix, pour rejoindre l’emplacement qui nous avait été désigné. </a:t>
            </a:r>
          </a:p>
          <a:p>
            <a:endParaRPr lang="fr-FR" sz="2400" b="1" dirty="0"/>
          </a:p>
        </p:txBody>
      </p:sp>
    </p:spTree>
    <p:extLst>
      <p:ext uri="{BB962C8B-B14F-4D97-AF65-F5344CB8AC3E}">
        <p14:creationId xmlns:p14="http://schemas.microsoft.com/office/powerpoint/2010/main" val="2278722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5" name="Image 4"/>
          <p:cNvPicPr>
            <a:picLocks noChangeAspect="1"/>
          </p:cNvPicPr>
          <p:nvPr/>
        </p:nvPicPr>
        <p:blipFill>
          <a:blip r:embed="rId5"/>
          <a:stretch>
            <a:fillRect/>
          </a:stretch>
        </p:blipFill>
        <p:spPr>
          <a:xfrm>
            <a:off x="1295399" y="132914"/>
            <a:ext cx="7695143" cy="5552858"/>
          </a:xfrm>
          <a:prstGeom prst="rect">
            <a:avLst/>
          </a:prstGeom>
        </p:spPr>
      </p:pic>
      <p:sp>
        <p:nvSpPr>
          <p:cNvPr id="6" name="ZoneTexte 5"/>
          <p:cNvSpPr txBox="1"/>
          <p:nvPr/>
        </p:nvSpPr>
        <p:spPr>
          <a:xfrm>
            <a:off x="1371600" y="5907295"/>
            <a:ext cx="7309294" cy="369332"/>
          </a:xfrm>
          <a:prstGeom prst="rect">
            <a:avLst/>
          </a:prstGeom>
          <a:noFill/>
        </p:spPr>
        <p:txBody>
          <a:bodyPr wrap="square" rtlCol="0">
            <a:spAutoFit/>
          </a:bodyPr>
          <a:lstStyle/>
          <a:p>
            <a:pPr algn="ctr"/>
            <a:r>
              <a:rPr lang="en-US" b="1" dirty="0"/>
              <a:t>Bonnie sort du </a:t>
            </a:r>
            <a:r>
              <a:rPr lang="en-US" b="1" dirty="0" err="1"/>
              <a:t>bâteau</a:t>
            </a:r>
            <a:r>
              <a:rPr lang="en-US" b="1" dirty="0"/>
              <a:t> de R.SAINSILY</a:t>
            </a:r>
          </a:p>
        </p:txBody>
      </p:sp>
      <p:pic>
        <p:nvPicPr>
          <p:cNvPr id="7" name="Les chain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0456" y="390431"/>
            <a:ext cx="812800" cy="812800"/>
          </a:xfrm>
          <a:prstGeom prst="rect">
            <a:avLst/>
          </a:prstGeom>
        </p:spPr>
      </p:pic>
    </p:spTree>
    <p:extLst>
      <p:ext uri="{BB962C8B-B14F-4D97-AF65-F5344CB8AC3E}">
        <p14:creationId xmlns:p14="http://schemas.microsoft.com/office/powerpoint/2010/main" val="2940061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inconnue</a:t>
            </a:r>
            <a:endParaRPr lang="fr-FR" sz="3600" dirty="0"/>
          </a:p>
        </p:txBody>
      </p:sp>
      <p:sp>
        <p:nvSpPr>
          <p:cNvPr id="3" name="Sous-titre 2"/>
          <p:cNvSpPr>
            <a:spLocks noGrp="1"/>
          </p:cNvSpPr>
          <p:nvPr>
            <p:ph type="subTitle" idx="1"/>
          </p:nvPr>
        </p:nvSpPr>
        <p:spPr>
          <a:xfrm>
            <a:off x="1371600" y="1805342"/>
            <a:ext cx="7086600" cy="3894626"/>
          </a:xfrm>
          <a:solidFill>
            <a:srgbClr val="F2BF62">
              <a:alpha val="30000"/>
            </a:srgbClr>
          </a:solidFill>
        </p:spPr>
        <p:txBody>
          <a:bodyPr/>
          <a:lstStyle/>
          <a:p>
            <a:pPr algn="just"/>
            <a:endParaRPr lang="fr-FR" sz="1100" b="1" dirty="0" smtClean="0">
              <a:solidFill>
                <a:srgbClr val="000000"/>
              </a:solidFill>
            </a:endParaRPr>
          </a:p>
          <a:p>
            <a:pPr algn="just"/>
            <a:r>
              <a:rPr lang="fr-FR" b="1" dirty="0" smtClean="0">
                <a:solidFill>
                  <a:srgbClr val="000000"/>
                </a:solidFill>
              </a:rPr>
              <a:t>Ce </a:t>
            </a:r>
            <a:r>
              <a:rPr lang="fr-FR" b="1" dirty="0">
                <a:solidFill>
                  <a:srgbClr val="000000"/>
                </a:solidFill>
              </a:rPr>
              <a:t>jour là, le temps était maussade et triste, j’avais peur d’être échangée comme mes camarades pour une raison que j’ignorais. Les gens nous fixaient d’un air intéressé</a:t>
            </a:r>
            <a:r>
              <a:rPr lang="fr-FR" b="1" dirty="0" smtClean="0">
                <a:solidFill>
                  <a:srgbClr val="000000"/>
                </a:solidFill>
              </a:rPr>
              <a:t>.</a:t>
            </a:r>
          </a:p>
          <a:p>
            <a:pPr algn="just"/>
            <a:endParaRPr lang="fr-FR" sz="1050" b="1" dirty="0">
              <a:solidFill>
                <a:srgbClr val="000000"/>
              </a:solidFill>
            </a:endParaRPr>
          </a:p>
          <a:p>
            <a:pPr algn="just"/>
            <a:r>
              <a:rPr lang="fr-FR" b="1" dirty="0">
                <a:solidFill>
                  <a:srgbClr val="000000"/>
                </a:solidFill>
              </a:rPr>
              <a:t>Comparés aux blancs, nous étions très dénudés, nous ne possédions qu’un bout de tissu usé pour couvrir nos parties intimes. </a:t>
            </a:r>
            <a:endParaRPr lang="fr-FR" b="1" dirty="0" smtClean="0">
              <a:solidFill>
                <a:srgbClr val="000000"/>
              </a:solidFill>
            </a:endParaRPr>
          </a:p>
          <a:p>
            <a:pPr algn="just"/>
            <a:r>
              <a:rPr lang="fr-FR" b="1" dirty="0" smtClean="0">
                <a:solidFill>
                  <a:srgbClr val="000000"/>
                </a:solidFill>
              </a:rPr>
              <a:t>Autour </a:t>
            </a:r>
            <a:r>
              <a:rPr lang="fr-FR" b="1" dirty="0">
                <a:solidFill>
                  <a:srgbClr val="000000"/>
                </a:solidFill>
              </a:rPr>
              <a:t>de moi plus rien n’avait de sens ; j’avais perdu la notion du temps et perdu aussi mes repères, l’agitation du lieu où nous nous trouvions, nous rendait, mes camarades et moi, très anxieux, malgré notre peur, nous devions garder notre calme, notre sang froid et rester immobiles. </a:t>
            </a:r>
          </a:p>
          <a:p>
            <a:endParaRPr lang="fr-FR" sz="2400" b="1" dirty="0"/>
          </a:p>
        </p:txBody>
      </p:sp>
    </p:spTree>
    <p:extLst>
      <p:ext uri="{BB962C8B-B14F-4D97-AF65-F5344CB8AC3E}">
        <p14:creationId xmlns:p14="http://schemas.microsoft.com/office/powerpoint/2010/main" val="4103080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inconnue</a:t>
            </a:r>
            <a:endParaRPr lang="fr-FR" sz="3600" dirty="0"/>
          </a:p>
        </p:txBody>
      </p:sp>
      <p:sp>
        <p:nvSpPr>
          <p:cNvPr id="3" name="Sous-titre 2"/>
          <p:cNvSpPr>
            <a:spLocks noGrp="1"/>
          </p:cNvSpPr>
          <p:nvPr>
            <p:ph type="subTitle" idx="1"/>
          </p:nvPr>
        </p:nvSpPr>
        <p:spPr>
          <a:xfrm>
            <a:off x="1371600" y="1504782"/>
            <a:ext cx="7086600" cy="4015395"/>
          </a:xfrm>
          <a:solidFill>
            <a:srgbClr val="F2BF62">
              <a:alpha val="30000"/>
            </a:srgbClr>
          </a:solidFill>
        </p:spPr>
        <p:txBody>
          <a:bodyPr/>
          <a:lstStyle/>
          <a:p>
            <a:pPr algn="just"/>
            <a:endParaRPr lang="fr-FR" sz="1200" b="1" dirty="0" smtClean="0">
              <a:solidFill>
                <a:srgbClr val="000000"/>
              </a:solidFill>
            </a:endParaRPr>
          </a:p>
          <a:p>
            <a:pPr algn="just"/>
            <a:endParaRPr lang="fr-FR" b="1" dirty="0" smtClean="0">
              <a:solidFill>
                <a:srgbClr val="000000"/>
              </a:solidFill>
            </a:endParaRPr>
          </a:p>
          <a:p>
            <a:pPr algn="just"/>
            <a:endParaRPr lang="fr-FR" b="1" dirty="0">
              <a:solidFill>
                <a:srgbClr val="000000"/>
              </a:solidFill>
            </a:endParaRPr>
          </a:p>
          <a:p>
            <a:pPr algn="just"/>
            <a:r>
              <a:rPr lang="fr-FR" b="1" dirty="0" smtClean="0">
                <a:solidFill>
                  <a:srgbClr val="000000"/>
                </a:solidFill>
              </a:rPr>
              <a:t>Des </a:t>
            </a:r>
            <a:r>
              <a:rPr lang="fr-FR" b="1" dirty="0">
                <a:solidFill>
                  <a:srgbClr val="000000"/>
                </a:solidFill>
              </a:rPr>
              <a:t>hommes très bien habillés choisirent au fur et à mesure certains des miens en fonction de leur corpulence et de leur allure. Je vis que les négriers échangèrent mes compagnons d’infortune par </a:t>
            </a:r>
            <a:r>
              <a:rPr lang="fr-FR" b="1" dirty="0" smtClean="0">
                <a:solidFill>
                  <a:srgbClr val="000000"/>
                </a:solidFill>
              </a:rPr>
              <a:t>lots, après moult discussions. Tout </a:t>
            </a:r>
            <a:r>
              <a:rPr lang="fr-FR" b="1" dirty="0">
                <a:solidFill>
                  <a:srgbClr val="000000"/>
                </a:solidFill>
              </a:rPr>
              <a:t>à coup, une main me  jeta avec vivacité de mon piédestal. J’étais tout de même une princesse de sang royal, pourquoi me traitait-il comme une moins que rien ? </a:t>
            </a:r>
          </a:p>
          <a:p>
            <a:endParaRPr lang="fr-FR" sz="2400" b="1" dirty="0">
              <a:solidFill>
                <a:srgbClr val="000000"/>
              </a:solidFill>
            </a:endParaRPr>
          </a:p>
        </p:txBody>
      </p:sp>
    </p:spTree>
    <p:extLst>
      <p:ext uri="{BB962C8B-B14F-4D97-AF65-F5344CB8AC3E}">
        <p14:creationId xmlns:p14="http://schemas.microsoft.com/office/powerpoint/2010/main" val="122940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75391"/>
            <a:ext cx="5896168" cy="702509"/>
          </a:xfrm>
        </p:spPr>
        <p:txBody>
          <a:bodyPr>
            <a:normAutofit fontScale="90000"/>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40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4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a:t>
            </a:r>
            <a:r>
              <a:rPr lang="fr-FR" sz="4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inconnue</a:t>
            </a:r>
            <a:endParaRPr lang="fr-FR" sz="4000" dirty="0"/>
          </a:p>
        </p:txBody>
      </p:sp>
      <p:sp>
        <p:nvSpPr>
          <p:cNvPr id="3" name="Sous-titre 2"/>
          <p:cNvSpPr>
            <a:spLocks noGrp="1"/>
          </p:cNvSpPr>
          <p:nvPr>
            <p:ph type="subTitle" idx="1"/>
          </p:nvPr>
        </p:nvSpPr>
        <p:spPr>
          <a:xfrm>
            <a:off x="1371600" y="977900"/>
            <a:ext cx="7086600" cy="5564541"/>
          </a:xfrm>
          <a:solidFill>
            <a:srgbClr val="F2BF62">
              <a:alpha val="30000"/>
            </a:srgbClr>
          </a:solidFill>
        </p:spPr>
        <p:txBody>
          <a:bodyPr/>
          <a:lstStyle/>
          <a:p>
            <a:pPr algn="just">
              <a:lnSpc>
                <a:spcPct val="110000"/>
              </a:lnSpc>
            </a:pPr>
            <a:r>
              <a:rPr lang="fr-FR" b="1" dirty="0">
                <a:solidFill>
                  <a:srgbClr val="000000"/>
                </a:solidFill>
              </a:rPr>
              <a:t>Je </a:t>
            </a:r>
            <a:r>
              <a:rPr lang="fr-FR" b="1" dirty="0" smtClean="0">
                <a:solidFill>
                  <a:srgbClr val="000000"/>
                </a:solidFill>
              </a:rPr>
              <a:t>toisais </a:t>
            </a:r>
            <a:r>
              <a:rPr lang="fr-FR" b="1" dirty="0">
                <a:solidFill>
                  <a:srgbClr val="000000"/>
                </a:solidFill>
              </a:rPr>
              <a:t>l’homme qui m’avait traînée devant la foule, d’un regard méprisant, lui jetant au visage  ces quelques mots dans ma langue natale, le wolof : </a:t>
            </a:r>
            <a:r>
              <a:rPr lang="fr-FR" b="1" i="1" dirty="0" smtClean="0">
                <a:solidFill>
                  <a:srgbClr val="000000"/>
                </a:solidFill>
              </a:rPr>
              <a:t>« Man </a:t>
            </a:r>
            <a:r>
              <a:rPr lang="fr-FR" b="1" i="1" dirty="0" err="1" smtClean="0">
                <a:solidFill>
                  <a:srgbClr val="000000"/>
                </a:solidFill>
              </a:rPr>
              <a:t>dèrèt</a:t>
            </a:r>
            <a:r>
              <a:rPr lang="fr-FR" b="1" i="1" dirty="0" smtClean="0">
                <a:solidFill>
                  <a:srgbClr val="000000"/>
                </a:solidFill>
              </a:rPr>
              <a:t> </a:t>
            </a:r>
            <a:r>
              <a:rPr lang="fr-FR" b="1" i="1" dirty="0" err="1" smtClean="0">
                <a:solidFill>
                  <a:srgbClr val="000000"/>
                </a:solidFill>
              </a:rPr>
              <a:t>toubour</a:t>
            </a:r>
            <a:r>
              <a:rPr lang="fr-FR" b="1" i="1" dirty="0" smtClean="0">
                <a:solidFill>
                  <a:srgbClr val="000000"/>
                </a:solidFill>
              </a:rPr>
              <a:t> </a:t>
            </a:r>
            <a:r>
              <a:rPr lang="fr-FR" b="1" i="1" dirty="0" err="1" smtClean="0">
                <a:solidFill>
                  <a:srgbClr val="000000"/>
                </a:solidFill>
              </a:rPr>
              <a:t>moy</a:t>
            </a:r>
            <a:r>
              <a:rPr lang="fr-FR" b="1" i="1" dirty="0" smtClean="0">
                <a:solidFill>
                  <a:srgbClr val="000000"/>
                </a:solidFill>
              </a:rPr>
              <a:t> dao si </a:t>
            </a:r>
            <a:r>
              <a:rPr lang="fr-FR" b="1" i="1" dirty="0" err="1" smtClean="0">
                <a:solidFill>
                  <a:srgbClr val="000000"/>
                </a:solidFill>
              </a:rPr>
              <a:t>sama</a:t>
            </a:r>
            <a:r>
              <a:rPr lang="fr-FR" b="1" i="1" dirty="0" smtClean="0">
                <a:solidFill>
                  <a:srgbClr val="000000"/>
                </a:solidFill>
              </a:rPr>
              <a:t> </a:t>
            </a:r>
            <a:r>
              <a:rPr lang="fr-FR" b="1" i="1" dirty="0" err="1" smtClean="0">
                <a:solidFill>
                  <a:srgbClr val="000000"/>
                </a:solidFill>
              </a:rPr>
              <a:t>yawam</a:t>
            </a:r>
            <a:r>
              <a:rPr lang="fr-FR" b="1" i="1" dirty="0" smtClean="0">
                <a:solidFill>
                  <a:srgbClr val="000000"/>
                </a:solidFill>
              </a:rPr>
              <a:t>, </a:t>
            </a:r>
            <a:r>
              <a:rPr lang="fr-FR" b="1" i="1" dirty="0" err="1" smtClean="0">
                <a:solidFill>
                  <a:srgbClr val="000000"/>
                </a:solidFill>
              </a:rPr>
              <a:t>sirèt</a:t>
            </a:r>
            <a:r>
              <a:rPr lang="fr-FR" b="1" i="1" dirty="0" smtClean="0">
                <a:solidFill>
                  <a:srgbClr val="000000"/>
                </a:solidFill>
              </a:rPr>
              <a:t> </a:t>
            </a:r>
            <a:r>
              <a:rPr lang="fr-FR" b="1" i="1" dirty="0" err="1" smtClean="0">
                <a:solidFill>
                  <a:srgbClr val="000000"/>
                </a:solidFill>
              </a:rPr>
              <a:t>tou</a:t>
            </a:r>
            <a:r>
              <a:rPr lang="fr-FR" b="1" i="1" dirty="0" smtClean="0">
                <a:solidFill>
                  <a:srgbClr val="000000"/>
                </a:solidFill>
              </a:rPr>
              <a:t> wolof </a:t>
            </a:r>
            <a:r>
              <a:rPr lang="fr-FR" b="1" i="1" dirty="0" err="1" smtClean="0">
                <a:solidFill>
                  <a:srgbClr val="000000"/>
                </a:solidFill>
              </a:rPr>
              <a:t>labok,yay</a:t>
            </a:r>
            <a:r>
              <a:rPr lang="fr-FR" b="1" i="1" dirty="0" smtClean="0">
                <a:solidFill>
                  <a:srgbClr val="000000"/>
                </a:solidFill>
              </a:rPr>
              <a:t> kan </a:t>
            </a:r>
            <a:r>
              <a:rPr lang="fr-FR" b="1" i="1" dirty="0" err="1" smtClean="0">
                <a:solidFill>
                  <a:srgbClr val="000000"/>
                </a:solidFill>
              </a:rPr>
              <a:t>bodiman</a:t>
            </a:r>
            <a:r>
              <a:rPr lang="fr-FR" b="1" i="1" dirty="0" smtClean="0">
                <a:solidFill>
                  <a:srgbClr val="000000"/>
                </a:solidFill>
              </a:rPr>
              <a:t> </a:t>
            </a:r>
            <a:r>
              <a:rPr lang="fr-FR" b="1" i="1" dirty="0" err="1" smtClean="0">
                <a:solidFill>
                  <a:srgbClr val="000000"/>
                </a:solidFill>
              </a:rPr>
              <a:t>djakay</a:t>
            </a:r>
            <a:r>
              <a:rPr lang="fr-FR" b="1" i="1" dirty="0" smtClean="0">
                <a:solidFill>
                  <a:srgbClr val="000000"/>
                </a:solidFill>
              </a:rPr>
              <a:t> </a:t>
            </a:r>
            <a:r>
              <a:rPr lang="fr-FR" b="1" i="1" dirty="0" err="1" smtClean="0">
                <a:solidFill>
                  <a:srgbClr val="000000"/>
                </a:solidFill>
              </a:rPr>
              <a:t>fayda</a:t>
            </a:r>
            <a:r>
              <a:rPr lang="fr-FR" b="1" i="1" dirty="0" smtClean="0">
                <a:solidFill>
                  <a:srgbClr val="000000"/>
                </a:solidFill>
              </a:rPr>
              <a:t>? »  (Je</a:t>
            </a:r>
            <a:r>
              <a:rPr lang="fr-FR" sz="1800" b="1" i="1" dirty="0" smtClean="0">
                <a:solidFill>
                  <a:srgbClr val="000000"/>
                </a:solidFill>
              </a:rPr>
              <a:t> </a:t>
            </a:r>
            <a:r>
              <a:rPr lang="fr-FR" sz="1800" b="1" i="1" dirty="0">
                <a:solidFill>
                  <a:srgbClr val="000000"/>
                </a:solidFill>
              </a:rPr>
              <a:t>suis  de sang royal, de la lignée des </a:t>
            </a:r>
            <a:r>
              <a:rPr lang="fr-FR" sz="1800" b="1" i="1" dirty="0" smtClean="0">
                <a:solidFill>
                  <a:srgbClr val="000000"/>
                </a:solidFill>
              </a:rPr>
              <a:t>Wolof, </a:t>
            </a:r>
            <a:r>
              <a:rPr lang="fr-FR" sz="1800" b="1" i="1" dirty="0">
                <a:solidFill>
                  <a:srgbClr val="000000"/>
                </a:solidFill>
              </a:rPr>
              <a:t>de quel droit me traites-tu ainsi </a:t>
            </a:r>
            <a:r>
              <a:rPr lang="fr-FR" sz="1800" b="1" i="1" dirty="0" smtClean="0">
                <a:solidFill>
                  <a:srgbClr val="000000"/>
                </a:solidFill>
              </a:rPr>
              <a:t>?</a:t>
            </a:r>
            <a:r>
              <a:rPr lang="fr-FR" b="1" dirty="0" smtClean="0">
                <a:solidFill>
                  <a:srgbClr val="000000"/>
                </a:solidFill>
              </a:rPr>
              <a:t>)</a:t>
            </a:r>
            <a:r>
              <a:rPr lang="fr-FR" b="1" dirty="0">
                <a:solidFill>
                  <a:srgbClr val="000000"/>
                </a:solidFill>
              </a:rPr>
              <a:t> </a:t>
            </a:r>
            <a:r>
              <a:rPr lang="fr-FR" b="1" dirty="0" smtClean="0">
                <a:solidFill>
                  <a:srgbClr val="000000"/>
                </a:solidFill>
              </a:rPr>
              <a:t>.</a:t>
            </a:r>
          </a:p>
          <a:p>
            <a:pPr algn="just">
              <a:lnSpc>
                <a:spcPct val="110000"/>
              </a:lnSpc>
            </a:pPr>
            <a:r>
              <a:rPr lang="fr-FR" b="1" dirty="0" smtClean="0">
                <a:solidFill>
                  <a:srgbClr val="000000"/>
                </a:solidFill>
              </a:rPr>
              <a:t>Il </a:t>
            </a:r>
            <a:r>
              <a:rPr lang="fr-FR" b="1" dirty="0">
                <a:solidFill>
                  <a:srgbClr val="000000"/>
                </a:solidFill>
              </a:rPr>
              <a:t>eut un rictus empreint de méchanceté; maugréa quelque chose dans sa langue que je ne comprenais pas et m’assena  trois coups de fouet sur le dos qui furent comme une brûlure. </a:t>
            </a:r>
            <a:endParaRPr lang="fr-FR" b="1" dirty="0" smtClean="0">
              <a:solidFill>
                <a:srgbClr val="000000"/>
              </a:solidFill>
            </a:endParaRPr>
          </a:p>
          <a:p>
            <a:pPr algn="just">
              <a:lnSpc>
                <a:spcPct val="110000"/>
              </a:lnSpc>
            </a:pPr>
            <a:r>
              <a:rPr lang="fr-FR" sz="1100" b="1" dirty="0" smtClean="0">
                <a:solidFill>
                  <a:srgbClr val="000000"/>
                </a:solidFill>
              </a:rPr>
              <a:t>  </a:t>
            </a:r>
            <a:endParaRPr lang="fr-FR" sz="1100" b="1" dirty="0">
              <a:solidFill>
                <a:srgbClr val="000000"/>
              </a:solidFill>
            </a:endParaRPr>
          </a:p>
          <a:p>
            <a:pPr algn="just">
              <a:lnSpc>
                <a:spcPct val="110000"/>
              </a:lnSpc>
            </a:pPr>
            <a:r>
              <a:rPr lang="fr-FR" b="1" dirty="0">
                <a:solidFill>
                  <a:srgbClr val="000000"/>
                </a:solidFill>
              </a:rPr>
              <a:t> </a:t>
            </a:r>
            <a:r>
              <a:rPr lang="fr-FR" b="1" dirty="0" smtClean="0">
                <a:solidFill>
                  <a:srgbClr val="000000"/>
                </a:solidFill>
              </a:rPr>
              <a:t>- «Regardez </a:t>
            </a:r>
            <a:r>
              <a:rPr lang="fr-FR" b="1" dirty="0">
                <a:solidFill>
                  <a:srgbClr val="000000"/>
                </a:solidFill>
              </a:rPr>
              <a:t>moi ce magnifique spécimen ! Cette magnifique négresse à la peau d’ébène est farouche, mais quel corps bien proportionné ! Elle servira à merveille dans vos champs ou dans votre  maison de maître, après quelques coups de fouet pour lui faire entendre raison.  Eh ! Si cela vous chante, vous pourrez-vous délecter de ses magnifiques formes, de ses yeux de biche…! » </a:t>
            </a:r>
          </a:p>
          <a:p>
            <a:endParaRPr lang="fr-FR" sz="2400" b="1" dirty="0"/>
          </a:p>
        </p:txBody>
      </p:sp>
      <p:pic>
        <p:nvPicPr>
          <p:cNvPr id="4" name="audio wolof.a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9700" y="746031"/>
            <a:ext cx="812800" cy="812800"/>
          </a:xfrm>
          <a:prstGeom prst="rect">
            <a:avLst/>
          </a:prstGeom>
        </p:spPr>
      </p:pic>
    </p:spTree>
    <p:extLst>
      <p:ext uri="{BB962C8B-B14F-4D97-AF65-F5344CB8AC3E}">
        <p14:creationId xmlns:p14="http://schemas.microsoft.com/office/powerpoint/2010/main" val="42669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sp>
        <p:nvSpPr>
          <p:cNvPr id="6" name="ZoneTexte 5"/>
          <p:cNvSpPr txBox="1"/>
          <p:nvPr/>
        </p:nvSpPr>
        <p:spPr>
          <a:xfrm>
            <a:off x="1506157" y="5730076"/>
            <a:ext cx="7163235" cy="369332"/>
          </a:xfrm>
          <a:prstGeom prst="rect">
            <a:avLst/>
          </a:prstGeom>
          <a:noFill/>
        </p:spPr>
        <p:txBody>
          <a:bodyPr wrap="square" rtlCol="0">
            <a:spAutoFit/>
          </a:bodyPr>
          <a:lstStyle/>
          <a:p>
            <a:pPr algn="ctr"/>
            <a:r>
              <a:rPr lang="en-US" b="1" dirty="0" err="1"/>
              <a:t>Vente</a:t>
            </a:r>
            <a:r>
              <a:rPr lang="en-US" b="1" dirty="0"/>
              <a:t> des </a:t>
            </a:r>
            <a:r>
              <a:rPr lang="en-US" b="1" dirty="0" err="1"/>
              <a:t>esclaves</a:t>
            </a:r>
            <a:r>
              <a:rPr lang="en-US" b="1" dirty="0"/>
              <a:t> </a:t>
            </a:r>
            <a:r>
              <a:rPr lang="en-US" b="1" dirty="0" err="1"/>
              <a:t>sur</a:t>
            </a:r>
            <a:r>
              <a:rPr lang="en-US" b="1" dirty="0"/>
              <a:t> le port de R.CHOMEREAU-LAMOTTE</a:t>
            </a:r>
          </a:p>
        </p:txBody>
      </p:sp>
      <p:pic>
        <p:nvPicPr>
          <p:cNvPr id="7" name="La vente des esclav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757" y="390431"/>
            <a:ext cx="812800" cy="812800"/>
          </a:xfrm>
          <a:prstGeom prst="rect">
            <a:avLst/>
          </a:prstGeom>
        </p:spPr>
      </p:pic>
      <p:pic>
        <p:nvPicPr>
          <p:cNvPr id="9" name="Image 8"/>
          <p:cNvPicPr>
            <a:picLocks noChangeAspect="1"/>
          </p:cNvPicPr>
          <p:nvPr/>
        </p:nvPicPr>
        <p:blipFill>
          <a:blip r:embed="rId6"/>
          <a:stretch>
            <a:fillRect/>
          </a:stretch>
        </p:blipFill>
        <p:spPr>
          <a:xfrm rot="16200000">
            <a:off x="2649203" y="-343368"/>
            <a:ext cx="4455193" cy="7162800"/>
          </a:xfrm>
          <a:prstGeom prst="rect">
            <a:avLst/>
          </a:prstGeom>
        </p:spPr>
      </p:pic>
    </p:spTree>
    <p:extLst>
      <p:ext uri="{BB962C8B-B14F-4D97-AF65-F5344CB8AC3E}">
        <p14:creationId xmlns:p14="http://schemas.microsoft.com/office/powerpoint/2010/main" val="13872899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inconnue</a:t>
            </a:r>
            <a:endParaRPr lang="fr-FR" sz="3600" dirty="0"/>
          </a:p>
        </p:txBody>
      </p:sp>
      <p:sp>
        <p:nvSpPr>
          <p:cNvPr id="3" name="Sous-titre 2"/>
          <p:cNvSpPr>
            <a:spLocks noGrp="1"/>
          </p:cNvSpPr>
          <p:nvPr>
            <p:ph type="subTitle" idx="1"/>
          </p:nvPr>
        </p:nvSpPr>
        <p:spPr>
          <a:xfrm>
            <a:off x="1371600" y="1550665"/>
            <a:ext cx="7086600" cy="3681735"/>
          </a:xfrm>
          <a:solidFill>
            <a:srgbClr val="F2BF62">
              <a:alpha val="30000"/>
            </a:srgbClr>
          </a:solidFill>
        </p:spPr>
        <p:txBody>
          <a:bodyPr/>
          <a:lstStyle/>
          <a:p>
            <a:pPr algn="just"/>
            <a:endParaRPr lang="fr-FR" sz="1400" b="1" dirty="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m’interrogeais, je ne comprenais pas pourquoi cette brute criait de la sorte  en me montrant du doigt.</a:t>
            </a:r>
          </a:p>
          <a:p>
            <a:pPr algn="just">
              <a:lnSpc>
                <a:spcPct val="110000"/>
              </a:lnSpc>
            </a:pPr>
            <a:r>
              <a:rPr lang="fr-FR" b="1" dirty="0">
                <a:solidFill>
                  <a:srgbClr val="000000"/>
                </a:solidFill>
              </a:rPr>
              <a:t>  Quelques hommes s’extrayant de la foule, me firent prendre différentes postures, ils regardèrent mes dents, me palpèrent. Je n’osai pas résister de </a:t>
            </a:r>
            <a:r>
              <a:rPr lang="fr-FR" b="1" dirty="0" smtClean="0">
                <a:solidFill>
                  <a:srgbClr val="000000"/>
                </a:solidFill>
              </a:rPr>
              <a:t>peur </a:t>
            </a:r>
            <a:r>
              <a:rPr lang="fr-FR" b="1" dirty="0">
                <a:solidFill>
                  <a:srgbClr val="000000"/>
                </a:solidFill>
              </a:rPr>
              <a:t>que le fouet ne claque de nouveau sur ma peau. </a:t>
            </a:r>
          </a:p>
          <a:p>
            <a:pPr algn="just">
              <a:lnSpc>
                <a:spcPct val="110000"/>
              </a:lnSpc>
            </a:pPr>
            <a:r>
              <a:rPr lang="fr-FR" b="1" dirty="0">
                <a:solidFill>
                  <a:srgbClr val="000000"/>
                </a:solidFill>
              </a:rPr>
              <a:t>- « Je prends! » cria l’un d’entre eux </a:t>
            </a:r>
            <a:r>
              <a:rPr lang="fr-FR" b="1" dirty="0" smtClean="0">
                <a:solidFill>
                  <a:srgbClr val="000000"/>
                </a:solidFill>
              </a:rPr>
              <a:t>au </a:t>
            </a:r>
            <a:r>
              <a:rPr lang="fr-FR" b="1" dirty="0">
                <a:solidFill>
                  <a:srgbClr val="000000"/>
                </a:solidFill>
              </a:rPr>
              <a:t>visage dur qui me dévisageait des pieds à la tête</a:t>
            </a:r>
            <a:r>
              <a:rPr lang="fr-FR" b="1" dirty="0" smtClean="0">
                <a:solidFill>
                  <a:srgbClr val="000000"/>
                </a:solidFill>
              </a:rPr>
              <a:t>. C’est la dernière fois que je vis  le captif si beau et courageux avec qui j’avais effectué la traversée. </a:t>
            </a:r>
            <a:endParaRPr lang="fr-FR" b="1" dirty="0">
              <a:solidFill>
                <a:srgbClr val="000000"/>
              </a:solidFill>
            </a:endParaRPr>
          </a:p>
          <a:p>
            <a:endParaRPr lang="fr-FR" b="1" dirty="0">
              <a:solidFill>
                <a:srgbClr val="000000"/>
              </a:solidFill>
            </a:endParaRPr>
          </a:p>
        </p:txBody>
      </p:sp>
    </p:spTree>
    <p:extLst>
      <p:ext uri="{BB962C8B-B14F-4D97-AF65-F5344CB8AC3E}">
        <p14:creationId xmlns:p14="http://schemas.microsoft.com/office/powerpoint/2010/main" val="200465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Une terre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inconnue</a:t>
            </a:r>
            <a:endParaRPr lang="fr-FR" sz="3600" dirty="0"/>
          </a:p>
        </p:txBody>
      </p:sp>
      <p:sp>
        <p:nvSpPr>
          <p:cNvPr id="3" name="Sous-titre 2"/>
          <p:cNvSpPr>
            <a:spLocks noGrp="1"/>
          </p:cNvSpPr>
          <p:nvPr>
            <p:ph type="subTitle" idx="1"/>
          </p:nvPr>
        </p:nvSpPr>
        <p:spPr>
          <a:xfrm>
            <a:off x="1371600" y="1576933"/>
            <a:ext cx="7086600" cy="3794368"/>
          </a:xfrm>
          <a:solidFill>
            <a:srgbClr val="F2BF62">
              <a:alpha val="30000"/>
            </a:srgbClr>
          </a:solidFill>
        </p:spPr>
        <p:txBody>
          <a:bodyPr/>
          <a:lstStyle/>
          <a:p>
            <a:pPr algn="just"/>
            <a:endParaRPr lang="fr-FR" sz="1100" b="1" dirty="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fus embarquée dans une charrette avec d’autres noirs, nous étions toujours enchainés et les mouvements brutaux de la charrette, nous secouaient dans tous les sens, faisant revivre à nos intestins le </a:t>
            </a:r>
            <a:r>
              <a:rPr lang="fr-FR" b="1" dirty="0" smtClean="0">
                <a:solidFill>
                  <a:srgbClr val="000000"/>
                </a:solidFill>
              </a:rPr>
              <a:t>long et </a:t>
            </a:r>
            <a:r>
              <a:rPr lang="fr-FR" b="1" dirty="0">
                <a:solidFill>
                  <a:srgbClr val="000000"/>
                </a:solidFill>
              </a:rPr>
              <a:t>douloureux balancement du bateau négrier</a:t>
            </a:r>
            <a:r>
              <a:rPr lang="fr-FR" b="1" dirty="0" smtClean="0">
                <a:solidFill>
                  <a:srgbClr val="000000"/>
                </a:solidFill>
              </a:rPr>
              <a:t>.</a:t>
            </a:r>
          </a:p>
          <a:p>
            <a:pPr algn="just">
              <a:lnSpc>
                <a:spcPct val="110000"/>
              </a:lnSpc>
            </a:pPr>
            <a:r>
              <a:rPr lang="fr-FR" b="1" dirty="0" smtClean="0">
                <a:solidFill>
                  <a:srgbClr val="000000"/>
                </a:solidFill>
              </a:rPr>
              <a:t>Plus </a:t>
            </a:r>
            <a:r>
              <a:rPr lang="fr-FR" b="1" dirty="0">
                <a:solidFill>
                  <a:srgbClr val="000000"/>
                </a:solidFill>
              </a:rPr>
              <a:t>nous avancions, plus le bruit de la mer devenait indistinct</a:t>
            </a:r>
            <a:r>
              <a:rPr lang="fr-FR" b="1" dirty="0" smtClean="0">
                <a:solidFill>
                  <a:srgbClr val="000000"/>
                </a:solidFill>
              </a:rPr>
              <a:t>.</a:t>
            </a:r>
          </a:p>
          <a:p>
            <a:pPr algn="just">
              <a:lnSpc>
                <a:spcPct val="110000"/>
              </a:lnSpc>
            </a:pPr>
            <a:endParaRPr lang="fr-FR" sz="300" b="1" dirty="0">
              <a:solidFill>
                <a:srgbClr val="000000"/>
              </a:solidFill>
            </a:endParaRPr>
          </a:p>
          <a:p>
            <a:pPr algn="just">
              <a:lnSpc>
                <a:spcPct val="110000"/>
              </a:lnSpc>
            </a:pPr>
            <a:r>
              <a:rPr lang="fr-FR" b="1" dirty="0" smtClean="0">
                <a:solidFill>
                  <a:srgbClr val="000000"/>
                </a:solidFill>
              </a:rPr>
              <a:t>Mes </a:t>
            </a:r>
            <a:r>
              <a:rPr lang="fr-FR" b="1" dirty="0">
                <a:solidFill>
                  <a:srgbClr val="000000"/>
                </a:solidFill>
              </a:rPr>
              <a:t>yeux parcouraient le paysage, je dévisageais chaque arbre, chaque morceau de cette nouvelle terre ;  les odeurs de sucre de canne m’emplissaient les narines, tandis que je dévorais des yeux l’immensité verte</a:t>
            </a:r>
            <a:r>
              <a:rPr lang="fr-FR" b="1" dirty="0" smtClean="0">
                <a:solidFill>
                  <a:srgbClr val="000000"/>
                </a:solidFill>
              </a:rPr>
              <a:t>.</a:t>
            </a:r>
            <a:endParaRPr lang="fr-FR" b="1" dirty="0">
              <a:solidFill>
                <a:srgbClr val="000000"/>
              </a:solidFill>
            </a:endParaRPr>
          </a:p>
        </p:txBody>
      </p:sp>
    </p:spTree>
    <p:extLst>
      <p:ext uri="{BB962C8B-B14F-4D97-AF65-F5344CB8AC3E}">
        <p14:creationId xmlns:p14="http://schemas.microsoft.com/office/powerpoint/2010/main" val="107912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6" name="Image 5"/>
          <p:cNvPicPr>
            <a:picLocks noChangeAspect="1"/>
          </p:cNvPicPr>
          <p:nvPr/>
        </p:nvPicPr>
        <p:blipFill>
          <a:blip r:embed="rId5"/>
          <a:stretch>
            <a:fillRect/>
          </a:stretch>
        </p:blipFill>
        <p:spPr>
          <a:xfrm rot="5400000">
            <a:off x="2501498" y="-65015"/>
            <a:ext cx="5049958" cy="5918406"/>
          </a:xfrm>
          <a:prstGeom prst="rect">
            <a:avLst/>
          </a:prstGeom>
        </p:spPr>
      </p:pic>
      <p:sp>
        <p:nvSpPr>
          <p:cNvPr id="8" name="ZoneTexte 7"/>
          <p:cNvSpPr txBox="1"/>
          <p:nvPr/>
        </p:nvSpPr>
        <p:spPr>
          <a:xfrm>
            <a:off x="1771950" y="5611930"/>
            <a:ext cx="6686250" cy="369332"/>
          </a:xfrm>
          <a:prstGeom prst="rect">
            <a:avLst/>
          </a:prstGeom>
          <a:noFill/>
        </p:spPr>
        <p:txBody>
          <a:bodyPr wrap="square" rtlCol="0">
            <a:spAutoFit/>
          </a:bodyPr>
          <a:lstStyle/>
          <a:p>
            <a:pPr algn="ctr"/>
            <a:r>
              <a:rPr lang="en-US" b="1" dirty="0" err="1"/>
              <a:t>L’arrivée</a:t>
            </a:r>
            <a:r>
              <a:rPr lang="en-US" b="1" dirty="0"/>
              <a:t> de Bonnie </a:t>
            </a:r>
            <a:r>
              <a:rPr lang="en-US" b="1" dirty="0" err="1"/>
              <a:t>à</a:t>
            </a:r>
            <a:r>
              <a:rPr lang="en-US" b="1" dirty="0"/>
              <a:t> la </a:t>
            </a:r>
            <a:r>
              <a:rPr lang="en-US" b="1" dirty="0" smtClean="0"/>
              <a:t>plantation de </a:t>
            </a:r>
            <a:r>
              <a:rPr lang="en-US" b="1" dirty="0"/>
              <a:t>F.BELLONE</a:t>
            </a:r>
          </a:p>
        </p:txBody>
      </p:sp>
      <p:pic>
        <p:nvPicPr>
          <p:cNvPr id="5" name="Charrett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9677" y="390431"/>
            <a:ext cx="812800" cy="812800"/>
          </a:xfrm>
          <a:prstGeom prst="rect">
            <a:avLst/>
          </a:prstGeom>
        </p:spPr>
      </p:pic>
    </p:spTree>
    <p:extLst>
      <p:ext uri="{BB962C8B-B14F-4D97-AF65-F5344CB8AC3E}">
        <p14:creationId xmlns:p14="http://schemas.microsoft.com/office/powerpoint/2010/main" val="2171072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
            <a:ext cx="7086600" cy="841472"/>
          </a:xfrm>
        </p:spPr>
        <p:txBody>
          <a:bodyPr/>
          <a:lstStyle/>
          <a:p>
            <a:pPr algn="l"/>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TABLE DES MATIÉRES</a:t>
            </a:r>
            <a:endParaRPr lang="fr-FR" sz="3600" dirty="0"/>
          </a:p>
        </p:txBody>
      </p:sp>
      <p:sp>
        <p:nvSpPr>
          <p:cNvPr id="3" name="Sous-titre 2"/>
          <p:cNvSpPr>
            <a:spLocks noGrp="1"/>
          </p:cNvSpPr>
          <p:nvPr>
            <p:ph type="subTitle" idx="1"/>
          </p:nvPr>
        </p:nvSpPr>
        <p:spPr>
          <a:xfrm>
            <a:off x="1371600" y="1186518"/>
            <a:ext cx="7086600" cy="4719087"/>
          </a:xfrm>
        </p:spPr>
        <p:txBody>
          <a:bodyPr/>
          <a:lstStyle/>
          <a:p>
            <a:pPr algn="l">
              <a:lnSpc>
                <a:spcPct val="80000"/>
              </a:lnSpc>
            </a:pPr>
            <a:endPar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endPar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endPar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sz="2400" b="1" cap="all" dirty="0" err="1"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Preface</a:t>
            </a:r>
            <a:endPar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endPar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REMERCIEMENTS</a:t>
            </a:r>
          </a:p>
          <a:p>
            <a:pPr algn="l">
              <a:lnSpc>
                <a:spcPct val="80000"/>
              </a:lnSpc>
            </a:pPr>
            <a:endPar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Chap. I</a:t>
            </a:r>
            <a:r>
              <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r>
              <a:rPr lang="fr-FR"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Une </a:t>
            </a:r>
            <a:r>
              <a:rPr lang="fr-FR" sz="2400" b="1" cap="all" dirty="0" err="1"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terrE</a:t>
            </a:r>
            <a:r>
              <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inconnue</a:t>
            </a:r>
          </a:p>
          <a:p>
            <a:pPr algn="l">
              <a:lnSpc>
                <a:spcPct val="80000"/>
              </a:lnSpc>
            </a:pPr>
            <a:endPar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Chap. II</a:t>
            </a:r>
            <a:r>
              <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r>
              <a:rPr lang="fr-FR"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Tombée de </a:t>
            </a:r>
            <a:r>
              <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haut</a:t>
            </a:r>
          </a:p>
          <a:p>
            <a:pPr algn="l">
              <a:lnSpc>
                <a:spcPct val="80000"/>
              </a:lnSpc>
            </a:pPr>
            <a:endPar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Chap. III</a:t>
            </a:r>
            <a:r>
              <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r>
              <a:rPr lang="fr-FR"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Le samedi </a:t>
            </a:r>
            <a:r>
              <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nègre</a:t>
            </a:r>
          </a:p>
          <a:p>
            <a:pPr algn="l">
              <a:lnSpc>
                <a:spcPct val="80000"/>
              </a:lnSpc>
            </a:pPr>
            <a:endPar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Chap. IV</a:t>
            </a:r>
            <a:r>
              <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r>
              <a:rPr lang="fr-FR"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Un jour de </a:t>
            </a:r>
            <a:r>
              <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repos</a:t>
            </a:r>
          </a:p>
          <a:p>
            <a:pPr algn="l">
              <a:lnSpc>
                <a:spcPct val="80000"/>
              </a:lnSpc>
            </a:pPr>
            <a:endPar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a:p>
            <a:pPr algn="l">
              <a:lnSpc>
                <a:spcPct val="80000"/>
              </a:lnSpc>
            </a:pPr>
            <a:r>
              <a:rPr lang="fr-FR"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Chap. V</a:t>
            </a:r>
            <a:r>
              <a:rPr lang="fr-FR"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 </a:t>
            </a:r>
            <a:r>
              <a:rPr lang="fr-FR"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Vers le </a:t>
            </a:r>
            <a:r>
              <a:rPr lang="fr-FR"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Surinam</a:t>
            </a:r>
            <a:endParaRPr lang="fr-FR" sz="2400" b="1" dirty="0">
              <a:ln w="17780" cmpd="sng">
                <a:solidFill>
                  <a:srgbClr val="FFFFFF"/>
                </a:solidFill>
                <a:prstDash val="solid"/>
                <a:miter lim="800000"/>
              </a:ln>
              <a:solidFill>
                <a:srgbClr val="000000"/>
              </a:solidFill>
              <a:effectLst>
                <a:outerShdw blurRad="50800" algn="tl" rotWithShape="0">
                  <a:srgbClr val="000000"/>
                </a:outerShdw>
              </a:effectLst>
            </a:endParaRPr>
          </a:p>
        </p:txBody>
      </p:sp>
    </p:spTree>
    <p:extLst>
      <p:ext uri="{BB962C8B-B14F-4D97-AF65-F5344CB8AC3E}">
        <p14:creationId xmlns:p14="http://schemas.microsoft.com/office/powerpoint/2010/main" val="109108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a:t>
            </a: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sp>
        <p:nvSpPr>
          <p:cNvPr id="8" name="ZoneTexte 7"/>
          <p:cNvSpPr txBox="1"/>
          <p:nvPr/>
        </p:nvSpPr>
        <p:spPr>
          <a:xfrm>
            <a:off x="1565222" y="5818685"/>
            <a:ext cx="6892978" cy="646331"/>
          </a:xfrm>
          <a:prstGeom prst="rect">
            <a:avLst/>
          </a:prstGeom>
          <a:noFill/>
        </p:spPr>
        <p:txBody>
          <a:bodyPr wrap="square" rtlCol="0">
            <a:spAutoFit/>
          </a:bodyPr>
          <a:lstStyle/>
          <a:p>
            <a:pPr algn="ctr"/>
            <a:r>
              <a:rPr lang="en-US" b="1" dirty="0" err="1" smtClean="0"/>
              <a:t>L’habitation</a:t>
            </a:r>
            <a:r>
              <a:rPr lang="en-US" b="1" dirty="0" smtClean="0"/>
              <a:t>  </a:t>
            </a:r>
            <a:r>
              <a:rPr lang="en-US" b="1" dirty="0" err="1" smtClean="0"/>
              <a:t>sucrerie</a:t>
            </a:r>
            <a:r>
              <a:rPr lang="en-US" b="1" dirty="0" smtClean="0"/>
              <a:t> de E. CHOMEREAU-LAMOTTE</a:t>
            </a:r>
            <a:endParaRPr lang="en-US" b="1" dirty="0"/>
          </a:p>
          <a:p>
            <a:pPr algn="ctr"/>
            <a:endParaRPr lang="fr-FR" dirty="0"/>
          </a:p>
        </p:txBody>
      </p:sp>
      <p:pic>
        <p:nvPicPr>
          <p:cNvPr id="6" name="Image 5"/>
          <p:cNvPicPr>
            <a:picLocks noChangeAspect="1"/>
          </p:cNvPicPr>
          <p:nvPr/>
        </p:nvPicPr>
        <p:blipFill>
          <a:blip r:embed="rId5"/>
          <a:stretch>
            <a:fillRect/>
          </a:stretch>
        </p:blipFill>
        <p:spPr>
          <a:xfrm rot="5400000">
            <a:off x="2454250" y="-949801"/>
            <a:ext cx="5210113" cy="7527819"/>
          </a:xfrm>
          <a:prstGeom prst="rect">
            <a:avLst/>
          </a:prstGeom>
        </p:spPr>
      </p:pic>
      <p:pic>
        <p:nvPicPr>
          <p:cNvPr id="9" name="conque de lambi .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822" y="209052"/>
            <a:ext cx="812800" cy="812800"/>
          </a:xfrm>
          <a:prstGeom prst="rect">
            <a:avLst/>
          </a:prstGeom>
        </p:spPr>
      </p:pic>
    </p:spTree>
    <p:extLst>
      <p:ext uri="{BB962C8B-B14F-4D97-AF65-F5344CB8AC3E}">
        <p14:creationId xmlns:p14="http://schemas.microsoft.com/office/powerpoint/2010/main" val="12102961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80597"/>
            <a:ext cx="7086600" cy="922634"/>
          </a:xfrm>
        </p:spPr>
        <p:txBody>
          <a:bodyPr/>
          <a:lstStyle/>
          <a:p>
            <a:pPr algn="l"/>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 haut</a:t>
            </a:r>
            <a:endParaRPr lang="fr-FR" sz="3600" dirty="0"/>
          </a:p>
        </p:txBody>
      </p:sp>
      <p:sp>
        <p:nvSpPr>
          <p:cNvPr id="7" name="Espace réservé du contenu 2"/>
          <p:cNvSpPr>
            <a:spLocks noGrp="1"/>
          </p:cNvSpPr>
          <p:nvPr>
            <p:ph type="subTitle" idx="1"/>
          </p:nvPr>
        </p:nvSpPr>
        <p:spPr>
          <a:xfrm>
            <a:off x="1371600" y="1417751"/>
            <a:ext cx="7086600" cy="4460007"/>
          </a:xfrm>
        </p:spPr>
        <p:style>
          <a:lnRef idx="0">
            <a:schemeClr val="accent1"/>
          </a:lnRef>
          <a:fillRef idx="3">
            <a:schemeClr val="accent1"/>
          </a:fillRef>
          <a:effectRef idx="3">
            <a:schemeClr val="accent1"/>
          </a:effectRef>
          <a:fontRef idx="minor">
            <a:schemeClr val="lt1"/>
          </a:fontRef>
        </p:style>
        <p:txBody>
          <a:bodyPr>
            <a:normAutofit/>
          </a:bodyPr>
          <a:lstStyle/>
          <a:p>
            <a:endParaRPr lang="fr-FR" sz="2400" b="1" i="1" dirty="0" smtClean="0">
              <a:solidFill>
                <a:schemeClr val="bg1"/>
              </a:solidFill>
            </a:endParaRPr>
          </a:p>
          <a:p>
            <a:endParaRPr lang="fr-FR" sz="2400" b="1" i="1" dirty="0">
              <a:solidFill>
                <a:schemeClr val="bg1"/>
              </a:solidFill>
            </a:endParaRPr>
          </a:p>
          <a:p>
            <a:pPr algn="just"/>
            <a:r>
              <a:rPr lang="fr-FR" sz="2400" b="1" i="1" dirty="0" smtClean="0">
                <a:solidFill>
                  <a:schemeClr val="bg1"/>
                </a:solidFill>
              </a:rPr>
              <a:t>«</a:t>
            </a:r>
            <a:r>
              <a:rPr lang="fr-FR" sz="2400" b="1" i="1" dirty="0">
                <a:solidFill>
                  <a:schemeClr val="bg1"/>
                </a:solidFill>
              </a:rPr>
              <a:t> Mais moi je suis venu pour faire pousser de l’or,</a:t>
            </a:r>
            <a:endParaRPr lang="fr-FR" sz="2400" dirty="0">
              <a:solidFill>
                <a:schemeClr val="bg1"/>
              </a:solidFill>
            </a:endParaRPr>
          </a:p>
          <a:p>
            <a:pPr algn="just"/>
            <a:r>
              <a:rPr lang="fr-FR" sz="2400" b="1" i="1" dirty="0">
                <a:solidFill>
                  <a:schemeClr val="bg1"/>
                </a:solidFill>
              </a:rPr>
              <a:t>je ne me rappelle plus d’où.</a:t>
            </a:r>
            <a:endParaRPr lang="fr-FR" sz="2400" dirty="0">
              <a:solidFill>
                <a:schemeClr val="bg1"/>
              </a:solidFill>
            </a:endParaRPr>
          </a:p>
          <a:p>
            <a:pPr algn="just"/>
            <a:r>
              <a:rPr lang="fr-FR" sz="2400" b="1" i="1" dirty="0">
                <a:solidFill>
                  <a:schemeClr val="bg1"/>
                </a:solidFill>
              </a:rPr>
              <a:t>Un jour, je suis venu pour faire pousser de l’or,</a:t>
            </a:r>
            <a:endParaRPr lang="fr-FR" sz="2400" dirty="0">
              <a:solidFill>
                <a:schemeClr val="bg1"/>
              </a:solidFill>
            </a:endParaRPr>
          </a:p>
          <a:p>
            <a:pPr algn="just"/>
            <a:r>
              <a:rPr lang="fr-FR" sz="2400" b="1" i="1" dirty="0">
                <a:solidFill>
                  <a:schemeClr val="bg1"/>
                </a:solidFill>
              </a:rPr>
              <a:t>je ne me rappelle plus quand.</a:t>
            </a:r>
            <a:endParaRPr lang="fr-FR" sz="2400" dirty="0">
              <a:solidFill>
                <a:schemeClr val="bg1"/>
              </a:solidFill>
            </a:endParaRPr>
          </a:p>
          <a:p>
            <a:pPr algn="just"/>
            <a:r>
              <a:rPr lang="fr-FR" sz="2400" b="1" i="1" dirty="0">
                <a:solidFill>
                  <a:schemeClr val="bg1"/>
                </a:solidFill>
              </a:rPr>
              <a:t>Et dès le pur matin sifflait le vol des fouets,</a:t>
            </a:r>
            <a:endParaRPr lang="fr-FR" sz="2400" dirty="0">
              <a:solidFill>
                <a:schemeClr val="bg1"/>
              </a:solidFill>
            </a:endParaRPr>
          </a:p>
          <a:p>
            <a:pPr algn="just"/>
            <a:r>
              <a:rPr lang="fr-FR" sz="2400" b="1" i="1" dirty="0">
                <a:solidFill>
                  <a:schemeClr val="bg1"/>
                </a:solidFill>
              </a:rPr>
              <a:t>et le soleil buvait la suer de mon sang » </a:t>
            </a:r>
            <a:endParaRPr lang="fr-FR" sz="2400" b="1" i="1" dirty="0" smtClean="0">
              <a:solidFill>
                <a:schemeClr val="bg1"/>
              </a:solidFill>
            </a:endParaRPr>
          </a:p>
          <a:p>
            <a:pPr marL="577850" lvl="2" indent="0" algn="just">
              <a:buNone/>
            </a:pPr>
            <a:r>
              <a:rPr lang="fr-FR" sz="2400" b="1" i="1" dirty="0" smtClean="0">
                <a:solidFill>
                  <a:schemeClr val="bg1"/>
                </a:solidFill>
              </a:rPr>
              <a:t>						</a:t>
            </a:r>
          </a:p>
          <a:p>
            <a:pPr marL="577850" lvl="2" indent="0">
              <a:buNone/>
            </a:pPr>
            <a:r>
              <a:rPr lang="fr-FR" sz="2400" b="1" i="1" dirty="0">
                <a:solidFill>
                  <a:schemeClr val="bg1"/>
                </a:solidFill>
              </a:rPr>
              <a:t>	</a:t>
            </a:r>
            <a:r>
              <a:rPr lang="fr-FR" sz="2400" b="1" i="1" dirty="0" smtClean="0">
                <a:solidFill>
                  <a:schemeClr val="bg1"/>
                </a:solidFill>
              </a:rPr>
              <a:t>					     					Guy TIROLIEN</a:t>
            </a:r>
            <a:endParaRPr lang="fr-FR" sz="2400" dirty="0" smtClean="0">
              <a:solidFill>
                <a:schemeClr val="bg1"/>
              </a:solidFill>
            </a:endParaRPr>
          </a:p>
          <a:p>
            <a:endParaRPr lang="fr-FR" sz="2400" dirty="0">
              <a:solidFill>
                <a:schemeClr val="bg1"/>
              </a:solidFill>
            </a:endParaRPr>
          </a:p>
        </p:txBody>
      </p:sp>
    </p:spTree>
    <p:extLst>
      <p:ext uri="{BB962C8B-B14F-4D97-AF65-F5344CB8AC3E}">
        <p14:creationId xmlns:p14="http://schemas.microsoft.com/office/powerpoint/2010/main" val="135872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37695"/>
            <a:ext cx="7086600" cy="1065536"/>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786956"/>
            <a:ext cx="7086600" cy="3991544"/>
          </a:xfrm>
          <a:solidFill>
            <a:srgbClr val="F2BF62">
              <a:alpha val="30000"/>
            </a:srgbClr>
          </a:solidFill>
        </p:spPr>
        <p:txBody>
          <a:bodyPr/>
          <a:lstStyle/>
          <a:p>
            <a:pPr algn="just">
              <a:lnSpc>
                <a:spcPct val="110000"/>
              </a:lnSpc>
            </a:pPr>
            <a:r>
              <a:rPr lang="fr-FR" b="1" dirty="0" smtClean="0">
                <a:solidFill>
                  <a:srgbClr val="000000"/>
                </a:solidFill>
              </a:rPr>
              <a:t>Après quelques jours de repos, moi Bonnie, princesse wolof, fille du roi du </a:t>
            </a:r>
            <a:r>
              <a:rPr lang="fr-FR" b="1" dirty="0" err="1" smtClean="0">
                <a:solidFill>
                  <a:srgbClr val="000000"/>
                </a:solidFill>
              </a:rPr>
              <a:t>Cayor</a:t>
            </a:r>
            <a:r>
              <a:rPr lang="fr-FR" dirty="0" smtClean="0">
                <a:effectLst/>
              </a:rPr>
              <a:t>, </a:t>
            </a:r>
            <a:r>
              <a:rPr lang="fr-FR" b="1" dirty="0" smtClean="0">
                <a:solidFill>
                  <a:srgbClr val="000000"/>
                </a:solidFill>
              </a:rPr>
              <a:t>je découvrais l’affreuse réalité de l’esclavage. Voici les traces qu’en a gardée ma mémoire…</a:t>
            </a:r>
          </a:p>
          <a:p>
            <a:pPr algn="just">
              <a:lnSpc>
                <a:spcPct val="110000"/>
              </a:lnSpc>
            </a:pPr>
            <a:r>
              <a:rPr lang="fr-FR" b="1" dirty="0">
                <a:solidFill>
                  <a:srgbClr val="000000"/>
                </a:solidFill>
              </a:rPr>
              <a:t> </a:t>
            </a:r>
            <a:r>
              <a:rPr lang="fr-FR" b="1" dirty="0" smtClean="0">
                <a:solidFill>
                  <a:srgbClr val="000000"/>
                </a:solidFill>
              </a:rPr>
              <a:t>Ce jour-là, </a:t>
            </a:r>
            <a:r>
              <a:rPr lang="fr-FR" b="1" dirty="0">
                <a:solidFill>
                  <a:srgbClr val="000000"/>
                </a:solidFill>
              </a:rPr>
              <a:t>l</a:t>
            </a:r>
            <a:r>
              <a:rPr lang="fr-FR" b="1" dirty="0" smtClean="0">
                <a:solidFill>
                  <a:srgbClr val="000000"/>
                </a:solidFill>
              </a:rPr>
              <a:t>e </a:t>
            </a:r>
            <a:r>
              <a:rPr lang="fr-FR" b="1" dirty="0">
                <a:solidFill>
                  <a:srgbClr val="000000"/>
                </a:solidFill>
              </a:rPr>
              <a:t>soleil n’était pas encore levé, une brise légère et fraîche emplissait la case silencieuse et sombre, dans laquelle une simple planche de bois me servait de lit</a:t>
            </a:r>
            <a:r>
              <a:rPr lang="fr-FR" b="1" dirty="0" smtClean="0">
                <a:solidFill>
                  <a:srgbClr val="000000"/>
                </a:solidFill>
              </a:rPr>
              <a:t>.</a:t>
            </a:r>
          </a:p>
          <a:p>
            <a:pPr algn="just">
              <a:lnSpc>
                <a:spcPct val="110000"/>
              </a:lnSpc>
            </a:pPr>
            <a:r>
              <a:rPr lang="fr-FR" sz="700" b="1" dirty="0" smtClean="0">
                <a:solidFill>
                  <a:srgbClr val="000000"/>
                </a:solidFill>
              </a:rPr>
              <a:t> </a:t>
            </a:r>
          </a:p>
          <a:p>
            <a:pPr algn="just">
              <a:lnSpc>
                <a:spcPct val="110000"/>
              </a:lnSpc>
            </a:pPr>
            <a:r>
              <a:rPr lang="fr-FR" b="1" dirty="0" smtClean="0">
                <a:solidFill>
                  <a:srgbClr val="000000"/>
                </a:solidFill>
              </a:rPr>
              <a:t>Je </a:t>
            </a:r>
            <a:r>
              <a:rPr lang="fr-FR" b="1" dirty="0">
                <a:solidFill>
                  <a:srgbClr val="000000"/>
                </a:solidFill>
              </a:rPr>
              <a:t>me réveillais un peu étourdie, les jambes flageolantes et la tête lourde. Un bruit d’ustensiles atteignait mes oreilles et passant la tête dehors, je vis Aya, l’esclave qui partageait ma case, courbée, remuant énergiquement un reste de bouillon. </a:t>
            </a:r>
          </a:p>
          <a:p>
            <a:pPr algn="just">
              <a:lnSpc>
                <a:spcPct val="110000"/>
              </a:lnSpc>
            </a:pPr>
            <a:endParaRPr lang="fr-FR" b="1" dirty="0">
              <a:solidFill>
                <a:srgbClr val="000000"/>
              </a:solidFill>
            </a:endParaRPr>
          </a:p>
        </p:txBody>
      </p:sp>
    </p:spTree>
    <p:extLst>
      <p:ext uri="{BB962C8B-B14F-4D97-AF65-F5344CB8AC3E}">
        <p14:creationId xmlns:p14="http://schemas.microsoft.com/office/powerpoint/2010/main" val="3495418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69206"/>
            <a:ext cx="7086600" cy="834025"/>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haut</a:t>
            </a:r>
            <a:endParaRPr lang="fr-FR" sz="3600" dirty="0"/>
          </a:p>
        </p:txBody>
      </p:sp>
      <p:sp>
        <p:nvSpPr>
          <p:cNvPr id="3" name="Sous-titre 2"/>
          <p:cNvSpPr>
            <a:spLocks noGrp="1"/>
          </p:cNvSpPr>
          <p:nvPr>
            <p:ph type="subTitle" idx="1"/>
          </p:nvPr>
        </p:nvSpPr>
        <p:spPr>
          <a:xfrm>
            <a:off x="1371600" y="1890333"/>
            <a:ext cx="7086600" cy="3751914"/>
          </a:xfrm>
          <a:solidFill>
            <a:srgbClr val="F2BF62">
              <a:alpha val="29000"/>
            </a:srgbClr>
          </a:solidFill>
        </p:spPr>
        <p:txBody>
          <a:bodyPr/>
          <a:lstStyle/>
          <a:p>
            <a:pPr algn="just"/>
            <a:endParaRPr lang="fr-FR" sz="1100" b="1" dirty="0" smtClean="0">
              <a:solidFill>
                <a:srgbClr val="000000"/>
              </a:solidFill>
            </a:endParaRPr>
          </a:p>
          <a:p>
            <a:pPr algn="just">
              <a:lnSpc>
                <a:spcPct val="110000"/>
              </a:lnSpc>
            </a:pPr>
            <a:r>
              <a:rPr lang="fr-FR" b="1" dirty="0" smtClean="0">
                <a:solidFill>
                  <a:srgbClr val="000000"/>
                </a:solidFill>
              </a:rPr>
              <a:t>Elle </a:t>
            </a:r>
            <a:r>
              <a:rPr lang="fr-FR" b="1" dirty="0">
                <a:solidFill>
                  <a:srgbClr val="000000"/>
                </a:solidFill>
              </a:rPr>
              <a:t>me tendit un bol à moitié rempli et fendillé sur les rebords, que je saisis avant de m’asseoir et d’engloutir en deux gorgées la soupe tiède. </a:t>
            </a:r>
            <a:endParaRPr lang="fr-FR" b="1" dirty="0" smtClean="0">
              <a:solidFill>
                <a:srgbClr val="000000"/>
              </a:solidFill>
            </a:endParaRPr>
          </a:p>
          <a:p>
            <a:pPr algn="just">
              <a:lnSpc>
                <a:spcPct val="110000"/>
              </a:lnSpc>
            </a:pPr>
            <a:r>
              <a:rPr lang="fr-FR" b="1" dirty="0" smtClean="0">
                <a:solidFill>
                  <a:srgbClr val="000000"/>
                </a:solidFill>
              </a:rPr>
              <a:t>Puis</a:t>
            </a:r>
            <a:r>
              <a:rPr lang="fr-FR" b="1" dirty="0">
                <a:solidFill>
                  <a:srgbClr val="000000"/>
                </a:solidFill>
              </a:rPr>
              <a:t>, je me rendis rapidement au ruisseau qui parcourait la plantation et alimentait le moulin, pour me rafraîchir le visage tanné par le soleil. </a:t>
            </a:r>
          </a:p>
          <a:p>
            <a:pPr algn="just">
              <a:lnSpc>
                <a:spcPct val="110000"/>
              </a:lnSpc>
            </a:pPr>
            <a:r>
              <a:rPr lang="fr-FR" b="1" dirty="0" smtClean="0">
                <a:solidFill>
                  <a:srgbClr val="000000"/>
                </a:solidFill>
              </a:rPr>
              <a:t>Ce </a:t>
            </a:r>
            <a:r>
              <a:rPr lang="fr-FR" b="1" dirty="0">
                <a:solidFill>
                  <a:srgbClr val="000000"/>
                </a:solidFill>
              </a:rPr>
              <a:t>soleil, le même que celui qui accompagnait mes courses insouciantes là-bas chez moi, pointait ses premiers rayons, et je pus discerner à la surface de l’eau scintillante, une silhouette vieillie et fatiguée, la mienne sans aucun doute. </a:t>
            </a:r>
          </a:p>
          <a:p>
            <a:pPr algn="just">
              <a:lnSpc>
                <a:spcPct val="110000"/>
              </a:lnSpc>
            </a:pPr>
            <a:endParaRPr lang="fr-FR" b="1" dirty="0">
              <a:solidFill>
                <a:srgbClr val="000000"/>
              </a:solidFill>
            </a:endParaRPr>
          </a:p>
        </p:txBody>
      </p:sp>
    </p:spTree>
    <p:extLst>
      <p:ext uri="{BB962C8B-B14F-4D97-AF65-F5344CB8AC3E}">
        <p14:creationId xmlns:p14="http://schemas.microsoft.com/office/powerpoint/2010/main" val="84693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91987"/>
            <a:ext cx="7086600" cy="1011244"/>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Tombée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403771"/>
            <a:ext cx="7086600" cy="4426070"/>
          </a:xfrm>
          <a:solidFill>
            <a:schemeClr val="bg2">
              <a:lumMod val="60000"/>
              <a:lumOff val="40000"/>
              <a:alpha val="27000"/>
            </a:schemeClr>
          </a:solidFill>
        </p:spPr>
        <p:txBody>
          <a:bodyPr/>
          <a:lstStyle/>
          <a:p>
            <a:pPr algn="just"/>
            <a:endParaRPr lang="fr-FR" sz="1200" b="1" dirty="0" smtClean="0">
              <a:solidFill>
                <a:srgbClr val="000000"/>
              </a:solidFill>
            </a:endParaRPr>
          </a:p>
          <a:p>
            <a:pPr algn="just">
              <a:lnSpc>
                <a:spcPct val="110000"/>
              </a:lnSpc>
            </a:pPr>
            <a:r>
              <a:rPr lang="fr-FR" b="1" dirty="0" smtClean="0">
                <a:solidFill>
                  <a:srgbClr val="000000"/>
                </a:solidFill>
              </a:rPr>
              <a:t>Mais </a:t>
            </a:r>
            <a:r>
              <a:rPr lang="fr-FR" b="1" dirty="0">
                <a:solidFill>
                  <a:srgbClr val="000000"/>
                </a:solidFill>
              </a:rPr>
              <a:t>le temps pressait, et il me fallait rejoindre mon groupe sur la charrette qui nous emmenait à la parcelle. Sur les cailloux du chemin, les bœufs peinaient et tiraient tant bien que mal leur lourde cargaison qui manquait de se renverser à chaque ornière. </a:t>
            </a:r>
            <a:r>
              <a:rPr lang="fr-FR" b="1" dirty="0" smtClean="0">
                <a:solidFill>
                  <a:srgbClr val="000000"/>
                </a:solidFill>
              </a:rPr>
              <a:t>Bercée </a:t>
            </a:r>
            <a:r>
              <a:rPr lang="fr-FR" b="1" dirty="0">
                <a:solidFill>
                  <a:srgbClr val="000000"/>
                </a:solidFill>
              </a:rPr>
              <a:t>par les mouvements brutaux de ce négrier de terre, je regardais au loin l’Habitation s’estomper en plongeant dans un océan de cannes. </a:t>
            </a:r>
            <a:endParaRPr lang="fr-FR" b="1" dirty="0" smtClean="0">
              <a:solidFill>
                <a:srgbClr val="000000"/>
              </a:solidFill>
            </a:endParaRPr>
          </a:p>
          <a:p>
            <a:pPr algn="just">
              <a:lnSpc>
                <a:spcPct val="110000"/>
              </a:lnSpc>
            </a:pPr>
            <a:r>
              <a:rPr lang="fr-FR" b="1" dirty="0" smtClean="0">
                <a:solidFill>
                  <a:srgbClr val="000000"/>
                </a:solidFill>
              </a:rPr>
              <a:t>D’autres </a:t>
            </a:r>
            <a:r>
              <a:rPr lang="fr-FR" b="1" dirty="0">
                <a:solidFill>
                  <a:srgbClr val="000000"/>
                </a:solidFill>
              </a:rPr>
              <a:t>esclaves suivaient le « cortège », en marchant, et  déjà le commandeur, qui tenait les rênes des bœufs d’une main et le fouet de l’autre, leur ordonnait d’avancer plus vite. Mon coutelas à la ceinture, je me préparais à la dure journée de travail qui m’attendait, moi, petite nouvelle…</a:t>
            </a:r>
          </a:p>
          <a:p>
            <a:pPr algn="just"/>
            <a:endParaRPr lang="fr-FR" b="1" dirty="0">
              <a:solidFill>
                <a:srgbClr val="000000"/>
              </a:solidFill>
            </a:endParaRPr>
          </a:p>
        </p:txBody>
      </p:sp>
    </p:spTree>
    <p:extLst>
      <p:ext uri="{BB962C8B-B14F-4D97-AF65-F5344CB8AC3E}">
        <p14:creationId xmlns:p14="http://schemas.microsoft.com/office/powerpoint/2010/main" val="42075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06755"/>
            <a:ext cx="7086600" cy="996476"/>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654043"/>
            <a:ext cx="7086600" cy="4002635"/>
          </a:xfrm>
          <a:solidFill>
            <a:srgbClr val="F2BF62">
              <a:alpha val="30000"/>
            </a:srgbClr>
          </a:solidFill>
        </p:spPr>
        <p:txBody>
          <a:bodyPr/>
          <a:lstStyle/>
          <a:p>
            <a:pPr algn="just">
              <a:lnSpc>
                <a:spcPct val="110000"/>
              </a:lnSpc>
            </a:pPr>
            <a:r>
              <a:rPr lang="fr-FR" b="1" dirty="0">
                <a:solidFill>
                  <a:srgbClr val="000000"/>
                </a:solidFill>
              </a:rPr>
              <a:t>Lorsque nous arrivâmes à l’atelier des coupeurs de canne, je remarquai immédiatement la parcelle d’à coté, entièrement débarrassée des tiges de cannes mûres, je compris alors l’ampleur de la tâche exécutée la veille, qui me faisait souffrir autant que dix jours de labeur. </a:t>
            </a:r>
          </a:p>
          <a:p>
            <a:pPr algn="just">
              <a:lnSpc>
                <a:spcPct val="110000"/>
              </a:lnSpc>
            </a:pPr>
            <a:r>
              <a:rPr lang="fr-FR" b="1" dirty="0">
                <a:solidFill>
                  <a:srgbClr val="000000"/>
                </a:solidFill>
              </a:rPr>
              <a:t>Dès que le commandeur en donna l’ordre, chacun se mit à la besogne, coupant la canne d’un geste bref, le dos plié et les pieds dans la terre bêchée. Devant la dextérité des autres, mes gestes paraissaient insignifiants et pourtant je mettais toutes mes forces à l’ouvrage. La paille désinvolte s’étendait sur le sol, et les cannes jointes en paquets étaient hissées sur la charrette. </a:t>
            </a:r>
          </a:p>
          <a:p>
            <a:pPr algn="just">
              <a:lnSpc>
                <a:spcPct val="110000"/>
              </a:lnSpc>
            </a:pPr>
            <a:endParaRPr lang="fr-FR" sz="2400" b="1" dirty="0">
              <a:solidFill>
                <a:srgbClr val="000000"/>
              </a:solidFill>
            </a:endParaRPr>
          </a:p>
        </p:txBody>
      </p:sp>
    </p:spTree>
    <p:extLst>
      <p:ext uri="{BB962C8B-B14F-4D97-AF65-F5344CB8AC3E}">
        <p14:creationId xmlns:p14="http://schemas.microsoft.com/office/powerpoint/2010/main" val="44743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5" name="Image 4"/>
          <p:cNvPicPr>
            <a:picLocks noChangeAspect="1"/>
          </p:cNvPicPr>
          <p:nvPr/>
        </p:nvPicPr>
        <p:blipFill>
          <a:blip r:embed="rId5"/>
          <a:stretch>
            <a:fillRect/>
          </a:stretch>
        </p:blipFill>
        <p:spPr>
          <a:xfrm rot="16200000">
            <a:off x="2196907" y="-962303"/>
            <a:ext cx="5597161" cy="7787595"/>
          </a:xfrm>
          <a:prstGeom prst="rect">
            <a:avLst/>
          </a:prstGeom>
        </p:spPr>
      </p:pic>
      <p:sp>
        <p:nvSpPr>
          <p:cNvPr id="6" name="ZoneTexte 5"/>
          <p:cNvSpPr txBox="1"/>
          <p:nvPr/>
        </p:nvSpPr>
        <p:spPr>
          <a:xfrm>
            <a:off x="1295400" y="5922063"/>
            <a:ext cx="7593885" cy="369332"/>
          </a:xfrm>
          <a:prstGeom prst="rect">
            <a:avLst/>
          </a:prstGeom>
          <a:noFill/>
        </p:spPr>
        <p:txBody>
          <a:bodyPr wrap="square" rtlCol="0">
            <a:spAutoFit/>
          </a:bodyPr>
          <a:lstStyle/>
          <a:p>
            <a:pPr algn="ctr"/>
            <a:r>
              <a:rPr lang="en-US" b="1" dirty="0"/>
              <a:t>Le travail </a:t>
            </a:r>
            <a:r>
              <a:rPr lang="en-US" b="1" dirty="0" err="1"/>
              <a:t>dans</a:t>
            </a:r>
            <a:r>
              <a:rPr lang="en-US" b="1" dirty="0"/>
              <a:t> le champ de </a:t>
            </a:r>
            <a:r>
              <a:rPr lang="en-US" b="1" dirty="0" err="1" smtClean="0"/>
              <a:t>canne</a:t>
            </a:r>
            <a:r>
              <a:rPr lang="en-US" b="1" dirty="0" smtClean="0"/>
              <a:t> de D. CHOMEREAU-LAMOTTE</a:t>
            </a:r>
            <a:endParaRPr lang="fr-FR" b="1" dirty="0"/>
          </a:p>
        </p:txBody>
      </p:sp>
      <p:pic>
        <p:nvPicPr>
          <p:cNvPr id="7" name="Depayé Manman Dépay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89" y="248765"/>
            <a:ext cx="812800" cy="812800"/>
          </a:xfrm>
          <a:prstGeom prst="rect">
            <a:avLst/>
          </a:prstGeom>
        </p:spPr>
      </p:pic>
    </p:spTree>
    <p:extLst>
      <p:ext uri="{BB962C8B-B14F-4D97-AF65-F5344CB8AC3E}">
        <p14:creationId xmlns:p14="http://schemas.microsoft.com/office/powerpoint/2010/main" val="1953202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95400" y="0"/>
            <a:ext cx="7086600" cy="1423699"/>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852970"/>
            <a:ext cx="7086600" cy="4135604"/>
          </a:xfrm>
          <a:solidFill>
            <a:srgbClr val="F2BF62">
              <a:alpha val="30000"/>
            </a:srgbClr>
          </a:solidFill>
        </p:spPr>
        <p:txBody>
          <a:bodyPr/>
          <a:lstStyle/>
          <a:p>
            <a:pPr algn="just">
              <a:lnSpc>
                <a:spcPct val="110000"/>
              </a:lnSpc>
            </a:pPr>
            <a:r>
              <a:rPr lang="fr-FR" b="1" dirty="0">
                <a:solidFill>
                  <a:srgbClr val="000000"/>
                </a:solidFill>
              </a:rPr>
              <a:t>Le soleil dardait ma chair de ses rayons brûlants me donnant une migraine épouvantable, qui m’obligeait à cligner des yeux. Régulièrement le commandeur, à la peau d’ébène comme moi, frappait le sol de son fouet comme pour avertir de sa présence, il n’hésitait point à fouetter quelques malheureux esclaves, parfois sans raison. </a:t>
            </a:r>
            <a:endParaRPr lang="fr-FR" b="1" dirty="0" smtClean="0">
              <a:solidFill>
                <a:srgbClr val="000000"/>
              </a:solidFill>
            </a:endParaRPr>
          </a:p>
          <a:p>
            <a:pPr algn="just">
              <a:lnSpc>
                <a:spcPct val="110000"/>
              </a:lnSpc>
            </a:pPr>
            <a:r>
              <a:rPr lang="fr-FR" b="1" dirty="0" smtClean="0">
                <a:solidFill>
                  <a:srgbClr val="000000"/>
                </a:solidFill>
              </a:rPr>
              <a:t>Sous </a:t>
            </a:r>
            <a:r>
              <a:rPr lang="fr-FR" b="1" dirty="0">
                <a:solidFill>
                  <a:srgbClr val="000000"/>
                </a:solidFill>
              </a:rPr>
              <a:t>son chapeau de paille, qui dissimulait ses yeux, sans doute des yeux de haine et de mépris, noirs et perçants, il maugréait des insultes et des ordres pour « stimuler » la </a:t>
            </a:r>
            <a:r>
              <a:rPr lang="fr-FR" b="1" dirty="0" smtClean="0">
                <a:solidFill>
                  <a:srgbClr val="000000"/>
                </a:solidFill>
              </a:rPr>
              <a:t>troupe.</a:t>
            </a:r>
          </a:p>
          <a:p>
            <a:pPr algn="just">
              <a:lnSpc>
                <a:spcPct val="110000"/>
              </a:lnSpc>
            </a:pPr>
            <a:r>
              <a:rPr lang="fr-FR" b="1" dirty="0" smtClean="0">
                <a:solidFill>
                  <a:srgbClr val="000000"/>
                </a:solidFill>
              </a:rPr>
              <a:t>Les </a:t>
            </a:r>
            <a:r>
              <a:rPr lang="fr-FR" b="1" dirty="0">
                <a:solidFill>
                  <a:srgbClr val="000000"/>
                </a:solidFill>
              </a:rPr>
              <a:t>mains en sang, la peau luisante, je subissais des coups de bâton régulièrement comme si on voulait me rappeler ma condition indigne. </a:t>
            </a:r>
          </a:p>
          <a:p>
            <a:pPr algn="just"/>
            <a:endParaRPr lang="fr-FR" b="1" dirty="0">
              <a:solidFill>
                <a:srgbClr val="000000"/>
              </a:solidFill>
            </a:endParaRPr>
          </a:p>
        </p:txBody>
      </p:sp>
    </p:spTree>
    <p:extLst>
      <p:ext uri="{BB962C8B-B14F-4D97-AF65-F5344CB8AC3E}">
        <p14:creationId xmlns:p14="http://schemas.microsoft.com/office/powerpoint/2010/main" val="2171893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548072"/>
            <a:ext cx="7086600" cy="4613665"/>
          </a:xfrm>
          <a:solidFill>
            <a:srgbClr val="F2BF62">
              <a:alpha val="27000"/>
            </a:srgbClr>
          </a:solidFill>
        </p:spPr>
        <p:txBody>
          <a:bodyPr/>
          <a:lstStyle/>
          <a:p>
            <a:pPr algn="just">
              <a:lnSpc>
                <a:spcPct val="110000"/>
              </a:lnSpc>
            </a:pPr>
            <a:endParaRPr lang="fr-FR" sz="800" b="1" dirty="0" smtClean="0">
              <a:solidFill>
                <a:srgbClr val="000000"/>
              </a:solidFill>
            </a:endParaRPr>
          </a:p>
          <a:p>
            <a:pPr algn="just">
              <a:lnSpc>
                <a:spcPct val="110000"/>
              </a:lnSpc>
            </a:pPr>
            <a:r>
              <a:rPr lang="fr-FR" b="1" dirty="0" smtClean="0">
                <a:solidFill>
                  <a:srgbClr val="000000"/>
                </a:solidFill>
              </a:rPr>
              <a:t>Les </a:t>
            </a:r>
            <a:r>
              <a:rPr lang="fr-FR" b="1" dirty="0">
                <a:solidFill>
                  <a:srgbClr val="000000"/>
                </a:solidFill>
              </a:rPr>
              <a:t>bruits que j’entendais étouffaient ma gorge d’un sanglot amer, et ne comprenant rien, je devinais la voix dure et rauque du commandeur et de celle de l’esclave, suppliant et crachant sa détresse. Ses scènes m’horrifiaient et mon cœur saignait</a:t>
            </a:r>
            <a:r>
              <a:rPr lang="fr-FR" b="1" dirty="0" smtClean="0">
                <a:solidFill>
                  <a:srgbClr val="000000"/>
                </a:solidFill>
              </a:rPr>
              <a:t>.</a:t>
            </a:r>
          </a:p>
          <a:p>
            <a:pPr algn="just">
              <a:lnSpc>
                <a:spcPct val="110000"/>
              </a:lnSpc>
            </a:pPr>
            <a:r>
              <a:rPr lang="fr-FR" sz="700" b="1" dirty="0" smtClean="0">
                <a:solidFill>
                  <a:srgbClr val="000000"/>
                </a:solidFill>
              </a:rPr>
              <a:t> </a:t>
            </a:r>
            <a:endParaRPr lang="fr-FR" sz="100" b="1" dirty="0" smtClean="0">
              <a:solidFill>
                <a:srgbClr val="000000"/>
              </a:solidFill>
            </a:endParaRPr>
          </a:p>
          <a:p>
            <a:pPr algn="just">
              <a:lnSpc>
                <a:spcPct val="110000"/>
              </a:lnSpc>
            </a:pPr>
            <a:r>
              <a:rPr lang="fr-FR" b="1" dirty="0" smtClean="0">
                <a:solidFill>
                  <a:srgbClr val="000000"/>
                </a:solidFill>
              </a:rPr>
              <a:t>Au </a:t>
            </a:r>
            <a:r>
              <a:rPr lang="fr-FR" b="1" dirty="0">
                <a:solidFill>
                  <a:srgbClr val="000000"/>
                </a:solidFill>
              </a:rPr>
              <a:t>bout de plusieurs heures harassantes dans une fournaise sèche, on avait une </a:t>
            </a:r>
            <a:r>
              <a:rPr lang="fr-FR" b="1">
                <a:solidFill>
                  <a:srgbClr val="000000"/>
                </a:solidFill>
              </a:rPr>
              <a:t>pause </a:t>
            </a:r>
            <a:r>
              <a:rPr lang="fr-FR" b="1" smtClean="0">
                <a:solidFill>
                  <a:srgbClr val="000000"/>
                </a:solidFill>
              </a:rPr>
              <a:t>durant </a:t>
            </a:r>
            <a:r>
              <a:rPr lang="fr-FR" b="1" dirty="0">
                <a:solidFill>
                  <a:srgbClr val="000000"/>
                </a:solidFill>
              </a:rPr>
              <a:t>laquelle je dévorais la maigre ration d’igname bouillie donnée, assise en tailleur au pied de la charrette. </a:t>
            </a:r>
            <a:endParaRPr lang="fr-FR" b="1" dirty="0" smtClean="0">
              <a:solidFill>
                <a:srgbClr val="000000"/>
              </a:solidFill>
            </a:endParaRPr>
          </a:p>
          <a:p>
            <a:pPr algn="just">
              <a:lnSpc>
                <a:spcPct val="110000"/>
              </a:lnSpc>
            </a:pPr>
            <a:endParaRPr lang="fr-FR" sz="600" b="1" dirty="0">
              <a:solidFill>
                <a:srgbClr val="000000"/>
              </a:solidFill>
            </a:endParaRPr>
          </a:p>
          <a:p>
            <a:pPr algn="just">
              <a:lnSpc>
                <a:spcPct val="110000"/>
              </a:lnSpc>
            </a:pPr>
            <a:r>
              <a:rPr lang="fr-FR" b="1" dirty="0" smtClean="0">
                <a:solidFill>
                  <a:srgbClr val="000000"/>
                </a:solidFill>
              </a:rPr>
              <a:t>Des </a:t>
            </a:r>
            <a:r>
              <a:rPr lang="fr-FR" b="1" dirty="0">
                <a:solidFill>
                  <a:srgbClr val="000000"/>
                </a:solidFill>
              </a:rPr>
              <a:t>esclaves prononçaient des paroles  sans sens, et je me murais dans un silence de mort. Je croisais parfois le regard d’un de mes compagnons de servitude de ma nouvelle terre, un regard méfiant et hagard, qui fuyait le mien </a:t>
            </a:r>
            <a:r>
              <a:rPr lang="fr-FR" b="1" dirty="0" smtClean="0">
                <a:solidFill>
                  <a:srgbClr val="000000"/>
                </a:solidFill>
              </a:rPr>
              <a:t>fébrilement.</a:t>
            </a:r>
            <a:endParaRPr lang="fr-FR" b="1" dirty="0">
              <a:solidFill>
                <a:srgbClr val="000000"/>
              </a:solidFill>
            </a:endParaRPr>
          </a:p>
        </p:txBody>
      </p:sp>
    </p:spTree>
    <p:extLst>
      <p:ext uri="{BB962C8B-B14F-4D97-AF65-F5344CB8AC3E}">
        <p14:creationId xmlns:p14="http://schemas.microsoft.com/office/powerpoint/2010/main" val="58256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
            <a:ext cx="7086600" cy="383974"/>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sp>
        <p:nvSpPr>
          <p:cNvPr id="7" name="ZoneTexte 6"/>
          <p:cNvSpPr txBox="1"/>
          <p:nvPr/>
        </p:nvSpPr>
        <p:spPr>
          <a:xfrm>
            <a:off x="1585157" y="5730076"/>
            <a:ext cx="7156463" cy="369332"/>
          </a:xfrm>
          <a:prstGeom prst="rect">
            <a:avLst/>
          </a:prstGeom>
          <a:noFill/>
        </p:spPr>
        <p:txBody>
          <a:bodyPr wrap="square" rtlCol="0">
            <a:spAutoFit/>
          </a:bodyPr>
          <a:lstStyle/>
          <a:p>
            <a:pPr algn="ctr"/>
            <a:r>
              <a:rPr lang="en-US" b="1" dirty="0" err="1"/>
              <a:t>Esclave</a:t>
            </a:r>
            <a:r>
              <a:rPr lang="en-US" b="1" dirty="0"/>
              <a:t> </a:t>
            </a:r>
            <a:r>
              <a:rPr lang="en-US" b="1" dirty="0" err="1"/>
              <a:t>supliciée</a:t>
            </a:r>
            <a:r>
              <a:rPr lang="en-US" b="1" dirty="0"/>
              <a:t> de M.TORCHY</a:t>
            </a:r>
          </a:p>
        </p:txBody>
      </p:sp>
      <p:pic>
        <p:nvPicPr>
          <p:cNvPr id="8" name="Image 7"/>
          <p:cNvPicPr>
            <a:picLocks noChangeAspect="1"/>
          </p:cNvPicPr>
          <p:nvPr/>
        </p:nvPicPr>
        <p:blipFill>
          <a:blip r:embed="rId5"/>
          <a:stretch>
            <a:fillRect/>
          </a:stretch>
        </p:blipFill>
        <p:spPr>
          <a:xfrm rot="10800000">
            <a:off x="1585153" y="791964"/>
            <a:ext cx="6444221" cy="4806403"/>
          </a:xfrm>
          <a:prstGeom prst="rect">
            <a:avLst/>
          </a:prstGeom>
        </p:spPr>
      </p:pic>
      <p:pic>
        <p:nvPicPr>
          <p:cNvPr id="5" name="femme-pleur-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6574" y="699725"/>
            <a:ext cx="812800" cy="812800"/>
          </a:xfrm>
          <a:prstGeom prst="rect">
            <a:avLst/>
          </a:prstGeom>
        </p:spPr>
      </p:pic>
    </p:spTree>
    <p:extLst>
      <p:ext uri="{BB962C8B-B14F-4D97-AF65-F5344CB8AC3E}">
        <p14:creationId xmlns:p14="http://schemas.microsoft.com/office/powerpoint/2010/main" val="41673153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67654"/>
            <a:ext cx="7086600" cy="835577"/>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PREFACE</a:t>
            </a:r>
            <a:endParaRPr lang="fr-FR" sz="3600" dirty="0"/>
          </a:p>
        </p:txBody>
      </p:sp>
      <p:sp>
        <p:nvSpPr>
          <p:cNvPr id="3" name="Sous-titre 2"/>
          <p:cNvSpPr>
            <a:spLocks noGrp="1"/>
          </p:cNvSpPr>
          <p:nvPr>
            <p:ph type="subTitle" idx="1"/>
          </p:nvPr>
        </p:nvSpPr>
        <p:spPr>
          <a:xfrm>
            <a:off x="1371600" y="1689070"/>
            <a:ext cx="7086600" cy="4686330"/>
          </a:xfrm>
          <a:solidFill>
            <a:srgbClr val="F2BF62">
              <a:alpha val="30000"/>
            </a:srgbClr>
          </a:solidFill>
        </p:spPr>
        <p:txBody>
          <a:bodyPr/>
          <a:lstStyle/>
          <a:p>
            <a:pPr algn="just">
              <a:lnSpc>
                <a:spcPct val="110000"/>
              </a:lnSpc>
            </a:pPr>
            <a:r>
              <a:rPr lang="fr-FR" b="1" dirty="0" smtClean="0">
                <a:solidFill>
                  <a:schemeClr val="tx1"/>
                </a:solidFill>
                <a:effectLst/>
              </a:rPr>
              <a:t>«</a:t>
            </a:r>
            <a:r>
              <a:rPr lang="fr-FR" b="1" dirty="0">
                <a:solidFill>
                  <a:schemeClr val="tx1"/>
                </a:solidFill>
                <a:effectLst/>
              </a:rPr>
              <a:t> Il sont venus ce soir… », titre de l’autobiographie d’une jeune esclave Bonnie </a:t>
            </a:r>
            <a:r>
              <a:rPr lang="fr-FR" b="1" dirty="0" smtClean="0">
                <a:solidFill>
                  <a:schemeClr val="tx1"/>
                </a:solidFill>
                <a:effectLst/>
              </a:rPr>
              <a:t>est une fiction historique. Ce travail est </a:t>
            </a:r>
            <a:r>
              <a:rPr lang="fr-FR" b="1" dirty="0">
                <a:solidFill>
                  <a:schemeClr val="tx1"/>
                </a:solidFill>
                <a:effectLst/>
              </a:rPr>
              <a:t>le résultat d’une rencontre  entre un professeur de Nantes (Elise NDOBO) </a:t>
            </a:r>
            <a:r>
              <a:rPr lang="fr-FR" b="1" dirty="0" smtClean="0">
                <a:solidFill>
                  <a:schemeClr val="tx1"/>
                </a:solidFill>
                <a:effectLst/>
              </a:rPr>
              <a:t>et un professeur </a:t>
            </a:r>
            <a:r>
              <a:rPr lang="fr-FR" b="1" dirty="0">
                <a:solidFill>
                  <a:schemeClr val="tx1"/>
                </a:solidFill>
                <a:effectLst/>
              </a:rPr>
              <a:t>de Guadeloupe (Karine SITCHARN) lors d’un colloque intitulé « </a:t>
            </a:r>
            <a:r>
              <a:rPr lang="fr-FR" b="1" dirty="0" smtClean="0">
                <a:solidFill>
                  <a:schemeClr val="tx1"/>
                </a:solidFill>
                <a:effectLst/>
              </a:rPr>
              <a:t>La </a:t>
            </a:r>
            <a:r>
              <a:rPr lang="fr-FR" b="1" dirty="0">
                <a:solidFill>
                  <a:schemeClr val="tx1"/>
                </a:solidFill>
                <a:effectLst/>
              </a:rPr>
              <a:t>Route de l’Esclave : d</a:t>
            </a:r>
            <a:r>
              <a:rPr lang="fr-FR" b="1" dirty="0" smtClean="0">
                <a:solidFill>
                  <a:schemeClr val="tx1"/>
                </a:solidFill>
                <a:effectLst/>
              </a:rPr>
              <a:t>es </a:t>
            </a:r>
            <a:r>
              <a:rPr lang="fr-FR" b="1" dirty="0">
                <a:solidFill>
                  <a:schemeClr val="tx1"/>
                </a:solidFill>
                <a:effectLst/>
              </a:rPr>
              <a:t>itinéraires pour réconcilier histoire et </a:t>
            </a:r>
            <a:r>
              <a:rPr lang="fr-FR" b="1" dirty="0" smtClean="0">
                <a:solidFill>
                  <a:schemeClr val="tx1"/>
                </a:solidFill>
                <a:effectLst/>
              </a:rPr>
              <a:t>mémoires</a:t>
            </a:r>
            <a:r>
              <a:rPr lang="fr-FR" b="1" dirty="0">
                <a:solidFill>
                  <a:schemeClr val="tx1"/>
                </a:solidFill>
                <a:effectLst/>
              </a:rPr>
              <a:t> » qui s’est tenu en Guadeloupe en 2014. </a:t>
            </a:r>
            <a:endParaRPr lang="fr-FR" b="1" dirty="0" smtClean="0">
              <a:solidFill>
                <a:schemeClr val="tx1"/>
              </a:solidFill>
              <a:effectLst/>
            </a:endParaRPr>
          </a:p>
          <a:p>
            <a:pPr algn="just">
              <a:lnSpc>
                <a:spcPct val="110000"/>
              </a:lnSpc>
            </a:pPr>
            <a:r>
              <a:rPr lang="fr-FR" b="1" dirty="0" smtClean="0">
                <a:solidFill>
                  <a:schemeClr val="tx1"/>
                </a:solidFill>
                <a:effectLst/>
              </a:rPr>
              <a:t>De </a:t>
            </a:r>
            <a:r>
              <a:rPr lang="fr-FR" b="1" dirty="0">
                <a:solidFill>
                  <a:schemeClr val="tx1"/>
                </a:solidFill>
                <a:effectLst/>
              </a:rPr>
              <a:t>là, est née l’idée de réaliser </a:t>
            </a:r>
            <a:r>
              <a:rPr lang="fr-FR" b="1" dirty="0" smtClean="0">
                <a:solidFill>
                  <a:schemeClr val="tx1"/>
                </a:solidFill>
                <a:effectLst/>
              </a:rPr>
              <a:t>un </a:t>
            </a:r>
            <a:r>
              <a:rPr lang="fr-FR" b="1" dirty="0">
                <a:solidFill>
                  <a:schemeClr val="tx1"/>
                </a:solidFill>
                <a:effectLst/>
              </a:rPr>
              <a:t>écrit collaboratif sur la thématique de la traite et de l’esclavage. Ensuite, les idées se sont enchainées, notamment  celle de refaire le trajet du commerce triangulaire en intégrant au projet une classe au Sénégal, puis de s’ouvrir sur la Caraïbe en partageant cette expérience  avec le Surinam. </a:t>
            </a:r>
            <a:endParaRPr lang="fr-FR" b="1" dirty="0">
              <a:ln w="17780" cmpd="sng">
                <a:solidFill>
                  <a:srgbClr val="FFFFFF"/>
                </a:solidFill>
                <a:prstDash val="solid"/>
                <a:miter lim="800000"/>
              </a:ln>
              <a:solidFill>
                <a:schemeClr val="tx1"/>
              </a:solidFill>
              <a:effectLst>
                <a:outerShdw blurRad="50800" algn="tl" rotWithShape="0">
                  <a:srgbClr val="000000"/>
                </a:outerShdw>
              </a:effectLst>
            </a:endParaRPr>
          </a:p>
        </p:txBody>
      </p:sp>
    </p:spTree>
    <p:extLst>
      <p:ext uri="{BB962C8B-B14F-4D97-AF65-F5344CB8AC3E}">
        <p14:creationId xmlns:p14="http://schemas.microsoft.com/office/powerpoint/2010/main" val="13413342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587332"/>
            <a:ext cx="7086600" cy="4401242"/>
          </a:xfrm>
          <a:solidFill>
            <a:srgbClr val="F2BF62">
              <a:alpha val="28000"/>
            </a:srgbClr>
          </a:solidFill>
        </p:spPr>
        <p:txBody>
          <a:bodyPr/>
          <a:lstStyle/>
          <a:p>
            <a:pPr algn="just"/>
            <a:endParaRPr lang="fr-FR" sz="1200" b="1" dirty="0" smtClean="0">
              <a:solidFill>
                <a:srgbClr val="000000"/>
              </a:solidFill>
            </a:endParaRPr>
          </a:p>
          <a:p>
            <a:pPr algn="just">
              <a:lnSpc>
                <a:spcPct val="110000"/>
              </a:lnSpc>
            </a:pPr>
            <a:r>
              <a:rPr lang="fr-FR" b="1" dirty="0" smtClean="0">
                <a:solidFill>
                  <a:srgbClr val="000000"/>
                </a:solidFill>
              </a:rPr>
              <a:t>L’après </a:t>
            </a:r>
            <a:r>
              <a:rPr lang="fr-FR" b="1" dirty="0">
                <a:solidFill>
                  <a:srgbClr val="000000"/>
                </a:solidFill>
              </a:rPr>
              <a:t>midi de labeur se prolongea jusque tard dans la nuit, et seuls quelques chants venaient encourager la petite que j’étais à ne pas faiblir, ce que je ne parvenais pas à atteindre</a:t>
            </a:r>
            <a:r>
              <a:rPr lang="fr-FR" b="1" dirty="0" smtClean="0">
                <a:solidFill>
                  <a:srgbClr val="000000"/>
                </a:solidFill>
              </a:rPr>
              <a:t>…</a:t>
            </a:r>
          </a:p>
          <a:p>
            <a:pPr algn="just">
              <a:lnSpc>
                <a:spcPct val="110000"/>
              </a:lnSpc>
            </a:pPr>
            <a:r>
              <a:rPr lang="fr-FR" b="1" dirty="0" smtClean="0">
                <a:solidFill>
                  <a:srgbClr val="000000"/>
                </a:solidFill>
              </a:rPr>
              <a:t>Le </a:t>
            </a:r>
            <a:r>
              <a:rPr lang="fr-FR" b="1" dirty="0">
                <a:solidFill>
                  <a:srgbClr val="000000"/>
                </a:solidFill>
              </a:rPr>
              <a:t>corps vacillant, le dos labouré, je finis par m’affaisser dans une sorte de léthargie de mourante pour laquelle je recevais une série de coups secs qui me firent cracher mon sang et mes tripes dans une écume moussante dégoulinant sur mon menton</a:t>
            </a:r>
            <a:r>
              <a:rPr lang="fr-FR" b="1" dirty="0" smtClean="0">
                <a:solidFill>
                  <a:srgbClr val="000000"/>
                </a:solidFill>
              </a:rPr>
              <a:t>…</a:t>
            </a:r>
          </a:p>
          <a:p>
            <a:pPr algn="just">
              <a:lnSpc>
                <a:spcPct val="110000"/>
              </a:lnSpc>
            </a:pPr>
            <a:r>
              <a:rPr lang="fr-FR" b="1" dirty="0" smtClean="0">
                <a:solidFill>
                  <a:srgbClr val="000000"/>
                </a:solidFill>
              </a:rPr>
              <a:t>Ma </a:t>
            </a:r>
            <a:r>
              <a:rPr lang="fr-FR" b="1" dirty="0">
                <a:solidFill>
                  <a:srgbClr val="000000"/>
                </a:solidFill>
              </a:rPr>
              <a:t>poitrine se soulevait, et haletante de douleur je finis la tâche. Une fois l’ordre donné, nous rentrâmes à l’Habitation où il nous fallait débarquer les paquets dans </a:t>
            </a:r>
            <a:r>
              <a:rPr lang="fr-FR" b="1" dirty="0" smtClean="0">
                <a:solidFill>
                  <a:srgbClr val="000000"/>
                </a:solidFill>
              </a:rPr>
              <a:t>la sucrerie </a:t>
            </a:r>
            <a:r>
              <a:rPr lang="fr-FR" b="1" dirty="0">
                <a:solidFill>
                  <a:srgbClr val="000000"/>
                </a:solidFill>
              </a:rPr>
              <a:t>où d’autres esclaves prenaient le relais.</a:t>
            </a:r>
          </a:p>
          <a:p>
            <a:pPr algn="just"/>
            <a:endParaRPr lang="fr-FR" b="1" dirty="0">
              <a:solidFill>
                <a:srgbClr val="000000"/>
              </a:solidFill>
            </a:endParaRPr>
          </a:p>
        </p:txBody>
      </p:sp>
    </p:spTree>
    <p:extLst>
      <p:ext uri="{BB962C8B-B14F-4D97-AF65-F5344CB8AC3E}">
        <p14:creationId xmlns:p14="http://schemas.microsoft.com/office/powerpoint/2010/main" val="65613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Chap.II.Tombée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haut</a:t>
            </a:r>
            <a:endParaRPr lang="fr-FR" sz="3600" dirty="0"/>
          </a:p>
        </p:txBody>
      </p:sp>
      <p:sp>
        <p:nvSpPr>
          <p:cNvPr id="3" name="Sous-titre 2"/>
          <p:cNvSpPr>
            <a:spLocks noGrp="1"/>
          </p:cNvSpPr>
          <p:nvPr>
            <p:ph type="subTitle" idx="1"/>
          </p:nvPr>
        </p:nvSpPr>
        <p:spPr>
          <a:xfrm>
            <a:off x="1371600" y="1822249"/>
            <a:ext cx="7086600" cy="3286077"/>
          </a:xfrm>
          <a:solidFill>
            <a:srgbClr val="F2BF62">
              <a:alpha val="29000"/>
            </a:srgbClr>
          </a:solidFill>
        </p:spPr>
        <p:txBody>
          <a:bodyPr/>
          <a:lstStyle/>
          <a:p>
            <a:pPr algn="just"/>
            <a:endParaRPr lang="fr-FR" b="1" dirty="0" smtClean="0">
              <a:solidFill>
                <a:srgbClr val="000000"/>
              </a:solidFill>
            </a:endParaRPr>
          </a:p>
          <a:p>
            <a:pPr algn="just">
              <a:lnSpc>
                <a:spcPct val="110000"/>
              </a:lnSpc>
            </a:pPr>
            <a:r>
              <a:rPr lang="fr-FR" b="1" dirty="0" smtClean="0">
                <a:solidFill>
                  <a:srgbClr val="000000"/>
                </a:solidFill>
              </a:rPr>
              <a:t>Rentrant </a:t>
            </a:r>
            <a:r>
              <a:rPr lang="fr-FR" b="1" dirty="0">
                <a:solidFill>
                  <a:srgbClr val="000000"/>
                </a:solidFill>
              </a:rPr>
              <a:t>à la case, je trouvai Aya somnolente à même le sol, un sol poussiéreux de terre battue, et je m’étendis à mon tour sur ma planche de bois, après avoir retiré mon haut baigné de sueur et de sang. </a:t>
            </a:r>
            <a:endParaRPr lang="fr-FR" b="1" dirty="0" smtClean="0">
              <a:solidFill>
                <a:srgbClr val="000000"/>
              </a:solidFill>
            </a:endParaRPr>
          </a:p>
          <a:p>
            <a:pPr algn="just">
              <a:lnSpc>
                <a:spcPct val="110000"/>
              </a:lnSpc>
            </a:pPr>
            <a:r>
              <a:rPr lang="fr-FR" b="1" dirty="0" smtClean="0">
                <a:solidFill>
                  <a:srgbClr val="000000"/>
                </a:solidFill>
              </a:rPr>
              <a:t>Mon </a:t>
            </a:r>
            <a:r>
              <a:rPr lang="fr-FR" b="1" dirty="0">
                <a:solidFill>
                  <a:srgbClr val="000000"/>
                </a:solidFill>
              </a:rPr>
              <a:t>dos lacéré, m’empêchait de trouver le sommeil, mais je n’avais pas le courage d’aller me baigner au ruisseau, ou plutôt j’avais peur d’être découverte rodant à l’extérieur de ma </a:t>
            </a:r>
            <a:r>
              <a:rPr lang="fr-FR" b="1" dirty="0" smtClean="0">
                <a:solidFill>
                  <a:srgbClr val="000000"/>
                </a:solidFill>
              </a:rPr>
              <a:t>case…</a:t>
            </a:r>
          </a:p>
          <a:p>
            <a:pPr>
              <a:lnSpc>
                <a:spcPct val="110000"/>
              </a:lnSpc>
            </a:pPr>
            <a:endParaRPr lang="fr-FR" b="1" dirty="0">
              <a:solidFill>
                <a:srgbClr val="000000"/>
              </a:solidFill>
            </a:endParaRPr>
          </a:p>
          <a:p>
            <a:pPr>
              <a:lnSpc>
                <a:spcPct val="110000"/>
              </a:lnSpc>
            </a:pPr>
            <a:endParaRPr lang="fr-FR" sz="2400" b="1" dirty="0"/>
          </a:p>
        </p:txBody>
      </p:sp>
    </p:spTree>
    <p:extLst>
      <p:ext uri="{BB962C8B-B14F-4D97-AF65-F5344CB8AC3E}">
        <p14:creationId xmlns:p14="http://schemas.microsoft.com/office/powerpoint/2010/main" val="215671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Nègre</a:t>
            </a:r>
            <a:endParaRPr lang="fr-FR" sz="3600" dirty="0"/>
          </a:p>
        </p:txBody>
      </p:sp>
      <p:sp>
        <p:nvSpPr>
          <p:cNvPr id="6" name="Espace réservé du contenu 2"/>
          <p:cNvSpPr>
            <a:spLocks noGrp="1"/>
          </p:cNvSpPr>
          <p:nvPr>
            <p:ph type="subTitle" idx="1"/>
          </p:nvPr>
        </p:nvSpPr>
        <p:spPr>
          <a:xfrm>
            <a:off x="1295400" y="1375900"/>
            <a:ext cx="7086600" cy="4458443"/>
          </a:xfrm>
        </p:spPr>
        <p:style>
          <a:lnRef idx="0">
            <a:schemeClr val="accent1"/>
          </a:lnRef>
          <a:fillRef idx="3">
            <a:schemeClr val="accent1"/>
          </a:fillRef>
          <a:effectRef idx="3">
            <a:schemeClr val="accent1"/>
          </a:effectRef>
          <a:fontRef idx="minor">
            <a:schemeClr val="lt1"/>
          </a:fontRef>
        </p:style>
        <p:txBody>
          <a:bodyPr/>
          <a:lstStyle/>
          <a:p>
            <a:r>
              <a:rPr lang="fr-FR" b="1" i="1" dirty="0" smtClean="0"/>
              <a:t>«</a:t>
            </a:r>
          </a:p>
          <a:p>
            <a:pPr algn="just"/>
            <a:r>
              <a:rPr lang="fr-FR" sz="2400" b="1" i="1" dirty="0" smtClean="0">
                <a:solidFill>
                  <a:srgbClr val="FFFFFF"/>
                </a:solidFill>
              </a:rPr>
              <a:t>«  </a:t>
            </a:r>
            <a:r>
              <a:rPr lang="fr-FR" sz="2400" b="1" i="1" dirty="0" err="1" smtClean="0">
                <a:solidFill>
                  <a:srgbClr val="FFFFFF"/>
                </a:solidFill>
              </a:rPr>
              <a:t>Tanbou</a:t>
            </a:r>
            <a:r>
              <a:rPr lang="fr-FR" sz="2400" b="1" i="1" dirty="0" smtClean="0">
                <a:solidFill>
                  <a:srgbClr val="FFFFFF"/>
                </a:solidFill>
              </a:rPr>
              <a:t>,</a:t>
            </a:r>
            <a:endParaRPr lang="fr-FR" sz="2400" dirty="0" smtClean="0">
              <a:solidFill>
                <a:srgbClr val="FFFFFF"/>
              </a:solidFill>
            </a:endParaRPr>
          </a:p>
          <a:p>
            <a:pPr algn="just"/>
            <a:r>
              <a:rPr lang="fr-FR" sz="2400" b="1" i="1" dirty="0" smtClean="0">
                <a:solidFill>
                  <a:srgbClr val="FFFFFF"/>
                </a:solidFill>
              </a:rPr>
              <a:t>Ou </a:t>
            </a:r>
            <a:r>
              <a:rPr lang="fr-FR" sz="2400" b="1" i="1" dirty="0" err="1" smtClean="0">
                <a:solidFill>
                  <a:srgbClr val="FFFFFF"/>
                </a:solidFill>
              </a:rPr>
              <a:t>vwè</a:t>
            </a:r>
            <a:r>
              <a:rPr lang="fr-FR" sz="2400" b="1" i="1" dirty="0" smtClean="0">
                <a:solidFill>
                  <a:srgbClr val="FFFFFF"/>
                </a:solidFill>
              </a:rPr>
              <a:t> </a:t>
            </a:r>
            <a:r>
              <a:rPr lang="fr-FR" sz="2400" b="1" i="1" dirty="0" err="1" smtClean="0">
                <a:solidFill>
                  <a:srgbClr val="FFFFFF"/>
                </a:solidFill>
              </a:rPr>
              <a:t>nou</a:t>
            </a:r>
            <a:r>
              <a:rPr lang="fr-FR" sz="2400" b="1" i="1" dirty="0" smtClean="0">
                <a:solidFill>
                  <a:srgbClr val="FFFFFF"/>
                </a:solidFill>
              </a:rPr>
              <a:t>-tout </a:t>
            </a:r>
            <a:r>
              <a:rPr lang="fr-FR" sz="2400" b="1" i="1" dirty="0" err="1" smtClean="0">
                <a:solidFill>
                  <a:srgbClr val="FFFFFF"/>
                </a:solidFill>
              </a:rPr>
              <a:t>fèt</a:t>
            </a:r>
            <a:r>
              <a:rPr lang="fr-FR" sz="2400" b="1" i="1" dirty="0" smtClean="0">
                <a:solidFill>
                  <a:srgbClr val="FFFFFF"/>
                </a:solidFill>
              </a:rPr>
              <a:t> </a:t>
            </a:r>
            <a:r>
              <a:rPr lang="fr-FR" sz="2400" b="1" i="1" dirty="0" err="1" smtClean="0">
                <a:solidFill>
                  <a:srgbClr val="FFFFFF"/>
                </a:solidFill>
              </a:rPr>
              <a:t>é</a:t>
            </a:r>
            <a:r>
              <a:rPr lang="fr-FR" sz="2400" b="1" i="1" dirty="0" smtClean="0">
                <a:solidFill>
                  <a:srgbClr val="FFFFFF"/>
                </a:solidFill>
              </a:rPr>
              <a:t> grandi</a:t>
            </a:r>
            <a:endParaRPr lang="fr-FR" sz="2400" dirty="0" smtClean="0">
              <a:solidFill>
                <a:srgbClr val="FFFFFF"/>
              </a:solidFill>
            </a:endParaRPr>
          </a:p>
          <a:p>
            <a:pPr algn="just"/>
            <a:r>
              <a:rPr lang="fr-FR" sz="2400" b="1" i="1" dirty="0" err="1" smtClean="0">
                <a:solidFill>
                  <a:srgbClr val="FFFFFF"/>
                </a:solidFill>
              </a:rPr>
              <a:t>Nou</a:t>
            </a:r>
            <a:r>
              <a:rPr lang="fr-FR" sz="2400" b="1" i="1" dirty="0" smtClean="0">
                <a:solidFill>
                  <a:srgbClr val="FFFFFF"/>
                </a:solidFill>
              </a:rPr>
              <a:t> </a:t>
            </a:r>
            <a:r>
              <a:rPr lang="fr-FR" sz="2400" b="1" i="1" dirty="0" err="1" smtClean="0">
                <a:solidFill>
                  <a:srgbClr val="FFFFFF"/>
                </a:solidFill>
              </a:rPr>
              <a:t>fè’w</a:t>
            </a:r>
            <a:r>
              <a:rPr lang="fr-FR" sz="2400" b="1" i="1" dirty="0" smtClean="0">
                <a:solidFill>
                  <a:srgbClr val="FFFFFF"/>
                </a:solidFill>
              </a:rPr>
              <a:t> </a:t>
            </a:r>
            <a:r>
              <a:rPr lang="fr-FR" sz="2400" b="1" i="1" dirty="0" err="1" smtClean="0">
                <a:solidFill>
                  <a:srgbClr val="FFFFFF"/>
                </a:solidFill>
              </a:rPr>
              <a:t>viv</a:t>
            </a:r>
            <a:r>
              <a:rPr lang="fr-FR" sz="2400" b="1" i="1" dirty="0" smtClean="0">
                <a:solidFill>
                  <a:srgbClr val="FFFFFF"/>
                </a:solidFill>
              </a:rPr>
              <a:t> </a:t>
            </a:r>
            <a:r>
              <a:rPr lang="fr-FR" sz="2400" b="1" i="1" dirty="0" err="1" smtClean="0">
                <a:solidFill>
                  <a:srgbClr val="FFFFFF"/>
                </a:solidFill>
              </a:rPr>
              <a:t>èvè</a:t>
            </a:r>
            <a:r>
              <a:rPr lang="fr-FR" sz="2400" b="1" i="1" dirty="0" smtClean="0">
                <a:solidFill>
                  <a:srgbClr val="FFFFFF"/>
                </a:solidFill>
              </a:rPr>
              <a:t> </a:t>
            </a:r>
            <a:r>
              <a:rPr lang="fr-FR" sz="2400" b="1" i="1" dirty="0" err="1" smtClean="0">
                <a:solidFill>
                  <a:srgbClr val="FFFFFF"/>
                </a:solidFill>
              </a:rPr>
              <a:t>lokans</a:t>
            </a:r>
            <a:r>
              <a:rPr lang="fr-FR" sz="2400" b="1" i="1" dirty="0" smtClean="0">
                <a:solidFill>
                  <a:srgbClr val="FFFFFF"/>
                </a:solidFill>
              </a:rPr>
              <a:t> a </a:t>
            </a:r>
            <a:r>
              <a:rPr lang="fr-FR" sz="2400" b="1" i="1" dirty="0" err="1" smtClean="0">
                <a:solidFill>
                  <a:srgbClr val="FFFFFF"/>
                </a:solidFill>
              </a:rPr>
              <a:t>dwèt</a:t>
            </a:r>
            <a:r>
              <a:rPr lang="fr-FR" sz="2400" b="1" i="1" dirty="0" smtClean="0">
                <a:solidFill>
                  <a:srgbClr val="FFFFFF"/>
                </a:solidFill>
              </a:rPr>
              <a:t> an-</a:t>
            </a:r>
            <a:r>
              <a:rPr lang="fr-FR" sz="2400" b="1" i="1" dirty="0" err="1" smtClean="0">
                <a:solidFill>
                  <a:srgbClr val="FFFFFF"/>
                </a:solidFill>
              </a:rPr>
              <a:t>nou</a:t>
            </a:r>
            <a:r>
              <a:rPr lang="fr-FR" sz="2400" b="1" i="1" dirty="0" smtClean="0">
                <a:solidFill>
                  <a:srgbClr val="FFFFFF"/>
                </a:solidFill>
              </a:rPr>
              <a:t>,</a:t>
            </a:r>
            <a:endParaRPr lang="fr-FR" sz="2400" dirty="0" smtClean="0">
              <a:solidFill>
                <a:srgbClr val="FFFFFF"/>
              </a:solidFill>
            </a:endParaRPr>
          </a:p>
          <a:p>
            <a:pPr algn="just"/>
            <a:r>
              <a:rPr lang="fr-FR" sz="2400" b="1" i="1" dirty="0" smtClean="0">
                <a:solidFill>
                  <a:srgbClr val="FFFFFF"/>
                </a:solidFill>
              </a:rPr>
              <a:t>an </a:t>
            </a:r>
            <a:r>
              <a:rPr lang="fr-FR" sz="2400" b="1" i="1" dirty="0" err="1" smtClean="0">
                <a:solidFill>
                  <a:srgbClr val="FFFFFF"/>
                </a:solidFill>
              </a:rPr>
              <a:t>kadans</a:t>
            </a:r>
            <a:r>
              <a:rPr lang="fr-FR" sz="2400" b="1" i="1" dirty="0" smtClean="0">
                <a:solidFill>
                  <a:srgbClr val="FFFFFF"/>
                </a:solidFill>
              </a:rPr>
              <a:t> a </a:t>
            </a:r>
            <a:r>
              <a:rPr lang="fr-FR" sz="2400" b="1" i="1" dirty="0" err="1" smtClean="0">
                <a:solidFill>
                  <a:srgbClr val="FFFFFF"/>
                </a:solidFill>
              </a:rPr>
              <a:t>doulè</a:t>
            </a:r>
            <a:r>
              <a:rPr lang="fr-FR" sz="2400" b="1" i="1" dirty="0" smtClean="0">
                <a:solidFill>
                  <a:srgbClr val="FFFFFF"/>
                </a:solidFill>
              </a:rPr>
              <a:t> an-</a:t>
            </a:r>
            <a:r>
              <a:rPr lang="fr-FR" sz="2400" b="1" i="1" dirty="0" err="1" smtClean="0">
                <a:solidFill>
                  <a:srgbClr val="FFFFFF"/>
                </a:solidFill>
              </a:rPr>
              <a:t>nou</a:t>
            </a:r>
            <a:r>
              <a:rPr lang="fr-FR" sz="2400" b="1" i="1" dirty="0" smtClean="0">
                <a:solidFill>
                  <a:srgbClr val="FFFFFF"/>
                </a:solidFill>
              </a:rPr>
              <a:t> … »</a:t>
            </a:r>
          </a:p>
          <a:p>
            <a:pPr algn="just"/>
            <a:endParaRPr lang="fr-FR" sz="2400" b="1" i="1" dirty="0" smtClean="0">
              <a:solidFill>
                <a:srgbClr val="FFFFFF"/>
              </a:solidFill>
            </a:endParaRPr>
          </a:p>
          <a:p>
            <a:pPr algn="just"/>
            <a:r>
              <a:rPr lang="fr-FR" sz="2400" i="1" dirty="0" smtClean="0">
                <a:solidFill>
                  <a:schemeClr val="bg1"/>
                </a:solidFill>
              </a:rPr>
              <a:t>« </a:t>
            </a:r>
            <a:r>
              <a:rPr lang="fr-FR" sz="2400" b="1" i="1" dirty="0" smtClean="0">
                <a:solidFill>
                  <a:schemeClr val="bg1"/>
                </a:solidFill>
              </a:rPr>
              <a:t>Tambour,</a:t>
            </a:r>
          </a:p>
          <a:p>
            <a:pPr algn="just"/>
            <a:r>
              <a:rPr lang="fr-FR" sz="2400" b="1" i="1" dirty="0" smtClean="0">
                <a:solidFill>
                  <a:schemeClr val="bg1"/>
                </a:solidFill>
              </a:rPr>
              <a:t>tu nous as vus naitre et grandir</a:t>
            </a:r>
          </a:p>
          <a:p>
            <a:pPr algn="just"/>
            <a:r>
              <a:rPr lang="fr-FR" sz="2400" b="1" i="1" dirty="0" smtClean="0">
                <a:solidFill>
                  <a:schemeClr val="bg1"/>
                </a:solidFill>
              </a:rPr>
              <a:t>Nous t'avons fait vivre par l'éloquence de nos doigts</a:t>
            </a:r>
          </a:p>
          <a:p>
            <a:pPr algn="just"/>
            <a:r>
              <a:rPr lang="fr-FR" sz="2400" b="1" i="1" dirty="0" smtClean="0">
                <a:solidFill>
                  <a:schemeClr val="bg1"/>
                </a:solidFill>
              </a:rPr>
              <a:t>à la cadence de notre douleur… »</a:t>
            </a:r>
            <a:r>
              <a:rPr lang="fr-FR" sz="2400" b="1" i="1" dirty="0">
                <a:solidFill>
                  <a:srgbClr val="FFFFFF"/>
                </a:solidFill>
              </a:rPr>
              <a:t> </a:t>
            </a:r>
            <a:endParaRPr lang="fr-FR" sz="2400" b="1" i="1" dirty="0" smtClean="0">
              <a:solidFill>
                <a:srgbClr val="FFFFFF"/>
              </a:solidFill>
            </a:endParaRPr>
          </a:p>
          <a:p>
            <a:pPr algn="l"/>
            <a:r>
              <a:rPr lang="fr-FR" sz="2400" b="1" i="1" dirty="0">
                <a:solidFill>
                  <a:srgbClr val="FFFFFF"/>
                </a:solidFill>
              </a:rPr>
              <a:t>	</a:t>
            </a:r>
            <a:r>
              <a:rPr lang="fr-FR" sz="2400" b="1" i="1" dirty="0" smtClean="0">
                <a:solidFill>
                  <a:srgbClr val="FFFFFF"/>
                </a:solidFill>
              </a:rPr>
              <a:t>				Sonny RUPAIRE</a:t>
            </a:r>
            <a:r>
              <a:rPr lang="fr-FR" sz="2400" b="1" dirty="0" smtClean="0">
                <a:solidFill>
                  <a:srgbClr val="FFFFFF"/>
                </a:solidFill>
              </a:rPr>
              <a:t> </a:t>
            </a:r>
          </a:p>
          <a:p>
            <a:pPr algn="l"/>
            <a:endParaRPr lang="fr-FR" sz="2400" b="1" i="1" dirty="0" smtClean="0">
              <a:solidFill>
                <a:schemeClr val="bg1"/>
              </a:solidFill>
            </a:endParaRPr>
          </a:p>
          <a:p>
            <a:pPr algn="just"/>
            <a:endParaRPr lang="fr-FR" sz="2400" b="1" i="1" dirty="0" smtClean="0">
              <a:solidFill>
                <a:srgbClr val="FFFFFF"/>
              </a:solidFill>
            </a:endParaRPr>
          </a:p>
          <a:p>
            <a:pPr algn="just"/>
            <a:endParaRPr lang="fr-FR" sz="2400" b="1" i="1" dirty="0" smtClean="0">
              <a:solidFill>
                <a:srgbClr val="FFFFFF"/>
              </a:solidFill>
            </a:endParaRPr>
          </a:p>
          <a:p>
            <a:pPr algn="just"/>
            <a:endParaRPr lang="fr-FR" sz="2400" b="1" i="1" dirty="0" smtClean="0">
              <a:solidFill>
                <a:srgbClr val="FFFFFF"/>
              </a:solidFill>
            </a:endParaRPr>
          </a:p>
          <a:p>
            <a:pPr algn="just"/>
            <a:endParaRPr lang="fr-FR" sz="2400" dirty="0" smtClean="0">
              <a:solidFill>
                <a:srgbClr val="FFFFFF"/>
              </a:solidFill>
            </a:endParaRPr>
          </a:p>
          <a:p>
            <a:pPr marL="0" indent="0" algn="just">
              <a:buNone/>
            </a:pPr>
            <a:r>
              <a:rPr lang="fr-FR" sz="2400" b="1" i="1" dirty="0" smtClean="0">
                <a:solidFill>
                  <a:srgbClr val="FFFFFF"/>
                </a:solidFill>
              </a:rPr>
              <a:t>					</a:t>
            </a:r>
            <a:endParaRPr lang="fr-FR" sz="2400" dirty="0">
              <a:solidFill>
                <a:srgbClr val="FFFFFF"/>
              </a:solidFill>
            </a:endParaRPr>
          </a:p>
        </p:txBody>
      </p:sp>
    </p:spTree>
    <p:extLst>
      <p:ext uri="{BB962C8B-B14F-4D97-AF65-F5344CB8AC3E}">
        <p14:creationId xmlns:p14="http://schemas.microsoft.com/office/powerpoint/2010/main" val="4074288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21524"/>
            <a:ext cx="7086600" cy="981707"/>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Nègre</a:t>
            </a:r>
            <a:endParaRPr lang="fr-FR" sz="3600" dirty="0"/>
          </a:p>
        </p:txBody>
      </p:sp>
      <p:sp>
        <p:nvSpPr>
          <p:cNvPr id="3" name="Sous-titre 2"/>
          <p:cNvSpPr>
            <a:spLocks noGrp="1"/>
          </p:cNvSpPr>
          <p:nvPr>
            <p:ph type="subTitle" idx="1"/>
          </p:nvPr>
        </p:nvSpPr>
        <p:spPr>
          <a:xfrm>
            <a:off x="1371600" y="2008480"/>
            <a:ext cx="7086600" cy="3614187"/>
          </a:xfrm>
          <a:solidFill>
            <a:srgbClr val="F2BF62">
              <a:alpha val="30000"/>
            </a:srgbClr>
          </a:solidFill>
        </p:spPr>
        <p:txBody>
          <a:bodyPr/>
          <a:lstStyle/>
          <a:p>
            <a:pPr algn="just">
              <a:lnSpc>
                <a:spcPct val="110000"/>
              </a:lnSpc>
            </a:pPr>
            <a:endParaRPr lang="fr-FR" sz="1100" b="1" dirty="0">
              <a:solidFill>
                <a:srgbClr val="000000"/>
              </a:solidFill>
            </a:endParaRPr>
          </a:p>
          <a:p>
            <a:pPr algn="just">
              <a:lnSpc>
                <a:spcPct val="110000"/>
              </a:lnSpc>
            </a:pPr>
            <a:r>
              <a:rPr lang="fr-FR" b="1" dirty="0" smtClean="0">
                <a:solidFill>
                  <a:srgbClr val="000000"/>
                </a:solidFill>
              </a:rPr>
              <a:t>Samedi </a:t>
            </a:r>
            <a:r>
              <a:rPr lang="fr-FR" b="1" dirty="0">
                <a:solidFill>
                  <a:srgbClr val="000000"/>
                </a:solidFill>
              </a:rPr>
              <a:t>arriva</a:t>
            </a:r>
            <a:r>
              <a:rPr lang="fr-FR" b="1" dirty="0" smtClean="0">
                <a:solidFill>
                  <a:srgbClr val="000000"/>
                </a:solidFill>
              </a:rPr>
              <a:t>.</a:t>
            </a:r>
          </a:p>
          <a:p>
            <a:pPr algn="just">
              <a:lnSpc>
                <a:spcPct val="110000"/>
              </a:lnSpc>
            </a:pPr>
            <a:r>
              <a:rPr lang="fr-FR" b="1" dirty="0" smtClean="0">
                <a:solidFill>
                  <a:srgbClr val="000000"/>
                </a:solidFill>
              </a:rPr>
              <a:t>J’étais </a:t>
            </a:r>
            <a:r>
              <a:rPr lang="fr-FR" b="1" dirty="0">
                <a:solidFill>
                  <a:srgbClr val="000000"/>
                </a:solidFill>
              </a:rPr>
              <a:t>décidée à cultiver quelques plantes médicinales, entre autres, et le fait de ne planter que des ignames et des maniocs me lassait. </a:t>
            </a:r>
            <a:endParaRPr lang="fr-FR" b="1" dirty="0" smtClean="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devais travailler dur pour pouvoir me nourrir durant les jours à venir, car plus les jours passaient et plus le travail devenait pesant, plus les douleurs des fouets se faisaient sentir. </a:t>
            </a:r>
            <a:r>
              <a:rPr lang="fr-FR" b="1" dirty="0" smtClean="0">
                <a:solidFill>
                  <a:srgbClr val="000000"/>
                </a:solidFill>
              </a:rPr>
              <a:t>               Je </a:t>
            </a:r>
            <a:r>
              <a:rPr lang="fr-FR" b="1" dirty="0">
                <a:solidFill>
                  <a:srgbClr val="000000"/>
                </a:solidFill>
              </a:rPr>
              <a:t>dormais d’ailleurs tous les soirs en espérant que le lendemain serait un jour meilleur</a:t>
            </a:r>
            <a:r>
              <a:rPr lang="fr-FR" b="1" dirty="0" smtClean="0">
                <a:solidFill>
                  <a:srgbClr val="000000"/>
                </a:solidFill>
              </a:rPr>
              <a:t>.</a:t>
            </a:r>
            <a:endParaRPr lang="fr-FR" b="1" dirty="0">
              <a:solidFill>
                <a:srgbClr val="000000"/>
              </a:solidFill>
            </a:endParaRPr>
          </a:p>
        </p:txBody>
      </p:sp>
    </p:spTree>
    <p:extLst>
      <p:ext uri="{BB962C8B-B14F-4D97-AF65-F5344CB8AC3E}">
        <p14:creationId xmlns:p14="http://schemas.microsoft.com/office/powerpoint/2010/main" val="7365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36292"/>
            <a:ext cx="7086600" cy="966939"/>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Nègre</a:t>
            </a:r>
            <a:endParaRPr lang="fr-FR" sz="3600" dirty="0"/>
          </a:p>
        </p:txBody>
      </p:sp>
      <p:sp>
        <p:nvSpPr>
          <p:cNvPr id="3" name="Sous-titre 2"/>
          <p:cNvSpPr>
            <a:spLocks noGrp="1"/>
          </p:cNvSpPr>
          <p:nvPr>
            <p:ph type="subTitle" idx="1"/>
          </p:nvPr>
        </p:nvSpPr>
        <p:spPr>
          <a:xfrm>
            <a:off x="1371600" y="1816493"/>
            <a:ext cx="7086600" cy="3171143"/>
          </a:xfrm>
          <a:solidFill>
            <a:schemeClr val="bg2">
              <a:lumMod val="60000"/>
              <a:lumOff val="40000"/>
              <a:alpha val="28000"/>
            </a:schemeClr>
          </a:solidFill>
        </p:spPr>
        <p:txBody>
          <a:bodyPr/>
          <a:lstStyle/>
          <a:p>
            <a:pPr algn="just"/>
            <a:endParaRPr lang="fr-FR" sz="1400" b="1" dirty="0">
              <a:solidFill>
                <a:srgbClr val="000000"/>
              </a:solidFill>
            </a:endParaRPr>
          </a:p>
          <a:p>
            <a:pPr algn="just">
              <a:lnSpc>
                <a:spcPct val="110000"/>
              </a:lnSpc>
            </a:pPr>
            <a:r>
              <a:rPr lang="fr-FR" b="1" dirty="0" smtClean="0">
                <a:solidFill>
                  <a:srgbClr val="000000"/>
                </a:solidFill>
              </a:rPr>
              <a:t>Samedi</a:t>
            </a:r>
            <a:r>
              <a:rPr lang="fr-FR" b="1" dirty="0">
                <a:solidFill>
                  <a:srgbClr val="000000"/>
                </a:solidFill>
              </a:rPr>
              <a:t> : cultiver pour se fatiguer à la tâche, pour ne pas réfléchir à sa condition, tout en espérant que dimanche serait un jour de repos bien mérité. </a:t>
            </a:r>
            <a:endParaRPr lang="fr-FR" b="1" dirty="0" smtClean="0">
              <a:solidFill>
                <a:srgbClr val="000000"/>
              </a:solidFill>
            </a:endParaRPr>
          </a:p>
          <a:p>
            <a:pPr algn="just">
              <a:lnSpc>
                <a:spcPct val="110000"/>
              </a:lnSpc>
            </a:pPr>
            <a:r>
              <a:rPr lang="fr-FR" b="1" dirty="0" smtClean="0">
                <a:solidFill>
                  <a:srgbClr val="000000"/>
                </a:solidFill>
              </a:rPr>
              <a:t>C’était </a:t>
            </a:r>
            <a:r>
              <a:rPr lang="fr-FR" b="1" dirty="0">
                <a:solidFill>
                  <a:srgbClr val="000000"/>
                </a:solidFill>
              </a:rPr>
              <a:t>surtout le jour qui nous était réservé afin de  que nous nous occupions du bout de terrain alloué par le maître dans l’espoir de voir pousser des fruits et  des légumes, de quoi améliorer l’ordinaire car la nourriture donnée par le maître était bien maigre</a:t>
            </a:r>
            <a:r>
              <a:rPr lang="fr-FR" b="1" dirty="0" smtClean="0">
                <a:solidFill>
                  <a:srgbClr val="000000"/>
                </a:solidFill>
              </a:rPr>
              <a:t>.</a:t>
            </a:r>
            <a:endParaRPr lang="fr-FR" b="1" dirty="0">
              <a:solidFill>
                <a:srgbClr val="000000"/>
              </a:solidFill>
            </a:endParaRPr>
          </a:p>
        </p:txBody>
      </p:sp>
    </p:spTree>
    <p:extLst>
      <p:ext uri="{BB962C8B-B14F-4D97-AF65-F5344CB8AC3E}">
        <p14:creationId xmlns:p14="http://schemas.microsoft.com/office/powerpoint/2010/main" val="1762840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36292"/>
            <a:ext cx="7086600" cy="966939"/>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Nègre</a:t>
            </a:r>
            <a:endParaRPr lang="fr-FR" sz="3600" dirty="0"/>
          </a:p>
        </p:txBody>
      </p:sp>
      <p:sp>
        <p:nvSpPr>
          <p:cNvPr id="3" name="Sous-titre 2"/>
          <p:cNvSpPr>
            <a:spLocks noGrp="1"/>
          </p:cNvSpPr>
          <p:nvPr>
            <p:ph type="subTitle" idx="1"/>
          </p:nvPr>
        </p:nvSpPr>
        <p:spPr>
          <a:xfrm>
            <a:off x="1371600" y="1848632"/>
            <a:ext cx="7086600" cy="3505009"/>
          </a:xfrm>
          <a:solidFill>
            <a:schemeClr val="bg2">
              <a:lumMod val="40000"/>
              <a:lumOff val="60000"/>
              <a:alpha val="29000"/>
            </a:schemeClr>
          </a:solidFill>
        </p:spPr>
        <p:txBody>
          <a:bodyPr/>
          <a:lstStyle/>
          <a:p>
            <a:pPr algn="just"/>
            <a:endParaRPr lang="fr-FR" b="1" dirty="0" smtClean="0">
              <a:solidFill>
                <a:srgbClr val="000000"/>
              </a:solidFill>
            </a:endParaRPr>
          </a:p>
          <a:p>
            <a:pPr algn="just">
              <a:lnSpc>
                <a:spcPct val="110000"/>
              </a:lnSpc>
            </a:pPr>
            <a:r>
              <a:rPr lang="fr-FR" b="1" dirty="0" smtClean="0">
                <a:solidFill>
                  <a:srgbClr val="000000"/>
                </a:solidFill>
              </a:rPr>
              <a:t>Les </a:t>
            </a:r>
            <a:r>
              <a:rPr lang="fr-FR" b="1" dirty="0">
                <a:solidFill>
                  <a:srgbClr val="000000"/>
                </a:solidFill>
              </a:rPr>
              <a:t>premiers samedis ne m’avaient pas été très utiles, car au début je ne savais pas quoi faire réellement, en plus le jardin était disposé de manière peu commune. </a:t>
            </a:r>
            <a:endParaRPr lang="fr-FR" b="1" dirty="0" smtClean="0">
              <a:solidFill>
                <a:srgbClr val="000000"/>
              </a:solidFill>
            </a:endParaRPr>
          </a:p>
          <a:p>
            <a:pPr algn="just">
              <a:lnSpc>
                <a:spcPct val="110000"/>
              </a:lnSpc>
            </a:pPr>
            <a:r>
              <a:rPr lang="fr-FR" b="1" dirty="0" smtClean="0">
                <a:solidFill>
                  <a:srgbClr val="000000"/>
                </a:solidFill>
              </a:rPr>
              <a:t>Aya </a:t>
            </a:r>
            <a:r>
              <a:rPr lang="fr-FR" b="1" dirty="0">
                <a:solidFill>
                  <a:srgbClr val="000000"/>
                </a:solidFill>
              </a:rPr>
              <a:t>me disait souvent : « </a:t>
            </a:r>
            <a:r>
              <a:rPr lang="fr-FR" b="1" i="1" dirty="0">
                <a:solidFill>
                  <a:srgbClr val="000000"/>
                </a:solidFill>
              </a:rPr>
              <a:t>c</a:t>
            </a:r>
            <a:r>
              <a:rPr lang="fr-FR" b="1" i="1" dirty="0" smtClean="0">
                <a:solidFill>
                  <a:srgbClr val="000000"/>
                </a:solidFill>
              </a:rPr>
              <a:t>’est </a:t>
            </a:r>
            <a:r>
              <a:rPr lang="fr-FR" b="1" i="1" dirty="0">
                <a:solidFill>
                  <a:srgbClr val="000000"/>
                </a:solidFill>
              </a:rPr>
              <a:t>un désordre organisé</a:t>
            </a:r>
            <a:r>
              <a:rPr lang="fr-FR" b="1" dirty="0">
                <a:solidFill>
                  <a:srgbClr val="000000"/>
                </a:solidFill>
              </a:rPr>
              <a:t> »</a:t>
            </a:r>
            <a:r>
              <a:rPr lang="fr-FR" b="1" dirty="0" smtClean="0">
                <a:solidFill>
                  <a:srgbClr val="000000"/>
                </a:solidFill>
              </a:rPr>
              <a:t>.</a:t>
            </a:r>
            <a:endParaRPr lang="fr-FR" b="1" u="sng" dirty="0">
              <a:solidFill>
                <a:srgbClr val="000000"/>
              </a:solidFill>
            </a:endParaRPr>
          </a:p>
          <a:p>
            <a:pPr algn="just">
              <a:lnSpc>
                <a:spcPct val="110000"/>
              </a:lnSpc>
            </a:pPr>
            <a:r>
              <a:rPr lang="fr-FR" b="1" dirty="0" smtClean="0">
                <a:solidFill>
                  <a:srgbClr val="000000"/>
                </a:solidFill>
              </a:rPr>
              <a:t>Certains </a:t>
            </a:r>
            <a:r>
              <a:rPr lang="fr-FR" b="1" dirty="0">
                <a:solidFill>
                  <a:srgbClr val="000000"/>
                </a:solidFill>
              </a:rPr>
              <a:t>cultivaient si bien leur jardin qu’ils pouvaient vendre le reste de leurs récoltes, je me disais qu’il serait peut être judicieux de faire de même, car il paraissait selon Aya qu’un esclave pouvait acheter sa liberté, droit que l’on ne détenait plus depuis longtemps. </a:t>
            </a:r>
          </a:p>
        </p:txBody>
      </p:sp>
    </p:spTree>
    <p:extLst>
      <p:ext uri="{BB962C8B-B14F-4D97-AF65-F5344CB8AC3E}">
        <p14:creationId xmlns:p14="http://schemas.microsoft.com/office/powerpoint/2010/main" val="1037802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10133"/>
            <a:ext cx="7086600" cy="679340"/>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Nègre</a:t>
            </a:r>
            <a:endParaRPr lang="fr-FR" sz="3600" dirty="0"/>
          </a:p>
        </p:txBody>
      </p:sp>
      <p:sp>
        <p:nvSpPr>
          <p:cNvPr id="3" name="Sous-titre 2"/>
          <p:cNvSpPr>
            <a:spLocks noGrp="1"/>
          </p:cNvSpPr>
          <p:nvPr>
            <p:ph type="subTitle" idx="1"/>
          </p:nvPr>
        </p:nvSpPr>
        <p:spPr>
          <a:xfrm>
            <a:off x="1371600" y="1403770"/>
            <a:ext cx="7086600" cy="4180756"/>
          </a:xfrm>
          <a:solidFill>
            <a:schemeClr val="bg2">
              <a:lumMod val="40000"/>
              <a:lumOff val="60000"/>
              <a:alpha val="28000"/>
            </a:schemeClr>
          </a:solidFill>
        </p:spPr>
        <p:txBody>
          <a:bodyPr/>
          <a:lstStyle/>
          <a:p>
            <a:pPr algn="just"/>
            <a:endParaRPr lang="fr-FR" sz="1200" b="1" dirty="0" smtClean="0">
              <a:solidFill>
                <a:srgbClr val="000000"/>
              </a:solidFill>
            </a:endParaRPr>
          </a:p>
          <a:p>
            <a:pPr algn="just">
              <a:lnSpc>
                <a:spcPct val="110000"/>
              </a:lnSpc>
            </a:pPr>
            <a:r>
              <a:rPr lang="fr-FR" b="1" dirty="0" smtClean="0">
                <a:solidFill>
                  <a:srgbClr val="000000"/>
                </a:solidFill>
              </a:rPr>
              <a:t>J’écoutais </a:t>
            </a:r>
            <a:r>
              <a:rPr lang="fr-FR" b="1" dirty="0">
                <a:solidFill>
                  <a:srgbClr val="000000"/>
                </a:solidFill>
              </a:rPr>
              <a:t>le conseil d’Aya et je me mis à planter quelques plantes médicinales (parmi deux ou trois légumes) dans un lieu bien précis où je pourrais les récolter sans contraintes, car je  devrais  les utiliser au cas où  je serai malade ou blessée. </a:t>
            </a:r>
            <a:endParaRPr lang="fr-FR" b="1" dirty="0" smtClean="0">
              <a:solidFill>
                <a:srgbClr val="000000"/>
              </a:solidFill>
            </a:endParaRPr>
          </a:p>
          <a:p>
            <a:pPr algn="just">
              <a:lnSpc>
                <a:spcPct val="110000"/>
              </a:lnSpc>
            </a:pPr>
            <a:endParaRPr lang="fr-FR" sz="300" b="1" dirty="0" smtClean="0">
              <a:solidFill>
                <a:srgbClr val="000000"/>
              </a:solidFill>
            </a:endParaRPr>
          </a:p>
          <a:p>
            <a:pPr algn="just">
              <a:lnSpc>
                <a:spcPct val="110000"/>
              </a:lnSpc>
            </a:pPr>
            <a:r>
              <a:rPr lang="fr-FR" b="1" dirty="0" smtClean="0">
                <a:solidFill>
                  <a:srgbClr val="000000"/>
                </a:solidFill>
              </a:rPr>
              <a:t>Je plantais </a:t>
            </a:r>
            <a:r>
              <a:rPr lang="fr-FR" b="1" dirty="0">
                <a:solidFill>
                  <a:srgbClr val="000000"/>
                </a:solidFill>
              </a:rPr>
              <a:t>de l’Aloès, des herbes à Charpentier pour soigner mes plaies, ainsi que de la menthe, de la </a:t>
            </a:r>
            <a:r>
              <a:rPr lang="fr-FR" b="1" dirty="0" err="1">
                <a:solidFill>
                  <a:srgbClr val="000000"/>
                </a:solidFill>
              </a:rPr>
              <a:t>Malnommée</a:t>
            </a:r>
            <a:r>
              <a:rPr lang="fr-FR" b="1" dirty="0">
                <a:solidFill>
                  <a:srgbClr val="000000"/>
                </a:solidFill>
              </a:rPr>
              <a:t>, du Gros Thym, </a:t>
            </a:r>
            <a:r>
              <a:rPr lang="fr-FR" b="1" dirty="0" smtClean="0">
                <a:solidFill>
                  <a:srgbClr val="000000"/>
                </a:solidFill>
              </a:rPr>
              <a:t>surtout </a:t>
            </a:r>
            <a:r>
              <a:rPr lang="fr-FR" b="1" dirty="0">
                <a:solidFill>
                  <a:srgbClr val="000000"/>
                </a:solidFill>
              </a:rPr>
              <a:t>de la Citronnelle pour soigner mes refroidissements et éloigner les moustiques puis enfin du Gombo pour accompagner mon manioc. </a:t>
            </a:r>
            <a:endParaRPr lang="fr-FR" b="1" dirty="0" smtClean="0">
              <a:solidFill>
                <a:srgbClr val="000000"/>
              </a:solidFill>
            </a:endParaRPr>
          </a:p>
          <a:p>
            <a:pPr algn="just">
              <a:lnSpc>
                <a:spcPct val="110000"/>
              </a:lnSpc>
            </a:pPr>
            <a:endParaRPr lang="fr-FR" sz="200" b="1" dirty="0" smtClean="0">
              <a:solidFill>
                <a:srgbClr val="000000"/>
              </a:solidFill>
            </a:endParaRPr>
          </a:p>
          <a:p>
            <a:pPr algn="just">
              <a:lnSpc>
                <a:spcPct val="110000"/>
              </a:lnSpc>
            </a:pPr>
            <a:r>
              <a:rPr lang="fr-FR" b="1" dirty="0" smtClean="0">
                <a:solidFill>
                  <a:srgbClr val="000000"/>
                </a:solidFill>
              </a:rPr>
              <a:t>Je creusais </a:t>
            </a:r>
            <a:r>
              <a:rPr lang="fr-FR" b="1" dirty="0">
                <a:solidFill>
                  <a:srgbClr val="000000"/>
                </a:solidFill>
              </a:rPr>
              <a:t>des trous, pour les planter, de façon organisée pour pouvoir passer entre chaque plant sans les abîmer.</a:t>
            </a:r>
          </a:p>
          <a:p>
            <a:endParaRPr lang="fr-FR" b="1" dirty="0"/>
          </a:p>
        </p:txBody>
      </p:sp>
    </p:spTree>
    <p:extLst>
      <p:ext uri="{BB962C8B-B14F-4D97-AF65-F5344CB8AC3E}">
        <p14:creationId xmlns:p14="http://schemas.microsoft.com/office/powerpoint/2010/main" val="137320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5" name="Image 4"/>
          <p:cNvPicPr>
            <a:picLocks noChangeAspect="1"/>
          </p:cNvPicPr>
          <p:nvPr/>
        </p:nvPicPr>
        <p:blipFill>
          <a:blip r:embed="rId5"/>
          <a:stretch>
            <a:fillRect/>
          </a:stretch>
        </p:blipFill>
        <p:spPr>
          <a:xfrm rot="10800000">
            <a:off x="1371595" y="178271"/>
            <a:ext cx="7266657" cy="5507500"/>
          </a:xfrm>
          <a:prstGeom prst="rect">
            <a:avLst/>
          </a:prstGeom>
        </p:spPr>
      </p:pic>
      <p:sp>
        <p:nvSpPr>
          <p:cNvPr id="6" name="ZoneTexte 5"/>
          <p:cNvSpPr txBox="1"/>
          <p:nvPr/>
        </p:nvSpPr>
        <p:spPr>
          <a:xfrm>
            <a:off x="1371600" y="5907295"/>
            <a:ext cx="7266652" cy="369332"/>
          </a:xfrm>
          <a:prstGeom prst="rect">
            <a:avLst/>
          </a:prstGeom>
          <a:noFill/>
        </p:spPr>
        <p:txBody>
          <a:bodyPr wrap="square" rtlCol="0">
            <a:spAutoFit/>
          </a:bodyPr>
          <a:lstStyle/>
          <a:p>
            <a:pPr algn="ctr"/>
            <a:r>
              <a:rPr lang="en-US" b="1" dirty="0"/>
              <a:t>Le </a:t>
            </a:r>
            <a:r>
              <a:rPr lang="en-US" b="1" dirty="0" err="1"/>
              <a:t>jardin</a:t>
            </a:r>
            <a:r>
              <a:rPr lang="en-US" b="1" dirty="0"/>
              <a:t> </a:t>
            </a:r>
            <a:r>
              <a:rPr lang="en-US" b="1" dirty="0" err="1"/>
              <a:t>créole</a:t>
            </a:r>
            <a:r>
              <a:rPr lang="en-US" b="1" dirty="0"/>
              <a:t> de F.BELLONE</a:t>
            </a:r>
          </a:p>
        </p:txBody>
      </p:sp>
      <p:pic>
        <p:nvPicPr>
          <p:cNvPr id="7" name="Kalennda Soulajé Kodl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92022" y="390431"/>
            <a:ext cx="812800" cy="812800"/>
          </a:xfrm>
          <a:prstGeom prst="rect">
            <a:avLst/>
          </a:prstGeom>
        </p:spPr>
      </p:pic>
    </p:spTree>
    <p:extLst>
      <p:ext uri="{BB962C8B-B14F-4D97-AF65-F5344CB8AC3E}">
        <p14:creationId xmlns:p14="http://schemas.microsoft.com/office/powerpoint/2010/main" val="736673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Nègre</a:t>
            </a:r>
            <a:endParaRPr lang="fr-FR" sz="3600" dirty="0"/>
          </a:p>
        </p:txBody>
      </p:sp>
      <p:sp>
        <p:nvSpPr>
          <p:cNvPr id="3" name="Sous-titre 2"/>
          <p:cNvSpPr>
            <a:spLocks noGrp="1"/>
          </p:cNvSpPr>
          <p:nvPr>
            <p:ph type="subTitle" idx="1"/>
          </p:nvPr>
        </p:nvSpPr>
        <p:spPr>
          <a:xfrm>
            <a:off x="1371600" y="1455279"/>
            <a:ext cx="7086600" cy="4405523"/>
          </a:xfrm>
          <a:solidFill>
            <a:schemeClr val="bg2">
              <a:lumMod val="60000"/>
              <a:lumOff val="40000"/>
              <a:alpha val="29000"/>
            </a:schemeClr>
          </a:solidFill>
        </p:spPr>
        <p:txBody>
          <a:bodyPr/>
          <a:lstStyle/>
          <a:p>
            <a:pPr algn="just"/>
            <a:endParaRPr lang="fr-FR" b="1" dirty="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répétai les mêmes gestes pendant un long moment et décidai de faire une pause en observant ceux  des autres. Leurs gestes étaient précis et ils utilisaient chacun entièrement leur coin, ils étaient concentrés.  </a:t>
            </a:r>
            <a:endParaRPr lang="fr-FR" b="1" dirty="0" smtClean="0">
              <a:solidFill>
                <a:srgbClr val="000000"/>
              </a:solidFill>
            </a:endParaRPr>
          </a:p>
          <a:p>
            <a:pPr algn="just">
              <a:lnSpc>
                <a:spcPct val="110000"/>
              </a:lnSpc>
            </a:pPr>
            <a:r>
              <a:rPr lang="fr-FR" b="1" dirty="0" smtClean="0">
                <a:solidFill>
                  <a:srgbClr val="000000"/>
                </a:solidFill>
              </a:rPr>
              <a:t>Les </a:t>
            </a:r>
            <a:r>
              <a:rPr lang="fr-FR" b="1" dirty="0">
                <a:solidFill>
                  <a:srgbClr val="000000"/>
                </a:solidFill>
              </a:rPr>
              <a:t>plus âgés, se reposaient sous un arbre à pain en discutant tranquillement, ce qui me fit penser que je devais récupérer des fruits à pain, fruits que la nature avait inventés pour caler l’estomac des nègres. </a:t>
            </a:r>
          </a:p>
        </p:txBody>
      </p:sp>
    </p:spTree>
    <p:extLst>
      <p:ext uri="{BB962C8B-B14F-4D97-AF65-F5344CB8AC3E}">
        <p14:creationId xmlns:p14="http://schemas.microsoft.com/office/powerpoint/2010/main" val="230747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Nègre</a:t>
            </a:r>
            <a:endParaRPr lang="fr-FR" sz="3600" dirty="0"/>
          </a:p>
        </p:txBody>
      </p:sp>
      <p:sp>
        <p:nvSpPr>
          <p:cNvPr id="3" name="Sous-titre 2"/>
          <p:cNvSpPr>
            <a:spLocks noGrp="1"/>
          </p:cNvSpPr>
          <p:nvPr>
            <p:ph type="subTitle" idx="1"/>
          </p:nvPr>
        </p:nvSpPr>
        <p:spPr>
          <a:xfrm>
            <a:off x="1371600" y="1403770"/>
            <a:ext cx="7086600" cy="4488757"/>
          </a:xfrm>
          <a:solidFill>
            <a:srgbClr val="F2BF62">
              <a:alpha val="29000"/>
            </a:srgbClr>
          </a:solidFill>
        </p:spPr>
        <p:txBody>
          <a:bodyPr/>
          <a:lstStyle/>
          <a:p>
            <a:pPr algn="just"/>
            <a:endParaRPr lang="fr-FR" b="1" dirty="0" smtClean="0">
              <a:solidFill>
                <a:srgbClr val="000000"/>
              </a:solidFill>
            </a:endParaRPr>
          </a:p>
          <a:p>
            <a:pPr algn="just">
              <a:lnSpc>
                <a:spcPct val="110000"/>
              </a:lnSpc>
            </a:pPr>
            <a:r>
              <a:rPr lang="fr-FR" b="1" dirty="0" smtClean="0">
                <a:solidFill>
                  <a:srgbClr val="000000"/>
                </a:solidFill>
              </a:rPr>
              <a:t>J’aperçu </a:t>
            </a:r>
            <a:r>
              <a:rPr lang="fr-FR" b="1" dirty="0">
                <a:solidFill>
                  <a:srgbClr val="000000"/>
                </a:solidFill>
              </a:rPr>
              <a:t>Aya en train d’éplucher une igname, sans doute  le repas du soir. Aya se levait très tôt pour faire les récoltes de son jardin et elle avait raison de le faire si tôt, car le soleil devenait notre ennemi assez rapidement. </a:t>
            </a:r>
            <a:endParaRPr lang="fr-FR" b="1" dirty="0" smtClean="0">
              <a:solidFill>
                <a:srgbClr val="000000"/>
              </a:solidFill>
            </a:endParaRPr>
          </a:p>
          <a:p>
            <a:pPr algn="just">
              <a:lnSpc>
                <a:spcPct val="110000"/>
              </a:lnSpc>
            </a:pPr>
            <a:r>
              <a:rPr lang="fr-FR" b="1" dirty="0" smtClean="0">
                <a:solidFill>
                  <a:srgbClr val="000000"/>
                </a:solidFill>
              </a:rPr>
              <a:t>En </a:t>
            </a:r>
            <a:r>
              <a:rPr lang="fr-FR" b="1" dirty="0">
                <a:solidFill>
                  <a:srgbClr val="000000"/>
                </a:solidFill>
              </a:rPr>
              <a:t>fait, elle savait très bien organiser son temps pour pouvoir profiter du reste de la journée. </a:t>
            </a:r>
          </a:p>
          <a:p>
            <a:pPr algn="just">
              <a:lnSpc>
                <a:spcPct val="110000"/>
              </a:lnSpc>
            </a:pPr>
            <a:r>
              <a:rPr lang="fr-FR" b="1" dirty="0">
                <a:solidFill>
                  <a:srgbClr val="000000"/>
                </a:solidFill>
              </a:rPr>
              <a:t>Je décidai de mettre fin à ma pause et je me mis à planter des madères et des patates douces. </a:t>
            </a:r>
            <a:endParaRPr lang="fr-FR" b="1" dirty="0" smtClean="0">
              <a:solidFill>
                <a:srgbClr val="000000"/>
              </a:solidFill>
            </a:endParaRPr>
          </a:p>
          <a:p>
            <a:pPr algn="just">
              <a:lnSpc>
                <a:spcPct val="110000"/>
              </a:lnSpc>
            </a:pPr>
            <a:r>
              <a:rPr lang="fr-FR" b="1" dirty="0" smtClean="0">
                <a:solidFill>
                  <a:srgbClr val="000000"/>
                </a:solidFill>
              </a:rPr>
              <a:t>Puis</a:t>
            </a:r>
            <a:r>
              <a:rPr lang="fr-FR" b="1" dirty="0">
                <a:solidFill>
                  <a:srgbClr val="000000"/>
                </a:solidFill>
              </a:rPr>
              <a:t>, je récoltai quelques fruits et légumes mûrs plantés auparavant. Je pus ainsi récupérer quelques bananes (les bananiers étaient plantés en bordure du jardin), un fruit à pain et deux ignames : de quoi tenir toute la semaine.</a:t>
            </a:r>
          </a:p>
          <a:p>
            <a:pPr algn="just"/>
            <a:endParaRPr lang="fr-FR" sz="2400" b="1" dirty="0">
              <a:solidFill>
                <a:srgbClr val="000000"/>
              </a:solidFill>
            </a:endParaRPr>
          </a:p>
          <a:p>
            <a:endParaRPr lang="fr-FR" sz="2400" b="1" dirty="0"/>
          </a:p>
        </p:txBody>
      </p:sp>
    </p:spTree>
    <p:extLst>
      <p:ext uri="{BB962C8B-B14F-4D97-AF65-F5344CB8AC3E}">
        <p14:creationId xmlns:p14="http://schemas.microsoft.com/office/powerpoint/2010/main" val="127715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useBgFill="1">
        <p:nvSpPr>
          <p:cNvPr id="2" name="Titre 1"/>
          <p:cNvSpPr>
            <a:spLocks noGrp="1"/>
          </p:cNvSpPr>
          <p:nvPr>
            <p:ph type="ctrTitle"/>
          </p:nvPr>
        </p:nvSpPr>
        <p:spPr>
          <a:xfrm>
            <a:off x="1371600" y="367655"/>
            <a:ext cx="7086600" cy="519716"/>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PREFACE</a:t>
            </a:r>
            <a:endParaRPr lang="fr-FR" sz="3600" dirty="0"/>
          </a:p>
        </p:txBody>
      </p:sp>
      <p:sp>
        <p:nvSpPr>
          <p:cNvPr id="3" name="Sous-titre 2"/>
          <p:cNvSpPr>
            <a:spLocks noGrp="1"/>
          </p:cNvSpPr>
          <p:nvPr>
            <p:ph type="subTitle" idx="1"/>
          </p:nvPr>
        </p:nvSpPr>
        <p:spPr>
          <a:xfrm>
            <a:off x="1371600" y="933896"/>
            <a:ext cx="7086600" cy="5415436"/>
          </a:xfrm>
          <a:solidFill>
            <a:srgbClr val="F2BF62">
              <a:alpha val="30000"/>
            </a:srgbClr>
          </a:solidFill>
        </p:spPr>
        <p:txBody>
          <a:bodyPr/>
          <a:lstStyle/>
          <a:p>
            <a:pPr algn="just">
              <a:lnSpc>
                <a:spcPct val="110000"/>
              </a:lnSpc>
            </a:pPr>
            <a:r>
              <a:rPr lang="fr-FR" b="1" dirty="0">
                <a:solidFill>
                  <a:srgbClr val="000000"/>
                </a:solidFill>
                <a:effectLst/>
              </a:rPr>
              <a:t>Si les histoires  de chaque classe ont une trame  commune et s’enchainent, l’autobiographie de Bonnie est le fruit de la réflexion, de la sensibilité, du talent des élèves de la Seconde « Patrimoine » du lycée </a:t>
            </a:r>
            <a:r>
              <a:rPr lang="fr-FR" b="1" dirty="0" smtClean="0">
                <a:solidFill>
                  <a:srgbClr val="000000"/>
                </a:solidFill>
                <a:effectLst/>
              </a:rPr>
              <a:t>Jardin </a:t>
            </a:r>
            <a:r>
              <a:rPr lang="fr-FR" b="1" dirty="0">
                <a:solidFill>
                  <a:srgbClr val="000000"/>
                </a:solidFill>
                <a:effectLst/>
              </a:rPr>
              <a:t>d’Essai. C’est également, le résultat d’un travail interdisciplinaire réalisé avec les professeurs de la </a:t>
            </a:r>
            <a:r>
              <a:rPr lang="fr-FR" b="1" dirty="0" smtClean="0">
                <a:solidFill>
                  <a:srgbClr val="000000"/>
                </a:solidFill>
                <a:effectLst/>
              </a:rPr>
              <a:t>classe en lien avec </a:t>
            </a:r>
            <a:r>
              <a:rPr lang="fr-FR" b="1" dirty="0">
                <a:solidFill>
                  <a:srgbClr val="000000"/>
                </a:solidFill>
                <a:effectLst/>
              </a:rPr>
              <a:t>les archives départementales, des ouvrages d’historiens et des visites du patrimoine de la Guadeloupe lié à l’esclavage. </a:t>
            </a:r>
            <a:endParaRPr lang="fr-FR" b="1" dirty="0" smtClean="0">
              <a:solidFill>
                <a:srgbClr val="000000"/>
              </a:solidFill>
              <a:effectLst/>
            </a:endParaRPr>
          </a:p>
          <a:p>
            <a:pPr algn="just">
              <a:lnSpc>
                <a:spcPct val="110000"/>
              </a:lnSpc>
            </a:pPr>
            <a:endParaRPr lang="fr-FR" b="1" dirty="0">
              <a:solidFill>
                <a:srgbClr val="000000"/>
              </a:solidFill>
              <a:effectLst/>
            </a:endParaRPr>
          </a:p>
          <a:p>
            <a:pPr algn="just">
              <a:lnSpc>
                <a:spcPct val="110000"/>
              </a:lnSpc>
            </a:pPr>
            <a:r>
              <a:rPr lang="fr-FR" b="1" dirty="0" smtClean="0">
                <a:solidFill>
                  <a:srgbClr val="000000"/>
                </a:solidFill>
                <a:effectLst/>
              </a:rPr>
              <a:t>Cette </a:t>
            </a:r>
            <a:r>
              <a:rPr lang="fr-FR" b="1" dirty="0">
                <a:solidFill>
                  <a:srgbClr val="000000"/>
                </a:solidFill>
                <a:effectLst/>
              </a:rPr>
              <a:t>autobiographie est à la fois une production d’histoire et de </a:t>
            </a:r>
            <a:r>
              <a:rPr lang="fr-FR" b="1" dirty="0" smtClean="0">
                <a:solidFill>
                  <a:srgbClr val="000000"/>
                </a:solidFill>
                <a:effectLst/>
              </a:rPr>
              <a:t>mémoires. Elle </a:t>
            </a:r>
            <a:r>
              <a:rPr lang="fr-FR" b="1" dirty="0">
                <a:solidFill>
                  <a:srgbClr val="000000"/>
                </a:solidFill>
                <a:effectLst/>
              </a:rPr>
              <a:t>rappellera à tous ceux qui la liront que ces jeunes auteurs sont capables d’aller de l’avant tout en connaissant leur histoire et  ils peuvent dire  avec force comme le disait  F. FANON : </a:t>
            </a:r>
            <a:endParaRPr lang="fr-FR" b="1" dirty="0" smtClean="0">
              <a:solidFill>
                <a:srgbClr val="000000"/>
              </a:solidFill>
              <a:effectLst/>
            </a:endParaRPr>
          </a:p>
          <a:p>
            <a:pPr>
              <a:lnSpc>
                <a:spcPct val="110000"/>
              </a:lnSpc>
            </a:pPr>
            <a:r>
              <a:rPr lang="fr-FR" b="1" i="1" dirty="0" smtClean="0">
                <a:solidFill>
                  <a:srgbClr val="000000"/>
                </a:solidFill>
                <a:effectLst/>
              </a:rPr>
              <a:t>«</a:t>
            </a:r>
            <a:r>
              <a:rPr lang="fr-FR" b="1" i="1" dirty="0">
                <a:solidFill>
                  <a:srgbClr val="000000"/>
                </a:solidFill>
                <a:effectLst/>
              </a:rPr>
              <a:t> Je ne suis pas esclave de l’Esclavage qui </a:t>
            </a:r>
            <a:endParaRPr lang="fr-FR" b="1" i="1" dirty="0" smtClean="0">
              <a:solidFill>
                <a:srgbClr val="000000"/>
              </a:solidFill>
              <a:effectLst/>
            </a:endParaRPr>
          </a:p>
          <a:p>
            <a:pPr>
              <a:lnSpc>
                <a:spcPct val="110000"/>
              </a:lnSpc>
            </a:pPr>
            <a:r>
              <a:rPr lang="fr-FR" b="1" i="1" dirty="0" smtClean="0">
                <a:solidFill>
                  <a:srgbClr val="000000"/>
                </a:solidFill>
                <a:effectLst/>
              </a:rPr>
              <a:t>Déshumanisa  </a:t>
            </a:r>
            <a:r>
              <a:rPr lang="fr-FR" b="1" i="1" dirty="0">
                <a:solidFill>
                  <a:srgbClr val="000000"/>
                </a:solidFill>
                <a:effectLst/>
              </a:rPr>
              <a:t>mes pères. </a:t>
            </a:r>
            <a:r>
              <a:rPr lang="fr-FR" b="1" dirty="0">
                <a:solidFill>
                  <a:srgbClr val="000000"/>
                </a:solidFill>
                <a:effectLst/>
              </a:rPr>
              <a:t> »</a:t>
            </a:r>
          </a:p>
          <a:p>
            <a:endParaRPr lang="fr-FR" b="1" dirty="0">
              <a:ln w="17780" cmpd="sng">
                <a:solidFill>
                  <a:srgbClr val="FFFFFF"/>
                </a:solidFill>
                <a:prstDash val="solid"/>
                <a:miter lim="800000"/>
              </a:ln>
              <a:solidFill>
                <a:srgbClr val="000000"/>
              </a:solidFill>
              <a:effectLst>
                <a:outerShdw blurRad="50800" algn="tl" rotWithShape="0">
                  <a:srgbClr val="000000"/>
                </a:outerShdw>
              </a:effectLst>
            </a:endParaRPr>
          </a:p>
        </p:txBody>
      </p:sp>
    </p:spTree>
    <p:extLst>
      <p:ext uri="{BB962C8B-B14F-4D97-AF65-F5344CB8AC3E}">
        <p14:creationId xmlns:p14="http://schemas.microsoft.com/office/powerpoint/2010/main" val="3083440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33692"/>
            <a:ext cx="7086600" cy="855781"/>
          </a:xfrm>
        </p:spPr>
        <p:txBody>
          <a:bodyPr/>
          <a:lstStyle/>
          <a:p>
            <a:pPr algn="l"/>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Nègre</a:t>
            </a:r>
            <a:endParaRPr lang="fr-FR" sz="3600" dirty="0"/>
          </a:p>
        </p:txBody>
      </p:sp>
      <p:sp>
        <p:nvSpPr>
          <p:cNvPr id="3" name="Sous-titre 2"/>
          <p:cNvSpPr>
            <a:spLocks noGrp="1"/>
          </p:cNvSpPr>
          <p:nvPr>
            <p:ph type="subTitle" idx="1"/>
          </p:nvPr>
        </p:nvSpPr>
        <p:spPr>
          <a:xfrm>
            <a:off x="1371600" y="989474"/>
            <a:ext cx="7086600" cy="5400522"/>
          </a:xfrm>
          <a:solidFill>
            <a:srgbClr val="F2BF62">
              <a:alpha val="29000"/>
            </a:srgbClr>
          </a:solidFill>
        </p:spPr>
        <p:txBody>
          <a:bodyPr/>
          <a:lstStyle/>
          <a:p>
            <a:pPr algn="just">
              <a:lnSpc>
                <a:spcPct val="110000"/>
              </a:lnSpc>
            </a:pPr>
            <a:endParaRPr lang="fr-FR" sz="500" b="1" dirty="0" smtClean="0">
              <a:solidFill>
                <a:srgbClr val="000000"/>
              </a:solidFill>
            </a:endParaRPr>
          </a:p>
          <a:p>
            <a:pPr algn="just">
              <a:lnSpc>
                <a:spcPct val="110000"/>
              </a:lnSpc>
            </a:pPr>
            <a:r>
              <a:rPr lang="fr-FR" b="1" dirty="0" smtClean="0">
                <a:solidFill>
                  <a:srgbClr val="000000"/>
                </a:solidFill>
              </a:rPr>
              <a:t>Après </a:t>
            </a:r>
            <a:r>
              <a:rPr lang="fr-FR" b="1" dirty="0">
                <a:solidFill>
                  <a:srgbClr val="000000"/>
                </a:solidFill>
              </a:rPr>
              <a:t>avoir jardiné, je rentrai à la case-nègre pour pouvoir aider Aya à faire le repas. Je ne mangeais pas énormément, mes repas se composaient essentiellement de racines, de bananes</a:t>
            </a:r>
            <a:r>
              <a:rPr lang="fr-FR" b="1" dirty="0" smtClean="0">
                <a:solidFill>
                  <a:srgbClr val="000000"/>
                </a:solidFill>
              </a:rPr>
              <a:t>…  Je </a:t>
            </a:r>
            <a:r>
              <a:rPr lang="fr-FR" b="1" dirty="0">
                <a:solidFill>
                  <a:srgbClr val="000000"/>
                </a:solidFill>
              </a:rPr>
              <a:t>ne mangeais que très peu de viande, ce luxe était réservé aux jours de fêtes…</a:t>
            </a:r>
          </a:p>
          <a:p>
            <a:pPr algn="just">
              <a:lnSpc>
                <a:spcPct val="110000"/>
              </a:lnSpc>
            </a:pPr>
            <a:r>
              <a:rPr lang="fr-FR" b="1" dirty="0">
                <a:solidFill>
                  <a:srgbClr val="000000"/>
                </a:solidFill>
              </a:rPr>
              <a:t>Je m’assis par terre et je me mis à réfléchir à l’état dans lequel je me trouvais </a:t>
            </a:r>
            <a:r>
              <a:rPr lang="fr-FR" b="1" dirty="0" smtClean="0">
                <a:solidFill>
                  <a:srgbClr val="000000"/>
                </a:solidFill>
              </a:rPr>
              <a:t>:  Comment </a:t>
            </a:r>
            <a:r>
              <a:rPr lang="fr-FR" b="1" dirty="0">
                <a:solidFill>
                  <a:srgbClr val="000000"/>
                </a:solidFill>
              </a:rPr>
              <a:t>être traité de la sorte ? </a:t>
            </a:r>
            <a:endParaRPr lang="fr-FR" b="1" dirty="0" smtClean="0">
              <a:solidFill>
                <a:srgbClr val="000000"/>
              </a:solidFill>
            </a:endParaRPr>
          </a:p>
          <a:p>
            <a:pPr algn="just">
              <a:lnSpc>
                <a:spcPct val="110000"/>
              </a:lnSpc>
            </a:pPr>
            <a:r>
              <a:rPr lang="fr-FR" b="1" dirty="0" smtClean="0">
                <a:solidFill>
                  <a:srgbClr val="000000"/>
                </a:solidFill>
              </a:rPr>
              <a:t>On </a:t>
            </a:r>
            <a:r>
              <a:rPr lang="fr-FR" b="1" dirty="0">
                <a:solidFill>
                  <a:srgbClr val="000000"/>
                </a:solidFill>
              </a:rPr>
              <a:t>ne traite pas une personne de cette manière, on était pire que des animaux. Je me remémorai alors ma vie passée. </a:t>
            </a:r>
            <a:endParaRPr lang="fr-FR" b="1" dirty="0" smtClean="0">
              <a:solidFill>
                <a:srgbClr val="000000"/>
              </a:solidFill>
            </a:endParaRPr>
          </a:p>
          <a:p>
            <a:pPr algn="just">
              <a:lnSpc>
                <a:spcPct val="110000"/>
              </a:lnSpc>
            </a:pPr>
            <a:endParaRPr lang="fr-FR" sz="400" b="1" dirty="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me plaignais souvent de ne pas voir mon père et mes frères  partis faire la guerre aux tribus ennemies, mais là, j’étais perdue toute seule, sur une terre inconnue et jamais je ne les reverrai. Comme ils me manquaient ! </a:t>
            </a:r>
            <a:endParaRPr lang="fr-FR" b="1" dirty="0" smtClean="0">
              <a:solidFill>
                <a:srgbClr val="000000"/>
              </a:solidFill>
            </a:endParaRPr>
          </a:p>
          <a:p>
            <a:pPr algn="just">
              <a:lnSpc>
                <a:spcPct val="110000"/>
              </a:lnSpc>
            </a:pPr>
            <a:endParaRPr lang="fr-FR" sz="400" b="1" dirty="0" smtClean="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me levai et secouai ma tête pour ne plus y penser car il fallait que je reste forte et vaillante pour ne pas succomber …</a:t>
            </a:r>
          </a:p>
          <a:p>
            <a:endParaRPr lang="fr-FR" b="1" dirty="0"/>
          </a:p>
        </p:txBody>
      </p:sp>
    </p:spTree>
    <p:extLst>
      <p:ext uri="{BB962C8B-B14F-4D97-AF65-F5344CB8AC3E}">
        <p14:creationId xmlns:p14="http://schemas.microsoft.com/office/powerpoint/2010/main" val="295787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413511"/>
            <a:ext cx="7086600" cy="930399"/>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Chap.III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Le Samedi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Nègre</a:t>
            </a:r>
            <a:endParaRPr lang="fr-FR" sz="3600" dirty="0"/>
          </a:p>
        </p:txBody>
      </p:sp>
      <p:sp>
        <p:nvSpPr>
          <p:cNvPr id="3" name="Sous-titre 2"/>
          <p:cNvSpPr>
            <a:spLocks noGrp="1"/>
          </p:cNvSpPr>
          <p:nvPr>
            <p:ph type="subTitle" idx="1"/>
          </p:nvPr>
        </p:nvSpPr>
        <p:spPr>
          <a:xfrm>
            <a:off x="1371600" y="2067553"/>
            <a:ext cx="7086600" cy="3854510"/>
          </a:xfrm>
          <a:solidFill>
            <a:srgbClr val="F2BF62">
              <a:alpha val="30000"/>
            </a:srgbClr>
          </a:solidFill>
        </p:spPr>
        <p:txBody>
          <a:bodyPr/>
          <a:lstStyle/>
          <a:p>
            <a:pPr algn="just"/>
            <a:endParaRPr lang="fr-FR" b="1" dirty="0" smtClean="0">
              <a:solidFill>
                <a:srgbClr val="000000"/>
              </a:solidFill>
            </a:endParaRPr>
          </a:p>
          <a:p>
            <a:pPr algn="just"/>
            <a:endParaRPr lang="fr-FR" b="1" dirty="0">
              <a:solidFill>
                <a:srgbClr val="000000"/>
              </a:solidFill>
            </a:endParaRPr>
          </a:p>
          <a:p>
            <a:pPr algn="just">
              <a:lnSpc>
                <a:spcPct val="110000"/>
              </a:lnSpc>
            </a:pPr>
            <a:endParaRPr lang="fr-FR" b="1" dirty="0" smtClean="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préparai les bananes pour la soirée, je les mis dans l’eau que je mis à bouillir sur les trois roches du feu. </a:t>
            </a:r>
            <a:endParaRPr lang="fr-FR" b="1" dirty="0" smtClean="0">
              <a:solidFill>
                <a:srgbClr val="000000"/>
              </a:solidFill>
            </a:endParaRPr>
          </a:p>
          <a:p>
            <a:pPr algn="just">
              <a:lnSpc>
                <a:spcPct val="110000"/>
              </a:lnSpc>
            </a:pPr>
            <a:r>
              <a:rPr lang="fr-FR" b="1" dirty="0" smtClean="0">
                <a:solidFill>
                  <a:srgbClr val="000000"/>
                </a:solidFill>
              </a:rPr>
              <a:t>Après </a:t>
            </a:r>
            <a:r>
              <a:rPr lang="fr-FR" b="1" dirty="0">
                <a:solidFill>
                  <a:srgbClr val="000000"/>
                </a:solidFill>
              </a:rPr>
              <a:t>avoir mangé avec Aya, je ne tardai pas à me coucher en me disant que le lendemain serait un jour de repos. </a:t>
            </a:r>
          </a:p>
          <a:p>
            <a:pPr>
              <a:lnSpc>
                <a:spcPct val="110000"/>
              </a:lnSpc>
            </a:pPr>
            <a:endParaRPr lang="fr-FR" b="1" dirty="0">
              <a:solidFill>
                <a:srgbClr val="000000"/>
              </a:solidFill>
            </a:endParaRPr>
          </a:p>
          <a:p>
            <a:endParaRPr lang="fr-FR" b="1" dirty="0"/>
          </a:p>
        </p:txBody>
      </p:sp>
    </p:spTree>
    <p:extLst>
      <p:ext uri="{BB962C8B-B14F-4D97-AF65-F5344CB8AC3E}">
        <p14:creationId xmlns:p14="http://schemas.microsoft.com/office/powerpoint/2010/main" val="277057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 jour 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repos</a:t>
            </a:r>
            <a:endParaRPr lang="fr-FR" sz="3600" dirty="0"/>
          </a:p>
        </p:txBody>
      </p:sp>
      <p:sp>
        <p:nvSpPr>
          <p:cNvPr id="6" name="Espace réservé du contenu 2"/>
          <p:cNvSpPr>
            <a:spLocks noGrp="1"/>
          </p:cNvSpPr>
          <p:nvPr>
            <p:ph type="subTitle" idx="1"/>
          </p:nvPr>
        </p:nvSpPr>
        <p:spPr>
          <a:xfrm>
            <a:off x="1371600" y="1727200"/>
            <a:ext cx="7086600" cy="3692525"/>
          </a:xfrm>
        </p:spPr>
        <p:style>
          <a:lnRef idx="0">
            <a:schemeClr val="accent1"/>
          </a:lnRef>
          <a:fillRef idx="3">
            <a:schemeClr val="accent1"/>
          </a:fillRef>
          <a:effectRef idx="3">
            <a:schemeClr val="accent1"/>
          </a:effectRef>
          <a:fontRef idx="minor">
            <a:schemeClr val="lt1"/>
          </a:fontRef>
        </p:style>
        <p:txBody>
          <a:bodyPr/>
          <a:lstStyle/>
          <a:p>
            <a:endParaRPr lang="fr-FR" b="1" i="1" dirty="0" smtClean="0"/>
          </a:p>
          <a:p>
            <a:pPr algn="just"/>
            <a:r>
              <a:rPr lang="fr-FR" sz="2400" b="1" i="1" dirty="0" smtClean="0">
                <a:solidFill>
                  <a:srgbClr val="FFFFFF"/>
                </a:solidFill>
              </a:rPr>
              <a:t>«</a:t>
            </a:r>
            <a:r>
              <a:rPr lang="fr-FR" sz="2400" b="1" i="1" dirty="0">
                <a:solidFill>
                  <a:srgbClr val="FFFFFF"/>
                </a:solidFill>
              </a:rPr>
              <a:t> Je parle de millions d’hommes arrachés à leurs dieux, à leur terre, à leurs habitudes, à leur vie, à la vie, à la danse, à la sagesse. Je parle de millions d’hommes à qui on a inculqué savamment la peur, le complexe d’infériorité, le tremblement, l’agenouillement, le désespoir, le </a:t>
            </a:r>
            <a:r>
              <a:rPr lang="fr-FR" sz="2400" b="1" i="1" dirty="0" err="1">
                <a:solidFill>
                  <a:srgbClr val="FFFFFF"/>
                </a:solidFill>
              </a:rPr>
              <a:t>larbinisme</a:t>
            </a:r>
            <a:r>
              <a:rPr lang="fr-FR" sz="2400" b="1" i="1" dirty="0">
                <a:solidFill>
                  <a:srgbClr val="FFFFFF"/>
                </a:solidFill>
              </a:rPr>
              <a:t> </a:t>
            </a:r>
            <a:r>
              <a:rPr lang="fr-FR" sz="2400" b="1" i="1" dirty="0" smtClean="0">
                <a:solidFill>
                  <a:srgbClr val="FFFFFF"/>
                </a:solidFill>
              </a:rPr>
              <a:t>»</a:t>
            </a:r>
          </a:p>
          <a:p>
            <a:pPr marL="282575" lvl="1" indent="0">
              <a:buNone/>
            </a:pPr>
            <a:r>
              <a:rPr lang="fr-FR" sz="2400" b="1" i="1" dirty="0">
                <a:solidFill>
                  <a:srgbClr val="FFFFFF"/>
                </a:solidFill>
              </a:rPr>
              <a:t>	</a:t>
            </a:r>
            <a:r>
              <a:rPr lang="fr-FR" sz="2400" b="1" i="1" dirty="0" smtClean="0">
                <a:solidFill>
                  <a:srgbClr val="FFFFFF"/>
                </a:solidFill>
              </a:rPr>
              <a:t>											Aimé CÉSAIRE</a:t>
            </a:r>
            <a:endParaRPr lang="fr-FR" sz="2400" dirty="0" smtClean="0">
              <a:solidFill>
                <a:srgbClr val="FFFFFF"/>
              </a:solidFill>
            </a:endParaRPr>
          </a:p>
          <a:p>
            <a:r>
              <a:rPr lang="fr-FR" sz="2400" b="1" dirty="0"/>
              <a:t> </a:t>
            </a:r>
            <a:endParaRPr lang="fr-FR" sz="2400" dirty="0"/>
          </a:p>
          <a:p>
            <a:endParaRPr lang="fr-FR" sz="2400" dirty="0"/>
          </a:p>
        </p:txBody>
      </p:sp>
    </p:spTree>
    <p:extLst>
      <p:ext uri="{BB962C8B-B14F-4D97-AF65-F5344CB8AC3E}">
        <p14:creationId xmlns:p14="http://schemas.microsoft.com/office/powerpoint/2010/main" val="28706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24901"/>
            <a:ext cx="7086600" cy="605497"/>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 jour de repos</a:t>
            </a:r>
            <a:endParaRPr lang="fr-FR" sz="3600" dirty="0"/>
          </a:p>
        </p:txBody>
      </p:sp>
      <p:sp>
        <p:nvSpPr>
          <p:cNvPr id="3" name="Sous-titre 2"/>
          <p:cNvSpPr>
            <a:spLocks noGrp="1"/>
          </p:cNvSpPr>
          <p:nvPr>
            <p:ph type="subTitle" idx="1"/>
          </p:nvPr>
        </p:nvSpPr>
        <p:spPr>
          <a:xfrm>
            <a:off x="1514397" y="1092849"/>
            <a:ext cx="7086600" cy="5350065"/>
          </a:xfrm>
          <a:solidFill>
            <a:srgbClr val="F2BF62">
              <a:alpha val="30000"/>
            </a:srgbClr>
          </a:solidFill>
        </p:spPr>
        <p:txBody>
          <a:bodyPr/>
          <a:lstStyle/>
          <a:p>
            <a:pPr algn="just"/>
            <a:endParaRPr lang="fr-FR" sz="1400" b="1" dirty="0" smtClean="0">
              <a:solidFill>
                <a:srgbClr val="000000"/>
              </a:solidFill>
            </a:endParaRPr>
          </a:p>
          <a:p>
            <a:pPr algn="just">
              <a:lnSpc>
                <a:spcPct val="110000"/>
              </a:lnSpc>
            </a:pPr>
            <a:r>
              <a:rPr lang="fr-FR" b="1" dirty="0" smtClean="0">
                <a:solidFill>
                  <a:srgbClr val="000000"/>
                </a:solidFill>
              </a:rPr>
              <a:t>J'étais debout déjà depuis un temps qui me paraissait bien long, </a:t>
            </a:r>
            <a:r>
              <a:rPr lang="fr-FR" b="1" dirty="0">
                <a:solidFill>
                  <a:srgbClr val="000000"/>
                </a:solidFill>
              </a:rPr>
              <a:t>mes pieds me faisaient souffrir et mes genoux flanchaient. Nous étions tous réunis dans un des jardins du maître, à chanter des mots incompréhensibles pour un Dieu que nous ne connaissions pas. Il y avait un homme en face de notre groupe, un vieux bonhomme blanc, trapu avec les épaules voûtées.  Notre maître avait l’air de le respecter, il devait être quelqu’un d’important, peut-être un sorcier comme  il y en avait dans mon village</a:t>
            </a:r>
            <a:r>
              <a:rPr lang="fr-FR" b="1" dirty="0" smtClean="0">
                <a:solidFill>
                  <a:srgbClr val="000000"/>
                </a:solidFill>
              </a:rPr>
              <a:t>.</a:t>
            </a:r>
          </a:p>
          <a:p>
            <a:pPr algn="just">
              <a:lnSpc>
                <a:spcPct val="110000"/>
              </a:lnSpc>
            </a:pPr>
            <a:endParaRPr lang="fr-FR" sz="700" b="1" dirty="0">
              <a:solidFill>
                <a:srgbClr val="000000"/>
              </a:solidFill>
            </a:endParaRPr>
          </a:p>
          <a:p>
            <a:pPr algn="just">
              <a:lnSpc>
                <a:spcPct val="110000"/>
              </a:lnSpc>
            </a:pPr>
            <a:r>
              <a:rPr lang="fr-FR" b="1" dirty="0">
                <a:solidFill>
                  <a:srgbClr val="000000"/>
                </a:solidFill>
              </a:rPr>
              <a:t>Il portait une chaîne en or avec pour pendentif une croix étrange et une longue robe blanche ornée, tout le long de sa poitrine jusqu’à ses pieds, de dessins dorés et bleu marine. Il ouvrit un livre et déclama un long discours où l’on entendait souvent le mot « Amen ».  Lorsqu’il eut terminé, le maître nous intima l’ordre de retourner dans nos cases.</a:t>
            </a:r>
          </a:p>
          <a:p>
            <a:endParaRPr lang="fr-FR" b="1" dirty="0">
              <a:solidFill>
                <a:srgbClr val="000000"/>
              </a:solidFill>
            </a:endParaRPr>
          </a:p>
        </p:txBody>
      </p:sp>
    </p:spTree>
    <p:extLst>
      <p:ext uri="{BB962C8B-B14F-4D97-AF65-F5344CB8AC3E}">
        <p14:creationId xmlns:p14="http://schemas.microsoft.com/office/powerpoint/2010/main" val="381074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32914"/>
            <a:ext cx="7086600" cy="1070317"/>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 jour de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repos</a:t>
            </a:r>
            <a:endParaRPr lang="fr-FR" sz="3600" dirty="0"/>
          </a:p>
        </p:txBody>
      </p:sp>
      <p:sp>
        <p:nvSpPr>
          <p:cNvPr id="3" name="Sous-titre 2"/>
          <p:cNvSpPr>
            <a:spLocks noGrp="1"/>
          </p:cNvSpPr>
          <p:nvPr>
            <p:ph type="subTitle" idx="1"/>
          </p:nvPr>
        </p:nvSpPr>
        <p:spPr>
          <a:xfrm>
            <a:off x="1371600" y="1757420"/>
            <a:ext cx="7086600" cy="4341862"/>
          </a:xfrm>
          <a:solidFill>
            <a:srgbClr val="F2BF62">
              <a:alpha val="28000"/>
            </a:srgbClr>
          </a:solidFill>
        </p:spPr>
        <p:txBody>
          <a:bodyPr/>
          <a:lstStyle/>
          <a:p>
            <a:pPr algn="just"/>
            <a:endParaRPr lang="fr-FR" b="1" dirty="0" smtClean="0">
              <a:solidFill>
                <a:srgbClr val="000000"/>
              </a:solidFill>
            </a:endParaRPr>
          </a:p>
          <a:p>
            <a:pPr algn="just"/>
            <a:r>
              <a:rPr lang="fr-FR" b="1" dirty="0" smtClean="0">
                <a:solidFill>
                  <a:srgbClr val="000000"/>
                </a:solidFill>
              </a:rPr>
              <a:t>Mes </a:t>
            </a:r>
            <a:r>
              <a:rPr lang="fr-FR" b="1" dirty="0">
                <a:solidFill>
                  <a:srgbClr val="000000"/>
                </a:solidFill>
              </a:rPr>
              <a:t>dimanches étaient pour la plupart vides, je n'avais pas grand chose à faire, étant donné que je n'avais ni famille ni amis à qui parler ou avec qui m'occuper. Ma seule amie se résumait à Aya.  </a:t>
            </a:r>
          </a:p>
          <a:p>
            <a:pPr algn="just"/>
            <a:r>
              <a:rPr lang="fr-FR" b="1" dirty="0">
                <a:solidFill>
                  <a:srgbClr val="000000"/>
                </a:solidFill>
              </a:rPr>
              <a:t>Je m’assis sur le pas de ma porte et je regardai les autres occuper leur dimanche quand Aya arriva. </a:t>
            </a:r>
            <a:endParaRPr lang="fr-FR" b="1" dirty="0" smtClean="0">
              <a:solidFill>
                <a:srgbClr val="000000"/>
              </a:solidFill>
            </a:endParaRPr>
          </a:p>
          <a:p>
            <a:pPr algn="just"/>
            <a:r>
              <a:rPr lang="fr-FR" b="1" dirty="0" smtClean="0">
                <a:solidFill>
                  <a:srgbClr val="000000"/>
                </a:solidFill>
              </a:rPr>
              <a:t>Elle </a:t>
            </a:r>
            <a:r>
              <a:rPr lang="fr-FR" b="1" dirty="0">
                <a:solidFill>
                  <a:srgbClr val="000000"/>
                </a:solidFill>
              </a:rPr>
              <a:t>me dit qu’elle avait entendu le maître dire qu’il devait partir, elle pensait qu’il faisait faillite, mais elle n’était sûr de rien ; je lui demandai si le maitre nous affranchirait, elle se mit à rire puis me dit «  il nous revendra ».</a:t>
            </a:r>
          </a:p>
          <a:p>
            <a:endParaRPr lang="fr-FR" b="1" dirty="0">
              <a:solidFill>
                <a:srgbClr val="000000"/>
              </a:solidFill>
            </a:endParaRPr>
          </a:p>
        </p:txBody>
      </p:sp>
    </p:spTree>
    <p:extLst>
      <p:ext uri="{BB962C8B-B14F-4D97-AF65-F5344CB8AC3E}">
        <p14:creationId xmlns:p14="http://schemas.microsoft.com/office/powerpoint/2010/main" val="316255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95365"/>
            <a:ext cx="7086600" cy="907866"/>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 jour de repos</a:t>
            </a:r>
            <a:endParaRPr lang="fr-FR" sz="3600" dirty="0"/>
          </a:p>
        </p:txBody>
      </p:sp>
      <p:sp>
        <p:nvSpPr>
          <p:cNvPr id="3" name="Sous-titre 2"/>
          <p:cNvSpPr>
            <a:spLocks noGrp="1"/>
          </p:cNvSpPr>
          <p:nvPr>
            <p:ph type="subTitle" idx="1"/>
          </p:nvPr>
        </p:nvSpPr>
        <p:spPr>
          <a:xfrm>
            <a:off x="1371600" y="1403770"/>
            <a:ext cx="7086600" cy="4840698"/>
          </a:xfrm>
          <a:solidFill>
            <a:srgbClr val="F2BF62">
              <a:alpha val="30000"/>
            </a:srgbClr>
          </a:solidFill>
        </p:spPr>
        <p:txBody>
          <a:bodyPr/>
          <a:lstStyle/>
          <a:p>
            <a:pPr algn="just"/>
            <a:endParaRPr lang="fr-FR" b="1" dirty="0" smtClean="0">
              <a:solidFill>
                <a:srgbClr val="000000"/>
              </a:solidFill>
            </a:endParaRPr>
          </a:p>
          <a:p>
            <a:pPr algn="just">
              <a:lnSpc>
                <a:spcPct val="110000"/>
              </a:lnSpc>
            </a:pPr>
            <a:r>
              <a:rPr lang="fr-FR" b="1" dirty="0" smtClean="0">
                <a:solidFill>
                  <a:srgbClr val="000000"/>
                </a:solidFill>
              </a:rPr>
              <a:t>Je </a:t>
            </a:r>
            <a:r>
              <a:rPr lang="fr-FR" b="1" dirty="0">
                <a:solidFill>
                  <a:srgbClr val="000000"/>
                </a:solidFill>
              </a:rPr>
              <a:t>secouai la tête et m'en allai en direction du petit marché.</a:t>
            </a:r>
          </a:p>
          <a:p>
            <a:pPr algn="just">
              <a:lnSpc>
                <a:spcPct val="110000"/>
              </a:lnSpc>
            </a:pPr>
            <a:r>
              <a:rPr lang="fr-FR" b="1" dirty="0">
                <a:solidFill>
                  <a:srgbClr val="000000"/>
                </a:solidFill>
              </a:rPr>
              <a:t>Le marché était un espace entre des cases où on vendait le reste de nos récoltes contre des objets et parfois même de l'argent, dans l'espoir incertain de pouvoir racheter notre propre liberté.</a:t>
            </a:r>
          </a:p>
          <a:p>
            <a:pPr algn="just">
              <a:lnSpc>
                <a:spcPct val="110000"/>
              </a:lnSpc>
            </a:pPr>
            <a:r>
              <a:rPr lang="fr-FR" b="1" dirty="0">
                <a:solidFill>
                  <a:srgbClr val="000000"/>
                </a:solidFill>
              </a:rPr>
              <a:t>Je m'avançai vers l'une des esclaves afin d'acheter des fruits. J'échangeai quelques-uns des ignames puis repartis en direction de ma case.</a:t>
            </a:r>
          </a:p>
          <a:p>
            <a:pPr algn="just">
              <a:lnSpc>
                <a:spcPct val="110000"/>
              </a:lnSpc>
            </a:pPr>
            <a:r>
              <a:rPr lang="fr-FR" b="1" dirty="0">
                <a:solidFill>
                  <a:srgbClr val="000000"/>
                </a:solidFill>
              </a:rPr>
              <a:t>J’aperçus des esclaves en cercle en train de chanter et frapper des mains, je m’approchai : les danseurs à tour de rôle bougeaient  au son du Ka. Un rythme, un son, une mélodie qui me parlaient et qui me transportaient vers les terres lointaines où j’avais vu le jour.</a:t>
            </a:r>
          </a:p>
          <a:p>
            <a:endParaRPr lang="fr-FR" b="1" dirty="0"/>
          </a:p>
        </p:txBody>
      </p:sp>
    </p:spTree>
    <p:extLst>
      <p:ext uri="{BB962C8B-B14F-4D97-AF65-F5344CB8AC3E}">
        <p14:creationId xmlns:p14="http://schemas.microsoft.com/office/powerpoint/2010/main" val="22356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
            <a:ext cx="7086600" cy="1039286"/>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 jour de repos</a:t>
            </a: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sp>
        <p:nvSpPr>
          <p:cNvPr id="8" name="ZoneTexte 7"/>
          <p:cNvSpPr txBox="1"/>
          <p:nvPr/>
        </p:nvSpPr>
        <p:spPr>
          <a:xfrm>
            <a:off x="1565222" y="5818685"/>
            <a:ext cx="6892978" cy="646331"/>
          </a:xfrm>
          <a:prstGeom prst="rect">
            <a:avLst/>
          </a:prstGeom>
          <a:noFill/>
        </p:spPr>
        <p:txBody>
          <a:bodyPr wrap="square" rtlCol="0">
            <a:spAutoFit/>
          </a:bodyPr>
          <a:lstStyle/>
          <a:p>
            <a:pPr algn="ctr"/>
            <a:r>
              <a:rPr lang="en-US" b="1" dirty="0" err="1" smtClean="0"/>
              <a:t>Esclaves</a:t>
            </a:r>
            <a:r>
              <a:rPr lang="en-US" b="1" dirty="0" smtClean="0"/>
              <a:t> </a:t>
            </a:r>
            <a:r>
              <a:rPr lang="en-US" b="1" dirty="0" err="1" smtClean="0"/>
              <a:t>dansant</a:t>
            </a:r>
            <a:r>
              <a:rPr lang="en-US" b="1" dirty="0" smtClean="0"/>
              <a:t> au son du </a:t>
            </a:r>
            <a:r>
              <a:rPr lang="en-US" b="1" dirty="0" err="1" smtClean="0"/>
              <a:t>Ka</a:t>
            </a:r>
            <a:r>
              <a:rPr lang="en-US" b="1" dirty="0" smtClean="0"/>
              <a:t> </a:t>
            </a:r>
            <a:r>
              <a:rPr lang="en-US" b="1" dirty="0" err="1"/>
              <a:t>d’A.DURSUS</a:t>
            </a:r>
            <a:endParaRPr lang="en-US" b="1" dirty="0"/>
          </a:p>
          <a:p>
            <a:pPr algn="ctr"/>
            <a:endParaRPr lang="fr-FR" dirty="0"/>
          </a:p>
        </p:txBody>
      </p:sp>
      <p:pic>
        <p:nvPicPr>
          <p:cNvPr id="6" name="Image 5"/>
          <p:cNvPicPr>
            <a:picLocks noChangeAspect="1"/>
          </p:cNvPicPr>
          <p:nvPr/>
        </p:nvPicPr>
        <p:blipFill>
          <a:blip r:embed="rId5"/>
          <a:stretch>
            <a:fillRect/>
          </a:stretch>
        </p:blipFill>
        <p:spPr>
          <a:xfrm rot="5400000">
            <a:off x="2725898" y="42555"/>
            <a:ext cx="4446218" cy="6767570"/>
          </a:xfrm>
          <a:prstGeom prst="rect">
            <a:avLst/>
          </a:prstGeom>
        </p:spPr>
      </p:pic>
      <p:pic>
        <p:nvPicPr>
          <p:cNvPr id="5" name="Copie de Son Du K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822" y="226486"/>
            <a:ext cx="812800" cy="812800"/>
          </a:xfrm>
          <a:prstGeom prst="rect">
            <a:avLst/>
          </a:prstGeom>
        </p:spPr>
      </p:pic>
    </p:spTree>
    <p:extLst>
      <p:ext uri="{BB962C8B-B14F-4D97-AF65-F5344CB8AC3E}">
        <p14:creationId xmlns:p14="http://schemas.microsoft.com/office/powerpoint/2010/main" val="31303304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t/>
            </a:r>
            <a:br>
              <a:rPr lang="fr-FR" sz="3600" dirty="0"/>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Vers le Surinam</a:t>
            </a:r>
            <a:endParaRPr lang="fr-FR" sz="3600" dirty="0"/>
          </a:p>
        </p:txBody>
      </p:sp>
      <p:sp>
        <p:nvSpPr>
          <p:cNvPr id="5" name="Espace réservé du contenu 2"/>
          <p:cNvSpPr>
            <a:spLocks noGrp="1"/>
          </p:cNvSpPr>
          <p:nvPr>
            <p:ph type="subTitle" idx="1"/>
          </p:nvPr>
        </p:nvSpPr>
        <p:spPr>
          <a:xfrm>
            <a:off x="1371600" y="1403350"/>
            <a:ext cx="7086600" cy="4408768"/>
          </a:xfrm>
        </p:spPr>
        <p:style>
          <a:lnRef idx="0">
            <a:schemeClr val="accent1"/>
          </a:lnRef>
          <a:fillRef idx="3">
            <a:schemeClr val="accent1"/>
          </a:fillRef>
          <a:effectRef idx="3">
            <a:schemeClr val="accent1"/>
          </a:effectRef>
          <a:fontRef idx="minor">
            <a:schemeClr val="lt1"/>
          </a:fontRef>
        </p:style>
        <p:txBody>
          <a:bodyPr>
            <a:normAutofit/>
          </a:bodyPr>
          <a:lstStyle/>
          <a:p>
            <a:pPr algn="just"/>
            <a:r>
              <a:rPr lang="fr-FR" sz="2400" b="1" i="1" dirty="0" smtClean="0">
                <a:solidFill>
                  <a:srgbClr val="FFFFFF"/>
                </a:solidFill>
              </a:rPr>
              <a:t>j’ai </a:t>
            </a:r>
            <a:r>
              <a:rPr lang="fr-FR" sz="2400" b="1" i="1" dirty="0">
                <a:solidFill>
                  <a:srgbClr val="FFFFFF"/>
                </a:solidFill>
              </a:rPr>
              <a:t>souvent quitté la case de mes maîtres pour fonder la cité dictée par mes ancêtres, ô Bonis, ô </a:t>
            </a:r>
            <a:r>
              <a:rPr lang="fr-FR" sz="2400" b="1" i="1" dirty="0" err="1">
                <a:solidFill>
                  <a:srgbClr val="FFFFFF"/>
                </a:solidFill>
              </a:rPr>
              <a:t>Saramakas</a:t>
            </a:r>
            <a:r>
              <a:rPr lang="fr-FR" sz="2400" b="1" i="1" dirty="0">
                <a:solidFill>
                  <a:srgbClr val="FFFFFF"/>
                </a:solidFill>
              </a:rPr>
              <a:t>, et plus souventes fois encore ai-je ânonné les trois syllabes. Il faut rire de Soulouque mais n’ignorer Capra-la-mort qui donna trois fois l’assaut à la Crète-à-Pierrot, et furent tués trois chevaux sous lui, et la quatrième fois l’emporta ; et </a:t>
            </a:r>
            <a:r>
              <a:rPr lang="fr-FR" sz="2400" b="1" i="1" dirty="0" err="1">
                <a:solidFill>
                  <a:srgbClr val="FFFFFF"/>
                </a:solidFill>
              </a:rPr>
              <a:t>Delgrès</a:t>
            </a:r>
            <a:r>
              <a:rPr lang="fr-FR" sz="2400" b="1" i="1" dirty="0">
                <a:solidFill>
                  <a:srgbClr val="FFFFFF"/>
                </a:solidFill>
              </a:rPr>
              <a:t>, de Saint-Charles, le plus pur de mes frères, mon maître et mon idole, l’homme entre les hommes et le père de mes pairs ; et la redoute qui saute avec la </a:t>
            </a:r>
            <a:r>
              <a:rPr lang="fr-FR" sz="2400" b="1" i="1" dirty="0" smtClean="0">
                <a:solidFill>
                  <a:srgbClr val="FFFFFF"/>
                </a:solidFill>
              </a:rPr>
              <a:t>liberté</a:t>
            </a:r>
            <a:r>
              <a:rPr lang="fr-FR" sz="2400" b="1" i="1" dirty="0">
                <a:solidFill>
                  <a:srgbClr val="FFFFFF"/>
                </a:solidFill>
              </a:rPr>
              <a:t> </a:t>
            </a:r>
            <a:r>
              <a:rPr lang="fr-FR" sz="2400" b="1" i="1" dirty="0" smtClean="0">
                <a:solidFill>
                  <a:srgbClr val="FFFFFF"/>
                </a:solidFill>
              </a:rPr>
              <a:t>(…)	</a:t>
            </a:r>
            <a:r>
              <a:rPr lang="fr-FR" b="1" i="1" dirty="0" smtClean="0">
                <a:solidFill>
                  <a:srgbClr val="FFFFFF"/>
                </a:solidFill>
              </a:rPr>
              <a:t>				</a:t>
            </a:r>
          </a:p>
          <a:p>
            <a:pPr algn="just"/>
            <a:r>
              <a:rPr lang="fr-FR" b="1" i="1" dirty="0">
                <a:solidFill>
                  <a:srgbClr val="FFFFFF"/>
                </a:solidFill>
              </a:rPr>
              <a:t> </a:t>
            </a:r>
            <a:r>
              <a:rPr lang="fr-FR" b="1" i="1" dirty="0" smtClean="0">
                <a:solidFill>
                  <a:srgbClr val="FFFFFF"/>
                </a:solidFill>
              </a:rPr>
              <a:t> 						Paul NIGER</a:t>
            </a:r>
            <a:endParaRPr lang="fr-FR" i="1" dirty="0" smtClean="0">
              <a:solidFill>
                <a:srgbClr val="FFFFFF"/>
              </a:solidFill>
            </a:endParaRPr>
          </a:p>
          <a:p>
            <a:endParaRPr lang="fr-FR" dirty="0">
              <a:solidFill>
                <a:srgbClr val="FFFFFF"/>
              </a:solidFill>
            </a:endParaRPr>
          </a:p>
        </p:txBody>
      </p:sp>
    </p:spTree>
    <p:extLst>
      <p:ext uri="{BB962C8B-B14F-4D97-AF65-F5344CB8AC3E}">
        <p14:creationId xmlns:p14="http://schemas.microsoft.com/office/powerpoint/2010/main" val="1851776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
            <a:ext cx="7086600" cy="749299"/>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Vers le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Surinam</a:t>
            </a:r>
            <a:endParaRPr lang="fr-FR" sz="3600" dirty="0"/>
          </a:p>
        </p:txBody>
      </p:sp>
      <p:sp>
        <p:nvSpPr>
          <p:cNvPr id="3" name="Sous-titre 2"/>
          <p:cNvSpPr>
            <a:spLocks noGrp="1"/>
          </p:cNvSpPr>
          <p:nvPr>
            <p:ph type="subTitle" idx="1"/>
          </p:nvPr>
        </p:nvSpPr>
        <p:spPr>
          <a:xfrm>
            <a:off x="1556795" y="622300"/>
            <a:ext cx="7086600" cy="5833845"/>
          </a:xfrm>
          <a:solidFill>
            <a:srgbClr val="F2BF62">
              <a:alpha val="28000"/>
            </a:srgbClr>
          </a:solidFill>
        </p:spPr>
        <p:txBody>
          <a:bodyPr/>
          <a:lstStyle/>
          <a:p>
            <a:pPr algn="just">
              <a:lnSpc>
                <a:spcPct val="110000"/>
              </a:lnSpc>
            </a:pPr>
            <a:r>
              <a:rPr lang="fr-FR" b="1" dirty="0" smtClean="0">
                <a:solidFill>
                  <a:srgbClr val="000000"/>
                </a:solidFill>
              </a:rPr>
              <a:t>Le temps passait, les jours ressemblaient aux </a:t>
            </a:r>
            <a:r>
              <a:rPr lang="fr-FR" b="1" smtClean="0">
                <a:solidFill>
                  <a:srgbClr val="000000"/>
                </a:solidFill>
              </a:rPr>
              <a:t>jours. De </a:t>
            </a:r>
            <a:r>
              <a:rPr lang="fr-FR" b="1" dirty="0" smtClean="0">
                <a:solidFill>
                  <a:srgbClr val="000000"/>
                </a:solidFill>
              </a:rPr>
              <a:t>nombreuses lunes se succédèrent sans troubler l’ordre et le rythme de l’habitation. Mais un jour, tout bascula…</a:t>
            </a:r>
          </a:p>
          <a:p>
            <a:pPr algn="just">
              <a:lnSpc>
                <a:spcPct val="110000"/>
              </a:lnSpc>
            </a:pPr>
            <a:r>
              <a:rPr lang="fr-FR" b="1" dirty="0" smtClean="0">
                <a:solidFill>
                  <a:srgbClr val="000000"/>
                </a:solidFill>
              </a:rPr>
              <a:t>Ce </a:t>
            </a:r>
            <a:r>
              <a:rPr lang="fr-FR" b="1" dirty="0">
                <a:solidFill>
                  <a:srgbClr val="000000"/>
                </a:solidFill>
              </a:rPr>
              <a:t>jour étrange, c'était un jour comme un autre, nous travaillions sous un soleil de plomb au rythme saccadé des coups de </a:t>
            </a:r>
            <a:r>
              <a:rPr lang="fr-FR" b="1" dirty="0" smtClean="0">
                <a:solidFill>
                  <a:srgbClr val="000000"/>
                </a:solidFill>
              </a:rPr>
              <a:t>fouets. J'avais </a:t>
            </a:r>
            <a:r>
              <a:rPr lang="fr-FR" b="1" dirty="0">
                <a:solidFill>
                  <a:srgbClr val="000000"/>
                </a:solidFill>
              </a:rPr>
              <a:t>déjà remarqué une agitation inhabituelle. </a:t>
            </a:r>
            <a:endParaRPr lang="fr-FR" b="1" dirty="0" smtClean="0">
              <a:solidFill>
                <a:srgbClr val="000000"/>
              </a:solidFill>
            </a:endParaRPr>
          </a:p>
          <a:p>
            <a:pPr algn="just">
              <a:lnSpc>
                <a:spcPct val="110000"/>
              </a:lnSpc>
            </a:pPr>
            <a:r>
              <a:rPr lang="fr-FR" b="1" dirty="0" smtClean="0">
                <a:solidFill>
                  <a:srgbClr val="000000"/>
                </a:solidFill>
              </a:rPr>
              <a:t>Comme </a:t>
            </a:r>
            <a:r>
              <a:rPr lang="fr-FR" b="1" dirty="0">
                <a:solidFill>
                  <a:srgbClr val="000000"/>
                </a:solidFill>
              </a:rPr>
              <a:t>tous les jours, je vis le maître nous regarder avec mépris, je remarquai cependant une certaine détresse à travers les mouvements désordonnés qu'il communiquait au contremaître. Je discutai avec les autres esclaves ; ils firent le même constat que moi</a:t>
            </a:r>
            <a:r>
              <a:rPr lang="fr-FR" b="1" dirty="0" smtClean="0">
                <a:solidFill>
                  <a:srgbClr val="000000"/>
                </a:solidFill>
              </a:rPr>
              <a:t>.</a:t>
            </a:r>
          </a:p>
          <a:p>
            <a:pPr algn="just">
              <a:lnSpc>
                <a:spcPct val="110000"/>
              </a:lnSpc>
            </a:pPr>
            <a:r>
              <a:rPr lang="fr-FR" b="1" dirty="0" smtClean="0">
                <a:solidFill>
                  <a:srgbClr val="000000"/>
                </a:solidFill>
              </a:rPr>
              <a:t> </a:t>
            </a:r>
            <a:r>
              <a:rPr lang="fr-FR" b="1" dirty="0">
                <a:solidFill>
                  <a:srgbClr val="000000"/>
                </a:solidFill>
              </a:rPr>
              <a:t>Je  suggérai alors, de mener l’enquête discrètement, les autres dirent qu'ils m’aideraient pour en savoir plus sur cette histoire </a:t>
            </a:r>
            <a:r>
              <a:rPr lang="fr-FR" b="1" dirty="0" smtClean="0">
                <a:solidFill>
                  <a:srgbClr val="000000"/>
                </a:solidFill>
              </a:rPr>
              <a:t>étrange. Nous </a:t>
            </a:r>
            <a:r>
              <a:rPr lang="fr-FR" b="1" dirty="0">
                <a:solidFill>
                  <a:srgbClr val="000000"/>
                </a:solidFill>
              </a:rPr>
              <a:t>décidâmes de questionner, un esclave à talent, le ferronnier qui  hier, avait été  en ville afin de se procurer des outils. </a:t>
            </a:r>
          </a:p>
          <a:p>
            <a:endParaRPr lang="fr-FR" sz="2400" b="1" dirty="0"/>
          </a:p>
        </p:txBody>
      </p:sp>
    </p:spTree>
    <p:extLst>
      <p:ext uri="{BB962C8B-B14F-4D97-AF65-F5344CB8AC3E}">
        <p14:creationId xmlns:p14="http://schemas.microsoft.com/office/powerpoint/2010/main" val="364931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5" name="Image 4"/>
          <p:cNvPicPr>
            <a:picLocks noChangeAspect="1"/>
          </p:cNvPicPr>
          <p:nvPr/>
        </p:nvPicPr>
        <p:blipFill>
          <a:blip r:embed="rId5"/>
          <a:stretch>
            <a:fillRect/>
          </a:stretch>
        </p:blipFill>
        <p:spPr>
          <a:xfrm rot="5400000">
            <a:off x="2354175" y="-818099"/>
            <a:ext cx="5464246" cy="7425348"/>
          </a:xfrm>
          <a:prstGeom prst="rect">
            <a:avLst/>
          </a:prstGeom>
        </p:spPr>
      </p:pic>
      <p:sp>
        <p:nvSpPr>
          <p:cNvPr id="8" name="ZoneTexte 7"/>
          <p:cNvSpPr txBox="1"/>
          <p:nvPr/>
        </p:nvSpPr>
        <p:spPr>
          <a:xfrm>
            <a:off x="1565222" y="5818685"/>
            <a:ext cx="6892978" cy="369332"/>
          </a:xfrm>
          <a:prstGeom prst="rect">
            <a:avLst/>
          </a:prstGeom>
          <a:noFill/>
        </p:spPr>
        <p:txBody>
          <a:bodyPr wrap="square" rtlCol="0">
            <a:spAutoFit/>
          </a:bodyPr>
          <a:lstStyle/>
          <a:p>
            <a:pPr algn="ctr"/>
            <a:r>
              <a:rPr lang="en-US" b="1" dirty="0"/>
              <a:t>La guillotine </a:t>
            </a:r>
            <a:r>
              <a:rPr lang="en-US" b="1" dirty="0" err="1"/>
              <a:t>sur</a:t>
            </a:r>
            <a:r>
              <a:rPr lang="en-US" b="1" dirty="0"/>
              <a:t> la place de la </a:t>
            </a:r>
            <a:r>
              <a:rPr lang="en-US" b="1" dirty="0" err="1"/>
              <a:t>V</a:t>
            </a:r>
            <a:r>
              <a:rPr lang="en-US" b="1" dirty="0" err="1" smtClean="0"/>
              <a:t>ictoire</a:t>
            </a:r>
            <a:r>
              <a:rPr lang="en-US" b="1" dirty="0" smtClean="0"/>
              <a:t> </a:t>
            </a:r>
            <a:r>
              <a:rPr lang="en-US" b="1" dirty="0"/>
              <a:t>de R.SAINSILY</a:t>
            </a:r>
            <a:endParaRPr lang="fr-FR" b="1" dirty="0"/>
          </a:p>
        </p:txBody>
      </p:sp>
      <p:pic>
        <p:nvPicPr>
          <p:cNvPr id="6" name="sf_guilloti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535" y="162452"/>
            <a:ext cx="812800" cy="812800"/>
          </a:xfrm>
          <a:prstGeom prst="rect">
            <a:avLst/>
          </a:prstGeom>
        </p:spPr>
      </p:pic>
    </p:spTree>
    <p:extLst>
      <p:ext uri="{BB962C8B-B14F-4D97-AF65-F5344CB8AC3E}">
        <p14:creationId xmlns:p14="http://schemas.microsoft.com/office/powerpoint/2010/main" val="2581224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90691"/>
            <a:ext cx="7086600" cy="966610"/>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REMERCIEMENTS</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104900"/>
            <a:ext cx="7086600" cy="5304865"/>
          </a:xfrm>
        </p:spPr>
        <p:txBody>
          <a:bodyPr/>
          <a:lstStyle/>
          <a:p>
            <a:pPr>
              <a:lnSpc>
                <a:spcPct val="110000"/>
              </a:lnSpc>
            </a:pPr>
            <a:r>
              <a:rPr lang="fr-FR" sz="2400" b="1" dirty="0" smtClean="0">
                <a:solidFill>
                  <a:srgbClr val="000000"/>
                </a:solidFill>
              </a:rPr>
              <a:t>Aux 32 </a:t>
            </a:r>
            <a:r>
              <a:rPr lang="fr-FR" sz="2400" b="1" dirty="0">
                <a:solidFill>
                  <a:srgbClr val="000000"/>
                </a:solidFill>
              </a:rPr>
              <a:t>élèves de la seconde </a:t>
            </a:r>
            <a:r>
              <a:rPr lang="fr-FR" sz="2400" b="1" dirty="0" smtClean="0">
                <a:solidFill>
                  <a:srgbClr val="000000"/>
                </a:solidFill>
              </a:rPr>
              <a:t>9 « Patrimoine »  </a:t>
            </a:r>
            <a:r>
              <a:rPr lang="fr-FR" sz="2400" b="1" dirty="0">
                <a:solidFill>
                  <a:srgbClr val="000000"/>
                </a:solidFill>
              </a:rPr>
              <a:t>du lycée Jardin </a:t>
            </a:r>
            <a:r>
              <a:rPr lang="fr-FR" sz="2400" b="1" dirty="0" smtClean="0">
                <a:solidFill>
                  <a:srgbClr val="000000"/>
                </a:solidFill>
              </a:rPr>
              <a:t>d’Essai pour leurs travaux d’écriture, leurs chants et leurs illustrations </a:t>
            </a:r>
          </a:p>
          <a:p>
            <a:pPr>
              <a:lnSpc>
                <a:spcPct val="110000"/>
              </a:lnSpc>
            </a:pPr>
            <a:r>
              <a:rPr lang="fr-FR" sz="2400" b="1" dirty="0" smtClean="0">
                <a:solidFill>
                  <a:srgbClr val="000000"/>
                </a:solidFill>
              </a:rPr>
              <a:t>( </a:t>
            </a:r>
            <a:r>
              <a:rPr lang="fr-FR" sz="2400" b="1" dirty="0">
                <a:solidFill>
                  <a:srgbClr val="000000"/>
                </a:solidFill>
              </a:rPr>
              <a:t>année scolaire 2015/2016)</a:t>
            </a:r>
          </a:p>
          <a:p>
            <a:pPr>
              <a:lnSpc>
                <a:spcPct val="110000"/>
              </a:lnSpc>
            </a:pPr>
            <a:endParaRPr lang="fr-FR" sz="2400" b="1" dirty="0" smtClean="0">
              <a:solidFill>
                <a:srgbClr val="000000"/>
              </a:solidFill>
            </a:endParaRPr>
          </a:p>
          <a:p>
            <a:pPr>
              <a:lnSpc>
                <a:spcPct val="110000"/>
              </a:lnSpc>
            </a:pPr>
            <a:r>
              <a:rPr lang="fr-FR" sz="2400" b="1" dirty="0" smtClean="0">
                <a:solidFill>
                  <a:srgbClr val="000000"/>
                </a:solidFill>
              </a:rPr>
              <a:t>Aux </a:t>
            </a:r>
            <a:r>
              <a:rPr lang="fr-FR" sz="2400" b="1" dirty="0">
                <a:solidFill>
                  <a:srgbClr val="000000"/>
                </a:solidFill>
              </a:rPr>
              <a:t>professeurs </a:t>
            </a:r>
            <a:r>
              <a:rPr lang="fr-FR" sz="2400" b="1" dirty="0" smtClean="0">
                <a:solidFill>
                  <a:srgbClr val="000000"/>
                </a:solidFill>
              </a:rPr>
              <a:t>encadrants : Mr ALEXIS,</a:t>
            </a:r>
          </a:p>
          <a:p>
            <a:pPr>
              <a:lnSpc>
                <a:spcPct val="110000"/>
              </a:lnSpc>
            </a:pPr>
            <a:r>
              <a:rPr lang="fr-FR" sz="2400" b="1" dirty="0" smtClean="0">
                <a:solidFill>
                  <a:srgbClr val="000000"/>
                </a:solidFill>
              </a:rPr>
              <a:t>Mme </a:t>
            </a:r>
            <a:r>
              <a:rPr lang="fr-FR" sz="2400" b="1" dirty="0">
                <a:solidFill>
                  <a:srgbClr val="000000"/>
                </a:solidFill>
              </a:rPr>
              <a:t>AUBOU</a:t>
            </a:r>
            <a:r>
              <a:rPr lang="fr-FR" sz="2400" b="1" dirty="0" smtClean="0">
                <a:solidFill>
                  <a:srgbClr val="000000"/>
                </a:solidFill>
              </a:rPr>
              <a:t>, Mr CESARUS, </a:t>
            </a:r>
            <a:r>
              <a:rPr lang="fr-FR" sz="2400" b="1" dirty="0">
                <a:solidFill>
                  <a:srgbClr val="000000"/>
                </a:solidFill>
              </a:rPr>
              <a:t>Mme ISAAC</a:t>
            </a:r>
            <a:r>
              <a:rPr lang="fr-FR" sz="2400" b="1" dirty="0" smtClean="0">
                <a:solidFill>
                  <a:srgbClr val="000000"/>
                </a:solidFill>
              </a:rPr>
              <a:t>, Mme LUISSINT, Mr MARTIN, </a:t>
            </a:r>
            <a:r>
              <a:rPr lang="fr-FR" sz="2400" b="1" dirty="0">
                <a:solidFill>
                  <a:srgbClr val="000000"/>
                </a:solidFill>
              </a:rPr>
              <a:t>Mme MIRRE, </a:t>
            </a:r>
            <a:r>
              <a:rPr lang="fr-FR" sz="2400" b="1" dirty="0" smtClean="0">
                <a:solidFill>
                  <a:srgbClr val="000000"/>
                </a:solidFill>
              </a:rPr>
              <a:t>Mme NITIGA,</a:t>
            </a:r>
          </a:p>
          <a:p>
            <a:pPr>
              <a:lnSpc>
                <a:spcPct val="110000"/>
              </a:lnSpc>
            </a:pPr>
            <a:r>
              <a:rPr lang="fr-FR" sz="2400" b="1" dirty="0" smtClean="0">
                <a:solidFill>
                  <a:srgbClr val="000000"/>
                </a:solidFill>
              </a:rPr>
              <a:t> Mme </a:t>
            </a:r>
            <a:r>
              <a:rPr lang="fr-FR" sz="2400" b="1" dirty="0">
                <a:solidFill>
                  <a:srgbClr val="000000"/>
                </a:solidFill>
              </a:rPr>
              <a:t>PASSAPE, Mme PETIT-</a:t>
            </a:r>
            <a:r>
              <a:rPr lang="fr-FR" sz="2400" b="1" dirty="0" smtClean="0">
                <a:solidFill>
                  <a:srgbClr val="000000"/>
                </a:solidFill>
              </a:rPr>
              <a:t>PHIPPS, Mme </a:t>
            </a:r>
            <a:r>
              <a:rPr lang="fr-FR" sz="2400" b="1" dirty="0">
                <a:solidFill>
                  <a:srgbClr val="000000"/>
                </a:solidFill>
              </a:rPr>
              <a:t>POTTERS</a:t>
            </a:r>
            <a:r>
              <a:rPr lang="fr-FR" sz="2400" b="1" dirty="0" smtClean="0">
                <a:solidFill>
                  <a:srgbClr val="000000"/>
                </a:solidFill>
              </a:rPr>
              <a:t>, Mme RICHARD, </a:t>
            </a:r>
            <a:r>
              <a:rPr lang="fr-FR" sz="2400" b="1" dirty="0">
                <a:solidFill>
                  <a:srgbClr val="000000"/>
                </a:solidFill>
              </a:rPr>
              <a:t>Mr SELBONNE, Mme SITCHARN, Mme </a:t>
            </a:r>
            <a:r>
              <a:rPr lang="fr-FR" sz="2400" b="1" dirty="0" smtClean="0">
                <a:solidFill>
                  <a:srgbClr val="000000"/>
                </a:solidFill>
              </a:rPr>
              <a:t>TORIN</a:t>
            </a:r>
            <a:endParaRPr lang="fr-FR" sz="2400" b="1" dirty="0">
              <a:solidFill>
                <a:srgbClr val="000000"/>
              </a:solidFill>
            </a:endParaRPr>
          </a:p>
          <a:p>
            <a:endParaRPr lang="fr-FR" sz="2400" b="1" dirty="0" smtClean="0">
              <a:solidFill>
                <a:srgbClr val="000000"/>
              </a:solidFill>
            </a:endParaRPr>
          </a:p>
          <a:p>
            <a:r>
              <a:rPr lang="fr-FR" sz="2400" b="1" dirty="0" smtClean="0">
                <a:solidFill>
                  <a:srgbClr val="000000"/>
                </a:solidFill>
              </a:rPr>
              <a:t> A </a:t>
            </a:r>
            <a:r>
              <a:rPr lang="fr-FR" sz="2400" b="1">
                <a:solidFill>
                  <a:srgbClr val="000000"/>
                </a:solidFill>
              </a:rPr>
              <a:t>CANOPE </a:t>
            </a:r>
            <a:r>
              <a:rPr lang="fr-FR" sz="2400" b="1" smtClean="0">
                <a:solidFill>
                  <a:srgbClr val="000000"/>
                </a:solidFill>
              </a:rPr>
              <a:t> </a:t>
            </a:r>
            <a:r>
              <a:rPr lang="fr-FR" sz="2400" b="1" smtClean="0">
                <a:solidFill>
                  <a:srgbClr val="000000"/>
                </a:solidFill>
              </a:rPr>
              <a:t>A</a:t>
            </a:r>
            <a:r>
              <a:rPr lang="fr-FR" sz="2400" b="1" smtClean="0">
                <a:solidFill>
                  <a:srgbClr val="000000"/>
                </a:solidFill>
              </a:rPr>
              <a:t>cadémie </a:t>
            </a:r>
            <a:r>
              <a:rPr lang="fr-FR" sz="2400" b="1" dirty="0" smtClean="0">
                <a:solidFill>
                  <a:srgbClr val="000000"/>
                </a:solidFill>
              </a:rPr>
              <a:t>de </a:t>
            </a:r>
            <a:r>
              <a:rPr lang="fr-FR" sz="2400" b="1" dirty="0" smtClean="0">
                <a:solidFill>
                  <a:srgbClr val="000000"/>
                </a:solidFill>
              </a:rPr>
              <a:t>Guadeloupe </a:t>
            </a:r>
            <a:endParaRPr lang="fr-FR" sz="2400" b="1" dirty="0">
              <a:solidFill>
                <a:srgbClr val="000000"/>
              </a:solidFill>
            </a:endParaRPr>
          </a:p>
          <a:p>
            <a:endParaRPr lang="fr-FR" sz="2400" b="1" dirty="0">
              <a:solidFill>
                <a:srgbClr val="000000"/>
              </a:solidFill>
            </a:endParaRPr>
          </a:p>
        </p:txBody>
      </p:sp>
    </p:spTree>
    <p:extLst>
      <p:ext uri="{BB962C8B-B14F-4D97-AF65-F5344CB8AC3E}">
        <p14:creationId xmlns:p14="http://schemas.microsoft.com/office/powerpoint/2010/main" val="23040873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Chap.V</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Vers le </a:t>
            </a: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Surinam</a:t>
            </a:r>
            <a:endParaRPr lang="fr-FR" sz="3600" dirty="0"/>
          </a:p>
        </p:txBody>
      </p:sp>
      <p:sp>
        <p:nvSpPr>
          <p:cNvPr id="3" name="Sous-titre 2"/>
          <p:cNvSpPr>
            <a:spLocks noGrp="1"/>
          </p:cNvSpPr>
          <p:nvPr>
            <p:ph type="subTitle" idx="1"/>
          </p:nvPr>
        </p:nvSpPr>
        <p:spPr>
          <a:xfrm>
            <a:off x="1371600" y="1203231"/>
            <a:ext cx="7086600" cy="5197903"/>
          </a:xfrm>
          <a:solidFill>
            <a:srgbClr val="F2BF62">
              <a:alpha val="30000"/>
            </a:srgbClr>
          </a:solidFill>
        </p:spPr>
        <p:txBody>
          <a:bodyPr/>
          <a:lstStyle/>
          <a:p>
            <a:pPr algn="just">
              <a:lnSpc>
                <a:spcPct val="110000"/>
              </a:lnSpc>
            </a:pPr>
            <a:r>
              <a:rPr lang="fr-FR" b="1" dirty="0">
                <a:solidFill>
                  <a:srgbClr val="000000"/>
                </a:solidFill>
              </a:rPr>
              <a:t>Il nous raconta qu'il avait entendu des rumeurs à propos d'un certain Victor Hugues venu rétablir l'ordre  en Guadeloupe au nom de la  </a:t>
            </a:r>
            <a:r>
              <a:rPr lang="fr-FR" b="1" dirty="0" smtClean="0">
                <a:solidFill>
                  <a:srgbClr val="000000"/>
                </a:solidFill>
              </a:rPr>
              <a:t>Convention et que l’on aurait aboli l’esclavage. </a:t>
            </a:r>
            <a:r>
              <a:rPr lang="fr-FR" b="1" dirty="0">
                <a:solidFill>
                  <a:srgbClr val="000000"/>
                </a:solidFill>
              </a:rPr>
              <a:t>Il avait vu une drôle de machine qu’on appelait la guillotine semble-t-il, avec un amoncellement de corps à côté mais chose surprenante, il ne s’agissait que de corps blancs.</a:t>
            </a:r>
          </a:p>
          <a:p>
            <a:pPr algn="just">
              <a:lnSpc>
                <a:spcPct val="110000"/>
              </a:lnSpc>
            </a:pPr>
            <a:r>
              <a:rPr lang="fr-FR" b="1" dirty="0">
                <a:solidFill>
                  <a:srgbClr val="000000"/>
                </a:solidFill>
              </a:rPr>
              <a:t>A ces mots, nous fûmes tous interloqués ; que se passait-il ? </a:t>
            </a:r>
            <a:endParaRPr lang="fr-FR" b="1" dirty="0" smtClean="0">
              <a:solidFill>
                <a:srgbClr val="000000"/>
              </a:solidFill>
            </a:endParaRPr>
          </a:p>
          <a:p>
            <a:pPr algn="just">
              <a:lnSpc>
                <a:spcPct val="110000"/>
              </a:lnSpc>
            </a:pPr>
            <a:endParaRPr lang="fr-FR" sz="700" b="1" dirty="0">
              <a:solidFill>
                <a:srgbClr val="000000"/>
              </a:solidFill>
            </a:endParaRPr>
          </a:p>
          <a:p>
            <a:pPr algn="just">
              <a:lnSpc>
                <a:spcPct val="110000"/>
              </a:lnSpc>
            </a:pPr>
            <a:r>
              <a:rPr lang="fr-FR" b="1" dirty="0">
                <a:solidFill>
                  <a:srgbClr val="000000"/>
                </a:solidFill>
              </a:rPr>
              <a:t>A la fin de notre journée,  lorsque nous nous rassemblâmes dans nos "</a:t>
            </a:r>
            <a:r>
              <a:rPr lang="fr-FR" b="1" dirty="0" err="1">
                <a:solidFill>
                  <a:srgbClr val="000000"/>
                </a:solidFill>
              </a:rPr>
              <a:t>kaz</a:t>
            </a:r>
            <a:r>
              <a:rPr lang="fr-FR" b="1" dirty="0">
                <a:solidFill>
                  <a:srgbClr val="000000"/>
                </a:solidFill>
              </a:rPr>
              <a:t>", il y eut beaucoup d'agitations et de palabres. </a:t>
            </a:r>
          </a:p>
          <a:p>
            <a:pPr algn="just">
              <a:lnSpc>
                <a:spcPct val="110000"/>
              </a:lnSpc>
            </a:pPr>
            <a:r>
              <a:rPr lang="fr-FR" b="1" dirty="0">
                <a:solidFill>
                  <a:srgbClr val="000000"/>
                </a:solidFill>
              </a:rPr>
              <a:t> Le lendemain, le maître revint à la plantation. Il sembla inquiet et </a:t>
            </a:r>
            <a:r>
              <a:rPr lang="fr-FR" b="1" dirty="0" smtClean="0">
                <a:solidFill>
                  <a:srgbClr val="000000"/>
                </a:solidFill>
              </a:rPr>
              <a:t>préoccupé tout </a:t>
            </a:r>
            <a:r>
              <a:rPr lang="fr-FR" b="1" dirty="0">
                <a:solidFill>
                  <a:srgbClr val="000000"/>
                </a:solidFill>
              </a:rPr>
              <a:t>au long de la journée, il nous fit nous préparer sans aucune raison. Personne ne savait ce qui se passait. La nuit tombée, il nous fit embarquer sur une charrette, nous étions soumis au silence. Puis, il nous apprit que nous étions en partance pour le Surinam. </a:t>
            </a:r>
          </a:p>
          <a:p>
            <a:pPr>
              <a:lnSpc>
                <a:spcPct val="110000"/>
              </a:lnSpc>
            </a:pPr>
            <a:endParaRPr lang="fr-FR" b="1" dirty="0"/>
          </a:p>
        </p:txBody>
      </p:sp>
    </p:spTree>
    <p:extLst>
      <p:ext uri="{BB962C8B-B14F-4D97-AF65-F5344CB8AC3E}">
        <p14:creationId xmlns:p14="http://schemas.microsoft.com/office/powerpoint/2010/main" val="357905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84382"/>
            <a:ext cx="7086600" cy="676069"/>
          </a:xfrm>
        </p:spPr>
        <p:txBody>
          <a:bodyPr/>
          <a:lstStyle/>
          <a:p>
            <a:pPr algn="l"/>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SOURCES</a:t>
            </a:r>
            <a:endParaRPr lang="fr-FR" sz="3600" dirty="0"/>
          </a:p>
        </p:txBody>
      </p:sp>
      <p:sp>
        <p:nvSpPr>
          <p:cNvPr id="3" name="Sous-titre 2"/>
          <p:cNvSpPr>
            <a:spLocks noGrp="1"/>
          </p:cNvSpPr>
          <p:nvPr>
            <p:ph type="subTitle" idx="1"/>
          </p:nvPr>
        </p:nvSpPr>
        <p:spPr>
          <a:xfrm>
            <a:off x="1371600" y="702235"/>
            <a:ext cx="7086600" cy="5228665"/>
          </a:xfrm>
        </p:spPr>
        <p:txBody>
          <a:bodyPr/>
          <a:lstStyle/>
          <a:p>
            <a:pPr algn="l"/>
            <a:endParaRPr lang="fr-FR" b="1" dirty="0" smtClean="0">
              <a:solidFill>
                <a:srgbClr val="000000"/>
              </a:solidFill>
            </a:endParaRPr>
          </a:p>
          <a:p>
            <a:pPr algn="l"/>
            <a:r>
              <a:rPr lang="fr-FR" b="1" dirty="0" smtClean="0">
                <a:solidFill>
                  <a:srgbClr val="000000"/>
                </a:solidFill>
              </a:rPr>
              <a:t>BIBLIOGRAPHIE:</a:t>
            </a:r>
          </a:p>
          <a:p>
            <a:pPr marL="342900" indent="-342900" algn="l">
              <a:buFont typeface="Arial"/>
              <a:buChar char="•"/>
            </a:pPr>
            <a:r>
              <a:rPr lang="fr-FR" b="1" dirty="0" smtClean="0">
                <a:solidFill>
                  <a:srgbClr val="000000"/>
                </a:solidFill>
              </a:rPr>
              <a:t>La véritable histoire de </a:t>
            </a:r>
            <a:r>
              <a:rPr lang="fr-FR" b="1" i="1" dirty="0" smtClean="0">
                <a:solidFill>
                  <a:srgbClr val="000000"/>
                </a:solidFill>
              </a:rPr>
              <a:t>Marie </a:t>
            </a:r>
            <a:r>
              <a:rPr lang="fr-FR" b="1" i="1" dirty="0">
                <a:solidFill>
                  <a:srgbClr val="000000"/>
                </a:solidFill>
              </a:rPr>
              <a:t>P</a:t>
            </a:r>
            <a:r>
              <a:rPr lang="fr-FR" b="1" i="1" dirty="0" smtClean="0">
                <a:solidFill>
                  <a:srgbClr val="000000"/>
                </a:solidFill>
              </a:rPr>
              <a:t>rince</a:t>
            </a:r>
            <a:r>
              <a:rPr lang="fr-FR" b="1" dirty="0" smtClean="0">
                <a:solidFill>
                  <a:srgbClr val="000000"/>
                </a:solidFill>
              </a:rPr>
              <a:t>, Albin Michel,2000</a:t>
            </a:r>
          </a:p>
          <a:p>
            <a:pPr marL="342900" indent="-342900" algn="l">
              <a:buFont typeface="Arial"/>
              <a:buChar char="•"/>
            </a:pPr>
            <a:r>
              <a:rPr lang="fr-FR" b="1" dirty="0" smtClean="0">
                <a:solidFill>
                  <a:srgbClr val="000000"/>
                </a:solidFill>
              </a:rPr>
              <a:t>Frédéric REGENT, Gilda GONFIER, Bruno MAILLARD, </a:t>
            </a:r>
            <a:r>
              <a:rPr lang="fr-FR" b="1" i="1" dirty="0" smtClean="0">
                <a:solidFill>
                  <a:srgbClr val="000000"/>
                </a:solidFill>
              </a:rPr>
              <a:t>Libres et sans fers, Paroles d’esclaves français, </a:t>
            </a:r>
            <a:r>
              <a:rPr lang="fr-FR" b="1" dirty="0" err="1" smtClean="0">
                <a:solidFill>
                  <a:srgbClr val="000000"/>
                </a:solidFill>
              </a:rPr>
              <a:t>Faillard</a:t>
            </a:r>
            <a:r>
              <a:rPr lang="fr-FR" b="1" dirty="0" smtClean="0">
                <a:solidFill>
                  <a:srgbClr val="000000"/>
                </a:solidFill>
              </a:rPr>
              <a:t>, 2015</a:t>
            </a:r>
          </a:p>
          <a:p>
            <a:pPr algn="l"/>
            <a:endParaRPr lang="fr-FR" b="1" i="1" dirty="0" smtClean="0">
              <a:solidFill>
                <a:srgbClr val="000000"/>
              </a:solidFill>
            </a:endParaRPr>
          </a:p>
          <a:p>
            <a:pPr algn="l"/>
            <a:r>
              <a:rPr lang="fr-FR" b="1" dirty="0" smtClean="0">
                <a:solidFill>
                  <a:srgbClr val="000000"/>
                </a:solidFill>
              </a:rPr>
              <a:t>FILMOGRAPHIE:</a:t>
            </a:r>
          </a:p>
          <a:p>
            <a:pPr marL="342900" indent="-342900" algn="l">
              <a:buFont typeface="Arial"/>
              <a:buChar char="•"/>
            </a:pPr>
            <a:r>
              <a:rPr lang="fr-FR" b="1" dirty="0" smtClean="0">
                <a:solidFill>
                  <a:srgbClr val="000000"/>
                </a:solidFill>
              </a:rPr>
              <a:t>La montagne est verte, ministère de l’éducation nationale, INP</a:t>
            </a:r>
            <a:endParaRPr lang="fr-FR" b="1" dirty="0" smtClean="0">
              <a:solidFill>
                <a:schemeClr val="tx1"/>
              </a:solidFill>
            </a:endParaRPr>
          </a:p>
          <a:p>
            <a:pPr marL="342900" indent="-342900" algn="l">
              <a:buFont typeface="Arial"/>
              <a:buChar char="•"/>
            </a:pPr>
            <a:r>
              <a:rPr lang="fr-FR" b="1" dirty="0">
                <a:solidFill>
                  <a:srgbClr val="000000"/>
                </a:solidFill>
              </a:rPr>
              <a:t>D</a:t>
            </a:r>
            <a:r>
              <a:rPr lang="fr-FR" b="1" dirty="0" smtClean="0">
                <a:solidFill>
                  <a:srgbClr val="000000"/>
                </a:solidFill>
              </a:rPr>
              <a:t>ouze ans d’esclavage de </a:t>
            </a:r>
            <a:r>
              <a:rPr lang="fr-FR" b="1" dirty="0">
                <a:solidFill>
                  <a:srgbClr val="000000"/>
                </a:solidFill>
              </a:rPr>
              <a:t>Steve </a:t>
            </a:r>
            <a:r>
              <a:rPr lang="fr-FR" b="1" dirty="0" smtClean="0">
                <a:solidFill>
                  <a:srgbClr val="000000"/>
                </a:solidFill>
              </a:rPr>
              <a:t>MCQUEEN</a:t>
            </a:r>
          </a:p>
          <a:p>
            <a:pPr marL="342900" indent="-342900" algn="l">
              <a:buFont typeface="Arial"/>
              <a:buChar char="•"/>
            </a:pPr>
            <a:endParaRPr lang="fr-FR" b="1" dirty="0">
              <a:solidFill>
                <a:srgbClr val="000000"/>
              </a:solidFill>
            </a:endParaRPr>
          </a:p>
          <a:p>
            <a:pPr algn="l"/>
            <a:r>
              <a:rPr lang="fr-FR" b="1" dirty="0" smtClean="0">
                <a:solidFill>
                  <a:srgbClr val="000000"/>
                </a:solidFill>
              </a:rPr>
              <a:t>SITOGRAPHIE:</a:t>
            </a:r>
          </a:p>
          <a:p>
            <a:pPr marL="342900" indent="-342900" algn="l">
              <a:buFont typeface="Arial"/>
              <a:buChar char="•"/>
            </a:pPr>
            <a:r>
              <a:rPr lang="fr-FR" b="1" dirty="0" smtClean="0">
                <a:solidFill>
                  <a:srgbClr val="000000"/>
                </a:solidFill>
              </a:rPr>
              <a:t> Sound-</a:t>
            </a:r>
            <a:r>
              <a:rPr lang="fr-FR" b="1" dirty="0" err="1" smtClean="0">
                <a:solidFill>
                  <a:srgbClr val="000000"/>
                </a:solidFill>
              </a:rPr>
              <a:t>fisching</a:t>
            </a:r>
            <a:r>
              <a:rPr lang="fr-FR" b="1" dirty="0" smtClean="0">
                <a:solidFill>
                  <a:srgbClr val="000000"/>
                </a:solidFill>
              </a:rPr>
              <a:t> ( site de bruitages gratuit): </a:t>
            </a:r>
          </a:p>
          <a:p>
            <a:pPr algn="l"/>
            <a:r>
              <a:rPr lang="fr-FR" b="1" dirty="0" smtClean="0">
                <a:solidFill>
                  <a:srgbClr val="000000"/>
                </a:solidFill>
              </a:rPr>
              <a:t>      </a:t>
            </a:r>
            <a:r>
              <a:rPr lang="fr-FR" b="1" u="sng" dirty="0" smtClean="0">
                <a:solidFill>
                  <a:srgbClr val="000000"/>
                </a:solidFill>
              </a:rPr>
              <a:t>http://</a:t>
            </a:r>
            <a:r>
              <a:rPr lang="fr-FR" b="1" u="sng" dirty="0" err="1" smtClean="0">
                <a:solidFill>
                  <a:srgbClr val="000000"/>
                </a:solidFill>
              </a:rPr>
              <a:t>www.sound-fishing.net</a:t>
            </a:r>
            <a:endParaRPr lang="fr-FR" b="1" u="sng" dirty="0" smtClean="0">
              <a:solidFill>
                <a:srgbClr val="000000"/>
              </a:solidFill>
            </a:endParaRPr>
          </a:p>
          <a:p>
            <a:pPr marL="342900" indent="-342900" algn="l">
              <a:buFont typeface="Arial"/>
              <a:buChar char="•"/>
            </a:pPr>
            <a:r>
              <a:rPr lang="fr-FR" b="1" dirty="0" smtClean="0">
                <a:solidFill>
                  <a:srgbClr val="000000"/>
                </a:solidFill>
              </a:rPr>
              <a:t>Le </a:t>
            </a:r>
            <a:r>
              <a:rPr lang="fr-FR" b="1" dirty="0">
                <a:solidFill>
                  <a:srgbClr val="000000"/>
                </a:solidFill>
              </a:rPr>
              <a:t>site « esclaves en Amérique </a:t>
            </a:r>
            <a:r>
              <a:rPr lang="fr-FR" dirty="0" smtClean="0">
                <a:solidFill>
                  <a:srgbClr val="000000"/>
                </a:solidFill>
              </a:rPr>
              <a:t>:</a:t>
            </a:r>
          </a:p>
          <a:p>
            <a:pPr algn="l"/>
            <a:r>
              <a:rPr lang="fr-FR" dirty="0" smtClean="0">
                <a:solidFill>
                  <a:srgbClr val="000000"/>
                </a:solidFill>
              </a:rPr>
              <a:t>      </a:t>
            </a:r>
            <a:r>
              <a:rPr lang="fr-FR" u="sng" dirty="0" smtClean="0">
                <a:solidFill>
                  <a:srgbClr val="000000"/>
                </a:solidFill>
              </a:rPr>
              <a:t>http</a:t>
            </a:r>
            <a:r>
              <a:rPr lang="fr-FR" u="sng" dirty="0">
                <a:solidFill>
                  <a:srgbClr val="000000"/>
                </a:solidFill>
              </a:rPr>
              <a:t>:</a:t>
            </a:r>
            <a:r>
              <a:rPr lang="fr-FR" u="sng" dirty="0" smtClean="0">
                <a:solidFill>
                  <a:srgbClr val="000000"/>
                </a:solidFill>
              </a:rPr>
              <a:t>//</a:t>
            </a:r>
            <a:r>
              <a:rPr lang="fr-FR" u="sng" dirty="0" err="1" smtClean="0">
                <a:solidFill>
                  <a:srgbClr val="000000"/>
                </a:solidFill>
              </a:rPr>
              <a:t>esclavesenamerique.org</a:t>
            </a:r>
            <a:r>
              <a:rPr lang="fr-FR" u="sng" dirty="0">
                <a:solidFill>
                  <a:srgbClr val="000000"/>
                </a:solidFill>
              </a:rPr>
              <a:t>/about</a:t>
            </a:r>
            <a:r>
              <a:rPr lang="fr-FR" u="sng" dirty="0" smtClean="0">
                <a:solidFill>
                  <a:srgbClr val="000000"/>
                </a:solidFill>
              </a:rPr>
              <a:t>/</a:t>
            </a:r>
          </a:p>
          <a:p>
            <a:pPr algn="l"/>
            <a:endParaRPr lang="fr-FR" u="sng" dirty="0" smtClean="0">
              <a:solidFill>
                <a:srgbClr val="000000"/>
              </a:solidFill>
            </a:endParaRPr>
          </a:p>
          <a:p>
            <a:pPr algn="l"/>
            <a:endParaRPr lang="fr-FR" sz="2400" u="sng" dirty="0" smtClean="0">
              <a:solidFill>
                <a:srgbClr val="000000"/>
              </a:solidFill>
            </a:endParaRPr>
          </a:p>
          <a:p>
            <a:pPr algn="l"/>
            <a:endParaRPr lang="fr-FR" sz="2400" dirty="0">
              <a:solidFill>
                <a:srgbClr val="000000"/>
              </a:solidFill>
            </a:endParaRPr>
          </a:p>
        </p:txBody>
      </p:sp>
      <p:sp>
        <p:nvSpPr>
          <p:cNvPr id="5" name="ZoneTexte 4"/>
          <p:cNvSpPr txBox="1"/>
          <p:nvPr/>
        </p:nvSpPr>
        <p:spPr>
          <a:xfrm>
            <a:off x="850900" y="6070600"/>
            <a:ext cx="8051800" cy="646331"/>
          </a:xfrm>
          <a:prstGeom prst="rect">
            <a:avLst/>
          </a:prstGeom>
          <a:noFill/>
        </p:spPr>
        <p:txBody>
          <a:bodyPr wrap="square" rtlCol="0">
            <a:spAutoFit/>
          </a:bodyPr>
          <a:lstStyle/>
          <a:p>
            <a:r>
              <a:rPr lang="fr-FR" b="1" dirty="0"/>
              <a:t> </a:t>
            </a:r>
            <a:r>
              <a:rPr lang="fr-FR" b="1" dirty="0" smtClean="0"/>
              <a:t>       Diaporama </a:t>
            </a:r>
            <a:r>
              <a:rPr lang="fr-FR" b="1" dirty="0"/>
              <a:t>réalisé par Karine SITCHARN, professeur </a:t>
            </a:r>
            <a:r>
              <a:rPr lang="fr-FR" b="1" dirty="0" smtClean="0"/>
              <a:t>d’histoire-géographie </a:t>
            </a:r>
          </a:p>
          <a:p>
            <a:r>
              <a:rPr lang="fr-FR" b="1" dirty="0"/>
              <a:t>	</a:t>
            </a:r>
            <a:r>
              <a:rPr lang="fr-FR" b="1" dirty="0" smtClean="0"/>
              <a:t>	       Lycée </a:t>
            </a:r>
            <a:r>
              <a:rPr lang="fr-FR" b="1" dirty="0"/>
              <a:t>Jardin </a:t>
            </a:r>
            <a:r>
              <a:rPr lang="fr-FR" b="1" dirty="0" smtClean="0"/>
              <a:t>d’Essai (</a:t>
            </a:r>
            <a:r>
              <a:rPr lang="fr-FR" b="1" dirty="0"/>
              <a:t>j</a:t>
            </a:r>
            <a:r>
              <a:rPr lang="fr-FR" b="1" dirty="0" smtClean="0"/>
              <a:t>anvier 2016)</a:t>
            </a:r>
            <a:endParaRPr lang="fr-FR" b="1" dirty="0"/>
          </a:p>
        </p:txBody>
      </p:sp>
    </p:spTree>
    <p:extLst>
      <p:ext uri="{BB962C8B-B14F-4D97-AF65-F5344CB8AC3E}">
        <p14:creationId xmlns:p14="http://schemas.microsoft.com/office/powerpoint/2010/main" val="413035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sp>
        <p:nvSpPr>
          <p:cNvPr id="8" name="ZoneTexte 7"/>
          <p:cNvSpPr txBox="1"/>
          <p:nvPr/>
        </p:nvSpPr>
        <p:spPr>
          <a:xfrm>
            <a:off x="1565222" y="5818685"/>
            <a:ext cx="6892978" cy="646331"/>
          </a:xfrm>
          <a:prstGeom prst="rect">
            <a:avLst/>
          </a:prstGeom>
          <a:noFill/>
        </p:spPr>
        <p:txBody>
          <a:bodyPr wrap="square" rtlCol="0">
            <a:spAutoFit/>
          </a:bodyPr>
          <a:lstStyle/>
          <a:p>
            <a:pPr algn="ctr"/>
            <a:r>
              <a:rPr lang="en-US" b="1" dirty="0" smtClean="0"/>
              <a:t>“</a:t>
            </a:r>
            <a:r>
              <a:rPr lang="en-US" b="1" dirty="0" err="1" smtClean="0"/>
              <a:t>Ailleurs</a:t>
            </a:r>
            <a:r>
              <a:rPr lang="en-US" b="1" dirty="0"/>
              <a:t>” </a:t>
            </a:r>
            <a:r>
              <a:rPr lang="en-US" b="1" dirty="0" err="1"/>
              <a:t>d’A.DURSUS</a:t>
            </a:r>
            <a:endParaRPr lang="en-US" b="1" dirty="0"/>
          </a:p>
          <a:p>
            <a:pPr algn="ctr"/>
            <a:endParaRPr lang="fr-FR" dirty="0"/>
          </a:p>
        </p:txBody>
      </p:sp>
      <p:pic>
        <p:nvPicPr>
          <p:cNvPr id="7" name="Image 6"/>
          <p:cNvPicPr>
            <a:picLocks noChangeAspect="1"/>
          </p:cNvPicPr>
          <p:nvPr/>
        </p:nvPicPr>
        <p:blipFill>
          <a:blip r:embed="rId3"/>
          <a:stretch>
            <a:fillRect/>
          </a:stretch>
        </p:blipFill>
        <p:spPr>
          <a:xfrm rot="5400000">
            <a:off x="2210492" y="-434908"/>
            <a:ext cx="5676032" cy="6819386"/>
          </a:xfrm>
          <a:prstGeom prst="rect">
            <a:avLst/>
          </a:prstGeom>
        </p:spPr>
      </p:pic>
    </p:spTree>
    <p:extLst>
      <p:ext uri="{BB962C8B-B14F-4D97-AF65-F5344CB8AC3E}">
        <p14:creationId xmlns:p14="http://schemas.microsoft.com/office/powerpoint/2010/main" val="2448315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ILS SONT VENUS CE SOIR…</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5" name="Espace réservé du contenu 2"/>
          <p:cNvSpPr>
            <a:spLocks noGrp="1"/>
          </p:cNvSpPr>
          <p:nvPr>
            <p:ph type="subTitle" idx="1"/>
          </p:nvPr>
        </p:nvSpPr>
        <p:spPr>
          <a:xfrm>
            <a:off x="1295400" y="952500"/>
            <a:ext cx="7086600" cy="5113338"/>
          </a:xfrm>
        </p:spPr>
        <p:style>
          <a:lnRef idx="0">
            <a:schemeClr val="accent1"/>
          </a:lnRef>
          <a:fillRef idx="3">
            <a:schemeClr val="accent1"/>
          </a:fillRef>
          <a:effectRef idx="3">
            <a:schemeClr val="accent1"/>
          </a:effectRef>
          <a:fontRef idx="minor">
            <a:schemeClr val="lt1"/>
          </a:fontRef>
        </p:style>
        <p:txBody>
          <a:bodyPr>
            <a:normAutofit/>
          </a:bodyPr>
          <a:lstStyle/>
          <a:p>
            <a:pPr algn="l"/>
            <a:r>
              <a:rPr lang="fr-FR" sz="2400" b="1" i="1" dirty="0">
                <a:solidFill>
                  <a:schemeClr val="bg1"/>
                </a:solidFill>
              </a:rPr>
              <a:t>Ils sont venus ce soir où le</a:t>
            </a:r>
            <a:endParaRPr lang="fr-FR" sz="2400" b="1" dirty="0">
              <a:solidFill>
                <a:schemeClr val="bg1"/>
              </a:solidFill>
            </a:endParaRPr>
          </a:p>
          <a:p>
            <a:pPr algn="l"/>
            <a:r>
              <a:rPr lang="fr-FR" sz="2400" b="1" i="1" dirty="0" err="1">
                <a:solidFill>
                  <a:schemeClr val="bg1"/>
                </a:solidFill>
              </a:rPr>
              <a:t>tam</a:t>
            </a:r>
            <a:endParaRPr lang="fr-FR" sz="2400" b="1" dirty="0">
              <a:solidFill>
                <a:schemeClr val="bg1"/>
              </a:solidFill>
            </a:endParaRPr>
          </a:p>
          <a:p>
            <a:pPr algn="l"/>
            <a:r>
              <a:rPr lang="fr-FR" sz="2400" b="1" i="1" dirty="0">
                <a:solidFill>
                  <a:schemeClr val="bg1"/>
                </a:solidFill>
              </a:rPr>
              <a:t>      </a:t>
            </a:r>
            <a:r>
              <a:rPr lang="fr-FR" sz="2400" b="1" i="1" dirty="0" err="1">
                <a:solidFill>
                  <a:schemeClr val="bg1"/>
                </a:solidFill>
              </a:rPr>
              <a:t>tam</a:t>
            </a:r>
            <a:endParaRPr lang="fr-FR" sz="2400" b="1" dirty="0">
              <a:solidFill>
                <a:schemeClr val="bg1"/>
              </a:solidFill>
            </a:endParaRPr>
          </a:p>
          <a:p>
            <a:pPr algn="l"/>
            <a:r>
              <a:rPr lang="fr-FR" sz="2400" b="1" i="1" dirty="0">
                <a:solidFill>
                  <a:schemeClr val="bg1"/>
                </a:solidFill>
              </a:rPr>
              <a:t>            roulait de</a:t>
            </a:r>
            <a:endParaRPr lang="fr-FR" sz="2400" b="1" dirty="0">
              <a:solidFill>
                <a:schemeClr val="bg1"/>
              </a:solidFill>
            </a:endParaRPr>
          </a:p>
          <a:p>
            <a:pPr algn="l"/>
            <a:r>
              <a:rPr lang="fr-FR" sz="2400" b="1" i="1" dirty="0">
                <a:solidFill>
                  <a:schemeClr val="bg1"/>
                </a:solidFill>
              </a:rPr>
              <a:t>		rythme</a:t>
            </a:r>
            <a:endParaRPr lang="fr-FR" sz="2400" b="1" dirty="0">
              <a:solidFill>
                <a:schemeClr val="bg1"/>
              </a:solidFill>
            </a:endParaRPr>
          </a:p>
          <a:p>
            <a:pPr algn="l"/>
            <a:r>
              <a:rPr lang="fr-FR" sz="2400" b="1" i="1" dirty="0">
                <a:solidFill>
                  <a:schemeClr val="bg1"/>
                </a:solidFill>
              </a:rPr>
              <a:t>		           en</a:t>
            </a:r>
            <a:endParaRPr lang="fr-FR" sz="2400" b="1" dirty="0">
              <a:solidFill>
                <a:schemeClr val="bg1"/>
              </a:solidFill>
            </a:endParaRPr>
          </a:p>
          <a:p>
            <a:pPr algn="l"/>
            <a:r>
              <a:rPr lang="fr-FR" sz="2400" b="1" i="1" dirty="0">
                <a:solidFill>
                  <a:schemeClr val="bg1"/>
                </a:solidFill>
              </a:rPr>
              <a:t>			rythme</a:t>
            </a:r>
            <a:endParaRPr lang="fr-FR" sz="2400" b="1" dirty="0">
              <a:solidFill>
                <a:schemeClr val="bg1"/>
              </a:solidFill>
            </a:endParaRPr>
          </a:p>
          <a:p>
            <a:pPr algn="l"/>
            <a:r>
              <a:rPr lang="fr-FR" sz="2400" b="1" i="1" dirty="0">
                <a:solidFill>
                  <a:schemeClr val="bg1"/>
                </a:solidFill>
              </a:rPr>
              <a:t>			           la</a:t>
            </a:r>
            <a:endParaRPr lang="fr-FR" sz="2400" b="1" dirty="0">
              <a:solidFill>
                <a:schemeClr val="bg1"/>
              </a:solidFill>
            </a:endParaRPr>
          </a:p>
          <a:p>
            <a:pPr marL="0" indent="0" algn="l">
              <a:buNone/>
            </a:pPr>
            <a:r>
              <a:rPr lang="fr-FR" sz="2400" b="1" i="1" dirty="0">
                <a:solidFill>
                  <a:schemeClr val="bg1"/>
                </a:solidFill>
              </a:rPr>
              <a:t>				</a:t>
            </a:r>
            <a:r>
              <a:rPr lang="fr-FR" sz="2400" b="1" i="1" dirty="0" smtClean="0">
                <a:solidFill>
                  <a:schemeClr val="bg1"/>
                </a:solidFill>
              </a:rPr>
              <a:t>frénésie (…)</a:t>
            </a:r>
          </a:p>
          <a:p>
            <a:pPr marL="0" indent="0" algn="l">
              <a:buNone/>
            </a:pPr>
            <a:r>
              <a:rPr lang="fr-FR" sz="2000" b="1" i="1" dirty="0" smtClean="0">
                <a:solidFill>
                  <a:schemeClr val="bg1"/>
                </a:solidFill>
              </a:rPr>
              <a:t>				</a:t>
            </a:r>
          </a:p>
          <a:p>
            <a:pPr marL="0" indent="0" algn="l">
              <a:buNone/>
            </a:pPr>
            <a:r>
              <a:rPr lang="fr-FR" sz="1600" b="1" i="1" dirty="0">
                <a:solidFill>
                  <a:schemeClr val="bg1"/>
                </a:solidFill>
              </a:rPr>
              <a:t>	</a:t>
            </a:r>
            <a:r>
              <a:rPr lang="fr-FR" sz="1600" b="1" i="1" dirty="0" smtClean="0">
                <a:solidFill>
                  <a:schemeClr val="bg1"/>
                </a:solidFill>
              </a:rPr>
              <a:t>		</a:t>
            </a:r>
            <a:r>
              <a:rPr lang="fr-FR" sz="1600" b="1" i="1" dirty="0">
                <a:solidFill>
                  <a:schemeClr val="bg1"/>
                </a:solidFill>
              </a:rPr>
              <a:t>	</a:t>
            </a:r>
            <a:r>
              <a:rPr lang="fr-FR" sz="1600" b="1" i="1" dirty="0" smtClean="0">
                <a:solidFill>
                  <a:schemeClr val="bg1"/>
                </a:solidFill>
              </a:rPr>
              <a:t>  Léon</a:t>
            </a:r>
            <a:r>
              <a:rPr lang="fr-FR" sz="1600" b="1" i="1" dirty="0">
                <a:solidFill>
                  <a:schemeClr val="bg1"/>
                </a:solidFill>
              </a:rPr>
              <a:t>-Gontran Damas, </a:t>
            </a:r>
            <a:r>
              <a:rPr lang="fr-FR" sz="1600" b="1" dirty="0" smtClean="0">
                <a:solidFill>
                  <a:schemeClr val="bg1"/>
                </a:solidFill>
              </a:rPr>
              <a:t>Pigments</a:t>
            </a:r>
            <a:r>
              <a:rPr lang="fr-FR" sz="1600" b="1" i="1" dirty="0">
                <a:solidFill>
                  <a:schemeClr val="bg1"/>
                </a:solidFill>
              </a:rPr>
              <a:t>, 1937</a:t>
            </a:r>
            <a:endParaRPr lang="fr-FR" sz="1600" dirty="0">
              <a:solidFill>
                <a:schemeClr val="bg1"/>
              </a:solidFill>
            </a:endParaRPr>
          </a:p>
          <a:p>
            <a:endParaRPr lang="fr-FR" sz="1600" b="1" dirty="0"/>
          </a:p>
          <a:p>
            <a:endParaRPr lang="fr-FR" sz="1600" b="1" dirty="0"/>
          </a:p>
        </p:txBody>
      </p:sp>
    </p:spTree>
    <p:extLst>
      <p:ext uri="{BB962C8B-B14F-4D97-AF65-F5344CB8AC3E}">
        <p14:creationId xmlns:p14="http://schemas.microsoft.com/office/powerpoint/2010/main" val="4234868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inconnue</a:t>
            </a:r>
            <a:endParaRPr lang="fr-FR" sz="3600" dirty="0"/>
          </a:p>
        </p:txBody>
      </p:sp>
      <p:sp>
        <p:nvSpPr>
          <p:cNvPr id="5" name="Espace réservé du contenu 2"/>
          <p:cNvSpPr>
            <a:spLocks noGrp="1"/>
          </p:cNvSpPr>
          <p:nvPr>
            <p:ph type="subTitle" idx="1"/>
          </p:nvPr>
        </p:nvSpPr>
        <p:spPr>
          <a:xfrm>
            <a:off x="1371600" y="1403350"/>
            <a:ext cx="7086600" cy="4607322"/>
          </a:xfrm>
        </p:spPr>
        <p:style>
          <a:lnRef idx="0">
            <a:schemeClr val="accent1"/>
          </a:lnRef>
          <a:fillRef idx="3">
            <a:schemeClr val="accent1"/>
          </a:fillRef>
          <a:effectRef idx="3">
            <a:schemeClr val="accent1"/>
          </a:effectRef>
          <a:fontRef idx="minor">
            <a:schemeClr val="lt1"/>
          </a:fontRef>
        </p:style>
        <p:txBody>
          <a:bodyPr>
            <a:normAutofit/>
          </a:bodyPr>
          <a:lstStyle/>
          <a:p>
            <a:pPr algn="just"/>
            <a:endParaRPr lang="fr-FR" b="1" i="1" dirty="0" smtClean="0"/>
          </a:p>
          <a:p>
            <a:pPr algn="just"/>
            <a:endParaRPr lang="fr-FR" b="1" i="1" dirty="0"/>
          </a:p>
          <a:p>
            <a:pPr algn="just"/>
            <a:r>
              <a:rPr lang="fr-FR" sz="2400" b="1" i="1" dirty="0" smtClean="0">
                <a:solidFill>
                  <a:srgbClr val="FFFFFF"/>
                </a:solidFill>
              </a:rPr>
              <a:t>«</a:t>
            </a:r>
            <a:r>
              <a:rPr lang="fr-FR" sz="2400" b="1" i="1" dirty="0">
                <a:solidFill>
                  <a:srgbClr val="FFFFFF"/>
                </a:solidFill>
              </a:rPr>
              <a:t>  Nous vomissure de négrier. […] J’entends de la cale monter les malédictions enchaînées, les </a:t>
            </a:r>
            <a:r>
              <a:rPr lang="fr-FR" sz="2400" b="1" i="1" dirty="0" err="1">
                <a:solidFill>
                  <a:srgbClr val="FFFFFF"/>
                </a:solidFill>
              </a:rPr>
              <a:t>hoquettements</a:t>
            </a:r>
            <a:r>
              <a:rPr lang="fr-FR" sz="2400" b="1" i="1" dirty="0">
                <a:solidFill>
                  <a:srgbClr val="FFFFFF"/>
                </a:solidFill>
              </a:rPr>
              <a:t> des mourants, le bruit d’un qu’on jette à la mer… les abois d’une femme en gésine… des raclements d’ongles cherchant des gorges… des </a:t>
            </a:r>
            <a:r>
              <a:rPr lang="fr-FR" sz="2400" b="1" i="1" dirty="0" err="1">
                <a:solidFill>
                  <a:srgbClr val="FFFFFF"/>
                </a:solidFill>
              </a:rPr>
              <a:t>farfouillis</a:t>
            </a:r>
            <a:r>
              <a:rPr lang="fr-FR" sz="2400" b="1" i="1" dirty="0">
                <a:solidFill>
                  <a:srgbClr val="FFFFFF"/>
                </a:solidFill>
              </a:rPr>
              <a:t> de vermine parmi des lassitudes… » </a:t>
            </a:r>
          </a:p>
          <a:p>
            <a:pPr marL="0" indent="0" algn="l">
              <a:buNone/>
            </a:pPr>
            <a:r>
              <a:rPr lang="fr-FR" sz="2400" b="1" i="1" dirty="0">
                <a:solidFill>
                  <a:srgbClr val="FFFFFF"/>
                </a:solidFill>
              </a:rPr>
              <a:t>					        </a:t>
            </a:r>
            <a:r>
              <a:rPr lang="fr-FR" sz="2400" b="1" i="1" dirty="0" smtClean="0">
                <a:solidFill>
                  <a:srgbClr val="FFFFFF"/>
                </a:solidFill>
              </a:rPr>
              <a:t>Aimé CÉSAIRE</a:t>
            </a:r>
            <a:endParaRPr lang="fr-FR" sz="2400" dirty="0" smtClean="0">
              <a:solidFill>
                <a:srgbClr val="FFFFFF"/>
              </a:solidFill>
            </a:endParaRPr>
          </a:p>
          <a:p>
            <a:endParaRPr lang="fr-FR" sz="2400" dirty="0">
              <a:solidFill>
                <a:srgbClr val="FFFFFF"/>
              </a:solidFill>
            </a:endParaRPr>
          </a:p>
        </p:txBody>
      </p:sp>
    </p:spTree>
    <p:extLst>
      <p:ext uri="{BB962C8B-B14F-4D97-AF65-F5344CB8AC3E}">
        <p14:creationId xmlns:p14="http://schemas.microsoft.com/office/powerpoint/2010/main" val="26036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1203231"/>
          </a:xfrm>
        </p:spPr>
        <p:txBody>
          <a:bodyPr/>
          <a:lstStyle/>
          <a:p>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PREFACE</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fr-FR" sz="3600" dirty="0"/>
          </a:p>
        </p:txBody>
      </p:sp>
      <p:sp>
        <p:nvSpPr>
          <p:cNvPr id="3" name="Sous-titre 2"/>
          <p:cNvSpPr>
            <a:spLocks noGrp="1"/>
          </p:cNvSpPr>
          <p:nvPr>
            <p:ph type="subTitle" idx="1"/>
          </p:nvPr>
        </p:nvSpPr>
        <p:spPr>
          <a:xfrm>
            <a:off x="1371600" y="1403770"/>
            <a:ext cx="7086600" cy="4015395"/>
          </a:xfrm>
        </p:spPr>
        <p:txBody>
          <a:bodyPr/>
          <a:lstStyle/>
          <a:p>
            <a:endParaRPr lang="fr-FR" sz="2400" b="1" dirty="0"/>
          </a:p>
        </p:txBody>
      </p:sp>
      <p:pic>
        <p:nvPicPr>
          <p:cNvPr id="5" name="Image 4"/>
          <p:cNvPicPr>
            <a:picLocks noChangeAspect="1"/>
          </p:cNvPicPr>
          <p:nvPr/>
        </p:nvPicPr>
        <p:blipFill>
          <a:blip r:embed="rId5"/>
          <a:stretch>
            <a:fillRect/>
          </a:stretch>
        </p:blipFill>
        <p:spPr>
          <a:xfrm rot="10800000">
            <a:off x="1116938" y="232804"/>
            <a:ext cx="7864492" cy="5408662"/>
          </a:xfrm>
          <a:prstGeom prst="rect">
            <a:avLst/>
          </a:prstGeom>
        </p:spPr>
      </p:pic>
      <p:sp>
        <p:nvSpPr>
          <p:cNvPr id="8" name="ZoneTexte 7"/>
          <p:cNvSpPr txBox="1"/>
          <p:nvPr/>
        </p:nvSpPr>
        <p:spPr>
          <a:xfrm>
            <a:off x="1295400" y="5818685"/>
            <a:ext cx="7549583" cy="369332"/>
          </a:xfrm>
          <a:prstGeom prst="rect">
            <a:avLst/>
          </a:prstGeom>
          <a:noFill/>
        </p:spPr>
        <p:txBody>
          <a:bodyPr wrap="square" rtlCol="0">
            <a:spAutoFit/>
          </a:bodyPr>
          <a:lstStyle/>
          <a:p>
            <a:pPr algn="ctr"/>
            <a:r>
              <a:rPr lang="en-US" b="1" dirty="0"/>
              <a:t>Le </a:t>
            </a:r>
            <a:r>
              <a:rPr lang="en-US" b="1" dirty="0" err="1"/>
              <a:t>bâteau</a:t>
            </a:r>
            <a:r>
              <a:rPr lang="en-US" b="1" dirty="0"/>
              <a:t> </a:t>
            </a:r>
            <a:r>
              <a:rPr lang="en-US" b="1" dirty="0" err="1"/>
              <a:t>négrier</a:t>
            </a:r>
            <a:r>
              <a:rPr lang="en-US" b="1" dirty="0"/>
              <a:t> de </a:t>
            </a:r>
            <a:r>
              <a:rPr lang="en-US" b="1" dirty="0" smtClean="0"/>
              <a:t>D.HUYGUES-BEAUFOND</a:t>
            </a:r>
            <a:endParaRPr lang="en-US" b="1" dirty="0"/>
          </a:p>
        </p:txBody>
      </p:sp>
      <p:pic>
        <p:nvPicPr>
          <p:cNvPr id="6" name="Bruit des vagues relaxation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alphaModFix/>
          </a:blip>
          <a:stretch>
            <a:fillRect/>
          </a:stretch>
        </p:blipFill>
        <p:spPr>
          <a:xfrm>
            <a:off x="1202086" y="390431"/>
            <a:ext cx="812800" cy="812800"/>
          </a:xfrm>
          <a:prstGeom prst="rect">
            <a:avLst/>
          </a:prstGeom>
        </p:spPr>
      </p:pic>
    </p:spTree>
    <p:extLst>
      <p:ext uri="{BB962C8B-B14F-4D97-AF65-F5344CB8AC3E}">
        <p14:creationId xmlns:p14="http://schemas.microsoft.com/office/powerpoint/2010/main" val="1039999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3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0"/>
            <a:ext cx="7086600" cy="930399"/>
          </a:xfrm>
        </p:spPr>
        <p:txBody>
          <a:bodyPr/>
          <a:lstStyle/>
          <a:p>
            <a:pPr algn="l"/>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fr-FR"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fr-FR" sz="360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Chap.I</a:t>
            </a:r>
            <a:r>
              <a:rPr lang="fr-FR" sz="3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Une terre inconnue</a:t>
            </a:r>
            <a:endParaRPr lang="fr-FR" sz="3600" dirty="0"/>
          </a:p>
        </p:txBody>
      </p:sp>
      <p:sp>
        <p:nvSpPr>
          <p:cNvPr id="3" name="Sous-titre 2"/>
          <p:cNvSpPr>
            <a:spLocks noGrp="1"/>
          </p:cNvSpPr>
          <p:nvPr>
            <p:ph type="subTitle" idx="1"/>
          </p:nvPr>
        </p:nvSpPr>
        <p:spPr>
          <a:xfrm>
            <a:off x="1371600" y="1526135"/>
            <a:ext cx="7086600" cy="4491300"/>
          </a:xfrm>
          <a:solidFill>
            <a:srgbClr val="F2BF62">
              <a:alpha val="30000"/>
            </a:srgbClr>
          </a:solidFill>
        </p:spPr>
        <p:txBody>
          <a:bodyPr/>
          <a:lstStyle/>
          <a:p>
            <a:pPr algn="just">
              <a:lnSpc>
                <a:spcPct val="110000"/>
              </a:lnSpc>
            </a:pPr>
            <a:r>
              <a:rPr lang="fr-FR" b="1" dirty="0" smtClean="0">
                <a:solidFill>
                  <a:srgbClr val="000000"/>
                </a:solidFill>
              </a:rPr>
              <a:t>Les </a:t>
            </a:r>
            <a:r>
              <a:rPr lang="fr-FR" b="1" dirty="0">
                <a:solidFill>
                  <a:srgbClr val="000000"/>
                </a:solidFill>
              </a:rPr>
              <a:t>gémissements de mes compagnons les plus fragiles me réveillèrent dans mon sommeil déjà tourmenté. La </a:t>
            </a:r>
            <a:r>
              <a:rPr lang="fr-FR" b="1" dirty="0" smtClean="0">
                <a:solidFill>
                  <a:srgbClr val="000000"/>
                </a:solidFill>
              </a:rPr>
              <a:t>calle </a:t>
            </a:r>
            <a:r>
              <a:rPr lang="fr-FR" b="1" dirty="0">
                <a:solidFill>
                  <a:srgbClr val="000000"/>
                </a:solidFill>
              </a:rPr>
              <a:t>où j’étais n’était en rien confortable ; une odeur épouvantable assommait les corps les plus robustes. Des cris, encore des cris, toujours des cris…</a:t>
            </a:r>
          </a:p>
          <a:p>
            <a:pPr algn="just">
              <a:lnSpc>
                <a:spcPct val="110000"/>
              </a:lnSpc>
            </a:pPr>
            <a:r>
              <a:rPr lang="fr-FR" b="1" dirty="0">
                <a:solidFill>
                  <a:srgbClr val="000000"/>
                </a:solidFill>
              </a:rPr>
              <a:t>Et puis un jour, le roulis ne fut plus le même, le clapotis des vagues sur la coque était d’un autre rythme : le bateau négrier semblait s’approcher d’une terre. Une fois l’ancre jetée, les premiers nègres furent débarqués par petits groupes à bord de </a:t>
            </a:r>
            <a:r>
              <a:rPr lang="fr-FR" b="1" dirty="0" smtClean="0">
                <a:solidFill>
                  <a:srgbClr val="000000"/>
                </a:solidFill>
              </a:rPr>
              <a:t>canots. Je </a:t>
            </a:r>
            <a:r>
              <a:rPr lang="fr-FR" b="1" dirty="0">
                <a:solidFill>
                  <a:srgbClr val="000000"/>
                </a:solidFill>
              </a:rPr>
              <a:t>me trouvais dans la deuxième </a:t>
            </a:r>
            <a:r>
              <a:rPr lang="fr-FR" b="1" dirty="0" smtClean="0">
                <a:solidFill>
                  <a:srgbClr val="000000"/>
                </a:solidFill>
              </a:rPr>
              <a:t>calle </a:t>
            </a:r>
            <a:r>
              <a:rPr lang="fr-FR" b="1" dirty="0">
                <a:solidFill>
                  <a:srgbClr val="000000"/>
                </a:solidFill>
              </a:rPr>
              <a:t>du navire négrier, il tanguait toujours à cause du mouvement indiscipliné des vagues qui me rendait malade. La </a:t>
            </a:r>
            <a:r>
              <a:rPr lang="fr-FR" b="1" dirty="0" smtClean="0">
                <a:solidFill>
                  <a:srgbClr val="000000"/>
                </a:solidFill>
              </a:rPr>
              <a:t>calle </a:t>
            </a:r>
            <a:r>
              <a:rPr lang="fr-FR" b="1" dirty="0">
                <a:solidFill>
                  <a:srgbClr val="000000"/>
                </a:solidFill>
              </a:rPr>
              <a:t>où je me trouvais était constituée </a:t>
            </a:r>
            <a:r>
              <a:rPr lang="fr-FR" b="1" dirty="0" smtClean="0">
                <a:solidFill>
                  <a:srgbClr val="000000"/>
                </a:solidFill>
              </a:rPr>
              <a:t>de </a:t>
            </a:r>
            <a:r>
              <a:rPr lang="fr-FR" b="1" dirty="0">
                <a:solidFill>
                  <a:srgbClr val="000000"/>
                </a:solidFill>
              </a:rPr>
              <a:t>parties distinctes. </a:t>
            </a:r>
          </a:p>
          <a:p>
            <a:pPr>
              <a:lnSpc>
                <a:spcPct val="110000"/>
              </a:lnSpc>
            </a:pPr>
            <a:endParaRPr lang="fr-FR" sz="2400" b="1" dirty="0"/>
          </a:p>
        </p:txBody>
      </p:sp>
    </p:spTree>
    <p:extLst>
      <p:ext uri="{BB962C8B-B14F-4D97-AF65-F5344CB8AC3E}">
        <p14:creationId xmlns:p14="http://schemas.microsoft.com/office/powerpoint/2010/main" val="113965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Tradition">
  <a:themeElements>
    <a:clrScheme name="Tradition">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Thème Jean.thmx</Template>
  <TotalTime>7744</TotalTime>
  <Words>2668</Words>
  <Application>Microsoft Macintosh PowerPoint</Application>
  <PresentationFormat>Présentation à l'écran (4:3)</PresentationFormat>
  <Paragraphs>276</Paragraphs>
  <Slides>52</Slides>
  <Notes>0</Notes>
  <HiddenSlides>0</HiddenSlides>
  <MMClips>13</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Tradition</vt:lpstr>
      <vt:lpstr>Présentation PowerPoint</vt:lpstr>
      <vt:lpstr>TABLE DES MATIÉRES</vt:lpstr>
      <vt:lpstr>PREFACE</vt:lpstr>
      <vt:lpstr>PREFACE</vt:lpstr>
      <vt:lpstr>         REMERCIEMENTS </vt:lpstr>
      <vt:lpstr>  ILS SONT VENUS CE SOIR… </vt:lpstr>
      <vt:lpstr>  Chap.I. Une terre inconnue</vt:lpstr>
      <vt:lpstr>  PREFACE </vt:lpstr>
      <vt:lpstr>  Chap.I. Une terre inconnue</vt:lpstr>
      <vt:lpstr>  </vt:lpstr>
      <vt:lpstr>  Chap.I. Une terre inconnue</vt:lpstr>
      <vt:lpstr>  PREFACE </vt:lpstr>
      <vt:lpstr>              Chap.I. Une terre inconnue</vt:lpstr>
      <vt:lpstr>  Chap.I. Une terre inconnue</vt:lpstr>
      <vt:lpstr>           Chap.I. Une terre inconnue</vt:lpstr>
      <vt:lpstr>   </vt:lpstr>
      <vt:lpstr>  Chap.I. Une terre inconnue</vt:lpstr>
      <vt:lpstr>  Chap.I.  Une terre inconnue</vt:lpstr>
      <vt:lpstr>  </vt:lpstr>
      <vt:lpstr>  PREFAC</vt:lpstr>
      <vt:lpstr>Chap.II.Tombée de haut</vt:lpstr>
      <vt:lpstr>  Chap.II.Tombée de haut</vt:lpstr>
      <vt:lpstr>  Chap.II.Tombée de haut</vt:lpstr>
      <vt:lpstr>  Chap.II.  Tombée de haut</vt:lpstr>
      <vt:lpstr>  Chap.II.Tombée de haut</vt:lpstr>
      <vt:lpstr>   </vt:lpstr>
      <vt:lpstr>   Chap.II.Tombée de haut</vt:lpstr>
      <vt:lpstr>  Chap.II.Tombée de haut</vt:lpstr>
      <vt:lpstr>   </vt:lpstr>
      <vt:lpstr>  Chap.II.Tombée de haut</vt:lpstr>
      <vt:lpstr>   Chap.II.Tombée de haut</vt:lpstr>
      <vt:lpstr>   Chap.III. Le Samedi Nègre</vt:lpstr>
      <vt:lpstr>  Chap.III. Le Samedi Nègre</vt:lpstr>
      <vt:lpstr>  Chap.III. Le Samedi Nègre</vt:lpstr>
      <vt:lpstr>  Chap.III. Le Samedi Nègre</vt:lpstr>
      <vt:lpstr>   Chap.III. Le Samedi Nègre</vt:lpstr>
      <vt:lpstr>  </vt:lpstr>
      <vt:lpstr>  Chap.III. Le Samedi Nègre</vt:lpstr>
      <vt:lpstr>  Chap.III. Le Samedi Nègre</vt:lpstr>
      <vt:lpstr>Chap.III. Le Samedi Nègre</vt:lpstr>
      <vt:lpstr>  Chap.III. Le Samedi Nègre</vt:lpstr>
      <vt:lpstr>  Chap.IV. Un jour de repos</vt:lpstr>
      <vt:lpstr>   Chap.IV. Un jour de repos</vt:lpstr>
      <vt:lpstr>  Chap.IV. Un jour de repos</vt:lpstr>
      <vt:lpstr>    Chap.IV. Un jour de repos</vt:lpstr>
      <vt:lpstr>  Chap.IV. Un jour de repos</vt:lpstr>
      <vt:lpstr>    Chap.V. Vers le Surinam</vt:lpstr>
      <vt:lpstr> Chap.V. Vers le Surinam</vt:lpstr>
      <vt:lpstr>  PREFACE </vt:lpstr>
      <vt:lpstr> Chap.V. Vers le Surinam</vt:lpstr>
      <vt:lpstr>   SOURCES</vt:lpstr>
      <vt:lpstr>  PREFACE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Karine Sitcharn</dc:creator>
  <cp:lastModifiedBy>Karine Sitcharn</cp:lastModifiedBy>
  <cp:revision>142</cp:revision>
  <dcterms:created xsi:type="dcterms:W3CDTF">2016-01-20T19:11:08Z</dcterms:created>
  <dcterms:modified xsi:type="dcterms:W3CDTF">2016-02-04T13:28:20Z</dcterms:modified>
</cp:coreProperties>
</file>