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28"/>
  </p:notesMasterIdLst>
  <p:sldIdLst>
    <p:sldId id="256" r:id="rId2"/>
    <p:sldId id="275" r:id="rId3"/>
    <p:sldId id="258" r:id="rId4"/>
    <p:sldId id="269" r:id="rId5"/>
    <p:sldId id="276" r:id="rId6"/>
    <p:sldId id="277" r:id="rId7"/>
    <p:sldId id="281" r:id="rId8"/>
    <p:sldId id="257" r:id="rId9"/>
    <p:sldId id="278" r:id="rId10"/>
    <p:sldId id="259" r:id="rId11"/>
    <p:sldId id="260" r:id="rId12"/>
    <p:sldId id="266" r:id="rId13"/>
    <p:sldId id="267" r:id="rId14"/>
    <p:sldId id="268" r:id="rId15"/>
    <p:sldId id="261" r:id="rId16"/>
    <p:sldId id="270" r:id="rId17"/>
    <p:sldId id="262" r:id="rId18"/>
    <p:sldId id="263" r:id="rId19"/>
    <p:sldId id="264" r:id="rId20"/>
    <p:sldId id="265" r:id="rId21"/>
    <p:sldId id="274" r:id="rId22"/>
    <p:sldId id="282" r:id="rId23"/>
    <p:sldId id="271" r:id="rId24"/>
    <p:sldId id="272" r:id="rId25"/>
    <p:sldId id="273" r:id="rId26"/>
    <p:sldId id="279"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A4F12A-76CB-4949-AFE5-6CFD15B21D33}" type="datetimeFigureOut">
              <a:rPr lang="fr-FR" smtClean="0"/>
              <a:t>31/01/2024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F77974-EABD-4D64-9A61-EB795F309CB8}" type="slidenum">
              <a:rPr lang="fr-FR" smtClean="0"/>
              <a:t>‹N°›</a:t>
            </a:fld>
            <a:endParaRPr lang="fr-FR"/>
          </a:p>
        </p:txBody>
      </p:sp>
    </p:spTree>
    <p:extLst>
      <p:ext uri="{BB962C8B-B14F-4D97-AF65-F5344CB8AC3E}">
        <p14:creationId xmlns:p14="http://schemas.microsoft.com/office/powerpoint/2010/main" val="3770603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0F77974-EABD-4D64-9A61-EB795F309CB8}" type="slidenum">
              <a:rPr lang="fr-FR" smtClean="0"/>
              <a:t>2</a:t>
            </a:fld>
            <a:endParaRPr lang="fr-FR"/>
          </a:p>
        </p:txBody>
      </p:sp>
    </p:spTree>
    <p:extLst>
      <p:ext uri="{BB962C8B-B14F-4D97-AF65-F5344CB8AC3E}">
        <p14:creationId xmlns:p14="http://schemas.microsoft.com/office/powerpoint/2010/main" val="1931399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Réalisée en collaboration avec Tony VIVIEN (</a:t>
            </a:r>
            <a:r>
              <a:rPr lang="fr-FR" dirty="0" err="1"/>
              <a:t>Tonimages</a:t>
            </a:r>
            <a:r>
              <a:rPr lang="fr-FR" dirty="0"/>
              <a:t> Studio) cette série d’animation se compose de cinq épisodes :</a:t>
            </a:r>
          </a:p>
          <a:p>
            <a:pPr>
              <a:buFont typeface="Arial" panose="020B0604020202020204" pitchFamily="34" charset="0"/>
              <a:buChar char="•"/>
            </a:pPr>
            <a:r>
              <a:rPr lang="fr-FR" dirty="0"/>
              <a:t>« Vous avez-dit continuité pédagogique, Monsieur le Directeur ? »</a:t>
            </a:r>
          </a:p>
          <a:p>
            <a:pPr>
              <a:buFont typeface="Arial" panose="020B0604020202020204" pitchFamily="34" charset="0"/>
              <a:buChar char="•"/>
            </a:pPr>
            <a:r>
              <a:rPr lang="fr-FR" dirty="0"/>
              <a:t>« Ayen </a:t>
            </a:r>
            <a:r>
              <a:rPr lang="fr-FR" dirty="0" err="1"/>
              <a:t>fôsé</a:t>
            </a:r>
            <a:r>
              <a:rPr lang="fr-FR" dirty="0"/>
              <a:t> pa bon » (</a:t>
            </a:r>
            <a:r>
              <a:rPr lang="fr-FR" i="1" dirty="0"/>
              <a:t>Par la force, on n’obtient rien</a:t>
            </a:r>
            <a:r>
              <a:rPr lang="fr-FR" dirty="0"/>
              <a:t>)</a:t>
            </a:r>
          </a:p>
          <a:p>
            <a:pPr>
              <a:buFont typeface="Arial" panose="020B0604020202020204" pitchFamily="34" charset="0"/>
              <a:buChar char="•"/>
            </a:pPr>
            <a:r>
              <a:rPr lang="fr-FR" dirty="0"/>
              <a:t>« TNE-D Guadeloupe à l’horizon »</a:t>
            </a:r>
          </a:p>
          <a:p>
            <a:pPr>
              <a:buFont typeface="Arial" panose="020B0604020202020204" pitchFamily="34" charset="0"/>
              <a:buChar char="•"/>
            </a:pPr>
            <a:r>
              <a:rPr lang="fr-FR" dirty="0"/>
              <a:t>« Sé </a:t>
            </a:r>
            <a:r>
              <a:rPr lang="fr-FR" dirty="0" err="1"/>
              <a:t>grenn</a:t>
            </a:r>
            <a:r>
              <a:rPr lang="fr-FR" dirty="0"/>
              <a:t>’ </a:t>
            </a:r>
            <a:r>
              <a:rPr lang="fr-FR" dirty="0" err="1"/>
              <a:t>diri</a:t>
            </a:r>
            <a:r>
              <a:rPr lang="fr-FR" dirty="0"/>
              <a:t> ka </a:t>
            </a:r>
            <a:r>
              <a:rPr lang="fr-FR" dirty="0" err="1"/>
              <a:t>fé</a:t>
            </a:r>
            <a:r>
              <a:rPr lang="fr-FR" dirty="0"/>
              <a:t> </a:t>
            </a:r>
            <a:r>
              <a:rPr lang="fr-FR" dirty="0" err="1"/>
              <a:t>sak</a:t>
            </a:r>
            <a:r>
              <a:rPr lang="fr-FR" dirty="0"/>
              <a:t> </a:t>
            </a:r>
            <a:r>
              <a:rPr lang="fr-FR" dirty="0" err="1"/>
              <a:t>diri</a:t>
            </a:r>
            <a:r>
              <a:rPr lang="fr-FR" dirty="0"/>
              <a:t> » (</a:t>
            </a:r>
            <a:r>
              <a:rPr lang="fr-FR" i="1" dirty="0"/>
              <a:t>Ce sont les grains de riz qui font les sacs de riz</a:t>
            </a:r>
            <a:r>
              <a:rPr lang="fr-FR" dirty="0"/>
              <a:t>)</a:t>
            </a:r>
          </a:p>
          <a:p>
            <a:pPr>
              <a:buFont typeface="Arial" panose="020B0604020202020204" pitchFamily="34" charset="0"/>
              <a:buChar char="•"/>
            </a:pPr>
            <a:r>
              <a:rPr lang="fr-FR" dirty="0"/>
              <a:t>« Vers une smart </a:t>
            </a:r>
            <a:r>
              <a:rPr lang="fr-FR" dirty="0" err="1"/>
              <a:t>island</a:t>
            </a:r>
            <a:r>
              <a:rPr lang="fr-FR" dirty="0"/>
              <a:t> ? »</a:t>
            </a:r>
          </a:p>
          <a:p>
            <a:endParaRPr lang="fr-FR" dirty="0"/>
          </a:p>
        </p:txBody>
      </p:sp>
      <p:sp>
        <p:nvSpPr>
          <p:cNvPr id="4" name="Espace réservé du numéro de diapositive 3"/>
          <p:cNvSpPr>
            <a:spLocks noGrp="1"/>
          </p:cNvSpPr>
          <p:nvPr>
            <p:ph type="sldNum" sz="quarter" idx="5"/>
          </p:nvPr>
        </p:nvSpPr>
        <p:spPr/>
        <p:txBody>
          <a:bodyPr/>
          <a:lstStyle/>
          <a:p>
            <a:fld id="{B0F77974-EABD-4D64-9A61-EB795F309CB8}" type="slidenum">
              <a:rPr lang="fr-FR" smtClean="0"/>
              <a:t>5</a:t>
            </a:fld>
            <a:endParaRPr lang="fr-FR"/>
          </a:p>
        </p:txBody>
      </p:sp>
    </p:spTree>
    <p:extLst>
      <p:ext uri="{BB962C8B-B14F-4D97-AF65-F5344CB8AC3E}">
        <p14:creationId xmlns:p14="http://schemas.microsoft.com/office/powerpoint/2010/main" val="1885527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0F77974-EABD-4D64-9A61-EB795F309CB8}" type="slidenum">
              <a:rPr lang="fr-FR" smtClean="0"/>
              <a:t>8</a:t>
            </a:fld>
            <a:endParaRPr lang="fr-FR"/>
          </a:p>
        </p:txBody>
      </p:sp>
    </p:spTree>
    <p:extLst>
      <p:ext uri="{BB962C8B-B14F-4D97-AF65-F5344CB8AC3E}">
        <p14:creationId xmlns:p14="http://schemas.microsoft.com/office/powerpoint/2010/main" val="2799109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0E1C78-32DB-EC79-E50B-F7095E2807F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0871119-5580-4A12-3753-113EC996EC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3A1D9F9-7C91-69FA-C2AD-1AE1B555908D}"/>
              </a:ext>
            </a:extLst>
          </p:cNvPr>
          <p:cNvSpPr>
            <a:spLocks noGrp="1"/>
          </p:cNvSpPr>
          <p:nvPr>
            <p:ph type="dt" sz="half" idx="10"/>
          </p:nvPr>
        </p:nvSpPr>
        <p:spPr/>
        <p:txBody>
          <a:bodyPr/>
          <a:lstStyle/>
          <a:p>
            <a:fld id="{E9D3D561-CB3B-4CAF-BA15-36FE3612E9D9}" type="datetimeFigureOut">
              <a:rPr lang="fr-FR" smtClean="0"/>
              <a:t>31/01/2024</a:t>
            </a:fld>
            <a:endParaRPr lang="fr-FR"/>
          </a:p>
        </p:txBody>
      </p:sp>
      <p:sp>
        <p:nvSpPr>
          <p:cNvPr id="5" name="Espace réservé du pied de page 4">
            <a:extLst>
              <a:ext uri="{FF2B5EF4-FFF2-40B4-BE49-F238E27FC236}">
                <a16:creationId xmlns:a16="http://schemas.microsoft.com/office/drawing/2014/main" id="{2E553237-087A-4956-034A-5BD33177A39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50ABA15-26D4-6E4F-2F71-87224EF8BF44}"/>
              </a:ext>
            </a:extLst>
          </p:cNvPr>
          <p:cNvSpPr>
            <a:spLocks noGrp="1"/>
          </p:cNvSpPr>
          <p:nvPr>
            <p:ph type="sldNum" sz="quarter" idx="12"/>
          </p:nvPr>
        </p:nvSpPr>
        <p:spPr/>
        <p:txBody>
          <a:bodyPr/>
          <a:lstStyle/>
          <a:p>
            <a:fld id="{C1999749-BB13-4A63-817C-8E3A01E5F637}" type="slidenum">
              <a:rPr lang="fr-FR" smtClean="0"/>
              <a:t>‹N°›</a:t>
            </a:fld>
            <a:endParaRPr lang="fr-FR"/>
          </a:p>
        </p:txBody>
      </p:sp>
    </p:spTree>
    <p:extLst>
      <p:ext uri="{BB962C8B-B14F-4D97-AF65-F5344CB8AC3E}">
        <p14:creationId xmlns:p14="http://schemas.microsoft.com/office/powerpoint/2010/main" val="933908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915FCB-47CC-368C-D635-F2D4E2223D9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E8A938F-345B-1F69-B4B3-9A58AA07F0F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1B845E0-5B81-B8E9-D7A6-79B1096461F1}"/>
              </a:ext>
            </a:extLst>
          </p:cNvPr>
          <p:cNvSpPr>
            <a:spLocks noGrp="1"/>
          </p:cNvSpPr>
          <p:nvPr>
            <p:ph type="dt" sz="half" idx="10"/>
          </p:nvPr>
        </p:nvSpPr>
        <p:spPr/>
        <p:txBody>
          <a:bodyPr/>
          <a:lstStyle/>
          <a:p>
            <a:fld id="{E9D3D561-CB3B-4CAF-BA15-36FE3612E9D9}" type="datetimeFigureOut">
              <a:rPr lang="fr-FR" smtClean="0"/>
              <a:t>31/01/2024</a:t>
            </a:fld>
            <a:endParaRPr lang="fr-FR"/>
          </a:p>
        </p:txBody>
      </p:sp>
      <p:sp>
        <p:nvSpPr>
          <p:cNvPr id="5" name="Espace réservé du pied de page 4">
            <a:extLst>
              <a:ext uri="{FF2B5EF4-FFF2-40B4-BE49-F238E27FC236}">
                <a16:creationId xmlns:a16="http://schemas.microsoft.com/office/drawing/2014/main" id="{EA2D2AB5-8279-45C4-EFAE-83532276DBC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07094F-9C65-BC3F-9D66-BB758CF31436}"/>
              </a:ext>
            </a:extLst>
          </p:cNvPr>
          <p:cNvSpPr>
            <a:spLocks noGrp="1"/>
          </p:cNvSpPr>
          <p:nvPr>
            <p:ph type="sldNum" sz="quarter" idx="12"/>
          </p:nvPr>
        </p:nvSpPr>
        <p:spPr/>
        <p:txBody>
          <a:bodyPr/>
          <a:lstStyle/>
          <a:p>
            <a:fld id="{C1999749-BB13-4A63-817C-8E3A01E5F637}" type="slidenum">
              <a:rPr lang="fr-FR" smtClean="0"/>
              <a:t>‹N°›</a:t>
            </a:fld>
            <a:endParaRPr lang="fr-FR"/>
          </a:p>
        </p:txBody>
      </p:sp>
    </p:spTree>
    <p:extLst>
      <p:ext uri="{BB962C8B-B14F-4D97-AF65-F5344CB8AC3E}">
        <p14:creationId xmlns:p14="http://schemas.microsoft.com/office/powerpoint/2010/main" val="90659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4A88EB9-C786-704B-FBFD-E9CF0EA9A79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E3E7C2B-5ECF-1018-C8BF-977AE37DFAE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B8F973D-3C10-835E-BA67-163A31178934}"/>
              </a:ext>
            </a:extLst>
          </p:cNvPr>
          <p:cNvSpPr>
            <a:spLocks noGrp="1"/>
          </p:cNvSpPr>
          <p:nvPr>
            <p:ph type="dt" sz="half" idx="10"/>
          </p:nvPr>
        </p:nvSpPr>
        <p:spPr/>
        <p:txBody>
          <a:bodyPr/>
          <a:lstStyle/>
          <a:p>
            <a:fld id="{E9D3D561-CB3B-4CAF-BA15-36FE3612E9D9}" type="datetimeFigureOut">
              <a:rPr lang="fr-FR" smtClean="0"/>
              <a:t>31/01/2024</a:t>
            </a:fld>
            <a:endParaRPr lang="fr-FR"/>
          </a:p>
        </p:txBody>
      </p:sp>
      <p:sp>
        <p:nvSpPr>
          <p:cNvPr id="5" name="Espace réservé du pied de page 4">
            <a:extLst>
              <a:ext uri="{FF2B5EF4-FFF2-40B4-BE49-F238E27FC236}">
                <a16:creationId xmlns:a16="http://schemas.microsoft.com/office/drawing/2014/main" id="{21942C7D-5305-2211-5045-3184A8EC87D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53986B6-B006-DF73-3F93-F5FBE989C702}"/>
              </a:ext>
            </a:extLst>
          </p:cNvPr>
          <p:cNvSpPr>
            <a:spLocks noGrp="1"/>
          </p:cNvSpPr>
          <p:nvPr>
            <p:ph type="sldNum" sz="quarter" idx="12"/>
          </p:nvPr>
        </p:nvSpPr>
        <p:spPr/>
        <p:txBody>
          <a:bodyPr/>
          <a:lstStyle/>
          <a:p>
            <a:fld id="{C1999749-BB13-4A63-817C-8E3A01E5F637}" type="slidenum">
              <a:rPr lang="fr-FR" smtClean="0"/>
              <a:t>‹N°›</a:t>
            </a:fld>
            <a:endParaRPr lang="fr-FR"/>
          </a:p>
        </p:txBody>
      </p:sp>
    </p:spTree>
    <p:extLst>
      <p:ext uri="{BB962C8B-B14F-4D97-AF65-F5344CB8AC3E}">
        <p14:creationId xmlns:p14="http://schemas.microsoft.com/office/powerpoint/2010/main" val="3630642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38F309-445E-DFE3-70DC-95337F354FF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037D3DD-0AD5-339A-17EF-FAF84C3F16B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CAEC8B-1A09-7B63-72C3-B2D72637298D}"/>
              </a:ext>
            </a:extLst>
          </p:cNvPr>
          <p:cNvSpPr>
            <a:spLocks noGrp="1"/>
          </p:cNvSpPr>
          <p:nvPr>
            <p:ph type="dt" sz="half" idx="10"/>
          </p:nvPr>
        </p:nvSpPr>
        <p:spPr/>
        <p:txBody>
          <a:bodyPr/>
          <a:lstStyle/>
          <a:p>
            <a:fld id="{E9D3D561-CB3B-4CAF-BA15-36FE3612E9D9}" type="datetimeFigureOut">
              <a:rPr lang="fr-FR" smtClean="0"/>
              <a:t>31/01/2024</a:t>
            </a:fld>
            <a:endParaRPr lang="fr-FR"/>
          </a:p>
        </p:txBody>
      </p:sp>
      <p:sp>
        <p:nvSpPr>
          <p:cNvPr id="5" name="Espace réservé du pied de page 4">
            <a:extLst>
              <a:ext uri="{FF2B5EF4-FFF2-40B4-BE49-F238E27FC236}">
                <a16:creationId xmlns:a16="http://schemas.microsoft.com/office/drawing/2014/main" id="{7E1F36F1-296F-B30A-2B3D-E982A6A448E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99F9B46-809C-359E-4431-E4C75CFEACA5}"/>
              </a:ext>
            </a:extLst>
          </p:cNvPr>
          <p:cNvSpPr>
            <a:spLocks noGrp="1"/>
          </p:cNvSpPr>
          <p:nvPr>
            <p:ph type="sldNum" sz="quarter" idx="12"/>
          </p:nvPr>
        </p:nvSpPr>
        <p:spPr/>
        <p:txBody>
          <a:bodyPr/>
          <a:lstStyle/>
          <a:p>
            <a:fld id="{C1999749-BB13-4A63-817C-8E3A01E5F637}" type="slidenum">
              <a:rPr lang="fr-FR" smtClean="0"/>
              <a:t>‹N°›</a:t>
            </a:fld>
            <a:endParaRPr lang="fr-FR"/>
          </a:p>
        </p:txBody>
      </p:sp>
    </p:spTree>
    <p:extLst>
      <p:ext uri="{BB962C8B-B14F-4D97-AF65-F5344CB8AC3E}">
        <p14:creationId xmlns:p14="http://schemas.microsoft.com/office/powerpoint/2010/main" val="2509921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3086AC-5AB0-D7A0-3BD1-25C6ED35609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8341B91-55BC-6007-2CB7-A5D5E4FF6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8F1C1CE-5014-5856-FFA3-D50F5D86C078}"/>
              </a:ext>
            </a:extLst>
          </p:cNvPr>
          <p:cNvSpPr>
            <a:spLocks noGrp="1"/>
          </p:cNvSpPr>
          <p:nvPr>
            <p:ph type="dt" sz="half" idx="10"/>
          </p:nvPr>
        </p:nvSpPr>
        <p:spPr/>
        <p:txBody>
          <a:bodyPr/>
          <a:lstStyle/>
          <a:p>
            <a:fld id="{E9D3D561-CB3B-4CAF-BA15-36FE3612E9D9}" type="datetimeFigureOut">
              <a:rPr lang="fr-FR" smtClean="0"/>
              <a:t>31/01/2024</a:t>
            </a:fld>
            <a:endParaRPr lang="fr-FR"/>
          </a:p>
        </p:txBody>
      </p:sp>
      <p:sp>
        <p:nvSpPr>
          <p:cNvPr id="5" name="Espace réservé du pied de page 4">
            <a:extLst>
              <a:ext uri="{FF2B5EF4-FFF2-40B4-BE49-F238E27FC236}">
                <a16:creationId xmlns:a16="http://schemas.microsoft.com/office/drawing/2014/main" id="{1A3183C7-5787-4103-7303-D4E384AEF9A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7F4CA1-1583-4FC9-1D50-F205737DD197}"/>
              </a:ext>
            </a:extLst>
          </p:cNvPr>
          <p:cNvSpPr>
            <a:spLocks noGrp="1"/>
          </p:cNvSpPr>
          <p:nvPr>
            <p:ph type="sldNum" sz="quarter" idx="12"/>
          </p:nvPr>
        </p:nvSpPr>
        <p:spPr/>
        <p:txBody>
          <a:bodyPr/>
          <a:lstStyle/>
          <a:p>
            <a:fld id="{C1999749-BB13-4A63-817C-8E3A01E5F637}" type="slidenum">
              <a:rPr lang="fr-FR" smtClean="0"/>
              <a:t>‹N°›</a:t>
            </a:fld>
            <a:endParaRPr lang="fr-FR"/>
          </a:p>
        </p:txBody>
      </p:sp>
    </p:spTree>
    <p:extLst>
      <p:ext uri="{BB962C8B-B14F-4D97-AF65-F5344CB8AC3E}">
        <p14:creationId xmlns:p14="http://schemas.microsoft.com/office/powerpoint/2010/main" val="3482430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FEFEC8-FA9E-E45F-F85D-775F8E2757D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CE5A146-6CB7-C4EA-8AAD-8689990ABCE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C9F1304-1240-FB81-66A4-8526CB50F97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60CD4AA-6E55-2EEA-8EF4-4BE8AD4D2487}"/>
              </a:ext>
            </a:extLst>
          </p:cNvPr>
          <p:cNvSpPr>
            <a:spLocks noGrp="1"/>
          </p:cNvSpPr>
          <p:nvPr>
            <p:ph type="dt" sz="half" idx="10"/>
          </p:nvPr>
        </p:nvSpPr>
        <p:spPr/>
        <p:txBody>
          <a:bodyPr/>
          <a:lstStyle/>
          <a:p>
            <a:fld id="{E9D3D561-CB3B-4CAF-BA15-36FE3612E9D9}" type="datetimeFigureOut">
              <a:rPr lang="fr-FR" smtClean="0"/>
              <a:t>31/01/2024</a:t>
            </a:fld>
            <a:endParaRPr lang="fr-FR"/>
          </a:p>
        </p:txBody>
      </p:sp>
      <p:sp>
        <p:nvSpPr>
          <p:cNvPr id="6" name="Espace réservé du pied de page 5">
            <a:extLst>
              <a:ext uri="{FF2B5EF4-FFF2-40B4-BE49-F238E27FC236}">
                <a16:creationId xmlns:a16="http://schemas.microsoft.com/office/drawing/2014/main" id="{7F6C5546-573A-5D1C-8B1F-A546BBE3E72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70B2C45-9322-D7CF-B469-35172E12AE60}"/>
              </a:ext>
            </a:extLst>
          </p:cNvPr>
          <p:cNvSpPr>
            <a:spLocks noGrp="1"/>
          </p:cNvSpPr>
          <p:nvPr>
            <p:ph type="sldNum" sz="quarter" idx="12"/>
          </p:nvPr>
        </p:nvSpPr>
        <p:spPr/>
        <p:txBody>
          <a:bodyPr/>
          <a:lstStyle/>
          <a:p>
            <a:fld id="{C1999749-BB13-4A63-817C-8E3A01E5F637}" type="slidenum">
              <a:rPr lang="fr-FR" smtClean="0"/>
              <a:t>‹N°›</a:t>
            </a:fld>
            <a:endParaRPr lang="fr-FR"/>
          </a:p>
        </p:txBody>
      </p:sp>
    </p:spTree>
    <p:extLst>
      <p:ext uri="{BB962C8B-B14F-4D97-AF65-F5344CB8AC3E}">
        <p14:creationId xmlns:p14="http://schemas.microsoft.com/office/powerpoint/2010/main" val="3791838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D7D2BC-2AC4-79FD-5132-A1046766BBE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2A1FA5B-32D3-FB4D-9AAF-D674DE7D99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BD3F253-8941-8F27-457F-3BD90CBB0CA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5459C3C-81AF-7493-7E1E-B082501464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7EF91F4-9BFF-53D7-56CB-7A5F5B3EC6D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F593829-F88F-9C90-ADAB-6CEB97B73BCC}"/>
              </a:ext>
            </a:extLst>
          </p:cNvPr>
          <p:cNvSpPr>
            <a:spLocks noGrp="1"/>
          </p:cNvSpPr>
          <p:nvPr>
            <p:ph type="dt" sz="half" idx="10"/>
          </p:nvPr>
        </p:nvSpPr>
        <p:spPr/>
        <p:txBody>
          <a:bodyPr/>
          <a:lstStyle/>
          <a:p>
            <a:fld id="{E9D3D561-CB3B-4CAF-BA15-36FE3612E9D9}" type="datetimeFigureOut">
              <a:rPr lang="fr-FR" smtClean="0"/>
              <a:t>31/01/2024</a:t>
            </a:fld>
            <a:endParaRPr lang="fr-FR"/>
          </a:p>
        </p:txBody>
      </p:sp>
      <p:sp>
        <p:nvSpPr>
          <p:cNvPr id="8" name="Espace réservé du pied de page 7">
            <a:extLst>
              <a:ext uri="{FF2B5EF4-FFF2-40B4-BE49-F238E27FC236}">
                <a16:creationId xmlns:a16="http://schemas.microsoft.com/office/drawing/2014/main" id="{EF2D09EF-DC18-5524-6FB0-9E6EB9C36C7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9463935-384B-4E79-4C2F-6ED29E44FC6D}"/>
              </a:ext>
            </a:extLst>
          </p:cNvPr>
          <p:cNvSpPr>
            <a:spLocks noGrp="1"/>
          </p:cNvSpPr>
          <p:nvPr>
            <p:ph type="sldNum" sz="quarter" idx="12"/>
          </p:nvPr>
        </p:nvSpPr>
        <p:spPr/>
        <p:txBody>
          <a:bodyPr/>
          <a:lstStyle/>
          <a:p>
            <a:fld id="{C1999749-BB13-4A63-817C-8E3A01E5F637}" type="slidenum">
              <a:rPr lang="fr-FR" smtClean="0"/>
              <a:t>‹N°›</a:t>
            </a:fld>
            <a:endParaRPr lang="fr-FR"/>
          </a:p>
        </p:txBody>
      </p:sp>
    </p:spTree>
    <p:extLst>
      <p:ext uri="{BB962C8B-B14F-4D97-AF65-F5344CB8AC3E}">
        <p14:creationId xmlns:p14="http://schemas.microsoft.com/office/powerpoint/2010/main" val="2034813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AEDF53-E13F-E121-FB20-9D63BB8E17C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5097C6D-7E4B-60F9-4554-C5154C9B00CA}"/>
              </a:ext>
            </a:extLst>
          </p:cNvPr>
          <p:cNvSpPr>
            <a:spLocks noGrp="1"/>
          </p:cNvSpPr>
          <p:nvPr>
            <p:ph type="dt" sz="half" idx="10"/>
          </p:nvPr>
        </p:nvSpPr>
        <p:spPr/>
        <p:txBody>
          <a:bodyPr/>
          <a:lstStyle/>
          <a:p>
            <a:fld id="{E9D3D561-CB3B-4CAF-BA15-36FE3612E9D9}" type="datetimeFigureOut">
              <a:rPr lang="fr-FR" smtClean="0"/>
              <a:t>31/01/2024</a:t>
            </a:fld>
            <a:endParaRPr lang="fr-FR"/>
          </a:p>
        </p:txBody>
      </p:sp>
      <p:sp>
        <p:nvSpPr>
          <p:cNvPr id="4" name="Espace réservé du pied de page 3">
            <a:extLst>
              <a:ext uri="{FF2B5EF4-FFF2-40B4-BE49-F238E27FC236}">
                <a16:creationId xmlns:a16="http://schemas.microsoft.com/office/drawing/2014/main" id="{E32668E3-A50C-75F5-1171-A338C64D096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7576728-AD42-E907-3758-5E8C8E625A96}"/>
              </a:ext>
            </a:extLst>
          </p:cNvPr>
          <p:cNvSpPr>
            <a:spLocks noGrp="1"/>
          </p:cNvSpPr>
          <p:nvPr>
            <p:ph type="sldNum" sz="quarter" idx="12"/>
          </p:nvPr>
        </p:nvSpPr>
        <p:spPr/>
        <p:txBody>
          <a:bodyPr/>
          <a:lstStyle/>
          <a:p>
            <a:fld id="{C1999749-BB13-4A63-817C-8E3A01E5F637}" type="slidenum">
              <a:rPr lang="fr-FR" smtClean="0"/>
              <a:t>‹N°›</a:t>
            </a:fld>
            <a:endParaRPr lang="fr-FR"/>
          </a:p>
        </p:txBody>
      </p:sp>
    </p:spTree>
    <p:extLst>
      <p:ext uri="{BB962C8B-B14F-4D97-AF65-F5344CB8AC3E}">
        <p14:creationId xmlns:p14="http://schemas.microsoft.com/office/powerpoint/2010/main" val="3885938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BAE6794-818C-5BB0-3B09-FF0F08972950}"/>
              </a:ext>
            </a:extLst>
          </p:cNvPr>
          <p:cNvSpPr>
            <a:spLocks noGrp="1"/>
          </p:cNvSpPr>
          <p:nvPr>
            <p:ph type="dt" sz="half" idx="10"/>
          </p:nvPr>
        </p:nvSpPr>
        <p:spPr/>
        <p:txBody>
          <a:bodyPr/>
          <a:lstStyle/>
          <a:p>
            <a:fld id="{E9D3D561-CB3B-4CAF-BA15-36FE3612E9D9}" type="datetimeFigureOut">
              <a:rPr lang="fr-FR" smtClean="0"/>
              <a:t>31/01/2024</a:t>
            </a:fld>
            <a:endParaRPr lang="fr-FR"/>
          </a:p>
        </p:txBody>
      </p:sp>
      <p:sp>
        <p:nvSpPr>
          <p:cNvPr id="3" name="Espace réservé du pied de page 2">
            <a:extLst>
              <a:ext uri="{FF2B5EF4-FFF2-40B4-BE49-F238E27FC236}">
                <a16:creationId xmlns:a16="http://schemas.microsoft.com/office/drawing/2014/main" id="{6829348F-03B9-2117-DC89-137EBD69E22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5F461BD-0707-84B5-DE2C-6402EC6A2648}"/>
              </a:ext>
            </a:extLst>
          </p:cNvPr>
          <p:cNvSpPr>
            <a:spLocks noGrp="1"/>
          </p:cNvSpPr>
          <p:nvPr>
            <p:ph type="sldNum" sz="quarter" idx="12"/>
          </p:nvPr>
        </p:nvSpPr>
        <p:spPr/>
        <p:txBody>
          <a:bodyPr/>
          <a:lstStyle/>
          <a:p>
            <a:fld id="{C1999749-BB13-4A63-817C-8E3A01E5F637}" type="slidenum">
              <a:rPr lang="fr-FR" smtClean="0"/>
              <a:t>‹N°›</a:t>
            </a:fld>
            <a:endParaRPr lang="fr-FR"/>
          </a:p>
        </p:txBody>
      </p:sp>
    </p:spTree>
    <p:extLst>
      <p:ext uri="{BB962C8B-B14F-4D97-AF65-F5344CB8AC3E}">
        <p14:creationId xmlns:p14="http://schemas.microsoft.com/office/powerpoint/2010/main" val="661570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3FE784-A278-C524-115E-644F7F349E6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1C516F6-404D-0F56-2023-DE4F18D12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3692DE3-579B-23FF-4D95-F9C13ED631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93A1C68-B817-ACB8-062B-B6F68B944F49}"/>
              </a:ext>
            </a:extLst>
          </p:cNvPr>
          <p:cNvSpPr>
            <a:spLocks noGrp="1"/>
          </p:cNvSpPr>
          <p:nvPr>
            <p:ph type="dt" sz="half" idx="10"/>
          </p:nvPr>
        </p:nvSpPr>
        <p:spPr/>
        <p:txBody>
          <a:bodyPr/>
          <a:lstStyle/>
          <a:p>
            <a:fld id="{E9D3D561-CB3B-4CAF-BA15-36FE3612E9D9}" type="datetimeFigureOut">
              <a:rPr lang="fr-FR" smtClean="0"/>
              <a:t>31/01/2024</a:t>
            </a:fld>
            <a:endParaRPr lang="fr-FR"/>
          </a:p>
        </p:txBody>
      </p:sp>
      <p:sp>
        <p:nvSpPr>
          <p:cNvPr id="6" name="Espace réservé du pied de page 5">
            <a:extLst>
              <a:ext uri="{FF2B5EF4-FFF2-40B4-BE49-F238E27FC236}">
                <a16:creationId xmlns:a16="http://schemas.microsoft.com/office/drawing/2014/main" id="{EDBDB912-B83D-A44D-1E49-1097FB66C95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35CD65D-9206-FE21-B4B5-B1C3E1D8068D}"/>
              </a:ext>
            </a:extLst>
          </p:cNvPr>
          <p:cNvSpPr>
            <a:spLocks noGrp="1"/>
          </p:cNvSpPr>
          <p:nvPr>
            <p:ph type="sldNum" sz="quarter" idx="12"/>
          </p:nvPr>
        </p:nvSpPr>
        <p:spPr/>
        <p:txBody>
          <a:bodyPr/>
          <a:lstStyle/>
          <a:p>
            <a:fld id="{C1999749-BB13-4A63-817C-8E3A01E5F637}" type="slidenum">
              <a:rPr lang="fr-FR" smtClean="0"/>
              <a:t>‹N°›</a:t>
            </a:fld>
            <a:endParaRPr lang="fr-FR"/>
          </a:p>
        </p:txBody>
      </p:sp>
    </p:spTree>
    <p:extLst>
      <p:ext uri="{BB962C8B-B14F-4D97-AF65-F5344CB8AC3E}">
        <p14:creationId xmlns:p14="http://schemas.microsoft.com/office/powerpoint/2010/main" val="763435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701904-D5F1-EB38-B89C-646C7EE5758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E4A6DF1-016F-F9F6-1055-A48796F361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90DE483-AB59-CFF5-E07F-7789ABE8D9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5C4F358-F55F-A8C9-FCDD-243C8EBDFD6B}"/>
              </a:ext>
            </a:extLst>
          </p:cNvPr>
          <p:cNvSpPr>
            <a:spLocks noGrp="1"/>
          </p:cNvSpPr>
          <p:nvPr>
            <p:ph type="dt" sz="half" idx="10"/>
          </p:nvPr>
        </p:nvSpPr>
        <p:spPr/>
        <p:txBody>
          <a:bodyPr/>
          <a:lstStyle/>
          <a:p>
            <a:fld id="{E9D3D561-CB3B-4CAF-BA15-36FE3612E9D9}" type="datetimeFigureOut">
              <a:rPr lang="fr-FR" smtClean="0"/>
              <a:t>31/01/2024</a:t>
            </a:fld>
            <a:endParaRPr lang="fr-FR"/>
          </a:p>
        </p:txBody>
      </p:sp>
      <p:sp>
        <p:nvSpPr>
          <p:cNvPr id="6" name="Espace réservé du pied de page 5">
            <a:extLst>
              <a:ext uri="{FF2B5EF4-FFF2-40B4-BE49-F238E27FC236}">
                <a16:creationId xmlns:a16="http://schemas.microsoft.com/office/drawing/2014/main" id="{F35670E1-CAD8-E2A4-ADD0-1462B73A24F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F92AACB-FBC6-2379-7BA5-37A84F747B81}"/>
              </a:ext>
            </a:extLst>
          </p:cNvPr>
          <p:cNvSpPr>
            <a:spLocks noGrp="1"/>
          </p:cNvSpPr>
          <p:nvPr>
            <p:ph type="sldNum" sz="quarter" idx="12"/>
          </p:nvPr>
        </p:nvSpPr>
        <p:spPr/>
        <p:txBody>
          <a:bodyPr/>
          <a:lstStyle/>
          <a:p>
            <a:fld id="{C1999749-BB13-4A63-817C-8E3A01E5F637}" type="slidenum">
              <a:rPr lang="fr-FR" smtClean="0"/>
              <a:t>‹N°›</a:t>
            </a:fld>
            <a:endParaRPr lang="fr-FR"/>
          </a:p>
        </p:txBody>
      </p:sp>
    </p:spTree>
    <p:extLst>
      <p:ext uri="{BB962C8B-B14F-4D97-AF65-F5344CB8AC3E}">
        <p14:creationId xmlns:p14="http://schemas.microsoft.com/office/powerpoint/2010/main" val="191411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23DB9D6-208F-185C-6502-455EB576D3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6BC3AA1-5872-7A05-F29D-12B1EFF67B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6C5220D-A276-B40E-3AD5-3FA9EFB485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3D561-CB3B-4CAF-BA15-36FE3612E9D9}" type="datetimeFigureOut">
              <a:rPr lang="fr-FR" smtClean="0"/>
              <a:t>31/01/2024</a:t>
            </a:fld>
            <a:endParaRPr lang="fr-FR"/>
          </a:p>
        </p:txBody>
      </p:sp>
      <p:sp>
        <p:nvSpPr>
          <p:cNvPr id="5" name="Espace réservé du pied de page 4">
            <a:extLst>
              <a:ext uri="{FF2B5EF4-FFF2-40B4-BE49-F238E27FC236}">
                <a16:creationId xmlns:a16="http://schemas.microsoft.com/office/drawing/2014/main" id="{D26DE25F-CDBC-C6EC-75AC-4DE314B218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5AED0A6-D092-80EC-2681-32C7A431A6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999749-BB13-4A63-817C-8E3A01E5F637}" type="slidenum">
              <a:rPr lang="fr-FR" smtClean="0"/>
              <a:t>‹N°›</a:t>
            </a:fld>
            <a:endParaRPr lang="fr-FR"/>
          </a:p>
        </p:txBody>
      </p:sp>
    </p:spTree>
    <p:extLst>
      <p:ext uri="{BB962C8B-B14F-4D97-AF65-F5344CB8AC3E}">
        <p14:creationId xmlns:p14="http://schemas.microsoft.com/office/powerpoint/2010/main" val="1291710892"/>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sandrine.bruneau@reseau-canope.f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gxy.link/edugaracces" TargetMode="External"/><Relationship Id="rId2" Type="http://schemas.openxmlformats.org/officeDocument/2006/relationships/hyperlink" Target="https://gar.education.fr/" TargetMode="External"/><Relationship Id="rId1" Type="http://schemas.openxmlformats.org/officeDocument/2006/relationships/slideLayout" Target="../slideLayouts/slideLayout2.xml"/><Relationship Id="rId4" Type="http://schemas.openxmlformats.org/officeDocument/2006/relationships/hyperlink" Target="https://mediacentre.gar.education.fr/"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tne.trousseaprojets.fr/"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reseau-canope.fr/imedia/videos/tne/tne_teaser_promotion_institutionnelle-1080p.mp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rane.site.ac-guadeloupe.fr/tag/tne-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rane.site.ac-guadeloupe.fr/mini-site-e-parentalite/" TargetMode="External"/><Relationship Id="rId2" Type="http://schemas.openxmlformats.org/officeDocument/2006/relationships/hyperlink" Target="https://view.genial.ly/650f4b450f4c840018bf3bf3"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dgxy.link/siteDRANEParentalit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tube-numerique-educatif.apps.education.fr/w/nbEQoft3Ee8qzMNq4qFxJx"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77B2F59-DF13-80D4-33FD-0701B78A89E8}"/>
              </a:ext>
            </a:extLst>
          </p:cNvPr>
          <p:cNvPicPr>
            <a:picLocks noChangeAspect="1"/>
          </p:cNvPicPr>
          <p:nvPr/>
        </p:nvPicPr>
        <p:blipFill>
          <a:blip r:embed="rId2"/>
          <a:stretch>
            <a:fillRect/>
          </a:stretch>
        </p:blipFill>
        <p:spPr>
          <a:xfrm>
            <a:off x="2895599" y="1690688"/>
            <a:ext cx="6062663" cy="4546997"/>
          </a:xfrm>
          <a:prstGeom prst="rect">
            <a:avLst/>
          </a:prstGeom>
        </p:spPr>
      </p:pic>
      <p:sp>
        <p:nvSpPr>
          <p:cNvPr id="8" name="Titre 7">
            <a:extLst>
              <a:ext uri="{FF2B5EF4-FFF2-40B4-BE49-F238E27FC236}">
                <a16:creationId xmlns:a16="http://schemas.microsoft.com/office/drawing/2014/main" id="{F83E537C-A634-486D-5671-BB98BDCEF16B}"/>
              </a:ext>
            </a:extLst>
          </p:cNvPr>
          <p:cNvSpPr>
            <a:spLocks noGrp="1"/>
          </p:cNvSpPr>
          <p:nvPr>
            <p:ph type="title"/>
          </p:nvPr>
        </p:nvSpPr>
        <p:spPr/>
        <p:txBody>
          <a:bodyPr/>
          <a:lstStyle/>
          <a:p>
            <a:pPr algn="ctr"/>
            <a:r>
              <a:rPr lang="fr-FR" b="1" dirty="0">
                <a:solidFill>
                  <a:srgbClr val="0070C0"/>
                </a:solidFill>
              </a:rPr>
              <a:t>Faire découvrir le TNE aux coordonnateurs de</a:t>
            </a:r>
            <a:br>
              <a:rPr lang="fr-FR" b="1" dirty="0">
                <a:solidFill>
                  <a:srgbClr val="0070C0"/>
                </a:solidFill>
              </a:rPr>
            </a:br>
            <a:r>
              <a:rPr lang="fr-FR" b="1" dirty="0">
                <a:solidFill>
                  <a:srgbClr val="0070C0"/>
                </a:solidFill>
              </a:rPr>
              <a:t>Lettres-Histoire de l’académie Guadeloupe</a:t>
            </a:r>
          </a:p>
        </p:txBody>
      </p:sp>
      <p:sp>
        <p:nvSpPr>
          <p:cNvPr id="9" name="ZoneTexte 8">
            <a:extLst>
              <a:ext uri="{FF2B5EF4-FFF2-40B4-BE49-F238E27FC236}">
                <a16:creationId xmlns:a16="http://schemas.microsoft.com/office/drawing/2014/main" id="{2683D812-F497-BFCF-7B5A-70F930273F63}"/>
              </a:ext>
            </a:extLst>
          </p:cNvPr>
          <p:cNvSpPr txBox="1"/>
          <p:nvPr/>
        </p:nvSpPr>
        <p:spPr>
          <a:xfrm>
            <a:off x="9663112" y="5292546"/>
            <a:ext cx="2024063" cy="923330"/>
          </a:xfrm>
          <a:prstGeom prst="rect">
            <a:avLst/>
          </a:prstGeom>
          <a:noFill/>
        </p:spPr>
        <p:txBody>
          <a:bodyPr wrap="square" rtlCol="0">
            <a:spAutoFit/>
          </a:bodyPr>
          <a:lstStyle/>
          <a:p>
            <a:r>
              <a:rPr lang="fr-FR" dirty="0">
                <a:solidFill>
                  <a:srgbClr val="0070C0"/>
                </a:solidFill>
              </a:rPr>
              <a:t>Yannick ELATRE</a:t>
            </a:r>
          </a:p>
          <a:p>
            <a:r>
              <a:rPr lang="fr-FR" dirty="0">
                <a:solidFill>
                  <a:srgbClr val="0070C0"/>
                </a:solidFill>
              </a:rPr>
              <a:t>IAN Lettres-Histoire </a:t>
            </a:r>
          </a:p>
          <a:p>
            <a:r>
              <a:rPr lang="fr-FR" dirty="0">
                <a:solidFill>
                  <a:srgbClr val="0070C0"/>
                </a:solidFill>
              </a:rPr>
              <a:t>31 janvier 2024</a:t>
            </a:r>
          </a:p>
        </p:txBody>
      </p:sp>
    </p:spTree>
    <p:extLst>
      <p:ext uri="{BB962C8B-B14F-4D97-AF65-F5344CB8AC3E}">
        <p14:creationId xmlns:p14="http://schemas.microsoft.com/office/powerpoint/2010/main" val="1175872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143839-F9FE-0327-0CF2-80B49AE9C89B}"/>
              </a:ext>
            </a:extLst>
          </p:cNvPr>
          <p:cNvSpPr>
            <a:spLocks noGrp="1"/>
          </p:cNvSpPr>
          <p:nvPr>
            <p:ph type="title"/>
          </p:nvPr>
        </p:nvSpPr>
        <p:spPr/>
        <p:txBody>
          <a:bodyPr/>
          <a:lstStyle/>
          <a:p>
            <a:pPr algn="ctr"/>
            <a:r>
              <a:rPr lang="fr-FR" b="1" dirty="0">
                <a:solidFill>
                  <a:srgbClr val="0070C0"/>
                </a:solidFill>
              </a:rPr>
              <a:t>1</a:t>
            </a:r>
            <a:r>
              <a:rPr lang="fr-FR" b="1" baseline="30000" dirty="0">
                <a:solidFill>
                  <a:srgbClr val="0070C0"/>
                </a:solidFill>
              </a:rPr>
              <a:t>ère</a:t>
            </a:r>
            <a:r>
              <a:rPr lang="fr-FR" b="1" dirty="0">
                <a:solidFill>
                  <a:srgbClr val="0070C0"/>
                </a:solidFill>
              </a:rPr>
              <a:t> étape </a:t>
            </a:r>
          </a:p>
        </p:txBody>
      </p:sp>
      <p:sp>
        <p:nvSpPr>
          <p:cNvPr id="3" name="Espace réservé du contenu 2">
            <a:extLst>
              <a:ext uri="{FF2B5EF4-FFF2-40B4-BE49-F238E27FC236}">
                <a16:creationId xmlns:a16="http://schemas.microsoft.com/office/drawing/2014/main" id="{338C974A-6533-2F4F-B015-2B0051A9593E}"/>
              </a:ext>
            </a:extLst>
          </p:cNvPr>
          <p:cNvSpPr>
            <a:spLocks noGrp="1"/>
          </p:cNvSpPr>
          <p:nvPr>
            <p:ph idx="1"/>
          </p:nvPr>
        </p:nvSpPr>
        <p:spPr/>
        <p:txBody>
          <a:bodyPr/>
          <a:lstStyle/>
          <a:p>
            <a:r>
              <a:rPr lang="fr-FR" dirty="0"/>
              <a:t>Utiliser les identifiants de votre compte Réseau Canopé ou en créer un. </a:t>
            </a:r>
          </a:p>
          <a:p>
            <a:pPr marL="0" indent="0">
              <a:buNone/>
            </a:pPr>
            <a:r>
              <a:rPr lang="fr-FR" dirty="0"/>
              <a:t>Accéder à la plateforme : https://tne.reseau-canope.fr/</a:t>
            </a:r>
          </a:p>
        </p:txBody>
      </p:sp>
      <p:pic>
        <p:nvPicPr>
          <p:cNvPr id="5" name="Image 4">
            <a:extLst>
              <a:ext uri="{FF2B5EF4-FFF2-40B4-BE49-F238E27FC236}">
                <a16:creationId xmlns:a16="http://schemas.microsoft.com/office/drawing/2014/main" id="{875E8780-2907-7180-6CC7-0B1AD2758F78}"/>
              </a:ext>
            </a:extLst>
          </p:cNvPr>
          <p:cNvPicPr>
            <a:picLocks noChangeAspect="1"/>
          </p:cNvPicPr>
          <p:nvPr/>
        </p:nvPicPr>
        <p:blipFill>
          <a:blip r:embed="rId2"/>
          <a:stretch>
            <a:fillRect/>
          </a:stretch>
        </p:blipFill>
        <p:spPr>
          <a:xfrm>
            <a:off x="4614862" y="3158323"/>
            <a:ext cx="6486525" cy="3153577"/>
          </a:xfrm>
          <a:prstGeom prst="rect">
            <a:avLst/>
          </a:prstGeom>
        </p:spPr>
      </p:pic>
    </p:spTree>
    <p:extLst>
      <p:ext uri="{BB962C8B-B14F-4D97-AF65-F5344CB8AC3E}">
        <p14:creationId xmlns:p14="http://schemas.microsoft.com/office/powerpoint/2010/main" val="276915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93BF2F-E16E-0E40-F1C4-BC8D2C1A1682}"/>
              </a:ext>
            </a:extLst>
          </p:cNvPr>
          <p:cNvSpPr>
            <a:spLocks noGrp="1"/>
          </p:cNvSpPr>
          <p:nvPr>
            <p:ph type="title"/>
          </p:nvPr>
        </p:nvSpPr>
        <p:spPr/>
        <p:txBody>
          <a:bodyPr/>
          <a:lstStyle/>
          <a:p>
            <a:pPr algn="ctr"/>
            <a:r>
              <a:rPr lang="fr-FR" b="1" dirty="0">
                <a:solidFill>
                  <a:srgbClr val="0070C0"/>
                </a:solidFill>
              </a:rPr>
              <a:t>2</a:t>
            </a:r>
            <a:r>
              <a:rPr lang="fr-FR" b="1" baseline="30000" dirty="0">
                <a:solidFill>
                  <a:srgbClr val="0070C0"/>
                </a:solidFill>
              </a:rPr>
              <a:t>ème</a:t>
            </a:r>
            <a:r>
              <a:rPr lang="fr-FR" b="1" dirty="0">
                <a:solidFill>
                  <a:srgbClr val="0070C0"/>
                </a:solidFill>
              </a:rPr>
              <a:t> étape-  Se former</a:t>
            </a:r>
          </a:p>
        </p:txBody>
      </p:sp>
      <p:pic>
        <p:nvPicPr>
          <p:cNvPr id="5" name="Espace réservé du contenu 4">
            <a:extLst>
              <a:ext uri="{FF2B5EF4-FFF2-40B4-BE49-F238E27FC236}">
                <a16:creationId xmlns:a16="http://schemas.microsoft.com/office/drawing/2014/main" id="{83BE5061-BCAC-5A90-96C8-49F2DD242C48}"/>
              </a:ext>
            </a:extLst>
          </p:cNvPr>
          <p:cNvPicPr>
            <a:picLocks noGrp="1" noChangeAspect="1"/>
          </p:cNvPicPr>
          <p:nvPr>
            <p:ph idx="1"/>
          </p:nvPr>
        </p:nvPicPr>
        <p:blipFill>
          <a:blip r:embed="rId2"/>
          <a:stretch>
            <a:fillRect/>
          </a:stretch>
        </p:blipFill>
        <p:spPr>
          <a:xfrm>
            <a:off x="838200" y="1890498"/>
            <a:ext cx="6325483" cy="3077004"/>
          </a:xfrm>
        </p:spPr>
      </p:pic>
      <p:sp>
        <p:nvSpPr>
          <p:cNvPr id="7" name="ZoneTexte 6">
            <a:extLst>
              <a:ext uri="{FF2B5EF4-FFF2-40B4-BE49-F238E27FC236}">
                <a16:creationId xmlns:a16="http://schemas.microsoft.com/office/drawing/2014/main" id="{3E90F896-1C4A-31E2-E71A-AB22F259B78F}"/>
              </a:ext>
            </a:extLst>
          </p:cNvPr>
          <p:cNvSpPr txBox="1"/>
          <p:nvPr/>
        </p:nvSpPr>
        <p:spPr>
          <a:xfrm>
            <a:off x="5260182" y="5167312"/>
            <a:ext cx="6093618" cy="923330"/>
          </a:xfrm>
          <a:prstGeom prst="rect">
            <a:avLst/>
          </a:prstGeom>
          <a:noFill/>
        </p:spPr>
        <p:txBody>
          <a:bodyPr wrap="square">
            <a:spAutoFit/>
          </a:bodyPr>
          <a:lstStyle/>
          <a:p>
            <a:r>
              <a:rPr lang="fr-FR" b="1" dirty="0"/>
              <a:t>Je choisis l'une des 12 thématiques de formation</a:t>
            </a:r>
          </a:p>
          <a:p>
            <a:r>
              <a:rPr lang="fr-FR" dirty="0"/>
              <a:t>Pour chaque thématique, retrouvez des parcours de formation, webinaires et ressources</a:t>
            </a:r>
          </a:p>
        </p:txBody>
      </p:sp>
    </p:spTree>
    <p:extLst>
      <p:ext uri="{BB962C8B-B14F-4D97-AF65-F5344CB8AC3E}">
        <p14:creationId xmlns:p14="http://schemas.microsoft.com/office/powerpoint/2010/main" val="3061607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CBEB3DC-BA44-6B63-6E85-ED456C045706}"/>
              </a:ext>
            </a:extLst>
          </p:cNvPr>
          <p:cNvSpPr>
            <a:spLocks noGrp="1"/>
          </p:cNvSpPr>
          <p:nvPr>
            <p:ph type="title"/>
          </p:nvPr>
        </p:nvSpPr>
        <p:spPr/>
        <p:txBody>
          <a:bodyPr/>
          <a:lstStyle/>
          <a:p>
            <a:pPr algn="ctr"/>
            <a:r>
              <a:rPr lang="fr-FR" b="1" dirty="0">
                <a:solidFill>
                  <a:srgbClr val="0070C0"/>
                </a:solidFill>
              </a:rPr>
              <a:t>3</a:t>
            </a:r>
            <a:r>
              <a:rPr lang="fr-FR" b="1" baseline="30000" dirty="0">
                <a:solidFill>
                  <a:srgbClr val="0070C0"/>
                </a:solidFill>
              </a:rPr>
              <a:t>ème</a:t>
            </a:r>
            <a:r>
              <a:rPr lang="fr-FR" b="1" dirty="0">
                <a:solidFill>
                  <a:srgbClr val="0070C0"/>
                </a:solidFill>
              </a:rPr>
              <a:t> étape</a:t>
            </a:r>
          </a:p>
        </p:txBody>
      </p:sp>
      <p:pic>
        <p:nvPicPr>
          <p:cNvPr id="3" name="Image 2">
            <a:extLst>
              <a:ext uri="{FF2B5EF4-FFF2-40B4-BE49-F238E27FC236}">
                <a16:creationId xmlns:a16="http://schemas.microsoft.com/office/drawing/2014/main" id="{58BA6082-09DA-49AB-E8FE-9BAB2CC968D2}"/>
              </a:ext>
            </a:extLst>
          </p:cNvPr>
          <p:cNvPicPr>
            <a:picLocks noChangeAspect="1"/>
          </p:cNvPicPr>
          <p:nvPr/>
        </p:nvPicPr>
        <p:blipFill>
          <a:blip r:embed="rId2"/>
          <a:stretch>
            <a:fillRect/>
          </a:stretch>
        </p:blipFill>
        <p:spPr>
          <a:xfrm>
            <a:off x="729914" y="1607533"/>
            <a:ext cx="10515600" cy="5250467"/>
          </a:xfrm>
          <a:prstGeom prst="rect">
            <a:avLst/>
          </a:prstGeom>
        </p:spPr>
      </p:pic>
    </p:spTree>
    <p:extLst>
      <p:ext uri="{BB962C8B-B14F-4D97-AF65-F5344CB8AC3E}">
        <p14:creationId xmlns:p14="http://schemas.microsoft.com/office/powerpoint/2010/main" val="659810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8D6A8A-DA85-EF97-9E5B-75AD8C6E7B29}"/>
              </a:ext>
            </a:extLst>
          </p:cNvPr>
          <p:cNvSpPr>
            <a:spLocks noGrp="1"/>
          </p:cNvSpPr>
          <p:nvPr>
            <p:ph type="title"/>
          </p:nvPr>
        </p:nvSpPr>
        <p:spPr/>
        <p:txBody>
          <a:bodyPr/>
          <a:lstStyle/>
          <a:p>
            <a:pPr algn="ctr"/>
            <a:r>
              <a:rPr lang="fr-FR" b="1" dirty="0">
                <a:solidFill>
                  <a:srgbClr val="0070C0"/>
                </a:solidFill>
              </a:rPr>
              <a:t>4</a:t>
            </a:r>
            <a:r>
              <a:rPr lang="fr-FR" b="1" baseline="30000" dirty="0">
                <a:solidFill>
                  <a:srgbClr val="0070C0"/>
                </a:solidFill>
              </a:rPr>
              <a:t>ème</a:t>
            </a:r>
            <a:r>
              <a:rPr lang="fr-FR" b="1" dirty="0">
                <a:solidFill>
                  <a:srgbClr val="0070C0"/>
                </a:solidFill>
              </a:rPr>
              <a:t> étape </a:t>
            </a:r>
          </a:p>
        </p:txBody>
      </p:sp>
      <p:sp>
        <p:nvSpPr>
          <p:cNvPr id="3" name="Espace réservé du contenu 2">
            <a:extLst>
              <a:ext uri="{FF2B5EF4-FFF2-40B4-BE49-F238E27FC236}">
                <a16:creationId xmlns:a16="http://schemas.microsoft.com/office/drawing/2014/main" id="{3EDEA0B3-E6D2-94A9-513A-8CEBA200CFE2}"/>
              </a:ext>
            </a:extLst>
          </p:cNvPr>
          <p:cNvSpPr>
            <a:spLocks noGrp="1"/>
          </p:cNvSpPr>
          <p:nvPr>
            <p:ph idx="1"/>
          </p:nvPr>
        </p:nvSpPr>
        <p:spPr/>
        <p:txBody>
          <a:bodyPr/>
          <a:lstStyle/>
          <a:p>
            <a:pPr marL="0" indent="0">
              <a:buNone/>
            </a:pPr>
            <a:r>
              <a:rPr lang="fr-FR" b="1" dirty="0"/>
              <a:t>Choisir une thématique </a:t>
            </a:r>
            <a:r>
              <a:rPr lang="fr-FR" dirty="0"/>
              <a:t>et vous aurez accès à :</a:t>
            </a:r>
          </a:p>
          <a:p>
            <a:r>
              <a:rPr lang="fr-FR" dirty="0"/>
              <a:t>un ou des modules de formation débouchant éventuellement sur l’acquisition d’une ressource, </a:t>
            </a:r>
          </a:p>
          <a:p>
            <a:r>
              <a:rPr lang="fr-FR" dirty="0"/>
              <a:t>des webinaires (un calendrier vous est proposé),</a:t>
            </a:r>
          </a:p>
          <a:p>
            <a:r>
              <a:rPr lang="fr-FR" dirty="0"/>
              <a:t>des vidéos,</a:t>
            </a:r>
          </a:p>
          <a:p>
            <a:r>
              <a:rPr lang="fr-FR" dirty="0"/>
              <a:t>des dossiers</a:t>
            </a:r>
          </a:p>
        </p:txBody>
      </p:sp>
    </p:spTree>
    <p:extLst>
      <p:ext uri="{BB962C8B-B14F-4D97-AF65-F5344CB8AC3E}">
        <p14:creationId xmlns:p14="http://schemas.microsoft.com/office/powerpoint/2010/main" val="1149376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9BD575-BAD2-4685-98A1-77922327ED2B}"/>
              </a:ext>
            </a:extLst>
          </p:cNvPr>
          <p:cNvSpPr>
            <a:spLocks noGrp="1"/>
          </p:cNvSpPr>
          <p:nvPr>
            <p:ph type="title"/>
          </p:nvPr>
        </p:nvSpPr>
        <p:spPr/>
        <p:txBody>
          <a:bodyPr/>
          <a:lstStyle/>
          <a:p>
            <a:pPr algn="ctr"/>
            <a:r>
              <a:rPr lang="fr-FR" b="1" dirty="0">
                <a:solidFill>
                  <a:srgbClr val="0070C0"/>
                </a:solidFill>
              </a:rPr>
              <a:t>5</a:t>
            </a:r>
            <a:r>
              <a:rPr lang="fr-FR" b="1" baseline="30000" dirty="0">
                <a:solidFill>
                  <a:srgbClr val="0070C0"/>
                </a:solidFill>
              </a:rPr>
              <a:t>ème</a:t>
            </a:r>
            <a:r>
              <a:rPr lang="fr-FR" b="1" dirty="0">
                <a:solidFill>
                  <a:srgbClr val="0070C0"/>
                </a:solidFill>
              </a:rPr>
              <a:t> étape</a:t>
            </a:r>
          </a:p>
        </p:txBody>
      </p:sp>
      <p:sp>
        <p:nvSpPr>
          <p:cNvPr id="3" name="Espace réservé du contenu 2">
            <a:extLst>
              <a:ext uri="{FF2B5EF4-FFF2-40B4-BE49-F238E27FC236}">
                <a16:creationId xmlns:a16="http://schemas.microsoft.com/office/drawing/2014/main" id="{18DF0C37-9DDD-4B2D-AD58-92DE30DB5DDC}"/>
              </a:ext>
            </a:extLst>
          </p:cNvPr>
          <p:cNvSpPr>
            <a:spLocks noGrp="1"/>
          </p:cNvSpPr>
          <p:nvPr>
            <p:ph idx="1"/>
          </p:nvPr>
        </p:nvSpPr>
        <p:spPr/>
        <p:txBody>
          <a:bodyPr>
            <a:normAutofit/>
          </a:bodyPr>
          <a:lstStyle/>
          <a:p>
            <a:r>
              <a:rPr lang="fr-FR" dirty="0"/>
              <a:t>Formations TNE Réseau Canope Guadeloupe (</a:t>
            </a:r>
            <a:r>
              <a:rPr lang="fr-FR" dirty="0">
                <a:solidFill>
                  <a:srgbClr val="FF0000"/>
                </a:solidFill>
              </a:rPr>
              <a:t>Mercredis TNE</a:t>
            </a:r>
            <a:r>
              <a:rPr lang="fr-FR" dirty="0"/>
              <a:t>) voir Groupe </a:t>
            </a:r>
            <a:r>
              <a:rPr lang="fr-FR" dirty="0" err="1"/>
              <a:t>Whatsapp</a:t>
            </a:r>
            <a:r>
              <a:rPr lang="fr-FR" dirty="0"/>
              <a:t> ou contacter pour inscription </a:t>
            </a:r>
            <a:r>
              <a:rPr lang="fr-FR" dirty="0">
                <a:hlinkClick r:id="rId2"/>
              </a:rPr>
              <a:t>sandrine.bruneau@reseau-canope.fr</a:t>
            </a:r>
            <a:endParaRPr lang="fr-FR" dirty="0"/>
          </a:p>
          <a:p>
            <a:endParaRPr lang="fr-FR" dirty="0"/>
          </a:p>
          <a:p>
            <a:pPr marL="0" indent="0">
              <a:buNone/>
            </a:pPr>
            <a:r>
              <a:rPr lang="fr-FR" dirty="0"/>
              <a:t>                      0590 66 00 14</a:t>
            </a:r>
          </a:p>
          <a:p>
            <a:pPr marL="0" indent="0">
              <a:buNone/>
            </a:pPr>
            <a:endParaRPr lang="fr-FR" dirty="0"/>
          </a:p>
          <a:p>
            <a:pPr marL="0" indent="0">
              <a:buNone/>
            </a:pPr>
            <a:r>
              <a:rPr lang="fr-FR" dirty="0"/>
              <a:t>Ex : 31 janvier : </a:t>
            </a:r>
            <a:r>
              <a:rPr lang="fr-FR" dirty="0" err="1"/>
              <a:t>Learningapps</a:t>
            </a:r>
            <a:r>
              <a:rPr lang="fr-FR" dirty="0"/>
              <a:t> : 13h 30- 16h30</a:t>
            </a:r>
          </a:p>
          <a:p>
            <a:r>
              <a:rPr lang="fr-FR" dirty="0"/>
              <a:t>Programme des webinaires envoyé par Canope Guadeloupe Groupe  </a:t>
            </a:r>
            <a:r>
              <a:rPr lang="fr-FR" dirty="0" err="1"/>
              <a:t>Whatsapp</a:t>
            </a:r>
            <a:endParaRPr lang="fr-FR" dirty="0"/>
          </a:p>
        </p:txBody>
      </p:sp>
      <p:pic>
        <p:nvPicPr>
          <p:cNvPr id="4" name="Image 3">
            <a:extLst>
              <a:ext uri="{FF2B5EF4-FFF2-40B4-BE49-F238E27FC236}">
                <a16:creationId xmlns:a16="http://schemas.microsoft.com/office/drawing/2014/main" id="{5B44CA04-8F6B-B660-750A-3CE78331282F}"/>
              </a:ext>
            </a:extLst>
          </p:cNvPr>
          <p:cNvPicPr>
            <a:picLocks noChangeAspect="1"/>
          </p:cNvPicPr>
          <p:nvPr/>
        </p:nvPicPr>
        <p:blipFill>
          <a:blip r:embed="rId3">
            <a:duotone>
              <a:schemeClr val="accent1">
                <a:shade val="45000"/>
                <a:satMod val="135000"/>
              </a:schemeClr>
              <a:prstClr val="white"/>
            </a:duotone>
          </a:blip>
          <a:stretch>
            <a:fillRect/>
          </a:stretch>
        </p:blipFill>
        <p:spPr>
          <a:xfrm>
            <a:off x="1785936" y="3372643"/>
            <a:ext cx="628651" cy="628651"/>
          </a:xfrm>
          <a:prstGeom prst="rect">
            <a:avLst/>
          </a:prstGeom>
        </p:spPr>
      </p:pic>
    </p:spTree>
    <p:extLst>
      <p:ext uri="{BB962C8B-B14F-4D97-AF65-F5344CB8AC3E}">
        <p14:creationId xmlns:p14="http://schemas.microsoft.com/office/powerpoint/2010/main" val="2923009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2D01D7-275E-5229-6C9D-DDDBE72B0377}"/>
              </a:ext>
            </a:extLst>
          </p:cNvPr>
          <p:cNvSpPr>
            <a:spLocks noGrp="1"/>
          </p:cNvSpPr>
          <p:nvPr>
            <p:ph type="title"/>
          </p:nvPr>
        </p:nvSpPr>
        <p:spPr/>
        <p:txBody>
          <a:bodyPr/>
          <a:lstStyle/>
          <a:p>
            <a:pPr algn="ctr"/>
            <a:r>
              <a:rPr lang="fr-FR" b="1" dirty="0">
                <a:solidFill>
                  <a:srgbClr val="0070C0"/>
                </a:solidFill>
              </a:rPr>
              <a:t>6</a:t>
            </a:r>
            <a:r>
              <a:rPr lang="fr-FR" b="1" baseline="30000" dirty="0">
                <a:solidFill>
                  <a:srgbClr val="0070C0"/>
                </a:solidFill>
              </a:rPr>
              <a:t>ème</a:t>
            </a:r>
            <a:r>
              <a:rPr lang="fr-FR" b="1" dirty="0">
                <a:solidFill>
                  <a:srgbClr val="0070C0"/>
                </a:solidFill>
              </a:rPr>
              <a:t> étape - Accéder à une ressource</a:t>
            </a:r>
          </a:p>
        </p:txBody>
      </p:sp>
      <p:pic>
        <p:nvPicPr>
          <p:cNvPr id="5" name="Espace réservé du contenu 4">
            <a:extLst>
              <a:ext uri="{FF2B5EF4-FFF2-40B4-BE49-F238E27FC236}">
                <a16:creationId xmlns:a16="http://schemas.microsoft.com/office/drawing/2014/main" id="{04634D9C-E80B-1BFA-0666-D0BB6AB876CD}"/>
              </a:ext>
            </a:extLst>
          </p:cNvPr>
          <p:cNvPicPr>
            <a:picLocks noGrp="1" noChangeAspect="1"/>
          </p:cNvPicPr>
          <p:nvPr>
            <p:ph idx="1"/>
          </p:nvPr>
        </p:nvPicPr>
        <p:blipFill>
          <a:blip r:embed="rId2"/>
          <a:stretch>
            <a:fillRect/>
          </a:stretch>
        </p:blipFill>
        <p:spPr>
          <a:xfrm>
            <a:off x="1342589" y="2119129"/>
            <a:ext cx="6249272" cy="2619741"/>
          </a:xfrm>
        </p:spPr>
      </p:pic>
      <p:sp>
        <p:nvSpPr>
          <p:cNvPr id="6" name="ZoneTexte 5">
            <a:extLst>
              <a:ext uri="{FF2B5EF4-FFF2-40B4-BE49-F238E27FC236}">
                <a16:creationId xmlns:a16="http://schemas.microsoft.com/office/drawing/2014/main" id="{30BC594F-628A-C3A8-C8A9-321EA4BB5313}"/>
              </a:ext>
            </a:extLst>
          </p:cNvPr>
          <p:cNvSpPr txBox="1"/>
          <p:nvPr/>
        </p:nvSpPr>
        <p:spPr>
          <a:xfrm>
            <a:off x="7800975" y="2257425"/>
            <a:ext cx="4057650" cy="1938992"/>
          </a:xfrm>
          <a:prstGeom prst="rect">
            <a:avLst/>
          </a:prstGeom>
          <a:noFill/>
        </p:spPr>
        <p:txBody>
          <a:bodyPr wrap="square" rtlCol="0">
            <a:spAutoFit/>
          </a:bodyPr>
          <a:lstStyle/>
          <a:p>
            <a:r>
              <a:rPr lang="fr-FR" sz="2400" b="1" dirty="0"/>
              <a:t>Deux types de ressources numériques </a:t>
            </a:r>
            <a:r>
              <a:rPr lang="fr-FR" sz="2400" dirty="0"/>
              <a:t>:</a:t>
            </a:r>
          </a:p>
          <a:p>
            <a:pPr marL="342900" indent="-342900">
              <a:buFont typeface="Wingdings" panose="05000000000000000000" pitchFamily="2" charset="2"/>
              <a:buChar char="§"/>
            </a:pPr>
            <a:r>
              <a:rPr lang="fr-FR" sz="2400" dirty="0"/>
              <a:t>Des ressources éducatives</a:t>
            </a:r>
          </a:p>
          <a:p>
            <a:pPr marL="342900" indent="-342900">
              <a:buFont typeface="Arial" panose="020B0604020202020204" pitchFamily="34" charset="0"/>
              <a:buChar char="•"/>
            </a:pPr>
            <a:r>
              <a:rPr lang="fr-FR" sz="2400" dirty="0"/>
              <a:t>Des ressources complémentaires</a:t>
            </a:r>
          </a:p>
        </p:txBody>
      </p:sp>
    </p:spTree>
    <p:extLst>
      <p:ext uri="{BB962C8B-B14F-4D97-AF65-F5344CB8AC3E}">
        <p14:creationId xmlns:p14="http://schemas.microsoft.com/office/powerpoint/2010/main" val="3392952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872C95-B3A2-BCFC-2E2C-6E1846E83FCB}"/>
              </a:ext>
            </a:extLst>
          </p:cNvPr>
          <p:cNvSpPr>
            <a:spLocks noGrp="1"/>
          </p:cNvSpPr>
          <p:nvPr>
            <p:ph type="title"/>
          </p:nvPr>
        </p:nvSpPr>
        <p:spPr/>
        <p:txBody>
          <a:bodyPr/>
          <a:lstStyle/>
          <a:p>
            <a:pPr algn="ctr"/>
            <a:r>
              <a:rPr lang="fr-FR" b="1" dirty="0">
                <a:solidFill>
                  <a:srgbClr val="0070C0"/>
                </a:solidFill>
              </a:rPr>
              <a:t>7</a:t>
            </a:r>
            <a:r>
              <a:rPr lang="fr-FR" b="1" baseline="30000" dirty="0">
                <a:solidFill>
                  <a:srgbClr val="0070C0"/>
                </a:solidFill>
              </a:rPr>
              <a:t>ème</a:t>
            </a:r>
            <a:r>
              <a:rPr lang="fr-FR" b="1" dirty="0">
                <a:solidFill>
                  <a:srgbClr val="0070C0"/>
                </a:solidFill>
              </a:rPr>
              <a:t> étape-Exemple de module de formation pour accéder à une ressource</a:t>
            </a:r>
          </a:p>
        </p:txBody>
      </p:sp>
      <p:sp>
        <p:nvSpPr>
          <p:cNvPr id="3" name="Espace réservé du contenu 2">
            <a:extLst>
              <a:ext uri="{FF2B5EF4-FFF2-40B4-BE49-F238E27FC236}">
                <a16:creationId xmlns:a16="http://schemas.microsoft.com/office/drawing/2014/main" id="{B6322DBA-434E-F405-C45A-553956EA9F5C}"/>
              </a:ext>
            </a:extLst>
          </p:cNvPr>
          <p:cNvSpPr>
            <a:spLocks noGrp="1"/>
          </p:cNvSpPr>
          <p:nvPr>
            <p:ph idx="1"/>
          </p:nvPr>
        </p:nvSpPr>
        <p:spPr/>
        <p:txBody>
          <a:bodyPr/>
          <a:lstStyle/>
          <a:p>
            <a:r>
              <a:rPr lang="fr-FR" b="1" dirty="0"/>
              <a:t>Plans de travail par Le livre scolaire : enrichir ses parcours pédagogiques </a:t>
            </a:r>
          </a:p>
          <a:p>
            <a:endParaRPr lang="fr-FR" dirty="0"/>
          </a:p>
        </p:txBody>
      </p:sp>
    </p:spTree>
    <p:extLst>
      <p:ext uri="{BB962C8B-B14F-4D97-AF65-F5344CB8AC3E}">
        <p14:creationId xmlns:p14="http://schemas.microsoft.com/office/powerpoint/2010/main" val="476794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DD968A-7666-3DCB-4638-01B07B1BE61D}"/>
              </a:ext>
            </a:extLst>
          </p:cNvPr>
          <p:cNvSpPr>
            <a:spLocks noGrp="1"/>
          </p:cNvSpPr>
          <p:nvPr>
            <p:ph type="title"/>
          </p:nvPr>
        </p:nvSpPr>
        <p:spPr/>
        <p:txBody>
          <a:bodyPr/>
          <a:lstStyle/>
          <a:p>
            <a:pPr algn="ctr"/>
            <a:r>
              <a:rPr lang="fr-FR" b="1" dirty="0">
                <a:solidFill>
                  <a:srgbClr val="0070C0"/>
                </a:solidFill>
              </a:rPr>
              <a:t>8</a:t>
            </a:r>
            <a:r>
              <a:rPr lang="fr-FR" b="1" baseline="30000" dirty="0">
                <a:solidFill>
                  <a:srgbClr val="0070C0"/>
                </a:solidFill>
              </a:rPr>
              <a:t>ème</a:t>
            </a:r>
            <a:r>
              <a:rPr lang="fr-FR" b="1" dirty="0">
                <a:solidFill>
                  <a:srgbClr val="0070C0"/>
                </a:solidFill>
              </a:rPr>
              <a:t> étape- L’activation de la ressource</a:t>
            </a:r>
          </a:p>
        </p:txBody>
      </p:sp>
      <p:pic>
        <p:nvPicPr>
          <p:cNvPr id="7" name="Espace réservé du contenu 6">
            <a:extLst>
              <a:ext uri="{FF2B5EF4-FFF2-40B4-BE49-F238E27FC236}">
                <a16:creationId xmlns:a16="http://schemas.microsoft.com/office/drawing/2014/main" id="{E890AF3C-2CD5-E8DA-2024-CE670661604C}"/>
              </a:ext>
            </a:extLst>
          </p:cNvPr>
          <p:cNvPicPr>
            <a:picLocks noGrp="1" noChangeAspect="1"/>
          </p:cNvPicPr>
          <p:nvPr>
            <p:ph idx="4294967295"/>
          </p:nvPr>
        </p:nvPicPr>
        <p:blipFill>
          <a:blip r:embed="rId2"/>
          <a:stretch>
            <a:fillRect/>
          </a:stretch>
        </p:blipFill>
        <p:spPr>
          <a:xfrm>
            <a:off x="838200" y="1909763"/>
            <a:ext cx="10401300" cy="3411538"/>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97998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0144C2D-85A2-6134-C313-255D0D7A93B5}"/>
              </a:ext>
            </a:extLst>
          </p:cNvPr>
          <p:cNvPicPr>
            <a:picLocks noChangeAspect="1"/>
          </p:cNvPicPr>
          <p:nvPr/>
        </p:nvPicPr>
        <p:blipFill>
          <a:blip r:embed="rId2"/>
          <a:stretch>
            <a:fillRect/>
          </a:stretch>
        </p:blipFill>
        <p:spPr>
          <a:xfrm>
            <a:off x="399255" y="1233181"/>
            <a:ext cx="11530808" cy="4510394"/>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71758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E0E1EB9-DF69-9E80-2DEC-E54983469ABD}"/>
              </a:ext>
            </a:extLst>
          </p:cNvPr>
          <p:cNvPicPr>
            <a:picLocks noChangeAspect="1"/>
          </p:cNvPicPr>
          <p:nvPr/>
        </p:nvPicPr>
        <p:blipFill>
          <a:blip r:embed="rId2"/>
          <a:stretch>
            <a:fillRect/>
          </a:stretch>
        </p:blipFill>
        <p:spPr>
          <a:xfrm>
            <a:off x="194439" y="1390365"/>
            <a:ext cx="11803122" cy="4077269"/>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13576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30FCAC-F207-B8CC-373C-7A91D22FA837}"/>
              </a:ext>
            </a:extLst>
          </p:cNvPr>
          <p:cNvSpPr>
            <a:spLocks noGrp="1"/>
          </p:cNvSpPr>
          <p:nvPr>
            <p:ph type="title"/>
          </p:nvPr>
        </p:nvSpPr>
        <p:spPr>
          <a:xfrm>
            <a:off x="838200" y="365125"/>
            <a:ext cx="10515600" cy="906463"/>
          </a:xfrm>
        </p:spPr>
        <p:txBody>
          <a:bodyPr/>
          <a:lstStyle/>
          <a:p>
            <a:pPr algn="ctr"/>
            <a:r>
              <a:rPr lang="fr-FR" b="1" dirty="0">
                <a:solidFill>
                  <a:srgbClr val="0070C0"/>
                </a:solidFill>
              </a:rPr>
              <a:t>Présentation du TNE</a:t>
            </a:r>
          </a:p>
        </p:txBody>
      </p:sp>
      <p:sp>
        <p:nvSpPr>
          <p:cNvPr id="3" name="Espace réservé du contenu 2">
            <a:extLst>
              <a:ext uri="{FF2B5EF4-FFF2-40B4-BE49-F238E27FC236}">
                <a16:creationId xmlns:a16="http://schemas.microsoft.com/office/drawing/2014/main" id="{8D8DC647-1101-80B7-3DED-6FF8952D5E35}"/>
              </a:ext>
            </a:extLst>
          </p:cNvPr>
          <p:cNvSpPr>
            <a:spLocks noGrp="1"/>
          </p:cNvSpPr>
          <p:nvPr>
            <p:ph idx="1"/>
          </p:nvPr>
        </p:nvSpPr>
        <p:spPr>
          <a:xfrm>
            <a:off x="838200" y="1385888"/>
            <a:ext cx="10515600" cy="5300662"/>
          </a:xfrm>
        </p:spPr>
        <p:txBody>
          <a:bodyPr>
            <a:normAutofit fontScale="25000" lnSpcReduction="20000"/>
          </a:bodyPr>
          <a:lstStyle/>
          <a:p>
            <a:pPr marL="0" indent="0">
              <a:buNone/>
            </a:pPr>
            <a:r>
              <a:rPr lang="fr-FR" sz="9600" b="1" dirty="0">
                <a:solidFill>
                  <a:srgbClr val="0070C0"/>
                </a:solidFill>
              </a:rPr>
              <a:t>Le Territoire Numérique Éducatif, qu’est-ce que c’est ?</a:t>
            </a:r>
            <a:endParaRPr lang="fr-FR" sz="9600" dirty="0">
              <a:solidFill>
                <a:srgbClr val="0070C0"/>
              </a:solidFill>
            </a:endParaRPr>
          </a:p>
          <a:p>
            <a:pPr>
              <a:lnSpc>
                <a:spcPct val="120000"/>
              </a:lnSpc>
              <a:buFont typeface="Wingdings" panose="05000000000000000000" pitchFamily="2" charset="2"/>
              <a:buChar char="Ø"/>
            </a:pPr>
            <a:r>
              <a:rPr lang="fr-FR" sz="8000" dirty="0"/>
              <a:t>La </a:t>
            </a:r>
            <a:r>
              <a:rPr lang="fr-FR" sz="8000" dirty="0">
                <a:solidFill>
                  <a:srgbClr val="FF0000"/>
                </a:solidFill>
              </a:rPr>
              <a:t>stratégie nationale d’accélération « Enseignement et numérique </a:t>
            </a:r>
            <a:r>
              <a:rPr lang="fr-FR" sz="8000" dirty="0"/>
              <a:t>» est l’un des piliers du quatrième Programme d’Investissement d’Avenir (PIA4). Cette stratégie s’est traduite en partie par le lancement d’un projet innovant et pragmatique : les Territoires Numériques Éducatifs (TNE). </a:t>
            </a:r>
          </a:p>
          <a:p>
            <a:pPr>
              <a:lnSpc>
                <a:spcPct val="120000"/>
              </a:lnSpc>
              <a:buFont typeface="Wingdings" panose="05000000000000000000" pitchFamily="2" charset="2"/>
              <a:buChar char="Ø"/>
            </a:pPr>
            <a:r>
              <a:rPr lang="fr-FR" sz="8000" dirty="0"/>
              <a:t>Un investissement national d’un montant global de </a:t>
            </a:r>
            <a:r>
              <a:rPr lang="fr-FR" sz="8000" dirty="0">
                <a:solidFill>
                  <a:srgbClr val="FF0000"/>
                </a:solidFill>
              </a:rPr>
              <a:t>200 millions d’euros </a:t>
            </a:r>
            <a:r>
              <a:rPr lang="fr-FR" sz="8000" dirty="0"/>
              <a:t>permet de tester, à grande échelle, une politique globale d’accélération de la formation au et par le numérique, apte à répondre à la nécessité de la continuité pédagogique. Le projet doit permettre de </a:t>
            </a:r>
            <a:r>
              <a:rPr lang="fr-FR" sz="8000" dirty="0">
                <a:solidFill>
                  <a:srgbClr val="FF0000"/>
                </a:solidFill>
              </a:rPr>
              <a:t>lutter contre la fracture numérique </a:t>
            </a:r>
            <a:r>
              <a:rPr lang="fr-FR" sz="8000" dirty="0"/>
              <a:t>et </a:t>
            </a:r>
            <a:r>
              <a:rPr lang="fr-FR" sz="8000" dirty="0">
                <a:solidFill>
                  <a:srgbClr val="FF0000"/>
                </a:solidFill>
              </a:rPr>
              <a:t>les inégalités scolaires</a:t>
            </a:r>
            <a:r>
              <a:rPr lang="fr-FR" sz="8000" dirty="0"/>
              <a:t>. Pour cela, quatre leviers sont mobilisés simultanément : </a:t>
            </a:r>
          </a:p>
          <a:p>
            <a:pPr>
              <a:buFont typeface="Arial" panose="020B0604020202020204" pitchFamily="34" charset="0"/>
              <a:buChar char="•"/>
            </a:pPr>
            <a:r>
              <a:rPr lang="fr-FR" sz="8000" b="1" dirty="0"/>
              <a:t>Des équipements </a:t>
            </a:r>
            <a:r>
              <a:rPr lang="fr-FR" sz="8000" dirty="0"/>
              <a:t>dans les établissements scolaires ;</a:t>
            </a:r>
          </a:p>
          <a:p>
            <a:pPr>
              <a:buFont typeface="Arial" panose="020B0604020202020204" pitchFamily="34" charset="0"/>
              <a:buChar char="•"/>
            </a:pPr>
            <a:r>
              <a:rPr lang="fr-FR" sz="8000" b="1" dirty="0"/>
              <a:t>Des solutions numériques éducatives innovantes </a:t>
            </a:r>
            <a:r>
              <a:rPr lang="fr-FR" sz="8000" dirty="0"/>
              <a:t>pour les élèves et les enseignants ;</a:t>
            </a:r>
          </a:p>
          <a:p>
            <a:pPr>
              <a:buFont typeface="Arial" panose="020B0604020202020204" pitchFamily="34" charset="0"/>
              <a:buChar char="•"/>
            </a:pPr>
            <a:r>
              <a:rPr lang="fr-FR" sz="8000" b="1" dirty="0"/>
              <a:t>De la formation pour les enseignants </a:t>
            </a:r>
            <a:r>
              <a:rPr lang="fr-FR" sz="8000" dirty="0"/>
              <a:t>en fonction de leurs besoins évalués localement ;</a:t>
            </a:r>
          </a:p>
          <a:p>
            <a:pPr>
              <a:buFont typeface="Arial" panose="020B0604020202020204" pitchFamily="34" charset="0"/>
              <a:buChar char="•"/>
            </a:pPr>
            <a:r>
              <a:rPr lang="fr-FR" sz="8000" b="1" dirty="0"/>
              <a:t>Un accompagnement à l’e-parentalité </a:t>
            </a:r>
            <a:r>
              <a:rPr lang="fr-FR" sz="8000" dirty="0"/>
              <a:t>pour les parents les plus éloignés du numérique.</a:t>
            </a:r>
          </a:p>
          <a:p>
            <a:pPr marL="0" indent="0" algn="r">
              <a:buNone/>
            </a:pPr>
            <a:endParaRPr lang="fr-FR" dirty="0"/>
          </a:p>
          <a:p>
            <a:pPr marL="0" indent="0" algn="r">
              <a:buNone/>
            </a:pPr>
            <a:r>
              <a:rPr lang="fr-FR" sz="5600" i="1" dirty="0"/>
              <a:t>« La Trousse à projets »</a:t>
            </a:r>
          </a:p>
          <a:p>
            <a:endParaRPr lang="fr-FR" dirty="0"/>
          </a:p>
        </p:txBody>
      </p:sp>
    </p:spTree>
    <p:extLst>
      <p:ext uri="{BB962C8B-B14F-4D97-AF65-F5344CB8AC3E}">
        <p14:creationId xmlns:p14="http://schemas.microsoft.com/office/powerpoint/2010/main" val="1286090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321928F9-DB97-637D-D26C-4B452742C9ED}"/>
              </a:ext>
            </a:extLst>
          </p:cNvPr>
          <p:cNvPicPr>
            <a:picLocks noGrp="1" noChangeAspect="1"/>
          </p:cNvPicPr>
          <p:nvPr>
            <p:ph idx="4294967295"/>
          </p:nvPr>
        </p:nvPicPr>
        <p:blipFill>
          <a:blip r:embed="rId2"/>
          <a:stretch>
            <a:fillRect/>
          </a:stretch>
        </p:blipFill>
        <p:spPr>
          <a:xfrm>
            <a:off x="414066" y="1443037"/>
            <a:ext cx="11363868" cy="3700463"/>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61771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A0AC6F1-584D-2E61-F155-DC7D6D1313AE}"/>
              </a:ext>
            </a:extLst>
          </p:cNvPr>
          <p:cNvPicPr>
            <a:picLocks noChangeAspect="1"/>
          </p:cNvPicPr>
          <p:nvPr/>
        </p:nvPicPr>
        <p:blipFill>
          <a:blip r:embed="rId2"/>
          <a:stretch>
            <a:fillRect/>
          </a:stretch>
        </p:blipFill>
        <p:spPr>
          <a:xfrm>
            <a:off x="6381424" y="3281150"/>
            <a:ext cx="4913569" cy="3205375"/>
          </a:xfrm>
          <a:prstGeom prst="rect">
            <a:avLst/>
          </a:prstGeom>
          <a:solidFill>
            <a:srgbClr val="FFFFFF">
              <a:shade val="85000"/>
            </a:srgbClr>
          </a:solidFill>
          <a:ln w="19050" cap="sq">
            <a:solidFill>
              <a:srgbClr val="0070C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Image 3">
            <a:extLst>
              <a:ext uri="{FF2B5EF4-FFF2-40B4-BE49-F238E27FC236}">
                <a16:creationId xmlns:a16="http://schemas.microsoft.com/office/drawing/2014/main" id="{7F5688E6-1D3E-6B07-FC64-4D0B976747E1}"/>
              </a:ext>
            </a:extLst>
          </p:cNvPr>
          <p:cNvPicPr>
            <a:picLocks noChangeAspect="1"/>
          </p:cNvPicPr>
          <p:nvPr/>
        </p:nvPicPr>
        <p:blipFill>
          <a:blip r:embed="rId3"/>
          <a:stretch>
            <a:fillRect/>
          </a:stretch>
        </p:blipFill>
        <p:spPr>
          <a:xfrm>
            <a:off x="594662" y="504400"/>
            <a:ext cx="9504644" cy="265313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53008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3E8CC60-8C26-FB0A-2A29-ACAC476C5D20}"/>
              </a:ext>
            </a:extLst>
          </p:cNvPr>
          <p:cNvSpPr>
            <a:spLocks noGrp="1"/>
          </p:cNvSpPr>
          <p:nvPr>
            <p:ph type="title"/>
          </p:nvPr>
        </p:nvSpPr>
        <p:spPr>
          <a:xfrm>
            <a:off x="838200" y="307975"/>
            <a:ext cx="10515600" cy="1325563"/>
          </a:xfrm>
        </p:spPr>
        <p:txBody>
          <a:bodyPr/>
          <a:lstStyle/>
          <a:p>
            <a:pPr algn="ctr"/>
            <a:r>
              <a:rPr lang="fr-FR" b="1" dirty="0">
                <a:solidFill>
                  <a:srgbClr val="0070C0"/>
                </a:solidFill>
              </a:rPr>
              <a:t>Attestation</a:t>
            </a:r>
          </a:p>
        </p:txBody>
      </p:sp>
      <p:sp>
        <p:nvSpPr>
          <p:cNvPr id="4" name="Espace réservé du contenu 3">
            <a:extLst>
              <a:ext uri="{FF2B5EF4-FFF2-40B4-BE49-F238E27FC236}">
                <a16:creationId xmlns:a16="http://schemas.microsoft.com/office/drawing/2014/main" id="{505765C8-AA4F-12E2-CCC4-AA828CC12193}"/>
              </a:ext>
            </a:extLst>
          </p:cNvPr>
          <p:cNvSpPr>
            <a:spLocks noGrp="1"/>
          </p:cNvSpPr>
          <p:nvPr>
            <p:ph idx="1"/>
          </p:nvPr>
        </p:nvSpPr>
        <p:spPr>
          <a:xfrm>
            <a:off x="838200" y="2997200"/>
            <a:ext cx="10515600" cy="1603375"/>
          </a:xfrm>
        </p:spPr>
        <p:txBody>
          <a:bodyPr/>
          <a:lstStyle/>
          <a:p>
            <a:pPr marL="0" indent="0">
              <a:buNone/>
            </a:pPr>
            <a:r>
              <a:rPr lang="fr-FR" dirty="0"/>
              <a:t>Dans la rubrique « Attestation » (voir onglet du même nom) vous retrouverez le document certifiant votre participation aux modules de formation,</a:t>
            </a:r>
          </a:p>
        </p:txBody>
      </p:sp>
    </p:spTree>
    <p:extLst>
      <p:ext uri="{BB962C8B-B14F-4D97-AF65-F5344CB8AC3E}">
        <p14:creationId xmlns:p14="http://schemas.microsoft.com/office/powerpoint/2010/main" val="3255144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C48EFE-8992-BDDC-6678-D8EC0ED65954}"/>
              </a:ext>
            </a:extLst>
          </p:cNvPr>
          <p:cNvSpPr>
            <a:spLocks noGrp="1"/>
          </p:cNvSpPr>
          <p:nvPr>
            <p:ph type="title"/>
          </p:nvPr>
        </p:nvSpPr>
        <p:spPr/>
        <p:txBody>
          <a:bodyPr/>
          <a:lstStyle/>
          <a:p>
            <a:pPr algn="ctr"/>
            <a:r>
              <a:rPr lang="fr-FR" b="1" dirty="0"/>
              <a:t>9</a:t>
            </a:r>
            <a:r>
              <a:rPr lang="fr-FR" b="1" baseline="30000" dirty="0"/>
              <a:t>ème</a:t>
            </a:r>
            <a:r>
              <a:rPr lang="fr-FR" b="1" dirty="0"/>
              <a:t> étape- Accès depuis l’EDUGAR</a:t>
            </a:r>
          </a:p>
        </p:txBody>
      </p:sp>
      <p:sp>
        <p:nvSpPr>
          <p:cNvPr id="3" name="Espace réservé du contenu 2">
            <a:extLst>
              <a:ext uri="{FF2B5EF4-FFF2-40B4-BE49-F238E27FC236}">
                <a16:creationId xmlns:a16="http://schemas.microsoft.com/office/drawing/2014/main" id="{00204A71-9547-FBFC-CF43-D4479A050C68}"/>
              </a:ext>
            </a:extLst>
          </p:cNvPr>
          <p:cNvSpPr>
            <a:spLocks noGrp="1"/>
          </p:cNvSpPr>
          <p:nvPr>
            <p:ph idx="1"/>
          </p:nvPr>
        </p:nvSpPr>
        <p:spPr>
          <a:xfrm>
            <a:off x="838200" y="1585912"/>
            <a:ext cx="10515600" cy="4657725"/>
          </a:xfrm>
        </p:spPr>
        <p:txBody>
          <a:bodyPr>
            <a:normAutofit fontScale="92500" lnSpcReduction="20000"/>
          </a:bodyPr>
          <a:lstStyle/>
          <a:p>
            <a:r>
              <a:rPr lang="fr-FR" b="1" dirty="0">
                <a:solidFill>
                  <a:srgbClr val="0070C0"/>
                </a:solidFill>
              </a:rPr>
              <a:t>EDUGAR</a:t>
            </a:r>
            <a:r>
              <a:rPr lang="fr-FR" dirty="0"/>
              <a:t> (2</a:t>
            </a:r>
            <a:r>
              <a:rPr lang="fr-FR" baseline="30000" dirty="0"/>
              <a:t>nd</a:t>
            </a:r>
            <a:r>
              <a:rPr lang="fr-FR" dirty="0"/>
              <a:t> degré) : </a:t>
            </a:r>
            <a:r>
              <a:rPr lang="fr-FR" dirty="0" err="1"/>
              <a:t>médiacentre</a:t>
            </a:r>
            <a:r>
              <a:rPr lang="fr-FR" dirty="0"/>
              <a:t> (bibliothèque des ressources affectées aux utilisateurs choisies par l’établissement (seul le chef d’établissement peut déléguer à des enseignants la possibilité de débloquer les ressources : référent numérique mais pas uniquement).</a:t>
            </a:r>
          </a:p>
          <a:p>
            <a:endParaRPr lang="fr-FR" dirty="0"/>
          </a:p>
          <a:p>
            <a:r>
              <a:rPr lang="fr-FR" dirty="0"/>
              <a:t>GAR (</a:t>
            </a:r>
            <a:r>
              <a:rPr lang="fr-FR" b="1" dirty="0"/>
              <a:t>Gestionnaire d’accès aux ressources numériques</a:t>
            </a:r>
            <a:r>
              <a:rPr lang="fr-FR" dirty="0"/>
              <a:t>) : service applicatif opéré par le ministère , Responsable du traitement des données à caractère personnel. voir site : </a:t>
            </a:r>
            <a:r>
              <a:rPr lang="fr-FR" dirty="0">
                <a:hlinkClick r:id="rId2"/>
              </a:rPr>
              <a:t>https://gar.education.fr/</a:t>
            </a:r>
            <a:endParaRPr lang="fr-FR" dirty="0"/>
          </a:p>
          <a:p>
            <a:pPr marL="0" indent="0">
              <a:buNone/>
            </a:pPr>
            <a:endParaRPr lang="fr-FR" dirty="0"/>
          </a:p>
          <a:p>
            <a:r>
              <a:rPr lang="fr-FR" dirty="0"/>
              <a:t>Vidéo (Procédure d'accès au </a:t>
            </a:r>
            <a:r>
              <a:rPr lang="fr-FR" dirty="0" err="1"/>
              <a:t>médiacentre</a:t>
            </a:r>
            <a:r>
              <a:rPr lang="fr-FR" dirty="0"/>
              <a:t> </a:t>
            </a:r>
            <a:r>
              <a:rPr lang="fr-FR" dirty="0" err="1"/>
              <a:t>EduGAR</a:t>
            </a:r>
            <a:r>
              <a:rPr lang="fr-FR" dirty="0"/>
              <a:t> et à la console du GAR pour les enseignants) :</a:t>
            </a:r>
          </a:p>
          <a:p>
            <a:pPr marL="0" indent="0">
              <a:buNone/>
            </a:pPr>
            <a:r>
              <a:rPr lang="fr-FR" dirty="0">
                <a:hlinkClick r:id="rId3"/>
              </a:rPr>
              <a:t>https://dgxy.link/edugaracces</a:t>
            </a:r>
            <a:endParaRPr lang="fr-FR" dirty="0"/>
          </a:p>
          <a:p>
            <a:pPr marL="0" indent="0">
              <a:buNone/>
            </a:pPr>
            <a:r>
              <a:rPr lang="fr-FR" dirty="0">
                <a:hlinkClick r:id="rId4"/>
              </a:rPr>
              <a:t>https://mediacentre.gar.education.fr</a:t>
            </a:r>
            <a:endParaRPr lang="fr-FR" dirty="0"/>
          </a:p>
          <a:p>
            <a:pPr marL="0" indent="0">
              <a:buNone/>
            </a:pPr>
            <a:endParaRPr lang="fr-FR" dirty="0"/>
          </a:p>
        </p:txBody>
      </p:sp>
    </p:spTree>
    <p:extLst>
      <p:ext uri="{BB962C8B-B14F-4D97-AF65-F5344CB8AC3E}">
        <p14:creationId xmlns:p14="http://schemas.microsoft.com/office/powerpoint/2010/main" val="2534062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AFFA9CF-FBFB-CE07-BA2A-D76F68C26EF5}"/>
              </a:ext>
            </a:extLst>
          </p:cNvPr>
          <p:cNvPicPr>
            <a:picLocks noChangeAspect="1"/>
          </p:cNvPicPr>
          <p:nvPr/>
        </p:nvPicPr>
        <p:blipFill>
          <a:blip r:embed="rId2"/>
          <a:stretch>
            <a:fillRect/>
          </a:stretch>
        </p:blipFill>
        <p:spPr>
          <a:xfrm>
            <a:off x="1439109" y="0"/>
            <a:ext cx="9313782" cy="685800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91493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D9FDDB-B7E1-3A2D-6D79-9A23D869C2A4}"/>
              </a:ext>
            </a:extLst>
          </p:cNvPr>
          <p:cNvSpPr>
            <a:spLocks noGrp="1"/>
          </p:cNvSpPr>
          <p:nvPr>
            <p:ph type="title"/>
          </p:nvPr>
        </p:nvSpPr>
        <p:spPr/>
        <p:txBody>
          <a:bodyPr/>
          <a:lstStyle/>
          <a:p>
            <a:pPr algn="ctr"/>
            <a:r>
              <a:rPr lang="fr-FR" b="1" dirty="0">
                <a:solidFill>
                  <a:srgbClr val="0070C0"/>
                </a:solidFill>
              </a:rPr>
              <a:t>Le volet parentalité: Parentalité et Numérique</a:t>
            </a:r>
            <a:br>
              <a:rPr lang="fr-FR" b="1" dirty="0"/>
            </a:br>
            <a:endParaRPr lang="fr-FR" dirty="0"/>
          </a:p>
        </p:txBody>
      </p:sp>
      <p:sp>
        <p:nvSpPr>
          <p:cNvPr id="3" name="Espace réservé du contenu 2">
            <a:extLst>
              <a:ext uri="{FF2B5EF4-FFF2-40B4-BE49-F238E27FC236}">
                <a16:creationId xmlns:a16="http://schemas.microsoft.com/office/drawing/2014/main" id="{9737317B-264E-DA9B-7C4F-78F27D0676D2}"/>
              </a:ext>
            </a:extLst>
          </p:cNvPr>
          <p:cNvSpPr>
            <a:spLocks noGrp="1"/>
          </p:cNvSpPr>
          <p:nvPr>
            <p:ph idx="1"/>
          </p:nvPr>
        </p:nvSpPr>
        <p:spPr>
          <a:xfrm>
            <a:off x="838200" y="1825624"/>
            <a:ext cx="10515600" cy="5032375"/>
          </a:xfrm>
        </p:spPr>
        <p:txBody>
          <a:bodyPr>
            <a:normAutofit lnSpcReduction="10000"/>
          </a:bodyPr>
          <a:lstStyle/>
          <a:p>
            <a:r>
              <a:rPr lang="fr-FR" dirty="0">
                <a:hlinkClick r:id="rId2"/>
              </a:rPr>
              <a:t>https://tne.trousseaprojets.fr/</a:t>
            </a:r>
            <a:endParaRPr lang="fr-FR" dirty="0"/>
          </a:p>
          <a:p>
            <a:endParaRPr lang="fr-FR" dirty="0"/>
          </a:p>
          <a:p>
            <a:r>
              <a:rPr lang="fr-FR" b="1" dirty="0">
                <a:solidFill>
                  <a:srgbClr val="FF0000"/>
                </a:solidFill>
              </a:rPr>
              <a:t>Qui sommes-nous?</a:t>
            </a:r>
          </a:p>
          <a:p>
            <a:pPr marL="0" indent="0">
              <a:buNone/>
            </a:pPr>
            <a:r>
              <a:rPr lang="fr-FR" dirty="0"/>
              <a:t>La Trousse à Projets est un Groupement d’Intérêt Public créé en 2017 à l’initiative du ministère de l’Éducation nationale, en partenariat avec l’Office Central de Coopération à l’École, le Réseau Canopé, le Crédit Coopératif et le Fonds de dotation pour une Ecole Solidaire et Innovante. Son objet est d’encourager et de faciliter la mise en œuvre de projets pédagogiques et éducatifs, l’ouverture de l’école sur son environnement et le développement de partenariats. Ses activités sont déployées au bénéfice des élèves et des communautés scolaires des écoles, collèges et lycées publics et privés sous contrat.</a:t>
            </a:r>
          </a:p>
          <a:p>
            <a:endParaRPr lang="fr-FR" dirty="0"/>
          </a:p>
        </p:txBody>
      </p:sp>
      <p:pic>
        <p:nvPicPr>
          <p:cNvPr id="5" name="Image 4">
            <a:extLst>
              <a:ext uri="{FF2B5EF4-FFF2-40B4-BE49-F238E27FC236}">
                <a16:creationId xmlns:a16="http://schemas.microsoft.com/office/drawing/2014/main" id="{C6C9C050-2D90-7201-3FC4-66C5D6930C92}"/>
              </a:ext>
            </a:extLst>
          </p:cNvPr>
          <p:cNvPicPr>
            <a:picLocks noChangeAspect="1"/>
          </p:cNvPicPr>
          <p:nvPr/>
        </p:nvPicPr>
        <p:blipFill>
          <a:blip r:embed="rId3"/>
          <a:stretch>
            <a:fillRect/>
          </a:stretch>
        </p:blipFill>
        <p:spPr>
          <a:xfrm>
            <a:off x="4576670" y="957161"/>
            <a:ext cx="1324160" cy="733527"/>
          </a:xfrm>
          <a:prstGeom prst="rect">
            <a:avLst/>
          </a:prstGeom>
        </p:spPr>
      </p:pic>
    </p:spTree>
    <p:extLst>
      <p:ext uri="{BB962C8B-B14F-4D97-AF65-F5344CB8AC3E}">
        <p14:creationId xmlns:p14="http://schemas.microsoft.com/office/powerpoint/2010/main" val="1616669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493CFD9-ED12-F4F9-9B87-EF6B3788CD43}"/>
              </a:ext>
            </a:extLst>
          </p:cNvPr>
          <p:cNvPicPr>
            <a:picLocks noChangeAspect="1"/>
          </p:cNvPicPr>
          <p:nvPr/>
        </p:nvPicPr>
        <p:blipFill>
          <a:blip r:embed="rId2"/>
          <a:stretch>
            <a:fillRect/>
          </a:stretch>
        </p:blipFill>
        <p:spPr>
          <a:xfrm>
            <a:off x="5557838" y="128587"/>
            <a:ext cx="5629708" cy="6600826"/>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5" name="ZoneTexte 4">
            <a:extLst>
              <a:ext uri="{FF2B5EF4-FFF2-40B4-BE49-F238E27FC236}">
                <a16:creationId xmlns:a16="http://schemas.microsoft.com/office/drawing/2014/main" id="{8F33975B-FC53-135B-649E-1B9FCAEFF272}"/>
              </a:ext>
            </a:extLst>
          </p:cNvPr>
          <p:cNvSpPr txBox="1"/>
          <p:nvPr/>
        </p:nvSpPr>
        <p:spPr>
          <a:xfrm>
            <a:off x="214313" y="2071688"/>
            <a:ext cx="5114925" cy="1077218"/>
          </a:xfrm>
          <a:prstGeom prst="rect">
            <a:avLst/>
          </a:prstGeom>
          <a:noFill/>
        </p:spPr>
        <p:txBody>
          <a:bodyPr wrap="square" rtlCol="0">
            <a:spAutoFit/>
          </a:bodyPr>
          <a:lstStyle/>
          <a:p>
            <a:r>
              <a:rPr lang="fr-FR" sz="3200" b="1" dirty="0">
                <a:solidFill>
                  <a:srgbClr val="0070C0"/>
                </a:solidFill>
              </a:rPr>
              <a:t>Vos interlocuteurs TNE dans l’académie Guadeloupe</a:t>
            </a:r>
          </a:p>
        </p:txBody>
      </p:sp>
    </p:spTree>
    <p:extLst>
      <p:ext uri="{BB962C8B-B14F-4D97-AF65-F5344CB8AC3E}">
        <p14:creationId xmlns:p14="http://schemas.microsoft.com/office/powerpoint/2010/main" val="881279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23BE87-E762-377A-A4F0-DFADE9694972}"/>
              </a:ext>
            </a:extLst>
          </p:cNvPr>
          <p:cNvSpPr>
            <a:spLocks noGrp="1"/>
          </p:cNvSpPr>
          <p:nvPr>
            <p:ph type="title"/>
          </p:nvPr>
        </p:nvSpPr>
        <p:spPr/>
        <p:txBody>
          <a:bodyPr/>
          <a:lstStyle/>
          <a:p>
            <a:pPr algn="ctr"/>
            <a:r>
              <a:rPr lang="fr-FR" b="1" dirty="0">
                <a:solidFill>
                  <a:schemeClr val="accent1"/>
                </a:solidFill>
              </a:rPr>
              <a:t>Présentation TNE </a:t>
            </a:r>
          </a:p>
        </p:txBody>
      </p:sp>
      <p:sp>
        <p:nvSpPr>
          <p:cNvPr id="5" name="Espace réservé du contenu 4">
            <a:extLst>
              <a:ext uri="{FF2B5EF4-FFF2-40B4-BE49-F238E27FC236}">
                <a16:creationId xmlns:a16="http://schemas.microsoft.com/office/drawing/2014/main" id="{74E9180B-7C71-C2A0-07D5-861EE39AF7FF}"/>
              </a:ext>
            </a:extLst>
          </p:cNvPr>
          <p:cNvSpPr>
            <a:spLocks noGrp="1"/>
          </p:cNvSpPr>
          <p:nvPr>
            <p:ph idx="1"/>
          </p:nvPr>
        </p:nvSpPr>
        <p:spPr>
          <a:xfrm>
            <a:off x="838200" y="1825625"/>
            <a:ext cx="10515600" cy="4117975"/>
          </a:xfrm>
        </p:spPr>
        <p:txBody>
          <a:bodyPr/>
          <a:lstStyle/>
          <a:p>
            <a:endParaRPr lang="fr-FR" dirty="0">
              <a:hlinkClick r:id="rId2"/>
            </a:endParaRPr>
          </a:p>
          <a:p>
            <a:r>
              <a:rPr lang="fr-FR" dirty="0"/>
              <a:t>Lien de la vidéo de présentation sur le site </a:t>
            </a:r>
            <a:r>
              <a:rPr lang="fr-FR" dirty="0" err="1"/>
              <a:t>tne-reseau</a:t>
            </a:r>
            <a:r>
              <a:rPr lang="fr-FR" dirty="0"/>
              <a:t> canope</a:t>
            </a:r>
            <a:endParaRPr lang="fr-FR" dirty="0">
              <a:hlinkClick r:id="rId2"/>
            </a:endParaRPr>
          </a:p>
          <a:p>
            <a:pPr marL="0" indent="0">
              <a:buNone/>
            </a:pPr>
            <a:r>
              <a:rPr lang="fr-FR" dirty="0">
                <a:hlinkClick r:id="rId2"/>
              </a:rPr>
              <a:t>https://www.reseau-canope.fr/imedia/videos/tne/tne_teaser_promotion_institutionnelle-1080p.mp4</a:t>
            </a:r>
            <a:endParaRPr lang="fr-FR" dirty="0"/>
          </a:p>
          <a:p>
            <a:endParaRPr lang="fr-FR" dirty="0"/>
          </a:p>
        </p:txBody>
      </p:sp>
    </p:spTree>
    <p:extLst>
      <p:ext uri="{BB962C8B-B14F-4D97-AF65-F5344CB8AC3E}">
        <p14:creationId xmlns:p14="http://schemas.microsoft.com/office/powerpoint/2010/main" val="1632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807FDA-64BF-1785-3087-EF4043AEB8FE}"/>
              </a:ext>
            </a:extLst>
          </p:cNvPr>
          <p:cNvSpPr>
            <a:spLocks noGrp="1"/>
          </p:cNvSpPr>
          <p:nvPr>
            <p:ph type="title"/>
          </p:nvPr>
        </p:nvSpPr>
        <p:spPr/>
        <p:txBody>
          <a:bodyPr/>
          <a:lstStyle/>
          <a:p>
            <a:pPr algn="ctr"/>
            <a:r>
              <a:rPr lang="fr-FR" b="1" dirty="0">
                <a:solidFill>
                  <a:srgbClr val="0070C0"/>
                </a:solidFill>
              </a:rPr>
              <a:t>Présentation du TNE</a:t>
            </a:r>
          </a:p>
        </p:txBody>
      </p:sp>
      <p:sp>
        <p:nvSpPr>
          <p:cNvPr id="3" name="Espace réservé du contenu 2">
            <a:extLst>
              <a:ext uri="{FF2B5EF4-FFF2-40B4-BE49-F238E27FC236}">
                <a16:creationId xmlns:a16="http://schemas.microsoft.com/office/drawing/2014/main" id="{F3202102-5781-01C5-B6A0-ED31266380F0}"/>
              </a:ext>
            </a:extLst>
          </p:cNvPr>
          <p:cNvSpPr>
            <a:spLocks noGrp="1"/>
          </p:cNvSpPr>
          <p:nvPr>
            <p:ph idx="1"/>
          </p:nvPr>
        </p:nvSpPr>
        <p:spPr/>
        <p:txBody>
          <a:bodyPr>
            <a:normAutofit fontScale="92500" lnSpcReduction="10000"/>
          </a:bodyPr>
          <a:lstStyle/>
          <a:p>
            <a:r>
              <a:rPr lang="fr-FR" dirty="0"/>
              <a:t>Expérimentation 2020 (Aisne et Val d’Oise)</a:t>
            </a:r>
          </a:p>
          <a:p>
            <a:r>
              <a:rPr lang="fr-FR" dirty="0"/>
              <a:t>2021 : ouverture à 10 autres départements,</a:t>
            </a:r>
          </a:p>
          <a:p>
            <a:r>
              <a:rPr lang="fr-FR" dirty="0"/>
              <a:t>TNE Guadeloupe démonstrateur (seule académie pilote dans l’Outre-mer)</a:t>
            </a:r>
          </a:p>
          <a:p>
            <a:r>
              <a:rPr lang="fr-FR" dirty="0"/>
              <a:t>Déploiement sur 3 ans</a:t>
            </a:r>
          </a:p>
          <a:p>
            <a:r>
              <a:rPr lang="fr-FR" dirty="0"/>
              <a:t>ETAT/DRANE (Délégation Régionale Académique au Numérique Éducatif) : porteur du projet/RESEAU CANOPE/COLLECTIVITES/ETABLISSEMENTS 1</a:t>
            </a:r>
            <a:r>
              <a:rPr lang="fr-FR" baseline="30000" dirty="0"/>
              <a:t>er</a:t>
            </a:r>
            <a:r>
              <a:rPr lang="fr-FR" dirty="0"/>
              <a:t> &amp; 2</a:t>
            </a:r>
            <a:r>
              <a:rPr lang="fr-FR" baseline="30000" dirty="0"/>
              <a:t>nd</a:t>
            </a:r>
            <a:r>
              <a:rPr lang="fr-FR" dirty="0"/>
              <a:t> degré/PARENTS </a:t>
            </a:r>
          </a:p>
          <a:p>
            <a:pPr>
              <a:buFont typeface="Wingdings" panose="05000000000000000000" pitchFamily="2" charset="2"/>
              <a:buChar char="Ø"/>
            </a:pPr>
            <a:r>
              <a:rPr lang="fr-FR" dirty="0"/>
              <a:t>Elèves</a:t>
            </a:r>
          </a:p>
          <a:p>
            <a:pPr>
              <a:buFont typeface="Wingdings" panose="05000000000000000000" pitchFamily="2" charset="2"/>
              <a:buChar char="Ø"/>
            </a:pPr>
            <a:r>
              <a:rPr lang="fr-FR" dirty="0"/>
              <a:t>Enseignants </a:t>
            </a:r>
          </a:p>
          <a:p>
            <a:pPr>
              <a:buFont typeface="Wingdings" panose="05000000000000000000" pitchFamily="2" charset="2"/>
              <a:buChar char="Ø"/>
            </a:pPr>
            <a:r>
              <a:rPr lang="fr-FR" dirty="0"/>
              <a:t>Parents </a:t>
            </a:r>
          </a:p>
          <a:p>
            <a:pPr marL="0" indent="0">
              <a:buNone/>
            </a:pPr>
            <a:endParaRPr lang="fr-FR" dirty="0"/>
          </a:p>
        </p:txBody>
      </p:sp>
    </p:spTree>
    <p:extLst>
      <p:ext uri="{BB962C8B-B14F-4D97-AF65-F5344CB8AC3E}">
        <p14:creationId xmlns:p14="http://schemas.microsoft.com/office/powerpoint/2010/main" val="4284761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7855FC-FBA6-B8CD-B46A-D9C6E259C6E7}"/>
              </a:ext>
            </a:extLst>
          </p:cNvPr>
          <p:cNvSpPr>
            <a:spLocks noGrp="1"/>
          </p:cNvSpPr>
          <p:nvPr>
            <p:ph type="title"/>
          </p:nvPr>
        </p:nvSpPr>
        <p:spPr/>
        <p:txBody>
          <a:bodyPr/>
          <a:lstStyle/>
          <a:p>
            <a:pPr algn="ctr"/>
            <a:r>
              <a:rPr lang="fr-FR" b="1" dirty="0">
                <a:solidFill>
                  <a:srgbClr val="0070C0"/>
                </a:solidFill>
              </a:rPr>
              <a:t>Activités menées dans notre académie</a:t>
            </a:r>
          </a:p>
        </p:txBody>
      </p:sp>
      <p:sp>
        <p:nvSpPr>
          <p:cNvPr id="3" name="Espace réservé du contenu 2">
            <a:extLst>
              <a:ext uri="{FF2B5EF4-FFF2-40B4-BE49-F238E27FC236}">
                <a16:creationId xmlns:a16="http://schemas.microsoft.com/office/drawing/2014/main" id="{38D7454F-7B3B-F767-7A71-A3CF76C228B5}"/>
              </a:ext>
            </a:extLst>
          </p:cNvPr>
          <p:cNvSpPr>
            <a:spLocks noGrp="1"/>
          </p:cNvSpPr>
          <p:nvPr>
            <p:ph idx="1"/>
          </p:nvPr>
        </p:nvSpPr>
        <p:spPr/>
        <p:txBody>
          <a:bodyPr/>
          <a:lstStyle/>
          <a:p>
            <a:r>
              <a:rPr lang="fr-FR" dirty="0">
                <a:hlinkClick r:id="rId3"/>
              </a:rPr>
              <a:t>https://drane.site.ac-guadeloupe.fr/tag/tne-d/</a:t>
            </a:r>
            <a:endParaRPr lang="fr-FR" dirty="0"/>
          </a:p>
          <a:p>
            <a:endParaRPr lang="fr-FR" dirty="0"/>
          </a:p>
        </p:txBody>
      </p:sp>
    </p:spTree>
    <p:extLst>
      <p:ext uri="{BB962C8B-B14F-4D97-AF65-F5344CB8AC3E}">
        <p14:creationId xmlns:p14="http://schemas.microsoft.com/office/powerpoint/2010/main" val="3860296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C5501E-EEA7-3948-FDF6-2CF8090528EA}"/>
              </a:ext>
            </a:extLst>
          </p:cNvPr>
          <p:cNvSpPr>
            <a:spLocks noGrp="1"/>
          </p:cNvSpPr>
          <p:nvPr>
            <p:ph type="title"/>
          </p:nvPr>
        </p:nvSpPr>
        <p:spPr/>
        <p:txBody>
          <a:bodyPr/>
          <a:lstStyle/>
          <a:p>
            <a:r>
              <a:rPr lang="fr-FR" b="1" dirty="0">
                <a:solidFill>
                  <a:srgbClr val="0070C0"/>
                </a:solidFill>
              </a:rPr>
              <a:t>Activités menées</a:t>
            </a:r>
          </a:p>
        </p:txBody>
      </p:sp>
      <p:sp>
        <p:nvSpPr>
          <p:cNvPr id="3" name="Espace réservé du contenu 2">
            <a:extLst>
              <a:ext uri="{FF2B5EF4-FFF2-40B4-BE49-F238E27FC236}">
                <a16:creationId xmlns:a16="http://schemas.microsoft.com/office/drawing/2014/main" id="{31D78646-089A-D840-4368-62BF62FED601}"/>
              </a:ext>
            </a:extLst>
          </p:cNvPr>
          <p:cNvSpPr>
            <a:spLocks noGrp="1"/>
          </p:cNvSpPr>
          <p:nvPr>
            <p:ph idx="1"/>
          </p:nvPr>
        </p:nvSpPr>
        <p:spPr/>
        <p:txBody>
          <a:bodyPr>
            <a:normAutofit/>
          </a:bodyPr>
          <a:lstStyle/>
          <a:p>
            <a:endParaRPr lang="fr-FR" dirty="0">
              <a:effectLst/>
              <a:hlinkClick r:id="rId2"/>
            </a:endParaRPr>
          </a:p>
          <a:p>
            <a:endParaRPr lang="fr-FR" dirty="0">
              <a:hlinkClick r:id="rId2"/>
            </a:endParaRPr>
          </a:p>
          <a:p>
            <a:endParaRPr lang="fr-FR" dirty="0">
              <a:effectLst/>
              <a:hlinkClick r:id="rId2"/>
            </a:endParaRPr>
          </a:p>
          <a:p>
            <a:endParaRPr lang="fr-FR" dirty="0">
              <a:hlinkClick r:id="rId2"/>
            </a:endParaRPr>
          </a:p>
          <a:p>
            <a:endParaRPr lang="fr-FR" dirty="0">
              <a:hlinkClick r:id="rId2"/>
            </a:endParaRPr>
          </a:p>
          <a:p>
            <a:endParaRPr lang="fr-FR" dirty="0">
              <a:hlinkClick r:id="rId2"/>
            </a:endParaRPr>
          </a:p>
          <a:p>
            <a:r>
              <a:rPr lang="fr-FR" dirty="0">
                <a:hlinkClick r:id="rId3"/>
              </a:rPr>
              <a:t>https://drane.site.ac-guadeloupe.fr/mini-site-e-parentalite/</a:t>
            </a:r>
            <a:endParaRPr lang="fr-FR" dirty="0"/>
          </a:p>
          <a:p>
            <a:r>
              <a:rPr lang="fr-FR" dirty="0">
                <a:hlinkClick r:id="rId4"/>
              </a:rPr>
              <a:t>https://dgxy.link/siteDRANEParentalite</a:t>
            </a:r>
            <a:endParaRPr lang="fr-FR" dirty="0"/>
          </a:p>
          <a:p>
            <a:endParaRPr lang="fr-FR" dirty="0"/>
          </a:p>
        </p:txBody>
      </p:sp>
      <p:pic>
        <p:nvPicPr>
          <p:cNvPr id="5" name="Image 4">
            <a:extLst>
              <a:ext uri="{FF2B5EF4-FFF2-40B4-BE49-F238E27FC236}">
                <a16:creationId xmlns:a16="http://schemas.microsoft.com/office/drawing/2014/main" id="{9073E8D9-5102-6D43-B40E-ABF746B8F2F0}"/>
              </a:ext>
            </a:extLst>
          </p:cNvPr>
          <p:cNvPicPr>
            <a:picLocks noChangeAspect="1"/>
          </p:cNvPicPr>
          <p:nvPr/>
        </p:nvPicPr>
        <p:blipFill>
          <a:blip r:embed="rId5"/>
          <a:stretch>
            <a:fillRect/>
          </a:stretch>
        </p:blipFill>
        <p:spPr>
          <a:xfrm>
            <a:off x="1623263" y="1712913"/>
            <a:ext cx="5467953" cy="2641875"/>
          </a:xfrm>
          <a:prstGeom prst="rect">
            <a:avLst/>
          </a:prstGeom>
        </p:spPr>
      </p:pic>
    </p:spTree>
    <p:extLst>
      <p:ext uri="{BB962C8B-B14F-4D97-AF65-F5344CB8AC3E}">
        <p14:creationId xmlns:p14="http://schemas.microsoft.com/office/powerpoint/2010/main" val="184964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9346AE-1684-E2DE-79EA-2A0E3035BB02}"/>
              </a:ext>
            </a:extLst>
          </p:cNvPr>
          <p:cNvSpPr>
            <a:spLocks noGrp="1"/>
          </p:cNvSpPr>
          <p:nvPr>
            <p:ph type="title"/>
          </p:nvPr>
        </p:nvSpPr>
        <p:spPr/>
        <p:txBody>
          <a:bodyPr/>
          <a:lstStyle/>
          <a:p>
            <a:pPr algn="ctr"/>
            <a:r>
              <a:rPr lang="fr-FR" b="1" dirty="0">
                <a:solidFill>
                  <a:srgbClr val="0070C0"/>
                </a:solidFill>
              </a:rPr>
              <a:t>Activités menées dans notre académie</a:t>
            </a:r>
            <a:endParaRPr lang="fr-FR" dirty="0"/>
          </a:p>
        </p:txBody>
      </p:sp>
      <p:pic>
        <p:nvPicPr>
          <p:cNvPr id="7" name="Espace réservé du contenu 6">
            <a:extLst>
              <a:ext uri="{FF2B5EF4-FFF2-40B4-BE49-F238E27FC236}">
                <a16:creationId xmlns:a16="http://schemas.microsoft.com/office/drawing/2014/main" id="{B6B6599A-3D6A-220E-6BAC-35130D0BF1F8}"/>
              </a:ext>
            </a:extLst>
          </p:cNvPr>
          <p:cNvPicPr>
            <a:picLocks noGrp="1" noChangeAspect="1"/>
          </p:cNvPicPr>
          <p:nvPr>
            <p:ph idx="1"/>
          </p:nvPr>
        </p:nvPicPr>
        <p:blipFill>
          <a:blip r:embed="rId2"/>
          <a:stretch>
            <a:fillRect/>
          </a:stretch>
        </p:blipFill>
        <p:spPr>
          <a:xfrm>
            <a:off x="2776102" y="1519787"/>
            <a:ext cx="6239746" cy="3505689"/>
          </a:xfrm>
        </p:spPr>
      </p:pic>
      <p:sp>
        <p:nvSpPr>
          <p:cNvPr id="9" name="ZoneTexte 8">
            <a:extLst>
              <a:ext uri="{FF2B5EF4-FFF2-40B4-BE49-F238E27FC236}">
                <a16:creationId xmlns:a16="http://schemas.microsoft.com/office/drawing/2014/main" id="{993DD5F8-9B6D-00D7-E01F-07E68BB0E597}"/>
              </a:ext>
            </a:extLst>
          </p:cNvPr>
          <p:cNvSpPr txBox="1"/>
          <p:nvPr/>
        </p:nvSpPr>
        <p:spPr>
          <a:xfrm>
            <a:off x="1343026" y="5460781"/>
            <a:ext cx="9129712" cy="923330"/>
          </a:xfrm>
          <a:prstGeom prst="rect">
            <a:avLst/>
          </a:prstGeom>
          <a:noFill/>
        </p:spPr>
        <p:txBody>
          <a:bodyPr wrap="square">
            <a:spAutoFit/>
          </a:bodyPr>
          <a:lstStyle/>
          <a:p>
            <a:r>
              <a:rPr lang="fr-FR" dirty="0"/>
              <a:t>Lien de la vidéo de l’épisode 1 : "Vous avez-dit continuité pédagogique, Monsieur le Directeur ?"</a:t>
            </a:r>
          </a:p>
          <a:p>
            <a:r>
              <a:rPr lang="fr-FR" dirty="0">
                <a:hlinkClick r:id="rId3"/>
              </a:rPr>
              <a:t>https://tube-numerique-educatif.apps.education.fr/w/nbEQoft3Ee8qzMNq4qFxJx</a:t>
            </a:r>
            <a:endParaRPr lang="fr-FR" dirty="0"/>
          </a:p>
          <a:p>
            <a:endParaRPr lang="fr-FR" dirty="0"/>
          </a:p>
        </p:txBody>
      </p:sp>
    </p:spTree>
    <p:extLst>
      <p:ext uri="{BB962C8B-B14F-4D97-AF65-F5344CB8AC3E}">
        <p14:creationId xmlns:p14="http://schemas.microsoft.com/office/powerpoint/2010/main" val="2693594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A5B47E6-E2D3-47E3-2A7B-CE23233666C1}"/>
              </a:ext>
            </a:extLst>
          </p:cNvPr>
          <p:cNvPicPr>
            <a:picLocks noChangeAspect="1"/>
          </p:cNvPicPr>
          <p:nvPr/>
        </p:nvPicPr>
        <p:blipFill>
          <a:blip r:embed="rId3"/>
          <a:stretch>
            <a:fillRect/>
          </a:stretch>
        </p:blipFill>
        <p:spPr>
          <a:xfrm>
            <a:off x="0" y="1400175"/>
            <a:ext cx="12192000" cy="5958288"/>
          </a:xfrm>
          <a:prstGeom prst="rect">
            <a:avLst/>
          </a:prstGeom>
        </p:spPr>
      </p:pic>
      <p:sp>
        <p:nvSpPr>
          <p:cNvPr id="4" name="Titre 3">
            <a:extLst>
              <a:ext uri="{FF2B5EF4-FFF2-40B4-BE49-F238E27FC236}">
                <a16:creationId xmlns:a16="http://schemas.microsoft.com/office/drawing/2014/main" id="{905E7DA6-83C7-429E-3779-62EC26097611}"/>
              </a:ext>
            </a:extLst>
          </p:cNvPr>
          <p:cNvSpPr>
            <a:spLocks noGrp="1"/>
          </p:cNvSpPr>
          <p:nvPr>
            <p:ph type="title"/>
          </p:nvPr>
        </p:nvSpPr>
        <p:spPr>
          <a:xfrm>
            <a:off x="838200" y="74612"/>
            <a:ext cx="10515600" cy="1325563"/>
          </a:xfrm>
        </p:spPr>
        <p:txBody>
          <a:bodyPr/>
          <a:lstStyle/>
          <a:p>
            <a:r>
              <a:rPr lang="fr-FR" b="1" dirty="0">
                <a:solidFill>
                  <a:srgbClr val="0070C0"/>
                </a:solidFill>
              </a:rPr>
              <a:t>Activités menées dans notre académie</a:t>
            </a:r>
            <a:endParaRPr lang="fr-FR" dirty="0"/>
          </a:p>
        </p:txBody>
      </p:sp>
    </p:spTree>
    <p:extLst>
      <p:ext uri="{BB962C8B-B14F-4D97-AF65-F5344CB8AC3E}">
        <p14:creationId xmlns:p14="http://schemas.microsoft.com/office/powerpoint/2010/main" val="2558165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6B7DD2-980D-2D67-D77F-E375AAEA43AB}"/>
              </a:ext>
            </a:extLst>
          </p:cNvPr>
          <p:cNvSpPr>
            <a:spLocks noGrp="1"/>
          </p:cNvSpPr>
          <p:nvPr>
            <p:ph type="title"/>
          </p:nvPr>
        </p:nvSpPr>
        <p:spPr/>
        <p:txBody>
          <a:bodyPr/>
          <a:lstStyle/>
          <a:p>
            <a:pPr algn="ctr"/>
            <a:r>
              <a:rPr lang="fr-FR" b="1" dirty="0">
                <a:solidFill>
                  <a:srgbClr val="0070C0"/>
                </a:solidFill>
              </a:rPr>
              <a:t>L’accès au dispositif</a:t>
            </a:r>
          </a:p>
        </p:txBody>
      </p:sp>
    </p:spTree>
    <p:extLst>
      <p:ext uri="{BB962C8B-B14F-4D97-AF65-F5344CB8AC3E}">
        <p14:creationId xmlns:p14="http://schemas.microsoft.com/office/powerpoint/2010/main" val="182691408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TotalTime>
  <Words>919</Words>
  <Application>Microsoft Office PowerPoint</Application>
  <PresentationFormat>Grand écran</PresentationFormat>
  <Paragraphs>95</Paragraphs>
  <Slides>26</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Arial</vt:lpstr>
      <vt:lpstr>Calibri</vt:lpstr>
      <vt:lpstr>Calibri Light</vt:lpstr>
      <vt:lpstr>Wingdings</vt:lpstr>
      <vt:lpstr>Thème Office</vt:lpstr>
      <vt:lpstr>Faire découvrir le TNE aux coordonnateurs de Lettres-Histoire de l’académie Guadeloupe</vt:lpstr>
      <vt:lpstr>Présentation du TNE</vt:lpstr>
      <vt:lpstr>Présentation TNE </vt:lpstr>
      <vt:lpstr>Présentation du TNE</vt:lpstr>
      <vt:lpstr>Activités menées dans notre académie</vt:lpstr>
      <vt:lpstr>Activités menées</vt:lpstr>
      <vt:lpstr>Activités menées dans notre académie</vt:lpstr>
      <vt:lpstr>Activités menées dans notre académie</vt:lpstr>
      <vt:lpstr>L’accès au dispositif</vt:lpstr>
      <vt:lpstr>1ère étape </vt:lpstr>
      <vt:lpstr>2ème étape-  Se former</vt:lpstr>
      <vt:lpstr>3ème étape</vt:lpstr>
      <vt:lpstr>4ème étape </vt:lpstr>
      <vt:lpstr>5ème étape</vt:lpstr>
      <vt:lpstr>6ème étape - Accéder à une ressource</vt:lpstr>
      <vt:lpstr>7ème étape-Exemple de module de formation pour accéder à une ressource</vt:lpstr>
      <vt:lpstr>8ème étape- L’activation de la ressource</vt:lpstr>
      <vt:lpstr>Présentation PowerPoint</vt:lpstr>
      <vt:lpstr>Présentation PowerPoint</vt:lpstr>
      <vt:lpstr>Présentation PowerPoint</vt:lpstr>
      <vt:lpstr>Présentation PowerPoint</vt:lpstr>
      <vt:lpstr>Attestation</vt:lpstr>
      <vt:lpstr>9ème étape- Accès depuis l’EDUGAR</vt:lpstr>
      <vt:lpstr>Présentation PowerPoint</vt:lpstr>
      <vt:lpstr>Le volet parentalité: Parentalité et Numérique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Yannick ELATRE</dc:creator>
  <cp:lastModifiedBy>Yannick ELATRE</cp:lastModifiedBy>
  <cp:revision>54</cp:revision>
  <dcterms:created xsi:type="dcterms:W3CDTF">2024-01-31T15:43:21Z</dcterms:created>
  <dcterms:modified xsi:type="dcterms:W3CDTF">2024-01-31T22:34:10Z</dcterms:modified>
</cp:coreProperties>
</file>