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4" r:id="rId2"/>
    <p:sldId id="259" r:id="rId3"/>
    <p:sldId id="284" r:id="rId4"/>
    <p:sldId id="285" r:id="rId5"/>
    <p:sldId id="283" r:id="rId6"/>
    <p:sldId id="263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B4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0460"/>
  </p:normalViewPr>
  <p:slideViewPr>
    <p:cSldViewPr snapToGrid="0" snapToObjects="1">
      <p:cViewPr>
        <p:scale>
          <a:sx n="72" d="100"/>
          <a:sy n="72" d="100"/>
        </p:scale>
        <p:origin x="1488" y="496"/>
      </p:cViewPr>
      <p:guideLst/>
    </p:cSldViewPr>
  </p:slideViewPr>
  <p:notesTextViewPr>
    <p:cViewPr>
      <p:scale>
        <a:sx n="120" d="100"/>
        <a:sy n="1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7788A-07BA-FD45-9DFD-72B4DBF97F66}" type="datetimeFigureOut">
              <a:rPr lang="fr-FR" smtClean="0"/>
              <a:t>17/01/2020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2AD1-9E15-C148-99FB-3C2B9A2AD4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098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2AD1-9E15-C148-99FB-3C2B9A2AD43D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877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2AD1-9E15-C148-99FB-3C2B9A2AD43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51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I </a:t>
            </a:r>
            <a:r>
              <a:rPr lang="en-GB" baseline="0" noProof="0" dirty="0" smtClean="0"/>
              <a:t> can see a kid he may be 11 or 13 years old</a:t>
            </a:r>
          </a:p>
          <a:p>
            <a:r>
              <a:rPr lang="en-GB" baseline="0" noProof="0" dirty="0" smtClean="0"/>
              <a:t>I saw the kid riding his bike, taking pictures, adding/putting effects , playing/ drawing with his IPAD</a:t>
            </a:r>
          </a:p>
          <a:p>
            <a:endParaRPr lang="en-GB" noProof="0" dirty="0" smtClean="0"/>
          </a:p>
          <a:p>
            <a:r>
              <a:rPr lang="en-GB" noProof="0" dirty="0" smtClean="0"/>
              <a:t>The child is the main character</a:t>
            </a:r>
          </a:p>
          <a:p>
            <a:endParaRPr lang="en-GB" noProof="0" dirty="0" smtClean="0"/>
          </a:p>
          <a:p>
            <a:r>
              <a:rPr lang="en-GB" noProof="0" dirty="0" smtClean="0"/>
              <a:t>I can see he ‘s riding</a:t>
            </a:r>
            <a:r>
              <a:rPr lang="en-GB" baseline="0" noProof="0" dirty="0" smtClean="0"/>
              <a:t> his bike.</a:t>
            </a:r>
          </a:p>
          <a:p>
            <a:r>
              <a:rPr lang="en-GB" baseline="0" noProof="0" dirty="0" smtClean="0"/>
              <a:t>To add comments</a:t>
            </a:r>
          </a:p>
          <a:p>
            <a:r>
              <a:rPr lang="en-GB" baseline="0" noProof="0" dirty="0" smtClean="0"/>
              <a:t>Thanks to her </a:t>
            </a:r>
            <a:r>
              <a:rPr lang="en-GB" baseline="0" noProof="0" dirty="0" err="1" smtClean="0"/>
              <a:t>ipad</a:t>
            </a:r>
            <a:r>
              <a:rPr lang="en-GB" baseline="0" noProof="0" dirty="0" smtClean="0"/>
              <a:t>, she can use special effects into her pictures.</a:t>
            </a:r>
          </a:p>
          <a:p>
            <a:r>
              <a:rPr lang="en-GB" baseline="0" noProof="0" dirty="0" smtClean="0"/>
              <a:t>An ad = </a:t>
            </a:r>
            <a:r>
              <a:rPr lang="en-GB" baseline="0" noProof="0" dirty="0" err="1" smtClean="0"/>
              <a:t>une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publicité</a:t>
            </a:r>
            <a:endParaRPr lang="en-GB" baseline="0" noProof="0" dirty="0" smtClean="0"/>
          </a:p>
          <a:p>
            <a:r>
              <a:rPr lang="en-GB" baseline="0" noProof="0" dirty="0" smtClean="0"/>
              <a:t>Advertisement/ advertising</a:t>
            </a:r>
          </a:p>
          <a:p>
            <a:r>
              <a:rPr lang="en-GB" baseline="0" noProof="0" dirty="0" smtClean="0"/>
              <a:t>To draw  -  to send pictures – to take photos – to have a key board</a:t>
            </a:r>
          </a:p>
          <a:p>
            <a:r>
              <a:rPr lang="en-GB" baseline="0" noProof="0" dirty="0" smtClean="0"/>
              <a:t>We can bring it very easily</a:t>
            </a:r>
          </a:p>
          <a:p>
            <a:r>
              <a:rPr lang="en-GB" baseline="0" noProof="0" dirty="0" smtClean="0"/>
              <a:t>Old fashioned  --</a:t>
            </a:r>
            <a:r>
              <a:rPr lang="en-GB" baseline="0" noProof="0" dirty="0" smtClean="0">
                <a:sym typeface="Wingdings"/>
              </a:rPr>
              <a:t> </a:t>
            </a:r>
            <a:r>
              <a:rPr lang="en-GB" baseline="0" noProof="0" dirty="0" err="1" smtClean="0">
                <a:sym typeface="Wingdings"/>
              </a:rPr>
              <a:t>génération</a:t>
            </a:r>
            <a:r>
              <a:rPr lang="en-GB" baseline="0" noProof="0" dirty="0" smtClean="0">
                <a:sym typeface="Wingdings"/>
              </a:rPr>
              <a:t> gap</a:t>
            </a:r>
          </a:p>
          <a:p>
            <a:endParaRPr lang="en-GB" baseline="0" noProof="0" dirty="0" smtClean="0">
              <a:sym typeface="Wingdings"/>
            </a:endParaRPr>
          </a:p>
          <a:p>
            <a:r>
              <a:rPr lang="en-GB" baseline="0" noProof="0" dirty="0" err="1" smtClean="0">
                <a:sym typeface="Wingdings"/>
              </a:rPr>
              <a:t>compagnies</a:t>
            </a:r>
            <a:endParaRPr lang="en-GB" baseline="0" noProof="0" dirty="0" smtClean="0">
              <a:sym typeface="Wingdings"/>
            </a:endParaRPr>
          </a:p>
          <a:p>
            <a:endParaRPr lang="en-GB" baseline="0" noProof="0" dirty="0" smtClean="0">
              <a:sym typeface="Wingdings"/>
            </a:endParaRPr>
          </a:p>
          <a:p>
            <a:r>
              <a:rPr lang="en-GB" baseline="0" noProof="0" dirty="0" err="1" smtClean="0">
                <a:sym typeface="Wingdings"/>
              </a:rPr>
              <a:t>Os</a:t>
            </a:r>
            <a:r>
              <a:rPr lang="en-GB" baseline="0" noProof="0" dirty="0" smtClean="0">
                <a:sym typeface="Wingdings"/>
              </a:rPr>
              <a:t>  : windows, IOS, Captain, Android</a:t>
            </a:r>
          </a:p>
          <a:p>
            <a:r>
              <a:rPr lang="en-GB" baseline="0" noProof="0" dirty="0" smtClean="0">
                <a:sym typeface="Wingdings"/>
              </a:rPr>
              <a:t>Mark: SONY , APPLE, ACER ,LG </a:t>
            </a:r>
            <a:r>
              <a:rPr lang="en-GB" baseline="0" noProof="0" dirty="0" err="1" smtClean="0">
                <a:sym typeface="Wingdings"/>
              </a:rPr>
              <a:t>etc</a:t>
            </a:r>
            <a:endParaRPr lang="en-GB" baseline="0" noProof="0" dirty="0" smtClean="0"/>
          </a:p>
          <a:p>
            <a:endParaRPr lang="en-GB" noProof="0" dirty="0" smtClean="0"/>
          </a:p>
          <a:p>
            <a:endParaRPr lang="en-GB" noProof="0" dirty="0" smtClean="0"/>
          </a:p>
          <a:p>
            <a:r>
              <a:rPr lang="en-GB" noProof="0" dirty="0" smtClean="0"/>
              <a:t> to read / </a:t>
            </a:r>
            <a:r>
              <a:rPr lang="en-GB" noProof="0" dirty="0" err="1" smtClean="0"/>
              <a:t>writte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datas</a:t>
            </a:r>
            <a:endParaRPr lang="en-GB" noProof="0" dirty="0" smtClean="0"/>
          </a:p>
          <a:p>
            <a:endParaRPr lang="en-GB" noProof="0" dirty="0" smtClean="0"/>
          </a:p>
          <a:p>
            <a:r>
              <a:rPr lang="en-GB" noProof="0" dirty="0" smtClean="0"/>
              <a:t>What do you</a:t>
            </a:r>
            <a:r>
              <a:rPr lang="en-GB" baseline="0" noProof="0" dirty="0" smtClean="0"/>
              <a:t> love to do when you’re a child ?</a:t>
            </a:r>
            <a:endParaRPr lang="en-GB" noProof="0" dirty="0" smtClean="0"/>
          </a:p>
          <a:p>
            <a:endParaRPr lang="en-GB" noProof="0" dirty="0" smtClean="0"/>
          </a:p>
          <a:p>
            <a:r>
              <a:rPr lang="en-GB" noProof="0" dirty="0" smtClean="0"/>
              <a:t>1 or 0  binary information  </a:t>
            </a:r>
            <a:r>
              <a:rPr lang="en-GB" baseline="0" noProof="0" dirty="0" smtClean="0"/>
              <a:t> complex information</a:t>
            </a:r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2AD1-9E15-C148-99FB-3C2B9A2AD43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823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B4BE-D97F-3A40-8316-96866B5FB12B}" type="datetimeFigureOut">
              <a:rPr lang="fr-FR" smtClean="0"/>
              <a:t>17/01/2020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C036-F018-2047-8B00-1F2E7E921A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76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B4BE-D97F-3A40-8316-96866B5FB12B}" type="datetimeFigureOut">
              <a:rPr lang="fr-FR" smtClean="0"/>
              <a:t>17/01/2020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C036-F018-2047-8B00-1F2E7E921A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24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B4BE-D97F-3A40-8316-96866B5FB12B}" type="datetimeFigureOut">
              <a:rPr lang="fr-FR" smtClean="0"/>
              <a:t>17/01/2020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C036-F018-2047-8B00-1F2E7E921A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10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B4BE-D97F-3A40-8316-96866B5FB12B}" type="datetimeFigureOut">
              <a:rPr lang="fr-FR" smtClean="0"/>
              <a:t>17/01/2020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C036-F018-2047-8B00-1F2E7E921A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13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B4BE-D97F-3A40-8316-96866B5FB12B}" type="datetimeFigureOut">
              <a:rPr lang="fr-FR" smtClean="0"/>
              <a:t>17/01/2020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C036-F018-2047-8B00-1F2E7E921A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56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B4BE-D97F-3A40-8316-96866B5FB12B}" type="datetimeFigureOut">
              <a:rPr lang="fr-FR" smtClean="0"/>
              <a:t>17/01/2020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C036-F018-2047-8B00-1F2E7E921A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94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B4BE-D97F-3A40-8316-96866B5FB12B}" type="datetimeFigureOut">
              <a:rPr lang="fr-FR" smtClean="0"/>
              <a:t>17/01/2020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C036-F018-2047-8B00-1F2E7E921A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98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B4BE-D97F-3A40-8316-96866B5FB12B}" type="datetimeFigureOut">
              <a:rPr lang="fr-FR" smtClean="0"/>
              <a:t>17/01/2020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C036-F018-2047-8B00-1F2E7E921A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67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B4BE-D97F-3A40-8316-96866B5FB12B}" type="datetimeFigureOut">
              <a:rPr lang="fr-FR" smtClean="0"/>
              <a:t>17/01/2020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C036-F018-2047-8B00-1F2E7E921A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2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B4BE-D97F-3A40-8316-96866B5FB12B}" type="datetimeFigureOut">
              <a:rPr lang="fr-FR" smtClean="0"/>
              <a:t>17/01/2020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C036-F018-2047-8B00-1F2E7E921A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8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B4BE-D97F-3A40-8316-96866B5FB12B}" type="datetimeFigureOut">
              <a:rPr lang="fr-FR" smtClean="0"/>
              <a:t>17/01/2020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4C036-F018-2047-8B00-1F2E7E921A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408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BB4BE-D97F-3A40-8316-96866B5FB12B}" type="datetimeFigureOut">
              <a:rPr lang="fr-FR" smtClean="0"/>
              <a:t>17/01/2020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4C036-F018-2047-8B00-1F2E7E921A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80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pple iPad Pro  What's a Compute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63" y="317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0543" y="246257"/>
            <a:ext cx="9263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u="sng" dirty="0" smtClean="0"/>
              <a:t>Use the methodology to understand the video </a:t>
            </a:r>
            <a:endParaRPr lang="en-GB" sz="3600" b="1" u="sng" dirty="0"/>
          </a:p>
        </p:txBody>
      </p:sp>
      <p:sp>
        <p:nvSpPr>
          <p:cNvPr id="3" name="ZoneTexte 2"/>
          <p:cNvSpPr txBox="1"/>
          <p:nvPr/>
        </p:nvSpPr>
        <p:spPr>
          <a:xfrm>
            <a:off x="618148" y="822126"/>
            <a:ext cx="623529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 What </a:t>
            </a:r>
            <a:r>
              <a:rPr lang="en-GB" sz="2400" b="1" dirty="0" smtClean="0"/>
              <a:t>sort/ kind/ type</a:t>
            </a:r>
            <a:r>
              <a:rPr lang="en-GB" sz="2400" dirty="0" smtClean="0"/>
              <a:t>  of document is it ?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What is it about ?  Give the key words.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Who is/ are  the main character(s) ? Age?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Where does the scene take place ? ( places)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143013" y="1283791"/>
            <a:ext cx="4687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Réponse</a:t>
            </a:r>
            <a:r>
              <a:rPr lang="en-GB" b="1" dirty="0" smtClean="0"/>
              <a:t> </a:t>
            </a:r>
            <a:r>
              <a:rPr lang="en-GB" b="1" dirty="0" err="1" smtClean="0"/>
              <a:t>attendue</a:t>
            </a:r>
            <a:r>
              <a:rPr lang="en-GB" b="1" dirty="0" smtClean="0"/>
              <a:t> :  </a:t>
            </a:r>
            <a:r>
              <a:rPr lang="en-GB" dirty="0" smtClean="0">
                <a:solidFill>
                  <a:srgbClr val="00B050"/>
                </a:solidFill>
              </a:rPr>
              <a:t>It’s an ad  = advertisement.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143013" y="2391786"/>
            <a:ext cx="3277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Réponse</a:t>
            </a:r>
            <a:r>
              <a:rPr lang="en-GB" b="1" dirty="0" smtClean="0"/>
              <a:t> </a:t>
            </a:r>
            <a:r>
              <a:rPr lang="en-GB" b="1" dirty="0" err="1" smtClean="0"/>
              <a:t>attendue</a:t>
            </a:r>
            <a:r>
              <a:rPr lang="en-GB" b="1" dirty="0" smtClean="0"/>
              <a:t> </a:t>
            </a:r>
            <a:r>
              <a:rPr lang="en-GB" dirty="0" smtClean="0"/>
              <a:t>:  A girl,  bike, </a:t>
            </a:r>
            <a:r>
              <a:rPr lang="en-GB" dirty="0" err="1" smtClean="0"/>
              <a:t>Ipad</a:t>
            </a:r>
            <a:r>
              <a:rPr lang="en-GB" dirty="0" smtClean="0"/>
              <a:t> , computer, draw</a:t>
            </a:r>
            <a:r>
              <a:rPr lang="en-GB" dirty="0" smtClean="0">
                <a:solidFill>
                  <a:srgbClr val="FF0000"/>
                </a:solidFill>
              </a:rPr>
              <a:t>ing</a:t>
            </a:r>
            <a:r>
              <a:rPr lang="en-GB" dirty="0" smtClean="0"/>
              <a:t>, send</a:t>
            </a:r>
            <a:r>
              <a:rPr lang="en-GB" dirty="0" smtClean="0">
                <a:solidFill>
                  <a:srgbClr val="FF0000"/>
                </a:solidFill>
              </a:rPr>
              <a:t>ing </a:t>
            </a:r>
            <a:r>
              <a:rPr lang="en-GB" dirty="0" smtClean="0"/>
              <a:t>, tak</a:t>
            </a:r>
            <a:r>
              <a:rPr lang="en-GB" dirty="0" smtClean="0">
                <a:solidFill>
                  <a:srgbClr val="FF0000"/>
                </a:solidFill>
              </a:rPr>
              <a:t>ing </a:t>
            </a:r>
            <a:r>
              <a:rPr lang="en-GB" dirty="0" smtClean="0"/>
              <a:t>pictures</a:t>
            </a:r>
            <a:r>
              <a:rPr lang="is-IS" dirty="0" smtClean="0"/>
              <a:t>….</a:t>
            </a:r>
            <a:endParaRPr lang="en-GB" dirty="0"/>
          </a:p>
        </p:txBody>
      </p:sp>
      <p:sp>
        <p:nvSpPr>
          <p:cNvPr id="6" name="ZoneTexte 5"/>
          <p:cNvSpPr txBox="1"/>
          <p:nvPr/>
        </p:nvSpPr>
        <p:spPr>
          <a:xfrm>
            <a:off x="8830386" y="2391786"/>
            <a:ext cx="3039743" cy="23698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</a:rPr>
              <a:t>Vocabulary :</a:t>
            </a:r>
          </a:p>
          <a:p>
            <a:endParaRPr lang="en-US" sz="2000" b="1" u="sng" dirty="0" smtClean="0">
              <a:solidFill>
                <a:srgbClr val="0070C0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chemeClr val="tx1"/>
                </a:solidFill>
              </a:rPr>
              <a:t>An </a:t>
            </a:r>
            <a:r>
              <a:rPr lang="en-US" sz="1200" dirty="0">
                <a:solidFill>
                  <a:schemeClr val="tx1"/>
                </a:solidFill>
              </a:rPr>
              <a:t>ad  =  </a:t>
            </a:r>
            <a:r>
              <a:rPr lang="en-US" sz="1200" b="1" dirty="0">
                <a:solidFill>
                  <a:schemeClr val="tx1"/>
                </a:solidFill>
              </a:rPr>
              <a:t>an </a:t>
            </a:r>
            <a:r>
              <a:rPr lang="en-US" sz="1200" b="1" dirty="0" smtClean="0">
                <a:solidFill>
                  <a:schemeClr val="tx1"/>
                </a:solidFill>
              </a:rPr>
              <a:t>advertisement = </a:t>
            </a:r>
            <a:r>
              <a:rPr lang="en-US" sz="1200" b="1" dirty="0" err="1" smtClean="0">
                <a:solidFill>
                  <a:schemeClr val="tx1"/>
                </a:solidFill>
              </a:rPr>
              <a:t>une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publicité</a:t>
            </a:r>
            <a:endParaRPr lang="en-US" sz="1200" b="1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200" dirty="0"/>
              <a:t>An ad </a:t>
            </a:r>
            <a:r>
              <a:rPr lang="en-US" sz="1200" b="1" dirty="0">
                <a:solidFill>
                  <a:schemeClr val="tx1"/>
                </a:solidFill>
              </a:rPr>
              <a:t>≠</a:t>
            </a:r>
            <a:r>
              <a:rPr lang="en-US" sz="1200" b="1" dirty="0">
                <a:solidFill>
                  <a:srgbClr val="FF0000"/>
                </a:solidFill>
              </a:rPr>
              <a:t>  to </a:t>
            </a:r>
            <a:r>
              <a:rPr lang="en-US" sz="1200" b="1" dirty="0" smtClean="0">
                <a:solidFill>
                  <a:srgbClr val="FF0000"/>
                </a:solidFill>
              </a:rPr>
              <a:t>add ( don’t confuse ! )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200" b="1" dirty="0" smtClean="0">
                <a:solidFill>
                  <a:srgbClr val="FF0000"/>
                </a:solidFill>
              </a:rPr>
              <a:t>To add comments</a:t>
            </a:r>
          </a:p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rgbClr val="00B050"/>
                </a:solidFill>
              </a:rPr>
              <a:t>-</a:t>
            </a:r>
            <a:r>
              <a:rPr lang="en-US" sz="1200" dirty="0" smtClean="0">
                <a:solidFill>
                  <a:schemeClr val="tx1"/>
                </a:solidFill>
              </a:rPr>
              <a:t>To put special effects</a:t>
            </a:r>
          </a:p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chemeClr val="tx1"/>
                </a:solidFill>
              </a:rPr>
              <a:t>To draw</a:t>
            </a:r>
          </a:p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chemeClr val="tx1"/>
                </a:solidFill>
              </a:rPr>
              <a:t>To send</a:t>
            </a:r>
          </a:p>
          <a:p>
            <a:pPr marL="171450" indent="-171450">
              <a:buFontTx/>
              <a:buChar char="-"/>
            </a:pPr>
            <a:r>
              <a:rPr lang="en-US" sz="1200" b="1" dirty="0" smtClean="0">
                <a:solidFill>
                  <a:srgbClr val="00B050"/>
                </a:solidFill>
              </a:rPr>
              <a:t>-</a:t>
            </a:r>
            <a:r>
              <a:rPr lang="en-US" sz="1200" dirty="0" smtClean="0">
                <a:solidFill>
                  <a:schemeClr val="tx1"/>
                </a:solidFill>
              </a:rPr>
              <a:t>to bring</a:t>
            </a:r>
          </a:p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chemeClr val="tx1"/>
                </a:solidFill>
              </a:rPr>
              <a:t>Old fashioned = </a:t>
            </a:r>
            <a:r>
              <a:rPr lang="en-US" sz="1200" dirty="0" smtClean="0">
                <a:solidFill>
                  <a:schemeClr val="tx1"/>
                </a:solidFill>
              </a:rPr>
              <a:t>fashionable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143013" y="3869114"/>
            <a:ext cx="3277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Réponse</a:t>
            </a:r>
            <a:r>
              <a:rPr lang="en-GB" b="1" dirty="0" smtClean="0"/>
              <a:t> </a:t>
            </a:r>
            <a:r>
              <a:rPr lang="en-GB" b="1" dirty="0" err="1" smtClean="0"/>
              <a:t>attendue</a:t>
            </a:r>
            <a:r>
              <a:rPr lang="en-GB" b="1" dirty="0" smtClean="0"/>
              <a:t> </a:t>
            </a:r>
            <a:r>
              <a:rPr lang="en-GB" dirty="0" smtClean="0"/>
              <a:t>:</a:t>
            </a:r>
          </a:p>
          <a:p>
            <a:r>
              <a:rPr lang="en-GB" dirty="0"/>
              <a:t> </a:t>
            </a:r>
            <a:r>
              <a:rPr lang="en-GB" dirty="0" smtClean="0"/>
              <a:t>Maybe she’s eleven,  she’s a girl , she’s a kid/ child, maybe the woman is her mum.</a:t>
            </a:r>
            <a:endParaRPr lang="en-GB" dirty="0"/>
          </a:p>
        </p:txBody>
      </p:sp>
      <p:sp>
        <p:nvSpPr>
          <p:cNvPr id="8" name="ZoneTexte 7"/>
          <p:cNvSpPr txBox="1"/>
          <p:nvPr/>
        </p:nvSpPr>
        <p:spPr>
          <a:xfrm>
            <a:off x="4143013" y="5657671"/>
            <a:ext cx="3277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Réponse</a:t>
            </a:r>
            <a:r>
              <a:rPr lang="en-GB" b="1" dirty="0" smtClean="0"/>
              <a:t> </a:t>
            </a:r>
            <a:r>
              <a:rPr lang="en-GB" b="1" dirty="0" err="1" smtClean="0"/>
              <a:t>attendue</a:t>
            </a:r>
            <a:r>
              <a:rPr lang="en-GB" b="1" dirty="0" smtClean="0"/>
              <a:t> </a:t>
            </a:r>
            <a:r>
              <a:rPr lang="en-GB" dirty="0" smtClean="0"/>
              <a:t>:</a:t>
            </a:r>
          </a:p>
          <a:p>
            <a:r>
              <a:rPr lang="en-GB" dirty="0"/>
              <a:t> </a:t>
            </a:r>
            <a:r>
              <a:rPr lang="en-GB" dirty="0" smtClean="0"/>
              <a:t>at the baker’s, in the garden, in the street, in the bus. </a:t>
            </a:r>
            <a:endParaRPr lang="en-GB" dirty="0"/>
          </a:p>
        </p:txBody>
      </p:sp>
      <p:sp>
        <p:nvSpPr>
          <p:cNvPr id="10" name="Zone de texte 23"/>
          <p:cNvSpPr txBox="1"/>
          <p:nvPr/>
        </p:nvSpPr>
        <p:spPr>
          <a:xfrm>
            <a:off x="7526462" y="6502400"/>
            <a:ext cx="2115781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dirty="0" smtClean="0">
                <a:solidFill>
                  <a:schemeClr val="bg2">
                    <a:lumMod val="25000"/>
                  </a:schemeClr>
                </a:solidFill>
                <a:latin typeface="Avenir Black" charset="0"/>
                <a:ea typeface="ＭＳ 明朝" charset="-128"/>
                <a:cs typeface="Times New Roman" charset="0"/>
              </a:rPr>
              <a:t>LGT Sonny RUPAIRE</a:t>
            </a:r>
          </a:p>
          <a:p>
            <a:pPr>
              <a:spcAft>
                <a:spcPts val="0"/>
              </a:spcAft>
            </a:pPr>
            <a:r>
              <a:rPr lang="en-GB" sz="700" b="1" dirty="0">
                <a:solidFill>
                  <a:schemeClr val="bg2">
                    <a:lumMod val="25000"/>
                  </a:schemeClr>
                </a:solidFill>
                <a:effectLst/>
                <a:latin typeface="Avenir Black" charset="0"/>
                <a:ea typeface="ＭＳ 明朝" charset="-128"/>
                <a:cs typeface="Times New Roman" charset="0"/>
              </a:rPr>
              <a:t>	</a:t>
            </a:r>
            <a:r>
              <a:rPr lang="en-GB" sz="700" b="1" dirty="0" smtClean="0">
                <a:solidFill>
                  <a:schemeClr val="bg2">
                    <a:lumMod val="25000"/>
                  </a:schemeClr>
                </a:solidFill>
                <a:latin typeface="Avenir Black" charset="0"/>
                <a:ea typeface="ＭＳ 明朝" charset="-128"/>
                <a:cs typeface="Times New Roman" charset="0"/>
              </a:rPr>
              <a:t>by </a:t>
            </a:r>
            <a:r>
              <a:rPr lang="en-GB" sz="500" i="1" dirty="0" smtClean="0">
                <a:solidFill>
                  <a:schemeClr val="bg2">
                    <a:lumMod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Miss </a:t>
            </a:r>
            <a:r>
              <a:rPr lang="en-GB" sz="500" i="1" dirty="0" smtClean="0">
                <a:solidFill>
                  <a:schemeClr val="bg2">
                    <a:lumMod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MAUREAU </a:t>
            </a:r>
            <a:r>
              <a:rPr lang="en-GB" sz="500" i="1" dirty="0" smtClean="0">
                <a:solidFill>
                  <a:schemeClr val="bg2">
                    <a:lumMod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&amp; Mr MANIGA</a:t>
            </a:r>
            <a:endParaRPr lang="en-GB" sz="700" i="1" dirty="0">
              <a:solidFill>
                <a:schemeClr val="bg2">
                  <a:lumMod val="25000"/>
                </a:schemeClr>
              </a:solidFill>
              <a:effectLst/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81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0543" y="246257"/>
            <a:ext cx="9263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u="sng" dirty="0" smtClean="0"/>
              <a:t>Use the methodology to understand the video </a:t>
            </a:r>
            <a:endParaRPr lang="en-GB" sz="3600" b="1" u="sng" dirty="0"/>
          </a:p>
        </p:txBody>
      </p:sp>
      <p:sp>
        <p:nvSpPr>
          <p:cNvPr id="3" name="ZoneTexte 2"/>
          <p:cNvSpPr txBox="1"/>
          <p:nvPr/>
        </p:nvSpPr>
        <p:spPr>
          <a:xfrm>
            <a:off x="618148" y="822126"/>
            <a:ext cx="73991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GB" sz="2400" dirty="0" smtClean="0"/>
              <a:t> when did it happen? </a:t>
            </a:r>
          </a:p>
          <a:p>
            <a:pPr marL="457200" indent="-457200">
              <a:buFont typeface="+mj-lt"/>
              <a:buAutoNum type="arabicPeriod" startAt="5"/>
            </a:pPr>
            <a:endParaRPr lang="en-GB" sz="2400" dirty="0"/>
          </a:p>
          <a:p>
            <a:pPr marL="457200" indent="-457200">
              <a:buFont typeface="+mj-lt"/>
              <a:buAutoNum type="arabicPeriod" startAt="5"/>
            </a:pPr>
            <a:endParaRPr lang="en-GB" sz="2400" dirty="0" smtClean="0"/>
          </a:p>
          <a:p>
            <a:pPr marL="457200" indent="-457200">
              <a:buFont typeface="+mj-lt"/>
              <a:buAutoNum type="arabicPeriod" startAt="5"/>
            </a:pPr>
            <a:endParaRPr lang="en-GB" sz="2400" dirty="0"/>
          </a:p>
          <a:p>
            <a:pPr marL="457200" indent="-457200">
              <a:buFont typeface="+mj-lt"/>
              <a:buAutoNum type="arabicPeriod" startAt="5"/>
            </a:pPr>
            <a:endParaRPr lang="en-GB" sz="2400" dirty="0" smtClean="0"/>
          </a:p>
          <a:p>
            <a:pPr marL="457200" indent="-457200">
              <a:buFont typeface="+mj-lt"/>
              <a:buAutoNum type="arabicPeriod" startAt="5"/>
            </a:pPr>
            <a:r>
              <a:rPr lang="en-GB" sz="2400" dirty="0" smtClean="0"/>
              <a:t>What are the consequences?  What’s the woman’s  and  the girl’s questions in the last part of the video? Compare the </a:t>
            </a:r>
            <a:r>
              <a:rPr lang="en-GB" sz="2400" dirty="0" err="1" smtClean="0"/>
              <a:t>Ipad</a:t>
            </a:r>
            <a:r>
              <a:rPr lang="en-GB" sz="2400" dirty="0" smtClean="0"/>
              <a:t> to a PC.</a:t>
            </a:r>
            <a:endParaRPr lang="en-GB" sz="2400" dirty="0"/>
          </a:p>
          <a:p>
            <a:pPr marL="342900" indent="-342900">
              <a:buFont typeface="+mj-lt"/>
              <a:buAutoNum type="arabicPeriod" startAt="5"/>
            </a:pPr>
            <a:endParaRPr lang="en-GB" sz="24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3355936" y="1468457"/>
            <a:ext cx="3828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Réponse</a:t>
            </a:r>
            <a:r>
              <a:rPr lang="en-GB" b="1" dirty="0" smtClean="0"/>
              <a:t> </a:t>
            </a:r>
            <a:r>
              <a:rPr lang="en-GB" b="1" dirty="0" err="1" smtClean="0"/>
              <a:t>attendue</a:t>
            </a:r>
            <a:r>
              <a:rPr lang="en-GB" b="1" dirty="0" smtClean="0"/>
              <a:t> :  </a:t>
            </a:r>
            <a:r>
              <a:rPr lang="en-GB" dirty="0" smtClean="0">
                <a:solidFill>
                  <a:srgbClr val="00B050"/>
                </a:solidFill>
              </a:rPr>
              <a:t>All day long, in the morning,  in the afternoon, after school</a:t>
            </a:r>
            <a:r>
              <a:rPr lang="is-IS" dirty="0" smtClean="0">
                <a:solidFill>
                  <a:srgbClr val="00B050"/>
                </a:solidFill>
              </a:rPr>
              <a:t>…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415455" y="1942124"/>
            <a:ext cx="3476657" cy="298543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</a:rPr>
              <a:t>Vocabulary :</a:t>
            </a:r>
          </a:p>
          <a:p>
            <a:endParaRPr lang="en-US" sz="2400" b="1" u="sng" dirty="0" smtClean="0">
              <a:solidFill>
                <a:srgbClr val="0070C0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An </a:t>
            </a:r>
            <a:r>
              <a:rPr lang="en-US" sz="1400" dirty="0">
                <a:solidFill>
                  <a:schemeClr val="tx1"/>
                </a:solidFill>
              </a:rPr>
              <a:t>ad  =  </a:t>
            </a:r>
            <a:r>
              <a:rPr lang="en-US" sz="1400" b="1" dirty="0">
                <a:solidFill>
                  <a:schemeClr val="tx1"/>
                </a:solidFill>
              </a:rPr>
              <a:t>an </a:t>
            </a:r>
            <a:r>
              <a:rPr lang="en-US" sz="1400" b="1" dirty="0" smtClean="0">
                <a:solidFill>
                  <a:schemeClr val="tx1"/>
                </a:solidFill>
              </a:rPr>
              <a:t>advertisement = </a:t>
            </a:r>
            <a:r>
              <a:rPr lang="en-US" sz="1400" b="1" dirty="0" err="1" smtClean="0">
                <a:solidFill>
                  <a:schemeClr val="tx1"/>
                </a:solidFill>
              </a:rPr>
              <a:t>une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publicité</a:t>
            </a:r>
            <a:endParaRPr lang="en-US" sz="1400" b="1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400" dirty="0"/>
              <a:t>An ad </a:t>
            </a:r>
            <a:r>
              <a:rPr lang="en-US" sz="1400" b="1" dirty="0">
                <a:solidFill>
                  <a:schemeClr val="tx1"/>
                </a:solidFill>
              </a:rPr>
              <a:t>≠</a:t>
            </a:r>
            <a:r>
              <a:rPr lang="en-US" sz="1400" b="1" dirty="0">
                <a:solidFill>
                  <a:srgbClr val="FF0000"/>
                </a:solidFill>
              </a:rPr>
              <a:t>  to </a:t>
            </a:r>
            <a:r>
              <a:rPr lang="en-US" sz="1400" b="1" dirty="0" smtClean="0">
                <a:solidFill>
                  <a:srgbClr val="FF0000"/>
                </a:solidFill>
              </a:rPr>
              <a:t>add ( don’t confuse ! )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400" b="1" dirty="0" smtClean="0">
                <a:solidFill>
                  <a:srgbClr val="FF0000"/>
                </a:solidFill>
              </a:rPr>
              <a:t>To add comments</a:t>
            </a:r>
          </a:p>
          <a:p>
            <a:pPr marL="171450" indent="-171450">
              <a:buFontTx/>
              <a:buChar char="-"/>
            </a:pPr>
            <a:r>
              <a:rPr lang="en-US" sz="1400" dirty="0" smtClean="0">
                <a:solidFill>
                  <a:srgbClr val="00B050"/>
                </a:solidFill>
              </a:rPr>
              <a:t>-</a:t>
            </a:r>
            <a:r>
              <a:rPr lang="en-US" sz="1400" dirty="0" smtClean="0">
                <a:solidFill>
                  <a:schemeClr val="tx1"/>
                </a:solidFill>
              </a:rPr>
              <a:t>To put special effects</a:t>
            </a:r>
          </a:p>
          <a:p>
            <a:pPr marL="171450" indent="-1714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To draw</a:t>
            </a:r>
          </a:p>
          <a:p>
            <a:pPr marL="171450" indent="-1714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To send</a:t>
            </a:r>
          </a:p>
          <a:p>
            <a:pPr marL="171450" indent="-171450">
              <a:buFontTx/>
              <a:buChar char="-"/>
            </a:pPr>
            <a:r>
              <a:rPr lang="en-US" sz="1400" b="1" dirty="0" smtClean="0">
                <a:solidFill>
                  <a:srgbClr val="00B050"/>
                </a:solidFill>
              </a:rPr>
              <a:t>-</a:t>
            </a:r>
            <a:r>
              <a:rPr lang="en-US" sz="1400" dirty="0" smtClean="0">
                <a:solidFill>
                  <a:schemeClr val="tx1"/>
                </a:solidFill>
              </a:rPr>
              <a:t>to bring</a:t>
            </a:r>
          </a:p>
          <a:p>
            <a:pPr marL="171450" indent="-1714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Old fashioned = </a:t>
            </a:r>
            <a:r>
              <a:rPr lang="en-US" sz="1400" dirty="0" smtClean="0">
                <a:solidFill>
                  <a:schemeClr val="tx1"/>
                </a:solidFill>
              </a:rPr>
              <a:t>fashionable</a:t>
            </a:r>
          </a:p>
          <a:p>
            <a:pPr marL="171450" indent="-1714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Happen = occur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55936" y="4131249"/>
            <a:ext cx="3828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Réponse</a:t>
            </a:r>
            <a:r>
              <a:rPr lang="en-GB" b="1" dirty="0" smtClean="0"/>
              <a:t> </a:t>
            </a:r>
            <a:r>
              <a:rPr lang="en-GB" b="1" dirty="0" err="1" smtClean="0"/>
              <a:t>attendue</a:t>
            </a:r>
            <a:r>
              <a:rPr lang="en-GB" b="1" dirty="0" smtClean="0"/>
              <a:t> :  </a:t>
            </a:r>
            <a:r>
              <a:rPr lang="en-GB" dirty="0" smtClean="0">
                <a:solidFill>
                  <a:srgbClr val="00B050"/>
                </a:solidFill>
              </a:rPr>
              <a:t>What are you doing on your computer ? What’s a computer, more than , less than. Funnier.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0" name="Zone de texte 23"/>
          <p:cNvSpPr txBox="1"/>
          <p:nvPr/>
        </p:nvSpPr>
        <p:spPr>
          <a:xfrm>
            <a:off x="4549582" y="6400800"/>
            <a:ext cx="2115781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dirty="0" smtClean="0">
                <a:solidFill>
                  <a:schemeClr val="bg2">
                    <a:lumMod val="25000"/>
                  </a:schemeClr>
                </a:solidFill>
                <a:latin typeface="Avenir Black" charset="0"/>
                <a:ea typeface="ＭＳ 明朝" charset="-128"/>
                <a:cs typeface="Times New Roman" charset="0"/>
              </a:rPr>
              <a:t>LGT Sonny RUPAIRE</a:t>
            </a:r>
          </a:p>
          <a:p>
            <a:pPr>
              <a:spcAft>
                <a:spcPts val="0"/>
              </a:spcAft>
            </a:pPr>
            <a:r>
              <a:rPr lang="en-GB" sz="700" b="1" dirty="0">
                <a:solidFill>
                  <a:schemeClr val="bg2">
                    <a:lumMod val="25000"/>
                  </a:schemeClr>
                </a:solidFill>
                <a:effectLst/>
                <a:latin typeface="Avenir Black" charset="0"/>
                <a:ea typeface="ＭＳ 明朝" charset="-128"/>
                <a:cs typeface="Times New Roman" charset="0"/>
              </a:rPr>
              <a:t>	</a:t>
            </a:r>
            <a:r>
              <a:rPr lang="en-GB" sz="700" b="1" dirty="0" smtClean="0">
                <a:solidFill>
                  <a:schemeClr val="bg2">
                    <a:lumMod val="25000"/>
                  </a:schemeClr>
                </a:solidFill>
                <a:latin typeface="Avenir Black" charset="0"/>
                <a:ea typeface="ＭＳ 明朝" charset="-128"/>
                <a:cs typeface="Times New Roman" charset="0"/>
              </a:rPr>
              <a:t>by </a:t>
            </a:r>
            <a:r>
              <a:rPr lang="en-GB" sz="500" i="1" dirty="0" smtClean="0">
                <a:solidFill>
                  <a:schemeClr val="bg2">
                    <a:lumMod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Miss </a:t>
            </a:r>
            <a:r>
              <a:rPr lang="en-GB" sz="500" i="1" dirty="0" smtClean="0">
                <a:solidFill>
                  <a:schemeClr val="bg2">
                    <a:lumMod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MAUREAU </a:t>
            </a:r>
            <a:r>
              <a:rPr lang="en-GB" sz="500" i="1" dirty="0" smtClean="0">
                <a:solidFill>
                  <a:schemeClr val="bg2">
                    <a:lumMod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&amp; Mr MANIGA</a:t>
            </a:r>
            <a:endParaRPr lang="en-GB" sz="700" i="1" dirty="0">
              <a:solidFill>
                <a:schemeClr val="bg2">
                  <a:lumMod val="25000"/>
                </a:schemeClr>
              </a:solidFill>
              <a:effectLst/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27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0543" y="246257"/>
            <a:ext cx="9263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u="sng" dirty="0" smtClean="0"/>
              <a:t>Use the methodology to understand the video </a:t>
            </a:r>
            <a:endParaRPr lang="en-GB" sz="3600" b="1" u="sng" dirty="0"/>
          </a:p>
        </p:txBody>
      </p:sp>
      <p:sp>
        <p:nvSpPr>
          <p:cNvPr id="5" name="ZoneTexte 4"/>
          <p:cNvSpPr txBox="1"/>
          <p:nvPr/>
        </p:nvSpPr>
        <p:spPr>
          <a:xfrm>
            <a:off x="914400" y="1518557"/>
            <a:ext cx="7355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Trace écrite:  productions et énoncés des élèves </a:t>
            </a:r>
            <a:endParaRPr lang="fr-FR" sz="28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466585" y="2525267"/>
            <a:ext cx="112498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I  </a:t>
            </a:r>
            <a:r>
              <a:rPr lang="en-GB" b="1" dirty="0">
                <a:solidFill>
                  <a:srgbClr val="FF0000"/>
                </a:solidFill>
              </a:rPr>
              <a:t>can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0070C0"/>
                </a:solidFill>
              </a:rPr>
              <a:t>see /</a:t>
            </a:r>
            <a:r>
              <a:rPr lang="en-GB" b="1" dirty="0" smtClean="0">
                <a:solidFill>
                  <a:srgbClr val="FF0000"/>
                </a:solidFill>
              </a:rPr>
              <a:t>notice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a kid he </a:t>
            </a:r>
            <a:r>
              <a:rPr lang="en-GB" b="1" dirty="0">
                <a:solidFill>
                  <a:srgbClr val="FF0000"/>
                </a:solidFill>
              </a:rPr>
              <a:t>may be </a:t>
            </a:r>
            <a:r>
              <a:rPr lang="en-GB" dirty="0">
                <a:solidFill>
                  <a:srgbClr val="0070C0"/>
                </a:solidFill>
              </a:rPr>
              <a:t>11 or 13 years old</a:t>
            </a:r>
          </a:p>
          <a:p>
            <a:r>
              <a:rPr lang="en-GB" dirty="0">
                <a:solidFill>
                  <a:srgbClr val="0070C0"/>
                </a:solidFill>
              </a:rPr>
              <a:t>I saw the kid rid</a:t>
            </a:r>
            <a:r>
              <a:rPr lang="en-GB" b="1" dirty="0">
                <a:solidFill>
                  <a:srgbClr val="FF0000"/>
                </a:solidFill>
              </a:rPr>
              <a:t>ing</a:t>
            </a:r>
            <a:r>
              <a:rPr lang="en-GB" dirty="0">
                <a:solidFill>
                  <a:srgbClr val="0070C0"/>
                </a:solidFill>
              </a:rPr>
              <a:t> his bike, tak</a:t>
            </a:r>
            <a:r>
              <a:rPr lang="en-GB" b="1" dirty="0">
                <a:solidFill>
                  <a:srgbClr val="FF0000"/>
                </a:solidFill>
              </a:rPr>
              <a:t>ing</a:t>
            </a:r>
            <a:r>
              <a:rPr lang="en-GB" dirty="0">
                <a:solidFill>
                  <a:srgbClr val="0070C0"/>
                </a:solidFill>
              </a:rPr>
              <a:t> pictures, add</a:t>
            </a:r>
            <a:r>
              <a:rPr lang="en-GB" b="1" dirty="0">
                <a:solidFill>
                  <a:srgbClr val="FF0000"/>
                </a:solidFill>
              </a:rPr>
              <a:t>ing</a:t>
            </a:r>
            <a:r>
              <a:rPr lang="en-GB" dirty="0">
                <a:solidFill>
                  <a:srgbClr val="0070C0"/>
                </a:solidFill>
              </a:rPr>
              <a:t>/putt</a:t>
            </a:r>
            <a:r>
              <a:rPr lang="en-GB" b="1" dirty="0">
                <a:solidFill>
                  <a:srgbClr val="FF0000"/>
                </a:solidFill>
              </a:rPr>
              <a:t>ing</a:t>
            </a:r>
            <a:r>
              <a:rPr lang="en-GB" dirty="0">
                <a:solidFill>
                  <a:srgbClr val="0070C0"/>
                </a:solidFill>
              </a:rPr>
              <a:t> effects , play</a:t>
            </a:r>
            <a:r>
              <a:rPr lang="en-GB" b="1" dirty="0">
                <a:solidFill>
                  <a:srgbClr val="FF0000"/>
                </a:solidFill>
              </a:rPr>
              <a:t>ing</a:t>
            </a:r>
            <a:r>
              <a:rPr lang="en-GB" dirty="0">
                <a:solidFill>
                  <a:srgbClr val="0070C0"/>
                </a:solidFill>
              </a:rPr>
              <a:t>/ draw</a:t>
            </a:r>
            <a:r>
              <a:rPr lang="en-GB" b="1" dirty="0">
                <a:solidFill>
                  <a:srgbClr val="FF0000"/>
                </a:solidFill>
              </a:rPr>
              <a:t>ing</a:t>
            </a:r>
            <a:r>
              <a:rPr lang="en-GB" dirty="0">
                <a:solidFill>
                  <a:srgbClr val="0070C0"/>
                </a:solidFill>
              </a:rPr>
              <a:t> with </a:t>
            </a:r>
            <a:r>
              <a:rPr lang="en-GB" dirty="0" smtClean="0">
                <a:solidFill>
                  <a:srgbClr val="0070C0"/>
                </a:solidFill>
              </a:rPr>
              <a:t>her IPAD.</a:t>
            </a:r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The child is the main </a:t>
            </a:r>
            <a:r>
              <a:rPr lang="en-GB" dirty="0" smtClean="0">
                <a:solidFill>
                  <a:srgbClr val="0070C0"/>
                </a:solidFill>
              </a:rPr>
              <a:t>character.</a:t>
            </a:r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I can see </a:t>
            </a:r>
            <a:r>
              <a:rPr lang="en-GB" dirty="0" smtClean="0">
                <a:solidFill>
                  <a:srgbClr val="0070C0"/>
                </a:solidFill>
              </a:rPr>
              <a:t>she</a:t>
            </a:r>
            <a:r>
              <a:rPr lang="en-GB" b="1" dirty="0" smtClean="0">
                <a:solidFill>
                  <a:srgbClr val="FF0000"/>
                </a:solidFill>
              </a:rPr>
              <a:t>‘s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rid</a:t>
            </a:r>
            <a:r>
              <a:rPr lang="en-GB" b="1" dirty="0">
                <a:solidFill>
                  <a:srgbClr val="FF0000"/>
                </a:solidFill>
              </a:rPr>
              <a:t>ing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0070C0"/>
                </a:solidFill>
              </a:rPr>
              <a:t>her </a:t>
            </a:r>
            <a:r>
              <a:rPr lang="en-GB" dirty="0">
                <a:solidFill>
                  <a:srgbClr val="0070C0"/>
                </a:solidFill>
              </a:rPr>
              <a:t>bike</a:t>
            </a:r>
            <a:r>
              <a:rPr lang="en-GB" dirty="0" smtClean="0">
                <a:solidFill>
                  <a:srgbClr val="0070C0"/>
                </a:solidFill>
              </a:rPr>
              <a:t>.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Thanks to/ due to </a:t>
            </a:r>
            <a:r>
              <a:rPr lang="en-GB" dirty="0">
                <a:solidFill>
                  <a:srgbClr val="0070C0"/>
                </a:solidFill>
              </a:rPr>
              <a:t>her </a:t>
            </a:r>
            <a:r>
              <a:rPr lang="en-GB" dirty="0" err="1">
                <a:solidFill>
                  <a:srgbClr val="0070C0"/>
                </a:solidFill>
              </a:rPr>
              <a:t>ipad</a:t>
            </a:r>
            <a:r>
              <a:rPr lang="en-GB" dirty="0">
                <a:solidFill>
                  <a:srgbClr val="0070C0"/>
                </a:solidFill>
              </a:rPr>
              <a:t>, she can use special effects into her pictures</a:t>
            </a:r>
            <a:r>
              <a:rPr lang="en-GB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She</a:t>
            </a:r>
            <a:r>
              <a:rPr lang="en-GB" b="1" dirty="0" smtClean="0">
                <a:solidFill>
                  <a:srgbClr val="FF0000"/>
                </a:solidFill>
              </a:rPr>
              <a:t>’s</a:t>
            </a:r>
            <a:r>
              <a:rPr lang="en-GB" dirty="0" smtClean="0">
                <a:solidFill>
                  <a:srgbClr val="0070C0"/>
                </a:solidFill>
              </a:rPr>
              <a:t> hav</a:t>
            </a:r>
            <a:r>
              <a:rPr lang="en-GB" b="1" dirty="0" smtClean="0">
                <a:solidFill>
                  <a:srgbClr val="FF0000"/>
                </a:solidFill>
              </a:rPr>
              <a:t>ing</a:t>
            </a:r>
            <a:r>
              <a:rPr lang="en-GB" dirty="0" smtClean="0">
                <a:solidFill>
                  <a:srgbClr val="0070C0"/>
                </a:solidFill>
              </a:rPr>
              <a:t> fun/ enjoy</a:t>
            </a:r>
            <a:r>
              <a:rPr lang="en-GB" b="1" dirty="0" smtClean="0">
                <a:solidFill>
                  <a:srgbClr val="FF0000"/>
                </a:solidFill>
              </a:rPr>
              <a:t>ing</a:t>
            </a:r>
            <a:r>
              <a:rPr lang="en-GB" dirty="0" smtClean="0">
                <a:solidFill>
                  <a:srgbClr val="0070C0"/>
                </a:solidFill>
              </a:rPr>
              <a:t>  herself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The </a:t>
            </a:r>
            <a:r>
              <a:rPr lang="en-GB" dirty="0" err="1" smtClean="0">
                <a:solidFill>
                  <a:srgbClr val="0070C0"/>
                </a:solidFill>
              </a:rPr>
              <a:t>Ipad</a:t>
            </a:r>
            <a:r>
              <a:rPr lang="en-GB" dirty="0" smtClean="0">
                <a:solidFill>
                  <a:srgbClr val="0070C0"/>
                </a:solidFill>
              </a:rPr>
              <a:t> is </a:t>
            </a:r>
            <a:r>
              <a:rPr lang="en-GB" b="1" dirty="0" smtClean="0">
                <a:solidFill>
                  <a:srgbClr val="FF0000"/>
                </a:solidFill>
              </a:rPr>
              <a:t>more</a:t>
            </a:r>
            <a:r>
              <a:rPr lang="en-GB" dirty="0" smtClean="0">
                <a:solidFill>
                  <a:srgbClr val="0070C0"/>
                </a:solidFill>
              </a:rPr>
              <a:t> fashionable than the PC, which is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436078" y="1518557"/>
            <a:ext cx="412955" cy="18466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436077" y="2137328"/>
            <a:ext cx="412955" cy="18466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9059670" y="2044995"/>
            <a:ext cx="162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Amorce élève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9059670" y="1287724"/>
            <a:ext cx="2749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Amélioration apportée avant </a:t>
            </a:r>
            <a:r>
              <a:rPr lang="fr-FR" smtClean="0"/>
              <a:t>trace écrite </a:t>
            </a:r>
            <a:r>
              <a:rPr lang="fr-FR" dirty="0" smtClean="0"/>
              <a:t>finale</a:t>
            </a:r>
            <a:endParaRPr lang="fr-FR" dirty="0"/>
          </a:p>
        </p:txBody>
      </p:sp>
      <p:sp>
        <p:nvSpPr>
          <p:cNvPr id="13" name="Zone de texte 23"/>
          <p:cNvSpPr txBox="1"/>
          <p:nvPr/>
        </p:nvSpPr>
        <p:spPr>
          <a:xfrm>
            <a:off x="4549582" y="6400800"/>
            <a:ext cx="2115781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dirty="0" smtClean="0">
                <a:solidFill>
                  <a:schemeClr val="bg2">
                    <a:lumMod val="25000"/>
                  </a:schemeClr>
                </a:solidFill>
                <a:latin typeface="Avenir Black" charset="0"/>
                <a:ea typeface="ＭＳ 明朝" charset="-128"/>
                <a:cs typeface="Times New Roman" charset="0"/>
              </a:rPr>
              <a:t>LGT Sonny RUPAIRE</a:t>
            </a:r>
          </a:p>
          <a:p>
            <a:pPr>
              <a:spcAft>
                <a:spcPts val="0"/>
              </a:spcAft>
            </a:pPr>
            <a:r>
              <a:rPr lang="en-GB" sz="700" b="1" dirty="0">
                <a:solidFill>
                  <a:schemeClr val="bg2">
                    <a:lumMod val="25000"/>
                  </a:schemeClr>
                </a:solidFill>
                <a:effectLst/>
                <a:latin typeface="Avenir Black" charset="0"/>
                <a:ea typeface="ＭＳ 明朝" charset="-128"/>
                <a:cs typeface="Times New Roman" charset="0"/>
              </a:rPr>
              <a:t>	</a:t>
            </a:r>
            <a:r>
              <a:rPr lang="en-GB" sz="700" b="1" dirty="0" smtClean="0">
                <a:solidFill>
                  <a:schemeClr val="bg2">
                    <a:lumMod val="25000"/>
                  </a:schemeClr>
                </a:solidFill>
                <a:latin typeface="Avenir Black" charset="0"/>
                <a:ea typeface="ＭＳ 明朝" charset="-128"/>
                <a:cs typeface="Times New Roman" charset="0"/>
              </a:rPr>
              <a:t>by </a:t>
            </a:r>
            <a:r>
              <a:rPr lang="en-GB" sz="500" i="1" dirty="0" smtClean="0">
                <a:solidFill>
                  <a:schemeClr val="bg2">
                    <a:lumMod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Miss </a:t>
            </a:r>
            <a:r>
              <a:rPr lang="en-GB" sz="500" i="1" dirty="0" smtClean="0">
                <a:solidFill>
                  <a:schemeClr val="bg2">
                    <a:lumMod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MAUREAU </a:t>
            </a:r>
            <a:r>
              <a:rPr lang="en-GB" sz="500" i="1" dirty="0" smtClean="0">
                <a:solidFill>
                  <a:schemeClr val="bg2">
                    <a:lumMod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&amp; Mr MANIGA</a:t>
            </a:r>
            <a:endParaRPr lang="en-GB" sz="700" i="1" dirty="0">
              <a:solidFill>
                <a:schemeClr val="bg2">
                  <a:lumMod val="25000"/>
                </a:schemeClr>
              </a:solidFill>
              <a:effectLst/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9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13505" y="310256"/>
            <a:ext cx="97879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u="sng" dirty="0" smtClean="0"/>
              <a:t>What do you think about this ad?</a:t>
            </a:r>
            <a:endParaRPr lang="en-US" sz="5400" b="1" u="sng" dirty="0"/>
          </a:p>
        </p:txBody>
      </p:sp>
      <p:sp>
        <p:nvSpPr>
          <p:cNvPr id="2" name="ZoneTexte 1"/>
          <p:cNvSpPr txBox="1"/>
          <p:nvPr/>
        </p:nvSpPr>
        <p:spPr>
          <a:xfrm>
            <a:off x="713505" y="3290385"/>
            <a:ext cx="65927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What </a:t>
            </a:r>
            <a:r>
              <a:rPr lang="en-US" sz="2400" dirty="0" smtClean="0"/>
              <a:t>were</a:t>
            </a:r>
            <a:r>
              <a:rPr lang="en-US" sz="2400" dirty="0" smtClean="0"/>
              <a:t> </a:t>
            </a:r>
            <a:r>
              <a:rPr lang="en-US" sz="2400" dirty="0" smtClean="0"/>
              <a:t>the children doing?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marL="285750" indent="-285750">
              <a:buSzPct val="123000"/>
              <a:buFont typeface="Arial" charset="0"/>
              <a:buChar char="•"/>
            </a:pPr>
            <a:r>
              <a:rPr lang="en-US" sz="2400" dirty="0" smtClean="0"/>
              <a:t>What </a:t>
            </a:r>
            <a:r>
              <a:rPr lang="en-US" sz="2400" dirty="0" smtClean="0"/>
              <a:t>did </a:t>
            </a:r>
            <a:r>
              <a:rPr lang="en-US" sz="2400" dirty="0" smtClean="0"/>
              <a:t>you love doing when you were a child ?</a:t>
            </a:r>
            <a:endParaRPr lang="en-US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4106563" y="3706695"/>
            <a:ext cx="3828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Réponse</a:t>
            </a:r>
            <a:r>
              <a:rPr lang="en-GB" b="1" dirty="0" smtClean="0"/>
              <a:t> </a:t>
            </a:r>
            <a:r>
              <a:rPr lang="en-GB" b="1" dirty="0" err="1" smtClean="0"/>
              <a:t>attendue</a:t>
            </a:r>
            <a:r>
              <a:rPr lang="en-GB" b="1" dirty="0" smtClean="0"/>
              <a:t> :  </a:t>
            </a:r>
            <a:r>
              <a:rPr lang="en-GB" dirty="0" smtClean="0">
                <a:solidFill>
                  <a:srgbClr val="00B050"/>
                </a:solidFill>
              </a:rPr>
              <a:t>All day long, in the morning,  in the afternoon, after school</a:t>
            </a:r>
            <a:r>
              <a:rPr lang="is-IS" dirty="0" smtClean="0">
                <a:solidFill>
                  <a:srgbClr val="00B050"/>
                </a:solidFill>
              </a:rPr>
              <a:t>…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930589" y="1327904"/>
            <a:ext cx="6274224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Notre but est de donner de l’importance à chaque élève et  d’inscrire  au tableau son prénom à l’intérieur de son énoncé.  Exemple : </a:t>
            </a:r>
          </a:p>
          <a:p>
            <a:endParaRPr lang="fr-FR" dirty="0"/>
          </a:p>
          <a:p>
            <a:r>
              <a:rPr lang="fr-FR" dirty="0" smtClean="0"/>
              <a:t>Nathan </a:t>
            </a:r>
            <a:r>
              <a:rPr lang="fr-FR" dirty="0" err="1" smtClean="0"/>
              <a:t>said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 the </a:t>
            </a:r>
            <a:r>
              <a:rPr lang="fr-FR" dirty="0" err="1" smtClean="0"/>
              <a:t>children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 </a:t>
            </a:r>
            <a:r>
              <a:rPr lang="fr-FR" dirty="0" err="1" smtClean="0"/>
              <a:t>chatting</a:t>
            </a:r>
            <a:r>
              <a:rPr lang="fr-FR" dirty="0" smtClean="0"/>
              <a:t>  and </a:t>
            </a:r>
            <a:r>
              <a:rPr lang="fr-FR" dirty="0" err="1" smtClean="0"/>
              <a:t>having</a:t>
            </a:r>
            <a:r>
              <a:rPr lang="fr-FR" dirty="0" smtClean="0"/>
              <a:t> a face time via  the </a:t>
            </a:r>
            <a:r>
              <a:rPr lang="fr-FR" dirty="0" err="1" smtClean="0"/>
              <a:t>Ipad</a:t>
            </a:r>
            <a:endParaRPr lang="fr-FR" dirty="0"/>
          </a:p>
        </p:txBody>
      </p:sp>
      <p:sp>
        <p:nvSpPr>
          <p:cNvPr id="7" name="Zone de texte 23"/>
          <p:cNvSpPr txBox="1"/>
          <p:nvPr/>
        </p:nvSpPr>
        <p:spPr>
          <a:xfrm>
            <a:off x="4549582" y="6400800"/>
            <a:ext cx="2115781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dirty="0" smtClean="0">
                <a:solidFill>
                  <a:schemeClr val="bg2">
                    <a:lumMod val="25000"/>
                  </a:schemeClr>
                </a:solidFill>
                <a:latin typeface="Avenir Black" charset="0"/>
                <a:ea typeface="ＭＳ 明朝" charset="-128"/>
                <a:cs typeface="Times New Roman" charset="0"/>
              </a:rPr>
              <a:t>LGT Sonny RUPAIRE</a:t>
            </a:r>
          </a:p>
          <a:p>
            <a:pPr>
              <a:spcAft>
                <a:spcPts val="0"/>
              </a:spcAft>
            </a:pPr>
            <a:r>
              <a:rPr lang="en-GB" sz="700" b="1" dirty="0">
                <a:solidFill>
                  <a:schemeClr val="bg2">
                    <a:lumMod val="25000"/>
                  </a:schemeClr>
                </a:solidFill>
                <a:effectLst/>
                <a:latin typeface="Avenir Black" charset="0"/>
                <a:ea typeface="ＭＳ 明朝" charset="-128"/>
                <a:cs typeface="Times New Roman" charset="0"/>
              </a:rPr>
              <a:t>	</a:t>
            </a:r>
            <a:r>
              <a:rPr lang="en-GB" sz="700" b="1" dirty="0" smtClean="0">
                <a:solidFill>
                  <a:schemeClr val="bg2">
                    <a:lumMod val="25000"/>
                  </a:schemeClr>
                </a:solidFill>
                <a:latin typeface="Avenir Black" charset="0"/>
                <a:ea typeface="ＭＳ 明朝" charset="-128"/>
                <a:cs typeface="Times New Roman" charset="0"/>
              </a:rPr>
              <a:t>by </a:t>
            </a:r>
            <a:r>
              <a:rPr lang="en-GB" sz="500" i="1" dirty="0" smtClean="0">
                <a:solidFill>
                  <a:schemeClr val="bg2">
                    <a:lumMod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Miss </a:t>
            </a:r>
            <a:r>
              <a:rPr lang="en-GB" sz="500" i="1" dirty="0" smtClean="0">
                <a:solidFill>
                  <a:schemeClr val="bg2">
                    <a:lumMod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MAUREAU </a:t>
            </a:r>
            <a:r>
              <a:rPr lang="en-GB" sz="500" i="1" dirty="0" smtClean="0">
                <a:solidFill>
                  <a:schemeClr val="bg2">
                    <a:lumMod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&amp; Mr MANIGA</a:t>
            </a:r>
            <a:endParaRPr lang="en-GB" sz="700" i="1" dirty="0">
              <a:solidFill>
                <a:schemeClr val="bg2">
                  <a:lumMod val="25000"/>
                </a:schemeClr>
              </a:solidFill>
              <a:effectLst/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21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66651" y="1123406"/>
            <a:ext cx="97879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u="sng" dirty="0" smtClean="0"/>
              <a:t>What do you think about this ad?</a:t>
            </a:r>
            <a:endParaRPr lang="en-US" sz="5400" b="1" u="sng" dirty="0"/>
          </a:p>
        </p:txBody>
      </p:sp>
      <p:sp>
        <p:nvSpPr>
          <p:cNvPr id="4" name="ZoneTexte 3"/>
          <p:cNvSpPr txBox="1"/>
          <p:nvPr/>
        </p:nvSpPr>
        <p:spPr>
          <a:xfrm>
            <a:off x="9126220" y="2498810"/>
            <a:ext cx="3039743" cy="23698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</a:rPr>
              <a:t>Vocabulary :</a:t>
            </a:r>
          </a:p>
          <a:p>
            <a:endParaRPr lang="en-US" sz="2000" b="1" u="sng" dirty="0" smtClean="0">
              <a:solidFill>
                <a:srgbClr val="0070C0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chemeClr val="tx1"/>
                </a:solidFill>
              </a:rPr>
              <a:t>An </a:t>
            </a:r>
            <a:r>
              <a:rPr lang="en-US" sz="1200" dirty="0">
                <a:solidFill>
                  <a:schemeClr val="tx1"/>
                </a:solidFill>
              </a:rPr>
              <a:t>ad  =  </a:t>
            </a:r>
            <a:r>
              <a:rPr lang="en-US" sz="1200" b="1" dirty="0">
                <a:solidFill>
                  <a:schemeClr val="tx1"/>
                </a:solidFill>
              </a:rPr>
              <a:t>an </a:t>
            </a:r>
            <a:r>
              <a:rPr lang="en-US" sz="1200" b="1" dirty="0" smtClean="0">
                <a:solidFill>
                  <a:schemeClr val="tx1"/>
                </a:solidFill>
              </a:rPr>
              <a:t>advertisement = </a:t>
            </a:r>
            <a:r>
              <a:rPr lang="en-US" sz="1200" b="1" dirty="0" err="1" smtClean="0">
                <a:solidFill>
                  <a:schemeClr val="tx1"/>
                </a:solidFill>
              </a:rPr>
              <a:t>une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publicité</a:t>
            </a:r>
            <a:endParaRPr lang="en-US" sz="1200" b="1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200" dirty="0"/>
              <a:t>An ad </a:t>
            </a:r>
            <a:r>
              <a:rPr lang="en-US" sz="1200" b="1" dirty="0">
                <a:solidFill>
                  <a:schemeClr val="tx1"/>
                </a:solidFill>
              </a:rPr>
              <a:t>≠</a:t>
            </a:r>
            <a:r>
              <a:rPr lang="en-US" sz="1200" b="1" dirty="0">
                <a:solidFill>
                  <a:srgbClr val="FF0000"/>
                </a:solidFill>
              </a:rPr>
              <a:t>  to </a:t>
            </a:r>
            <a:r>
              <a:rPr lang="en-US" sz="1200" b="1" dirty="0" smtClean="0">
                <a:solidFill>
                  <a:srgbClr val="FF0000"/>
                </a:solidFill>
              </a:rPr>
              <a:t>add ( don’t confuse ! )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200" b="1" dirty="0" smtClean="0">
                <a:solidFill>
                  <a:srgbClr val="FF0000"/>
                </a:solidFill>
              </a:rPr>
              <a:t>To add comments</a:t>
            </a:r>
          </a:p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rgbClr val="00B050"/>
                </a:solidFill>
              </a:rPr>
              <a:t>-</a:t>
            </a:r>
            <a:r>
              <a:rPr lang="en-US" sz="1200" dirty="0" smtClean="0">
                <a:solidFill>
                  <a:schemeClr val="tx1"/>
                </a:solidFill>
              </a:rPr>
              <a:t>To put special effects</a:t>
            </a:r>
          </a:p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chemeClr val="tx1"/>
                </a:solidFill>
              </a:rPr>
              <a:t>To draw</a:t>
            </a:r>
          </a:p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chemeClr val="tx1"/>
                </a:solidFill>
              </a:rPr>
              <a:t>To send</a:t>
            </a:r>
          </a:p>
          <a:p>
            <a:pPr marL="171450" indent="-171450">
              <a:buFontTx/>
              <a:buChar char="-"/>
            </a:pPr>
            <a:r>
              <a:rPr lang="en-US" sz="1200" b="1" dirty="0" smtClean="0">
                <a:solidFill>
                  <a:srgbClr val="00B050"/>
                </a:solidFill>
              </a:rPr>
              <a:t>-</a:t>
            </a:r>
            <a:r>
              <a:rPr lang="en-US" sz="1200" dirty="0" smtClean="0">
                <a:solidFill>
                  <a:schemeClr val="tx1"/>
                </a:solidFill>
              </a:rPr>
              <a:t>to bring</a:t>
            </a:r>
          </a:p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chemeClr val="tx1"/>
                </a:solidFill>
              </a:rPr>
              <a:t>Old fashioned = </a:t>
            </a:r>
            <a:r>
              <a:rPr lang="en-US" sz="1200" dirty="0" smtClean="0">
                <a:solidFill>
                  <a:schemeClr val="tx1"/>
                </a:solidFill>
              </a:rPr>
              <a:t>fashionable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98194" y="3018793"/>
            <a:ext cx="64710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What are the </a:t>
            </a:r>
            <a:r>
              <a:rPr lang="en-US" dirty="0" smtClean="0"/>
              <a:t>children doing?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1657350" lvl="3" indent="-285750">
              <a:buSzPct val="123000"/>
              <a:buFont typeface="Arial" charset="0"/>
              <a:buChar char="•"/>
            </a:pPr>
            <a:r>
              <a:rPr lang="en-US" dirty="0" smtClean="0"/>
              <a:t>What </a:t>
            </a:r>
            <a:r>
              <a:rPr lang="en-US" dirty="0" err="1" smtClean="0"/>
              <a:t>dId</a:t>
            </a:r>
            <a:r>
              <a:rPr lang="en-US" dirty="0" smtClean="0"/>
              <a:t> you love doing when you were a child ?</a:t>
            </a:r>
            <a:endParaRPr lang="en-US" dirty="0"/>
          </a:p>
        </p:txBody>
      </p:sp>
      <p:sp>
        <p:nvSpPr>
          <p:cNvPr id="5" name="Zone de texte 23"/>
          <p:cNvSpPr txBox="1"/>
          <p:nvPr/>
        </p:nvSpPr>
        <p:spPr>
          <a:xfrm>
            <a:off x="4549582" y="6400800"/>
            <a:ext cx="2115781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700" b="1" dirty="0" smtClean="0">
                <a:solidFill>
                  <a:schemeClr val="bg2">
                    <a:lumMod val="25000"/>
                  </a:schemeClr>
                </a:solidFill>
                <a:latin typeface="Avenir Black" charset="0"/>
                <a:ea typeface="ＭＳ 明朝" charset="-128"/>
                <a:cs typeface="Times New Roman" charset="0"/>
              </a:rPr>
              <a:t>LGT Sonny RUPAIRE</a:t>
            </a:r>
          </a:p>
          <a:p>
            <a:pPr>
              <a:spcAft>
                <a:spcPts val="0"/>
              </a:spcAft>
            </a:pPr>
            <a:r>
              <a:rPr lang="en-GB" sz="700" b="1" dirty="0">
                <a:solidFill>
                  <a:schemeClr val="bg2">
                    <a:lumMod val="25000"/>
                  </a:schemeClr>
                </a:solidFill>
                <a:effectLst/>
                <a:latin typeface="Avenir Black" charset="0"/>
                <a:ea typeface="ＭＳ 明朝" charset="-128"/>
                <a:cs typeface="Times New Roman" charset="0"/>
              </a:rPr>
              <a:t>	</a:t>
            </a:r>
            <a:r>
              <a:rPr lang="en-GB" sz="700" b="1" dirty="0" smtClean="0">
                <a:solidFill>
                  <a:schemeClr val="bg2">
                    <a:lumMod val="25000"/>
                  </a:schemeClr>
                </a:solidFill>
                <a:latin typeface="Avenir Black" charset="0"/>
                <a:ea typeface="ＭＳ 明朝" charset="-128"/>
                <a:cs typeface="Times New Roman" charset="0"/>
              </a:rPr>
              <a:t>by </a:t>
            </a:r>
            <a:r>
              <a:rPr lang="en-GB" sz="500" i="1" dirty="0" smtClean="0">
                <a:solidFill>
                  <a:schemeClr val="bg2">
                    <a:lumMod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Miss </a:t>
            </a:r>
            <a:r>
              <a:rPr lang="en-GB" sz="500" i="1" dirty="0" smtClean="0">
                <a:solidFill>
                  <a:schemeClr val="bg2">
                    <a:lumMod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MAUREAU </a:t>
            </a:r>
            <a:r>
              <a:rPr lang="en-GB" sz="500" i="1" dirty="0" smtClean="0">
                <a:solidFill>
                  <a:schemeClr val="bg2">
                    <a:lumMod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&amp; Mr MANIGA</a:t>
            </a:r>
            <a:endParaRPr lang="en-GB" sz="700" i="1" dirty="0">
              <a:solidFill>
                <a:schemeClr val="bg2">
                  <a:lumMod val="25000"/>
                </a:schemeClr>
              </a:solidFill>
              <a:effectLst/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75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14071</TotalTime>
  <Words>703</Words>
  <Application>Microsoft Macintosh PowerPoint</Application>
  <PresentationFormat>Grand écran</PresentationFormat>
  <Paragraphs>131</Paragraphs>
  <Slides>6</Slides>
  <Notes>3</Notes>
  <HiddenSlides>0</HiddenSlides>
  <MMClips>1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5" baseType="lpstr">
      <vt:lpstr>Avenir Black</vt:lpstr>
      <vt:lpstr>Avenir Book</vt:lpstr>
      <vt:lpstr>Calibri</vt:lpstr>
      <vt:lpstr>Calibri Light</vt:lpstr>
      <vt:lpstr>ＭＳ 明朝</vt:lpstr>
      <vt:lpstr>Times New Roman</vt:lpstr>
      <vt:lpstr>Wingdings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123</cp:revision>
  <cp:lastPrinted>2019-03-14T10:31:13Z</cp:lastPrinted>
  <dcterms:created xsi:type="dcterms:W3CDTF">2019-01-17T02:00:35Z</dcterms:created>
  <dcterms:modified xsi:type="dcterms:W3CDTF">2020-01-17T18:05:32Z</dcterms:modified>
</cp:coreProperties>
</file>