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59" r:id="rId2"/>
    <p:sldMasterId id="2147483661" r:id="rId3"/>
  </p:sldMasterIdLst>
  <p:notesMasterIdLst>
    <p:notesMasterId r:id="rId47"/>
  </p:notesMasterIdLst>
  <p:handoutMasterIdLst>
    <p:handoutMasterId r:id="rId48"/>
  </p:handoutMasterIdLst>
  <p:sldIdLst>
    <p:sldId id="322" r:id="rId4"/>
    <p:sldId id="271" r:id="rId5"/>
    <p:sldId id="317" r:id="rId6"/>
    <p:sldId id="285" r:id="rId7"/>
    <p:sldId id="316" r:id="rId8"/>
    <p:sldId id="321"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3" r:id="rId30"/>
    <p:sldId id="344" r:id="rId31"/>
    <p:sldId id="345" r:id="rId32"/>
    <p:sldId id="346" r:id="rId33"/>
    <p:sldId id="347" r:id="rId34"/>
    <p:sldId id="348" r:id="rId35"/>
    <p:sldId id="349" r:id="rId36"/>
    <p:sldId id="350" r:id="rId37"/>
    <p:sldId id="351" r:id="rId38"/>
    <p:sldId id="352" r:id="rId39"/>
    <p:sldId id="353" r:id="rId40"/>
    <p:sldId id="354" r:id="rId41"/>
    <p:sldId id="355" r:id="rId42"/>
    <p:sldId id="356" r:id="rId43"/>
    <p:sldId id="357" r:id="rId44"/>
    <p:sldId id="358" r:id="rId45"/>
    <p:sldId id="359" r:id="rId46"/>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3086"/>
    <a:srgbClr val="1A86D0"/>
    <a:srgbClr val="1FA1E5"/>
    <a:srgbClr val="9B008A"/>
    <a:srgbClr val="7800FF"/>
    <a:srgbClr val="8800D1"/>
    <a:srgbClr val="7B00AC"/>
    <a:srgbClr val="6E008E"/>
    <a:srgbClr val="821164"/>
    <a:srgbClr val="070A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03" autoAdjust="0"/>
    <p:restoredTop sz="95009"/>
  </p:normalViewPr>
  <p:slideViewPr>
    <p:cSldViewPr snapToGrid="0" snapToObjects="1">
      <p:cViewPr varScale="1">
        <p:scale>
          <a:sx n="107" d="100"/>
          <a:sy n="107"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
    </p:cViewPr>
  </p:sorterViewPr>
  <p:notesViewPr>
    <p:cSldViewPr snapToGrid="0" snapToObjects="1">
      <p:cViewPr varScale="1">
        <p:scale>
          <a:sx n="70" d="100"/>
          <a:sy n="70" d="100"/>
        </p:scale>
        <p:origin x="3816"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D9186E-EAA7-3A42-AFD2-CC349621202A}" type="datetimeFigureOut">
              <a:rPr lang="fr-FR" smtClean="0"/>
              <a:t>10/05/2017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EF2D4-44B9-F34D-AC77-36ED78FDDA30}" type="datetimeFigureOut">
              <a:rPr lang="fr-FR" smtClean="0"/>
              <a:t>10/05/2017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3</a:t>
            </a:fld>
            <a:endParaRPr lang="fr-FR"/>
          </a:p>
        </p:txBody>
      </p:sp>
    </p:spTree>
    <p:extLst>
      <p:ext uri="{BB962C8B-B14F-4D97-AF65-F5344CB8AC3E}">
        <p14:creationId xmlns:p14="http://schemas.microsoft.com/office/powerpoint/2010/main" val="1906783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a:t>
            </a:r>
            <a:r>
              <a:rPr lang="fr-FR" dirty="0" smtClean="0"/>
              <a:t>BCP/BP </a:t>
            </a:r>
            <a:r>
              <a:rPr lang="fr-FR" dirty="0"/>
              <a:t>: niveau </a:t>
            </a:r>
            <a:r>
              <a:rPr lang="fr-FR" dirty="0" smtClean="0"/>
              <a:t>d’exécution, d’anticipation, d’organisation et de suivi,</a:t>
            </a:r>
          </a:p>
          <a:p>
            <a:r>
              <a:rPr lang="fr-FR" dirty="0" smtClean="0"/>
              <a:t>C’est l’aptitude à organiser et gérer qui génère de l’autonomie</a:t>
            </a:r>
          </a:p>
          <a:p>
            <a:r>
              <a:rPr lang="fr-FR" dirty="0" smtClean="0"/>
              <a:t>Le BP comporte aussi une valorisation des savoir-faire par la complexité des ouvrages réalisés…</a:t>
            </a:r>
            <a:endParaRPr lang="fr-FR" dirty="0"/>
          </a:p>
          <a:p>
            <a:r>
              <a:rPr lang="fr-FR" dirty="0"/>
              <a:t>Lire et expliciter la relation entre les activités et les unités de certification</a:t>
            </a:r>
          </a:p>
          <a:p>
            <a:endParaRPr lang="fr-FR" dirty="0"/>
          </a:p>
        </p:txBody>
      </p:sp>
      <p:sp>
        <p:nvSpPr>
          <p:cNvPr id="4" name="Espace réservé du numéro de diapositive 3"/>
          <p:cNvSpPr>
            <a:spLocks noGrp="1"/>
          </p:cNvSpPr>
          <p:nvPr>
            <p:ph type="sldNum" sz="quarter" idx="10"/>
          </p:nvPr>
        </p:nvSpPr>
        <p:spPr/>
        <p:txBody>
          <a:bodyPr/>
          <a:lstStyle/>
          <a:p>
            <a:fld id="{37B22F6E-D2B0-42B1-BB17-AB409DA86284}" type="slidenum">
              <a:rPr lang="fr-FR" smtClean="0"/>
              <a:t>32</a:t>
            </a:fld>
            <a:endParaRPr lang="fr-FR" dirty="0"/>
          </a:p>
        </p:txBody>
      </p:sp>
    </p:spTree>
    <p:extLst>
      <p:ext uri="{BB962C8B-B14F-4D97-AF65-F5344CB8AC3E}">
        <p14:creationId xmlns:p14="http://schemas.microsoft.com/office/powerpoint/2010/main" val="2434625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BCP/BP : niveau d’exécution, d’anticipation, d’organisation et de suivi,</a:t>
            </a:r>
          </a:p>
          <a:p>
            <a:r>
              <a:rPr lang="fr-FR" dirty="0" smtClean="0"/>
              <a:t>Lire </a:t>
            </a:r>
            <a:r>
              <a:rPr lang="fr-FR" dirty="0"/>
              <a:t>et expliciter la relation entre les activités et les unités de certification</a:t>
            </a:r>
          </a:p>
          <a:p>
            <a:endParaRPr lang="fr-FR" dirty="0"/>
          </a:p>
        </p:txBody>
      </p:sp>
      <p:sp>
        <p:nvSpPr>
          <p:cNvPr id="4" name="Espace réservé du numéro de diapositive 3"/>
          <p:cNvSpPr>
            <a:spLocks noGrp="1"/>
          </p:cNvSpPr>
          <p:nvPr>
            <p:ph type="sldNum" sz="quarter" idx="10"/>
          </p:nvPr>
        </p:nvSpPr>
        <p:spPr/>
        <p:txBody>
          <a:bodyPr/>
          <a:lstStyle/>
          <a:p>
            <a:fld id="{37B22F6E-D2B0-42B1-BB17-AB409DA86284}" type="slidenum">
              <a:rPr lang="fr-FR" smtClean="0"/>
              <a:t>33</a:t>
            </a:fld>
            <a:endParaRPr lang="fr-FR" dirty="0"/>
          </a:p>
        </p:txBody>
      </p:sp>
    </p:spTree>
    <p:extLst>
      <p:ext uri="{BB962C8B-B14F-4D97-AF65-F5344CB8AC3E}">
        <p14:creationId xmlns:p14="http://schemas.microsoft.com/office/powerpoint/2010/main" val="1500465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Bac Pro ERA consacré à l’étude, la définition des ouvrages et à l’organisation de leur mise en œuvre</a:t>
            </a:r>
          </a:p>
          <a:p>
            <a:r>
              <a:rPr lang="fr-FR" dirty="0" smtClean="0"/>
              <a:t>Si le poids des activités varie en comparaison des diplômes orientés vers la réalisation, ces activités restent comparables mais à des degrés divers d’implication et de niveau de performance…</a:t>
            </a:r>
          </a:p>
          <a:p>
            <a:endParaRPr lang="fr-FR" dirty="0"/>
          </a:p>
          <a:p>
            <a:r>
              <a:rPr lang="fr-FR" dirty="0" smtClean="0"/>
              <a:t>L’approche esthétique est nouvelle et se retrouvera bans le BMA « ébénisterie », qui conjugue à la fois l’approche esthétique (artistique), l’étude technique et les procédés de réalisation dans une démarche de projet cohérente et continue,</a:t>
            </a:r>
            <a:endParaRPr lang="fr-FR" dirty="0"/>
          </a:p>
        </p:txBody>
      </p:sp>
      <p:sp>
        <p:nvSpPr>
          <p:cNvPr id="4" name="Espace réservé du numéro de diapositive 3"/>
          <p:cNvSpPr>
            <a:spLocks noGrp="1"/>
          </p:cNvSpPr>
          <p:nvPr>
            <p:ph type="sldNum" sz="quarter" idx="10"/>
          </p:nvPr>
        </p:nvSpPr>
        <p:spPr/>
        <p:txBody>
          <a:bodyPr/>
          <a:lstStyle/>
          <a:p>
            <a:fld id="{37B22F6E-D2B0-42B1-BB17-AB409DA86284}" type="slidenum">
              <a:rPr lang="fr-FR" smtClean="0"/>
              <a:t>34</a:t>
            </a:fld>
            <a:endParaRPr lang="fr-FR" dirty="0"/>
          </a:p>
        </p:txBody>
      </p:sp>
    </p:spTree>
    <p:extLst>
      <p:ext uri="{BB962C8B-B14F-4D97-AF65-F5344CB8AC3E}">
        <p14:creationId xmlns:p14="http://schemas.microsoft.com/office/powerpoint/2010/main" val="3994645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a:t>
            </a:r>
            <a:r>
              <a:rPr lang="fr-FR" dirty="0" smtClean="0"/>
              <a:t>BCP ERA : Lire </a:t>
            </a:r>
            <a:r>
              <a:rPr lang="fr-FR" dirty="0"/>
              <a:t>et expliciter la relation entre les activités et les unités de certification</a:t>
            </a:r>
          </a:p>
          <a:p>
            <a:endParaRPr lang="fr-FR" dirty="0"/>
          </a:p>
        </p:txBody>
      </p:sp>
      <p:sp>
        <p:nvSpPr>
          <p:cNvPr id="4" name="Espace réservé du numéro de diapositive 3"/>
          <p:cNvSpPr>
            <a:spLocks noGrp="1"/>
          </p:cNvSpPr>
          <p:nvPr>
            <p:ph type="sldNum" sz="quarter" idx="10"/>
          </p:nvPr>
        </p:nvSpPr>
        <p:spPr/>
        <p:txBody>
          <a:bodyPr/>
          <a:lstStyle/>
          <a:p>
            <a:fld id="{37B22F6E-D2B0-42B1-BB17-AB409DA86284}" type="slidenum">
              <a:rPr lang="fr-FR" smtClean="0"/>
              <a:t>35</a:t>
            </a:fld>
            <a:endParaRPr lang="fr-FR" dirty="0"/>
          </a:p>
        </p:txBody>
      </p:sp>
    </p:spTree>
    <p:extLst>
      <p:ext uri="{BB962C8B-B14F-4D97-AF65-F5344CB8AC3E}">
        <p14:creationId xmlns:p14="http://schemas.microsoft.com/office/powerpoint/2010/main" val="2863933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Si l’on prend pour exemple le niveau IV de la filière, cycle central de la filière car porteur de qualification attendue des professionnels en réalisation et en même temps passerelle vers le BTS reconnu dans le domaine de l’étude et de l’organisation,</a:t>
            </a:r>
          </a:p>
          <a:p>
            <a:endParaRPr lang="fr-FR" dirty="0"/>
          </a:p>
          <a:p>
            <a:r>
              <a:rPr lang="fr-FR" dirty="0" smtClean="0"/>
              <a:t>On constate :</a:t>
            </a:r>
          </a:p>
          <a:p>
            <a:pPr marL="171450" indent="-171450">
              <a:buFontTx/>
              <a:buChar char="-"/>
            </a:pPr>
            <a:r>
              <a:rPr lang="fr-FR" dirty="0"/>
              <a:t>u</a:t>
            </a:r>
            <a:r>
              <a:rPr lang="fr-FR" dirty="0" smtClean="0"/>
              <a:t>ne même logique professionnelle et de formation,</a:t>
            </a:r>
          </a:p>
          <a:p>
            <a:pPr marL="171450" indent="-171450">
              <a:buFontTx/>
              <a:buChar char="-"/>
            </a:pPr>
            <a:r>
              <a:rPr lang="fr-FR" dirty="0"/>
              <a:t>u</a:t>
            </a:r>
            <a:r>
              <a:rPr lang="fr-FR" dirty="0" smtClean="0"/>
              <a:t>ne structuration identique des unités de certification,</a:t>
            </a:r>
          </a:p>
          <a:p>
            <a:pPr marL="171450" indent="-171450">
              <a:buFontTx/>
              <a:buChar char="-"/>
            </a:pPr>
            <a:r>
              <a:rPr lang="fr-FR" dirty="0" smtClean="0"/>
              <a:t>une complémentarité évidente,</a:t>
            </a:r>
            <a:endParaRPr lang="fr-FR" dirty="0"/>
          </a:p>
        </p:txBody>
      </p:sp>
      <p:sp>
        <p:nvSpPr>
          <p:cNvPr id="4" name="Espace réservé du numéro de diapositive 3"/>
          <p:cNvSpPr>
            <a:spLocks noGrp="1"/>
          </p:cNvSpPr>
          <p:nvPr>
            <p:ph type="sldNum" sz="quarter" idx="10"/>
          </p:nvPr>
        </p:nvSpPr>
        <p:spPr/>
        <p:txBody>
          <a:bodyPr/>
          <a:lstStyle/>
          <a:p>
            <a:fld id="{37B22F6E-D2B0-42B1-BB17-AB409DA86284}" type="slidenum">
              <a:rPr lang="fr-FR" smtClean="0"/>
              <a:t>36</a:t>
            </a:fld>
            <a:endParaRPr lang="fr-FR" dirty="0"/>
          </a:p>
        </p:txBody>
      </p:sp>
    </p:spTree>
    <p:extLst>
      <p:ext uri="{BB962C8B-B14F-4D97-AF65-F5344CB8AC3E}">
        <p14:creationId xmlns:p14="http://schemas.microsoft.com/office/powerpoint/2010/main" val="2416709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est assez facile de rapprocher</a:t>
            </a:r>
            <a:r>
              <a:rPr lang="fr-FR" baseline="0" dirty="0" smtClean="0"/>
              <a:t> cette construction des unités de certification des diplômes de la filière bois de la définition même des blocs de compétences affirmé dans les textes, notamment pour la formation continue…</a:t>
            </a:r>
          </a:p>
          <a:p>
            <a:r>
              <a:rPr lang="fr-FR" baseline="0" dirty="0" smtClean="0"/>
              <a:t>Le bloc de compétences correspond à une unité de certification…</a:t>
            </a:r>
            <a:endParaRPr lang="fr-FR" dirty="0"/>
          </a:p>
        </p:txBody>
      </p:sp>
      <p:sp>
        <p:nvSpPr>
          <p:cNvPr id="4" name="Espace réservé du numéro de diapositive 3"/>
          <p:cNvSpPr>
            <a:spLocks noGrp="1"/>
          </p:cNvSpPr>
          <p:nvPr>
            <p:ph type="sldNum" sz="quarter" idx="10"/>
          </p:nvPr>
        </p:nvSpPr>
        <p:spPr/>
        <p:txBody>
          <a:bodyPr/>
          <a:lstStyle/>
          <a:p>
            <a:fld id="{37B22F6E-D2B0-42B1-BB17-AB409DA86284}" type="slidenum">
              <a:rPr lang="fr-FR" smtClean="0"/>
              <a:t>37</a:t>
            </a:fld>
            <a:endParaRPr lang="fr-FR" dirty="0"/>
          </a:p>
        </p:txBody>
      </p:sp>
    </p:spTree>
    <p:extLst>
      <p:ext uri="{BB962C8B-B14F-4D97-AF65-F5344CB8AC3E}">
        <p14:creationId xmlns:p14="http://schemas.microsoft.com/office/powerpoint/2010/main" val="1344336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 partir de ces constats et des principes établis :</a:t>
            </a:r>
          </a:p>
          <a:p>
            <a:endParaRPr lang="fr-FR" dirty="0"/>
          </a:p>
          <a:p>
            <a:r>
              <a:rPr lang="fr-FR" dirty="0" smtClean="0"/>
              <a:t>Expliciter les conditions de mise en œuvre, les démarches et les outils à créer,</a:t>
            </a:r>
          </a:p>
          <a:p>
            <a:r>
              <a:rPr lang="fr-FR" dirty="0" smtClean="0"/>
              <a:t>Pour certains, ils seront présentés par d’autres intervenants au cours de la journée…</a:t>
            </a:r>
            <a:endParaRPr lang="fr-FR" dirty="0"/>
          </a:p>
        </p:txBody>
      </p:sp>
      <p:sp>
        <p:nvSpPr>
          <p:cNvPr id="4" name="Espace réservé du numéro de diapositive 3"/>
          <p:cNvSpPr>
            <a:spLocks noGrp="1"/>
          </p:cNvSpPr>
          <p:nvPr>
            <p:ph type="sldNum" sz="quarter" idx="10"/>
          </p:nvPr>
        </p:nvSpPr>
        <p:spPr/>
        <p:txBody>
          <a:bodyPr/>
          <a:lstStyle/>
          <a:p>
            <a:fld id="{37B22F6E-D2B0-42B1-BB17-AB409DA86284}" type="slidenum">
              <a:rPr lang="fr-FR" smtClean="0"/>
              <a:t>38</a:t>
            </a:fld>
            <a:endParaRPr lang="fr-FR" dirty="0"/>
          </a:p>
        </p:txBody>
      </p:sp>
    </p:spTree>
    <p:extLst>
      <p:ext uri="{BB962C8B-B14F-4D97-AF65-F5344CB8AC3E}">
        <p14:creationId xmlns:p14="http://schemas.microsoft.com/office/powerpoint/2010/main" val="3092611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Exemple de principe à commenter :</a:t>
            </a:r>
          </a:p>
          <a:p>
            <a:r>
              <a:rPr lang="fr-FR" dirty="0" smtClean="0"/>
              <a:t>Croisement diplômes, blocs de compétences unités de certification,</a:t>
            </a:r>
          </a:p>
          <a:p>
            <a:pPr marL="171450" indent="-171450">
              <a:buFontTx/>
              <a:buChar char="-"/>
            </a:pPr>
            <a:r>
              <a:rPr lang="fr-FR" dirty="0" smtClean="0"/>
              <a:t>Progressivité (A, A2, A3,,,)…</a:t>
            </a:r>
          </a:p>
          <a:p>
            <a:pPr marL="171450" indent="-171450">
              <a:buFontTx/>
              <a:buChar char="-"/>
            </a:pPr>
            <a:r>
              <a:rPr lang="fr-FR" dirty="0" smtClean="0"/>
              <a:t>Equivalence de blocs entre diplômes…</a:t>
            </a:r>
          </a:p>
          <a:p>
            <a:r>
              <a:rPr lang="fr-FR" dirty="0" smtClean="0"/>
              <a:t>Ce n’est qu’une hypothèse de construction pour solliciter des interrogations…</a:t>
            </a:r>
            <a:endParaRPr lang="fr-FR" dirty="0"/>
          </a:p>
        </p:txBody>
      </p:sp>
      <p:sp>
        <p:nvSpPr>
          <p:cNvPr id="4" name="Espace réservé du numéro de diapositive 3"/>
          <p:cNvSpPr>
            <a:spLocks noGrp="1"/>
          </p:cNvSpPr>
          <p:nvPr>
            <p:ph type="sldNum" sz="quarter" idx="10"/>
          </p:nvPr>
        </p:nvSpPr>
        <p:spPr/>
        <p:txBody>
          <a:bodyPr/>
          <a:lstStyle/>
          <a:p>
            <a:fld id="{37B22F6E-D2B0-42B1-BB17-AB409DA86284}" type="slidenum">
              <a:rPr lang="fr-FR" smtClean="0"/>
              <a:t>39</a:t>
            </a:fld>
            <a:endParaRPr lang="fr-FR" dirty="0"/>
          </a:p>
        </p:txBody>
      </p:sp>
    </p:spTree>
    <p:extLst>
      <p:ext uri="{BB962C8B-B14F-4D97-AF65-F5344CB8AC3E}">
        <p14:creationId xmlns:p14="http://schemas.microsoft.com/office/powerpoint/2010/main" val="2578717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Les dispositifs et parcours présentés, métiers, passerelles et compétences, nous invitent à donner plus de cohérence à l’ensemble des formations de la filière pour offrir aux jeunes des parcours de formation plus progressifs et continués.</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L’approche par compétence, construite sur une spécialité puis étendue à d’autres devra s’appuyer sur deux outils majeurs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 Un outil de suivi progressif des apprentissages et de positionnement au regard des compétences à développer, (tableau de bord et portefeuille de compétences)</a:t>
            </a:r>
          </a:p>
          <a:p>
            <a:pPr marR="0" algn="l" defTabSz="914400" rtl="0" eaLnBrk="1" fontAlgn="auto" latinLnBrk="0" hangingPunct="1">
              <a:lnSpc>
                <a:spcPct val="100000"/>
              </a:lnSpc>
              <a:spcBef>
                <a:spcPts val="0"/>
              </a:spcBef>
              <a:spcAft>
                <a:spcPts val="0"/>
              </a:spcAft>
              <a:buClrTx/>
              <a:buSzTx/>
              <a:tabLst/>
              <a:defRPr/>
            </a:pPr>
            <a:r>
              <a:rPr lang="fr-FR" dirty="0" smtClean="0"/>
              <a:t>- Un outil de positionnement final au regard des blocs de compétences à valider.</a:t>
            </a: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a:defRPr/>
            </a:pPr>
            <a:r>
              <a:rPr lang="fr-FR" dirty="0" smtClean="0"/>
              <a:t>Ce recentrage sur les compétences à développer,</a:t>
            </a:r>
            <a:r>
              <a:rPr lang="fr-FR" dirty="0"/>
              <a:t> </a:t>
            </a:r>
            <a:r>
              <a:rPr lang="fr-FR" dirty="0" smtClean="0"/>
              <a:t>cette </a:t>
            </a:r>
            <a:r>
              <a:rPr lang="fr-FR" dirty="0"/>
              <a:t>transversalité des savoirs et </a:t>
            </a:r>
            <a:r>
              <a:rPr lang="fr-FR" dirty="0" smtClean="0"/>
              <a:t>savoir-faire,  sont indispensables pour assurer aux jeunes en formation, une employabilité à court terme (le métier) et une aptitude à s’adapter et se former tout au long de la vie (la compétence)</a:t>
            </a:r>
            <a:endParaRPr lang="fr-FR"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u="sng" baseline="0" dirty="0" smtClean="0"/>
              <a:t>le parcours avenir est à à construire aussi au lycée professionnel …</a:t>
            </a:r>
            <a:endParaRPr lang="fr-FR" u="sng" dirty="0" smtClean="0"/>
          </a:p>
          <a:p>
            <a:endParaRPr lang="fr-FR" dirty="0"/>
          </a:p>
        </p:txBody>
      </p:sp>
      <p:sp>
        <p:nvSpPr>
          <p:cNvPr id="4" name="Espace réservé du numéro de diapositive 3"/>
          <p:cNvSpPr>
            <a:spLocks noGrp="1"/>
          </p:cNvSpPr>
          <p:nvPr>
            <p:ph type="sldNum" sz="quarter" idx="10"/>
          </p:nvPr>
        </p:nvSpPr>
        <p:spPr/>
        <p:txBody>
          <a:bodyPr/>
          <a:lstStyle/>
          <a:p>
            <a:fld id="{37B22F6E-D2B0-42B1-BB17-AB409DA86284}" type="slidenum">
              <a:rPr lang="fr-FR" smtClean="0"/>
              <a:t>40</a:t>
            </a:fld>
            <a:endParaRPr lang="fr-FR" dirty="0"/>
          </a:p>
        </p:txBody>
      </p:sp>
    </p:spTree>
    <p:extLst>
      <p:ext uri="{BB962C8B-B14F-4D97-AF65-F5344CB8AC3E}">
        <p14:creationId xmlns:p14="http://schemas.microsoft.com/office/powerpoint/2010/main" val="1133540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4</a:t>
            </a:fld>
            <a:endParaRPr lang="fr-FR"/>
          </a:p>
        </p:txBody>
      </p:sp>
    </p:spTree>
    <p:extLst>
      <p:ext uri="{BB962C8B-B14F-4D97-AF65-F5344CB8AC3E}">
        <p14:creationId xmlns:p14="http://schemas.microsoft.com/office/powerpoint/2010/main" val="1622458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5</a:t>
            </a:fld>
            <a:endParaRPr lang="fr-FR"/>
          </a:p>
        </p:txBody>
      </p:sp>
    </p:spTree>
    <p:extLst>
      <p:ext uri="{BB962C8B-B14F-4D97-AF65-F5344CB8AC3E}">
        <p14:creationId xmlns:p14="http://schemas.microsoft.com/office/powerpoint/2010/main" val="26003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filière de la scierie et de la valorisation des bois appelée souvent « première transformation »</a:t>
            </a:r>
          </a:p>
          <a:p>
            <a:r>
              <a:rPr lang="fr-FR" dirty="0" smtClean="0"/>
              <a:t>Un filière aux formations cylindriques et assez étanches qui peine à recruter en entreprise comme en formation.</a:t>
            </a:r>
            <a:endParaRPr lang="fr-FR" dirty="0"/>
          </a:p>
        </p:txBody>
      </p:sp>
      <p:sp>
        <p:nvSpPr>
          <p:cNvPr id="4" name="Espace réservé du numéro de diapositive 3"/>
          <p:cNvSpPr>
            <a:spLocks noGrp="1"/>
          </p:cNvSpPr>
          <p:nvPr>
            <p:ph type="sldNum" sz="quarter" idx="10"/>
          </p:nvPr>
        </p:nvSpPr>
        <p:spPr/>
        <p:txBody>
          <a:bodyPr/>
          <a:lstStyle/>
          <a:p>
            <a:fld id="{37B22F6E-D2B0-42B1-BB17-AB409DA86284}" type="slidenum">
              <a:rPr lang="fr-FR" smtClean="0"/>
              <a:t>21</a:t>
            </a:fld>
            <a:endParaRPr lang="fr-FR" dirty="0"/>
          </a:p>
        </p:txBody>
      </p:sp>
    </p:spTree>
    <p:extLst>
      <p:ext uri="{BB962C8B-B14F-4D97-AF65-F5344CB8AC3E}">
        <p14:creationId xmlns:p14="http://schemas.microsoft.com/office/powerpoint/2010/main" val="1477846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production industrielle de composants, filière tout aussi cylindrique actuellement appelée précédemment « productique bois ».</a:t>
            </a:r>
          </a:p>
          <a:p>
            <a:r>
              <a:rPr lang="fr-FR" dirty="0" smtClean="0"/>
              <a:t>L’activité de ce secteur a fortement diminué du fait de la mondialisation et des délocalisations mais tend à reprendre avec la volonté d’exploiter plus fortement nos ressources locales et la montée en puissance de la construction bois et de son besoins de composants industriels.</a:t>
            </a:r>
          </a:p>
          <a:p>
            <a:r>
              <a:rPr lang="fr-FR" dirty="0" smtClean="0"/>
              <a:t>Les évolutions technologiques encore récentes des secteurs de la construction bois et de la menuiserie-agencement, devraient fortement les faire se rapprocher autour des techniques de fabrication-production (organisation du processus, chaîne </a:t>
            </a:r>
            <a:r>
              <a:rPr lang="fr-FR" dirty="0"/>
              <a:t>numérique, </a:t>
            </a:r>
            <a:r>
              <a:rPr lang="fr-FR" dirty="0" smtClean="0"/>
              <a:t>démarche qualité, etc…)</a:t>
            </a:r>
            <a:endParaRPr lang="fr-FR" dirty="0"/>
          </a:p>
        </p:txBody>
      </p:sp>
      <p:sp>
        <p:nvSpPr>
          <p:cNvPr id="4" name="Espace réservé du numéro de diapositive 3"/>
          <p:cNvSpPr>
            <a:spLocks noGrp="1"/>
          </p:cNvSpPr>
          <p:nvPr>
            <p:ph type="sldNum" sz="quarter" idx="10"/>
          </p:nvPr>
        </p:nvSpPr>
        <p:spPr/>
        <p:txBody>
          <a:bodyPr/>
          <a:lstStyle/>
          <a:p>
            <a:fld id="{37B22F6E-D2B0-42B1-BB17-AB409DA86284}" type="slidenum">
              <a:rPr lang="fr-FR" smtClean="0"/>
              <a:t>22</a:t>
            </a:fld>
            <a:endParaRPr lang="fr-FR" dirty="0"/>
          </a:p>
        </p:txBody>
      </p:sp>
    </p:spTree>
    <p:extLst>
      <p:ext uri="{BB962C8B-B14F-4D97-AF65-F5344CB8AC3E}">
        <p14:creationId xmlns:p14="http://schemas.microsoft.com/office/powerpoint/2010/main" val="2295810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Deux parcours de formation parallèles qui commencent à se rencontrer et devenir complémentaires…</a:t>
            </a:r>
          </a:p>
          <a:p>
            <a:r>
              <a:rPr lang="fr-FR" dirty="0" smtClean="0"/>
              <a:t>La charpente et la construction bois se situe avec la menuiserie-agencement à la fois dans la filière bois et celle du bâtiment de part leur finalité, la mise œuvre et la qualité sur le chantier…</a:t>
            </a:r>
          </a:p>
          <a:p>
            <a:r>
              <a:rPr lang="fr-FR" dirty="0" smtClean="0"/>
              <a:t>Les évolutions récentes et futures, BIM, modélisation et production industrialisée, développement de la construction bois, prise en compte de la performance énergétique du bâti, démarche qualité sur chantier, etc.. rapprochent ce secteur d’activités des autres spécialités du bâtiment et parallèlement des processus de production en amont de la filière..</a:t>
            </a:r>
          </a:p>
          <a:p>
            <a:endParaRPr lang="fr-FR" dirty="0"/>
          </a:p>
        </p:txBody>
      </p:sp>
      <p:sp>
        <p:nvSpPr>
          <p:cNvPr id="4" name="Espace réservé du numéro de diapositive 3"/>
          <p:cNvSpPr>
            <a:spLocks noGrp="1"/>
          </p:cNvSpPr>
          <p:nvPr>
            <p:ph type="sldNum" sz="quarter" idx="10"/>
          </p:nvPr>
        </p:nvSpPr>
        <p:spPr/>
        <p:txBody>
          <a:bodyPr/>
          <a:lstStyle/>
          <a:p>
            <a:fld id="{37B22F6E-D2B0-42B1-BB17-AB409DA86284}" type="slidenum">
              <a:rPr lang="fr-FR" smtClean="0"/>
              <a:t>23</a:t>
            </a:fld>
            <a:endParaRPr lang="fr-FR" dirty="0"/>
          </a:p>
        </p:txBody>
      </p:sp>
    </p:spTree>
    <p:extLst>
      <p:ext uri="{BB962C8B-B14F-4D97-AF65-F5344CB8AC3E}">
        <p14:creationId xmlns:p14="http://schemas.microsoft.com/office/powerpoint/2010/main" val="2248490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 secteur d’activités, le plus important de la filière bois, comportent à la fois un parcours de formation en réalisation et un en étude et organisation plus ouvert sur l’aménagement-agencement d’espace…</a:t>
            </a:r>
          </a:p>
          <a:p>
            <a:r>
              <a:rPr lang="fr-FR" dirty="0" smtClean="0"/>
              <a:t>La aussi les parcours de formation en réalisation tendent à se rapprocher fortement de part leurs complémentarités.</a:t>
            </a:r>
            <a:endParaRPr lang="fr-FR" dirty="0"/>
          </a:p>
        </p:txBody>
      </p:sp>
      <p:sp>
        <p:nvSpPr>
          <p:cNvPr id="4" name="Espace réservé du numéro de diapositive 3"/>
          <p:cNvSpPr>
            <a:spLocks noGrp="1"/>
          </p:cNvSpPr>
          <p:nvPr>
            <p:ph type="sldNum" sz="quarter" idx="10"/>
          </p:nvPr>
        </p:nvSpPr>
        <p:spPr/>
        <p:txBody>
          <a:bodyPr/>
          <a:lstStyle/>
          <a:p>
            <a:fld id="{37B22F6E-D2B0-42B1-BB17-AB409DA86284}" type="slidenum">
              <a:rPr lang="fr-FR" smtClean="0"/>
              <a:t>24</a:t>
            </a:fld>
            <a:endParaRPr lang="fr-FR" dirty="0"/>
          </a:p>
        </p:txBody>
      </p:sp>
    </p:spTree>
    <p:extLst>
      <p:ext uri="{BB962C8B-B14F-4D97-AF65-F5344CB8AC3E}">
        <p14:creationId xmlns:p14="http://schemas.microsoft.com/office/powerpoint/2010/main" val="826401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filière des métiers d’art et plus particulièrement de l’ébénisterie, reste très cylindrique bien qu’elle s’ouvre de plus en plus à la complémentarité avec l’agencement qu’elle a fortement intégré dans ses nouveaux référentiels,,,</a:t>
            </a:r>
          </a:p>
          <a:p>
            <a:endParaRPr lang="fr-FR" dirty="0"/>
          </a:p>
          <a:p>
            <a:r>
              <a:rPr lang="fr-FR" dirty="0" smtClean="0"/>
              <a:t>Ce rapprochement devrait conduite à une plus grande complémentarité des formations et des diplômes,,,</a:t>
            </a:r>
            <a:endParaRPr lang="fr-FR" dirty="0"/>
          </a:p>
        </p:txBody>
      </p:sp>
      <p:sp>
        <p:nvSpPr>
          <p:cNvPr id="4" name="Espace réservé du numéro de diapositive 3"/>
          <p:cNvSpPr>
            <a:spLocks noGrp="1"/>
          </p:cNvSpPr>
          <p:nvPr>
            <p:ph type="sldNum" sz="quarter" idx="10"/>
          </p:nvPr>
        </p:nvSpPr>
        <p:spPr/>
        <p:txBody>
          <a:bodyPr/>
          <a:lstStyle/>
          <a:p>
            <a:fld id="{37B22F6E-D2B0-42B1-BB17-AB409DA86284}" type="slidenum">
              <a:rPr lang="fr-FR" smtClean="0"/>
              <a:t>25</a:t>
            </a:fld>
            <a:endParaRPr lang="fr-FR" dirty="0"/>
          </a:p>
        </p:txBody>
      </p:sp>
    </p:spTree>
    <p:extLst>
      <p:ext uri="{BB962C8B-B14F-4D97-AF65-F5344CB8AC3E}">
        <p14:creationId xmlns:p14="http://schemas.microsoft.com/office/powerpoint/2010/main" val="821973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CAP : </a:t>
            </a:r>
            <a:r>
              <a:rPr lang="fr-FR" dirty="0"/>
              <a:t>niveau </a:t>
            </a:r>
            <a:r>
              <a:rPr lang="fr-FR" dirty="0" smtClean="0"/>
              <a:t>d’exécution</a:t>
            </a:r>
          </a:p>
          <a:p>
            <a:r>
              <a:rPr lang="fr-FR" dirty="0" smtClean="0"/>
              <a:t>Lire et expliciter la relation entre les activités et les unités de certification</a:t>
            </a:r>
            <a:endParaRPr lang="fr-FR" dirty="0"/>
          </a:p>
        </p:txBody>
      </p:sp>
      <p:sp>
        <p:nvSpPr>
          <p:cNvPr id="4" name="Espace réservé du numéro de diapositive 3"/>
          <p:cNvSpPr>
            <a:spLocks noGrp="1"/>
          </p:cNvSpPr>
          <p:nvPr>
            <p:ph type="sldNum" sz="quarter" idx="10"/>
          </p:nvPr>
        </p:nvSpPr>
        <p:spPr/>
        <p:txBody>
          <a:bodyPr/>
          <a:lstStyle/>
          <a:p>
            <a:fld id="{37B22F6E-D2B0-42B1-BB17-AB409DA86284}" type="slidenum">
              <a:rPr lang="fr-FR" smtClean="0"/>
              <a:t>31</a:t>
            </a:fld>
            <a:endParaRPr lang="fr-FR" dirty="0"/>
          </a:p>
        </p:txBody>
      </p:sp>
    </p:spTree>
    <p:extLst>
      <p:ext uri="{BB962C8B-B14F-4D97-AF65-F5344CB8AC3E}">
        <p14:creationId xmlns:p14="http://schemas.microsoft.com/office/powerpoint/2010/main" val="2787273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339791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68153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683086"/>
              </a:buClr>
              <a:defRPr>
                <a:solidFill>
                  <a:srgbClr val="000000"/>
                </a:solidFill>
              </a:defRPr>
            </a:lvl1pPr>
          </a:lstStyle>
          <a:p>
            <a:pPr lvl="0"/>
            <a:r>
              <a:rPr lang="fr-FR" dirty="0" smtClean="0"/>
              <a:t> Cliquez pour modifier les styles du texte du masque</a:t>
            </a:r>
            <a:endParaRPr lang="fr-FR" dirty="0"/>
          </a:p>
        </p:txBody>
      </p:sp>
    </p:spTree>
    <p:extLst>
      <p:ext uri="{BB962C8B-B14F-4D97-AF65-F5344CB8AC3E}">
        <p14:creationId xmlns:p14="http://schemas.microsoft.com/office/powerpoint/2010/main" val="191717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smtClean="0"/>
              <a:t>Cliquez et modifiez le titre</a:t>
            </a:r>
            <a:endParaRPr lang="fr-FR" dirty="0"/>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243092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01AC32D8-6CE1-49F8-A297-2020061A85C9}" type="datetimeFigureOut">
              <a:rPr lang="fr-FR" smtClean="0"/>
              <a:pPr/>
              <a:t>10/05/2017</a:t>
            </a:fld>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p:txBody>
          <a:bodyPr/>
          <a:lstStyle/>
          <a:p>
            <a:fld id="{898C2B6A-585A-4FDA-8F79-084B1166EA1E}" type="slidenum">
              <a:rPr lang="fr-FR" smtClean="0"/>
              <a:pPr/>
              <a:t>‹N°›</a:t>
            </a:fld>
            <a:endParaRPr lang="fr-FR" dirty="0"/>
          </a:p>
        </p:txBody>
      </p:sp>
    </p:spTree>
    <p:extLst>
      <p:ext uri="{BB962C8B-B14F-4D97-AF65-F5344CB8AC3E}">
        <p14:creationId xmlns:p14="http://schemas.microsoft.com/office/powerpoint/2010/main" val="3742311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6830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263367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smtClean="0"/>
              <a:t>Contacts :</a:t>
            </a:r>
            <a:endParaRPr lang="fr-FR" dirty="0"/>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val="2270721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Tree>
    <p:extLst>
      <p:ext uri="{BB962C8B-B14F-4D97-AF65-F5344CB8AC3E}">
        <p14:creationId xmlns:p14="http://schemas.microsoft.com/office/powerpoint/2010/main" val="40243255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jp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0"/>
            <a:ext cx="788140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1000" b="1">
                <a:solidFill>
                  <a:srgbClr val="404040"/>
                </a:solidFill>
              </a:defRPr>
            </a:lvl1pPr>
          </a:lstStyle>
          <a:p>
            <a:fld id="{A786685B-2977-D546-9E3D-3CA676A47F0C}" type="slidenum">
              <a:rPr lang="fr-FR" smtClean="0"/>
              <a:pPr/>
              <a:t>‹N°›</a:t>
            </a:fld>
            <a:endParaRPr lang="fr-FR" dirty="0"/>
          </a:p>
        </p:txBody>
      </p:sp>
      <p:pic>
        <p:nvPicPr>
          <p:cNvPr id="9" name="Image 11" descr="2014_MENESRlogo_horizontal.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60105" y="6180053"/>
            <a:ext cx="1656184" cy="4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3" name="Connecteur droit 12"/>
          <p:cNvCxnSpPr/>
          <p:nvPr userDrawn="1"/>
        </p:nvCxnSpPr>
        <p:spPr>
          <a:xfrm>
            <a:off x="698885" y="1295400"/>
            <a:ext cx="7173849"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7872734" y="872640"/>
            <a:ext cx="642246" cy="419889"/>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9180" y="0"/>
            <a:ext cx="1" cy="1286937"/>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9"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320"/>
              </a:lnSpc>
            </a:pPr>
            <a:r>
              <a:rPr lang="fr-FR" dirty="0" smtClean="0">
                <a:solidFill>
                  <a:srgbClr val="1B8ED9"/>
                </a:solidFill>
              </a:rPr>
              <a:t>30/03/2017</a:t>
            </a:r>
            <a:endParaRPr lang="fr-FR" dirty="0" smtClean="0">
              <a:solidFill>
                <a:schemeClr val="tx1">
                  <a:lumMod val="75000"/>
                  <a:lumOff val="25000"/>
                </a:schemeClr>
              </a:solidFill>
            </a:endParaRPr>
          </a:p>
          <a:p>
            <a:endParaRPr lang="fr-FR" dirty="0"/>
          </a:p>
        </p:txBody>
      </p:sp>
      <p:sp>
        <p:nvSpPr>
          <p:cNvPr id="14" name="Espace réservé du pied de page 4"/>
          <p:cNvSpPr txBox="1">
            <a:spLocks/>
          </p:cNvSpPr>
          <p:nvPr userDrawn="1"/>
        </p:nvSpPr>
        <p:spPr>
          <a:xfrm>
            <a:off x="2357525" y="6146185"/>
            <a:ext cx="3120150"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683086"/>
                </a:solidFill>
              </a:rPr>
              <a:t>IGEN</a:t>
            </a:r>
            <a:r>
              <a:rPr lang="fr-FR" dirty="0" smtClean="0">
                <a:solidFill>
                  <a:srgbClr val="00919D"/>
                </a:solidFill>
              </a:rPr>
              <a:t/>
            </a:r>
            <a:br>
              <a:rPr lang="fr-FR" dirty="0" smtClean="0">
                <a:solidFill>
                  <a:srgbClr val="00919D"/>
                </a:solidFill>
              </a:rPr>
            </a:br>
            <a:r>
              <a:rPr lang="fr-FR" dirty="0" smtClean="0">
                <a:solidFill>
                  <a:srgbClr val="00919D"/>
                </a:solidFill>
              </a:rPr>
              <a:t>David HELARD</a:t>
            </a:r>
            <a:endParaRPr lang="fr-FR" dirty="0" smtClean="0">
              <a:solidFill>
                <a:schemeClr val="tx1">
                  <a:lumMod val="75000"/>
                  <a:lumOff val="25000"/>
                </a:schemeClr>
              </a:solidFill>
            </a:endParaRPr>
          </a:p>
          <a:p>
            <a:endParaRPr lang="fr-FR" dirty="0"/>
          </a:p>
        </p:txBody>
      </p:sp>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80" r:id="rId3"/>
    <p:sldLayoutId id="2147483672" r:id="rId4"/>
    <p:sldLayoutId id="2147483681" r:id="rId5"/>
  </p:sldLayoutIdLst>
  <p:timing>
    <p:tnLst>
      <p:par>
        <p:cTn id="1" dur="indefinite" restart="never" nodeType="tmRoot"/>
      </p:par>
    </p:tnLst>
  </p:timing>
  <p:hf hdr="0" ftr="0" dt="0"/>
  <p:txStyles>
    <p:title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p:titleStyle>
    <p:bodyStyle>
      <a:lvl1pPr marL="177800" indent="-177800" algn="l" defTabSz="457200" rtl="0" eaLnBrk="1" latinLnBrk="0" hangingPunct="1">
        <a:spcBef>
          <a:spcPct val="20000"/>
        </a:spcBef>
        <a:buSzPct val="100000"/>
        <a:buFont typeface="Arial"/>
        <a:buChar char="■"/>
        <a:defRPr sz="2000" kern="1200">
          <a:solidFill>
            <a:srgbClr val="683086"/>
          </a:solidFill>
          <a:latin typeface="+mn-lt"/>
          <a:ea typeface="+mn-ea"/>
          <a:cs typeface="+mn-cs"/>
        </a:defRPr>
      </a:lvl1pPr>
      <a:lvl2pPr marL="627063" indent="-169863" algn="l" defTabSz="457200" rtl="0" eaLnBrk="1" latinLnBrk="0" hangingPunct="1">
        <a:spcBef>
          <a:spcPct val="20000"/>
        </a:spcBef>
        <a:buClr>
          <a:srgbClr val="683086"/>
        </a:buClr>
        <a:buFont typeface="Arial Italic"/>
        <a:buChar char="■"/>
        <a:defRPr sz="1500" kern="1200">
          <a:solidFill>
            <a:schemeClr val="tx1"/>
          </a:solidFill>
          <a:latin typeface="+mn-lt"/>
          <a:ea typeface="+mn-ea"/>
          <a:cs typeface="+mn-cs"/>
        </a:defRPr>
      </a:lvl2pPr>
      <a:lvl3pPr marL="627063" indent="0" algn="l" defTabSz="457200" rtl="0" eaLnBrk="1" latinLnBrk="0" hangingPunct="1">
        <a:spcBef>
          <a:spcPct val="20000"/>
        </a:spcBef>
        <a:buFont typeface="Arial"/>
        <a:buNone/>
        <a:defRPr sz="1500" kern="1200">
          <a:solidFill>
            <a:schemeClr val="tx1"/>
          </a:solidFill>
          <a:latin typeface="+mn-lt"/>
          <a:ea typeface="+mn-ea"/>
          <a:cs typeface="+mn-cs"/>
        </a:defRPr>
      </a:lvl3pPr>
      <a:lvl4pPr marL="627063" indent="177800" algn="l" defTabSz="457200" rtl="0" eaLnBrk="1" latinLnBrk="0" hangingPunct="1">
        <a:spcBef>
          <a:spcPct val="20000"/>
        </a:spcBef>
        <a:buClr>
          <a:srgbClr val="683086"/>
        </a:buClr>
        <a:buFont typeface="Arial"/>
        <a:buChar char="–"/>
        <a:defRPr sz="1100" kern="1200">
          <a:solidFill>
            <a:schemeClr val="tx1"/>
          </a:solidFill>
          <a:latin typeface="+mn-lt"/>
          <a:ea typeface="+mn-ea"/>
          <a:cs typeface="+mn-cs"/>
        </a:defRPr>
      </a:lvl4pPr>
      <a:lvl5pPr marL="806450" indent="0" algn="l" defTabSz="457200" rtl="0" eaLnBrk="1" latinLnBrk="0" hangingPunct="1">
        <a:spcBef>
          <a:spcPct val="20000"/>
        </a:spcBef>
        <a:buFont typeface="Arial"/>
        <a:buNone/>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pic>
        <p:nvPicPr>
          <p:cNvPr id="8" name="Image 11" descr="2014_MENESRlogo_horizontal.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0105" y="6180053"/>
            <a:ext cx="1656184" cy="4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6" name="Connecteur droit 15"/>
          <p:cNvCxnSpPr/>
          <p:nvPr userDrawn="1"/>
        </p:nvCxnSpPr>
        <p:spPr>
          <a:xfrm>
            <a:off x="698885" y="5516417"/>
            <a:ext cx="629073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6995213" y="4489080"/>
            <a:ext cx="1519767" cy="102446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8885" y="0"/>
            <a:ext cx="295" cy="5507953"/>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30/03/2017</a:t>
            </a:r>
          </a:p>
          <a:p>
            <a:endParaRPr lang="fr-FR" dirty="0"/>
          </a:p>
        </p:txBody>
      </p:sp>
      <p:pic>
        <p:nvPicPr>
          <p:cNvPr id="4" name="Image 3" descr="logoIGEN.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11524" y="6063238"/>
            <a:ext cx="1481328" cy="603504"/>
          </a:xfrm>
          <a:prstGeom prst="rect">
            <a:avLst/>
          </a:prstGeom>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hf hdr="0" ftr="0" dt="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68308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pic>
        <p:nvPicPr>
          <p:cNvPr id="9" name="Image 11" descr="2014_MENESRlogo_horizontal.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105" y="6180053"/>
            <a:ext cx="1656184" cy="46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Connecteur droit 14"/>
          <p:cNvCxnSpPr/>
          <p:nvPr userDrawn="1"/>
        </p:nvCxnSpPr>
        <p:spPr>
          <a:xfrm>
            <a:off x="698885" y="3893512"/>
            <a:ext cx="629073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userDrawn="1"/>
        </p:nvCxnSpPr>
        <p:spPr>
          <a:xfrm flipV="1">
            <a:off x="6995213" y="2866175"/>
            <a:ext cx="1519767" cy="102446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H="1" flipV="1">
            <a:off x="699180" y="0"/>
            <a:ext cx="1" cy="3885049"/>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9"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JJ/MM/AAAA</a:t>
            </a:r>
          </a:p>
          <a:p>
            <a:endParaRPr lang="fr-FR" dirty="0"/>
          </a:p>
        </p:txBody>
      </p:sp>
      <p:sp>
        <p:nvSpPr>
          <p:cNvPr id="12" name="Espace réservé du pied de page 4"/>
          <p:cNvSpPr txBox="1">
            <a:spLocks/>
          </p:cNvSpPr>
          <p:nvPr userDrawn="1"/>
        </p:nvSpPr>
        <p:spPr>
          <a:xfrm>
            <a:off x="2357525" y="6146185"/>
            <a:ext cx="3120150"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683086"/>
                </a:solidFill>
              </a:rPr>
              <a:t>IGEN</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l" defTabSz="457200" rtl="0" eaLnBrk="1" latinLnBrk="0" hangingPunct="1">
        <a:spcBef>
          <a:spcPct val="0"/>
        </a:spcBef>
        <a:buNone/>
        <a:defRPr sz="4400" kern="1200">
          <a:solidFill>
            <a:srgbClr val="683086"/>
          </a:solidFill>
          <a:latin typeface="+mj-lt"/>
          <a:ea typeface="+mj-ea"/>
          <a:cs typeface="+mj-cs"/>
        </a:defRPr>
      </a:lvl1pPr>
    </p:titleStyle>
    <p:bodyStyle>
      <a:lvl1pPr marL="0" indent="0" algn="l" defTabSz="457200" rtl="0" eaLnBrk="1" latinLnBrk="0" hangingPunct="1">
        <a:spcBef>
          <a:spcPct val="20000"/>
        </a:spcBef>
        <a:buFont typeface="Arial"/>
        <a:buNone/>
        <a:defRPr sz="3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7.jpeg"/><Relationship Id="rId5" Type="http://schemas.openxmlformats.org/officeDocument/2006/relationships/image" Target="../media/image22.jpeg"/><Relationship Id="rId10" Type="http://schemas.openxmlformats.org/officeDocument/2006/relationships/image" Target="../media/image10.png"/><Relationship Id="rId4" Type="http://schemas.openxmlformats.org/officeDocument/2006/relationships/image" Target="../media/image21.jpeg"/><Relationship Id="rId9"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9.jpeg"/><Relationship Id="rId7" Type="http://schemas.openxmlformats.org/officeDocument/2006/relationships/hyperlink" Target="http://www.google.fr/url?sa=i&amp;rct=j&amp;q=&amp;esrc=s&amp;source=images&amp;cd=&amp;cad=rja&amp;uact=8&amp;ved=0ahUKEwjviuaS8uzSAhWpAcAKHfm8AcAQjRwIBw&amp;url=http://www.castelmenuiserie.com/agencement-magasin-optique.php&amp;bvm=bv.150475504,d.ZGg&amp;psig=AFQjCNF34pYn4A3KAXTZJvkNjbidkg2ujA&amp;ust=1490367608823740" TargetMode="Externa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3.jpeg"/><Relationship Id="rId5" Type="http://schemas.openxmlformats.org/officeDocument/2006/relationships/hyperlink" Target="http://www.google.fr/url?sa=i&amp;rct=j&amp;q=&amp;esrc=s&amp;source=images&amp;cd=&amp;cad=rja&amp;uact=8&amp;ved=0ahUKEwjor8O-8OzSAhVHIcAKHTFSBoAQjRwIBw&amp;url=http://www.amenagements-larochelle.fr/agencement-magasins-rochelle&amp;bvm=bv.150475504,d.ZGg&amp;psig=AFQjCNH0ukVt0VxMS7CVDRQxw8XAhe_Z8A&amp;ust=1490367155329437" TargetMode="External"/><Relationship Id="rId10" Type="http://schemas.openxmlformats.org/officeDocument/2006/relationships/hyperlink" Target="https://www.google.fr/imgres?imgurl=https://s-media-cache-ak0.pinimg.com/736x/7c/a6/b8/7ca6b85e1d560b29d10ff6675cb5e4c1.jpg&amp;imgrefurl=https://www.pinterest.com/dutchdesignonly/dutch-design-tables/&amp;docid=F_nRi5MO7gq6dM&amp;tbnid=hl7LqzSfD7p30M:&amp;vet=1&amp;w=736&amp;h=736&amp;bih=929&amp;biw=1280&amp;ved=0ahUKEwik_MST_ezSAhWJC8AKHRrZDPoQxiAIGCgE&amp;iact=c&amp;ictx=1" TargetMode="External"/><Relationship Id="rId4" Type="http://schemas.openxmlformats.org/officeDocument/2006/relationships/image" Target="../media/image30.jpe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jpeg"/><Relationship Id="rId7" Type="http://schemas.openxmlformats.org/officeDocument/2006/relationships/image" Target="../media/image39.png"/><Relationship Id="rId12" Type="http://schemas.openxmlformats.org/officeDocument/2006/relationships/image" Target="../media/image44.jpe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44.jpe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image" Target="../media/image29.jpeg"/><Relationship Id="rId1" Type="http://schemas.openxmlformats.org/officeDocument/2006/relationships/slideLayout" Target="../slideLayouts/slideLayout5.xml"/><Relationship Id="rId6" Type="http://schemas.openxmlformats.org/officeDocument/2006/relationships/hyperlink" Target="http://www.google.fr/url?sa=i&amp;rct=j&amp;q=&amp;esrc=s&amp;source=images&amp;cd=&amp;cad=rja&amp;uact=8&amp;ved=0ahUKEwjviuaS8uzSAhWpAcAKHfm8AcAQjRwIBw&amp;url=http://www.castelmenuiserie.com/agencement-magasin-optique.php&amp;bvm=bv.150475504,d.ZGg&amp;psig=AFQjCNF34pYn4A3KAXTZJvkNjbidkg2ujA&amp;ust=1490367608823740" TargetMode="External"/><Relationship Id="rId5" Type="http://schemas.openxmlformats.org/officeDocument/2006/relationships/image" Target="../media/image31.jpeg"/><Relationship Id="rId10" Type="http://schemas.openxmlformats.org/officeDocument/2006/relationships/image" Target="../media/image33.jpeg"/><Relationship Id="rId4" Type="http://schemas.openxmlformats.org/officeDocument/2006/relationships/hyperlink" Target="http://www.google.fr/url?sa=i&amp;rct=j&amp;q=&amp;esrc=s&amp;source=images&amp;cd=&amp;cad=rja&amp;uact=8&amp;ved=0ahUKEwjor8O-8OzSAhVHIcAKHTFSBoAQjRwIBw&amp;url=http://www.amenagements-larochelle.fr/agencement-magasins-rochelle&amp;bvm=bv.150475504,d.ZGg&amp;psig=AFQjCNH0ukVt0VxMS7CVDRQxw8XAhe_Z8A&amp;ust=1490367155329437" TargetMode="External"/><Relationship Id="rId9" Type="http://schemas.openxmlformats.org/officeDocument/2006/relationships/hyperlink" Target="https://www.google.fr/imgres?imgurl=https://s-media-cache-ak0.pinimg.com/736x/7c/a6/b8/7ca6b85e1d560b29d10ff6675cb5e4c1.jpg&amp;imgrefurl=https://www.pinterest.com/dutchdesignonly/dutch-design-tables/&amp;docid=F_nRi5MO7gq6dM&amp;tbnid=hl7LqzSfD7p30M:&amp;vet=1&amp;w=736&amp;h=736&amp;bih=929&amp;biw=1280&amp;ved=0ahUKEwik_MST_ezSAhWJC8AKHRrZDPoQxiAIGCgE&amp;iact=c&amp;ictx=1"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image" Target="../media/image29.jpeg"/><Relationship Id="rId1" Type="http://schemas.openxmlformats.org/officeDocument/2006/relationships/slideLayout" Target="../slideLayouts/slideLayout5.xml"/><Relationship Id="rId6" Type="http://schemas.openxmlformats.org/officeDocument/2006/relationships/hyperlink" Target="http://www.google.fr/url?sa=i&amp;rct=j&amp;q=&amp;esrc=s&amp;source=images&amp;cd=&amp;cad=rja&amp;uact=8&amp;ved=0ahUKEwjviuaS8uzSAhWpAcAKHfm8AcAQjRwIBw&amp;url=http://www.castelmenuiserie.com/agencement-magasin-optique.php&amp;bvm=bv.150475504,d.ZGg&amp;psig=AFQjCNF34pYn4A3KAXTZJvkNjbidkg2ujA&amp;ust=1490367608823740" TargetMode="External"/><Relationship Id="rId5" Type="http://schemas.openxmlformats.org/officeDocument/2006/relationships/image" Target="../media/image31.jpeg"/><Relationship Id="rId10" Type="http://schemas.openxmlformats.org/officeDocument/2006/relationships/image" Target="../media/image33.jpeg"/><Relationship Id="rId4" Type="http://schemas.openxmlformats.org/officeDocument/2006/relationships/hyperlink" Target="http://www.google.fr/url?sa=i&amp;rct=j&amp;q=&amp;esrc=s&amp;source=images&amp;cd=&amp;cad=rja&amp;uact=8&amp;ved=0ahUKEwjor8O-8OzSAhVHIcAKHTFSBoAQjRwIBw&amp;url=http://www.amenagements-larochelle.fr/agencement-magasins-rochelle&amp;bvm=bv.150475504,d.ZGg&amp;psig=AFQjCNH0ukVt0VxMS7CVDRQxw8XAhe_Z8A&amp;ust=1490367155329437" TargetMode="External"/><Relationship Id="rId9" Type="http://schemas.openxmlformats.org/officeDocument/2006/relationships/hyperlink" Target="https://www.google.fr/imgres?imgurl=https://s-media-cache-ak0.pinimg.com/736x/7c/a6/b8/7ca6b85e1d560b29d10ff6675cb5e4c1.jpg&amp;imgrefurl=https://www.pinterest.com/dutchdesignonly/dutch-design-tables/&amp;docid=F_nRi5MO7gq6dM&amp;tbnid=hl7LqzSfD7p30M:&amp;vet=1&amp;w=736&amp;h=736&amp;bih=929&amp;biw=1280&amp;ved=0ahUKEwik_MST_ezSAhWJC8AKHRrZDPoQxiAIGCgE&amp;iact=c&amp;ictx=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7093" y="3480152"/>
            <a:ext cx="7881400" cy="1286937"/>
          </a:xfrm>
        </p:spPr>
        <p:txBody>
          <a:bodyPr>
            <a:normAutofit fontScale="90000"/>
          </a:bodyPr>
          <a:lstStyle/>
          <a:p>
            <a:r>
              <a:rPr lang="fr-FR" b="1" cap="none"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1°) Introduction du séminaire: programme et objectifs réflexions sur la construction du parcours avenir</a:t>
            </a:r>
            <a:endParaRPr lang="fr-FR" b="1"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1</a:t>
            </a:fld>
            <a:endParaRPr lang="fr-FR" dirty="0"/>
          </a:p>
        </p:txBody>
      </p:sp>
      <p:sp>
        <p:nvSpPr>
          <p:cNvPr id="6" name="ZoneTexte 5"/>
          <p:cNvSpPr txBox="1"/>
          <p:nvPr/>
        </p:nvSpPr>
        <p:spPr>
          <a:xfrm>
            <a:off x="1363450" y="5336656"/>
            <a:ext cx="7437459" cy="646331"/>
          </a:xfrm>
          <a:prstGeom prst="rect">
            <a:avLst/>
          </a:prstGeom>
          <a:noFill/>
        </p:spPr>
        <p:txBody>
          <a:bodyPr wrap="square" rtlCol="0">
            <a:spAutoFit/>
          </a:bodyPr>
          <a:lstStyle/>
          <a:p>
            <a:r>
              <a:rPr lang="fr-FR" dirty="0" smtClean="0"/>
              <a:t>David </a:t>
            </a:r>
            <a:r>
              <a:rPr lang="fr-FR" dirty="0" err="1" smtClean="0"/>
              <a:t>Hélard</a:t>
            </a:r>
            <a:r>
              <a:rPr lang="fr-FR" dirty="0" smtClean="0"/>
              <a:t>, Inspecteur Général de l’éducation Nationale, groupe sciences et techniques industrielles,</a:t>
            </a:r>
            <a:endParaRPr lang="fr-FR" dirty="0"/>
          </a:p>
        </p:txBody>
      </p:sp>
      <p:sp>
        <p:nvSpPr>
          <p:cNvPr id="7" name="ZoneTexte 6"/>
          <p:cNvSpPr txBox="1"/>
          <p:nvPr/>
        </p:nvSpPr>
        <p:spPr>
          <a:xfrm>
            <a:off x="757421" y="308359"/>
            <a:ext cx="8265459" cy="523220"/>
          </a:xfrm>
          <a:prstGeom prst="rect">
            <a:avLst/>
          </a:prstGeom>
          <a:noFill/>
        </p:spPr>
        <p:txBody>
          <a:bodyPr wrap="square" rtlCol="0">
            <a:spAutoFit/>
          </a:bodyPr>
          <a:lstStyle/>
          <a:p>
            <a:r>
              <a:rPr lang="fr-FR" sz="2800" b="1" dirty="0" smtClean="0">
                <a:ln w="22225">
                  <a:solidFill>
                    <a:schemeClr val="accent2"/>
                  </a:solidFill>
                  <a:prstDash val="solid"/>
                </a:ln>
                <a:solidFill>
                  <a:schemeClr val="accent2">
                    <a:lumMod val="40000"/>
                    <a:lumOff val="60000"/>
                  </a:schemeClr>
                </a:solidFill>
              </a:rPr>
              <a:t>SEMINAIRE du 30 MARS 2017 LYCEE DIDEROT PARIS</a:t>
            </a:r>
          </a:p>
        </p:txBody>
      </p:sp>
      <p:sp>
        <p:nvSpPr>
          <p:cNvPr id="9" name="Rectangle 8"/>
          <p:cNvSpPr/>
          <p:nvPr/>
        </p:nvSpPr>
        <p:spPr>
          <a:xfrm>
            <a:off x="259788" y="1525590"/>
            <a:ext cx="8758705" cy="1384995"/>
          </a:xfrm>
          <a:prstGeom prst="rect">
            <a:avLst/>
          </a:prstGeom>
        </p:spPr>
        <p:txBody>
          <a:bodyPr wrap="square">
            <a:spAutoFit/>
          </a:bodyPr>
          <a:lstStyle/>
          <a:p>
            <a:r>
              <a:rPr lang="fr-FR" sz="2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CAP ET BP DE LA FILIERE BOIS:</a:t>
            </a:r>
          </a:p>
          <a:p>
            <a:r>
              <a:rPr lang="fr-FR" sz="2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LA CONSTRUCTION DU PARCOURS AVENIR DANS LA FILIÈRE BOIS POUR L’ENSEIGNEMENT PROFESSIONNEL</a:t>
            </a:r>
            <a:endParaRPr lang="fr-FR"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4022032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786685B-2977-D546-9E3D-3CA676A47F0C}" type="slidenum">
              <a:rPr lang="fr-FR" smtClean="0"/>
              <a:t>10</a:t>
            </a:fld>
            <a:endParaRPr lang="fr-FR"/>
          </a:p>
        </p:txBody>
      </p:sp>
      <p:sp>
        <p:nvSpPr>
          <p:cNvPr id="5" name="Espace réservé du contenu 2"/>
          <p:cNvSpPr txBox="1">
            <a:spLocks/>
          </p:cNvSpPr>
          <p:nvPr/>
        </p:nvSpPr>
        <p:spPr>
          <a:xfrm>
            <a:off x="323528" y="1628800"/>
            <a:ext cx="8424863" cy="4535958"/>
          </a:xfrm>
          <a:prstGeom prst="rect">
            <a:avLst/>
          </a:prstGeom>
        </p:spPr>
        <p:txBody>
          <a:bodyPr vert="horz" lIns="91440" tIns="45720" rIns="91440" bIns="45720" rtlCol="0">
            <a:normAutofit lnSpcReduction="10000"/>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buFont typeface="Arial"/>
              <a:buNone/>
            </a:pPr>
            <a:r>
              <a:rPr lang="fr-FR" sz="2800" dirty="0" smtClean="0">
                <a:solidFill>
                  <a:schemeClr val="tx1"/>
                </a:solidFill>
              </a:rPr>
              <a:t>Des </a:t>
            </a:r>
            <a:r>
              <a:rPr lang="fr-FR" sz="2800" b="1" dirty="0" smtClean="0">
                <a:solidFill>
                  <a:schemeClr val="tx1"/>
                </a:solidFill>
              </a:rPr>
              <a:t>actions d’immersion </a:t>
            </a:r>
            <a:r>
              <a:rPr lang="fr-FR" sz="2800" dirty="0" smtClean="0">
                <a:solidFill>
                  <a:schemeClr val="tx1"/>
                </a:solidFill>
              </a:rPr>
              <a:t>en milieu professionnel lors de </a:t>
            </a:r>
            <a:r>
              <a:rPr lang="fr-FR" sz="2800" b="1" dirty="0" smtClean="0">
                <a:solidFill>
                  <a:schemeClr val="tx1"/>
                </a:solidFill>
              </a:rPr>
              <a:t>séquences d’observation </a:t>
            </a:r>
            <a:r>
              <a:rPr lang="fr-FR" sz="2800" dirty="0" smtClean="0">
                <a:solidFill>
                  <a:schemeClr val="tx1"/>
                </a:solidFill>
              </a:rPr>
              <a:t>(pas uniquement en 3</a:t>
            </a:r>
            <a:r>
              <a:rPr lang="fr-FR" sz="2800" baseline="30000" dirty="0" smtClean="0">
                <a:solidFill>
                  <a:schemeClr val="tx1"/>
                </a:solidFill>
              </a:rPr>
              <a:t>e </a:t>
            </a:r>
            <a:r>
              <a:rPr lang="fr-FR" sz="2800" dirty="0" smtClean="0">
                <a:solidFill>
                  <a:schemeClr val="tx1"/>
                </a:solidFill>
              </a:rPr>
              <a:t>: 4e, seconde, etc.).</a:t>
            </a:r>
          </a:p>
          <a:p>
            <a:pPr marL="0" indent="0" algn="just">
              <a:spcBef>
                <a:spcPts val="0"/>
              </a:spcBef>
              <a:buFont typeface="Arial"/>
              <a:buNone/>
            </a:pPr>
            <a:endParaRPr lang="fr-FR" dirty="0" smtClean="0">
              <a:solidFill>
                <a:schemeClr val="tx1"/>
              </a:solidFill>
            </a:endParaRPr>
          </a:p>
          <a:p>
            <a:pPr marL="0" indent="0" algn="just">
              <a:spcBef>
                <a:spcPts val="0"/>
              </a:spcBef>
              <a:buFont typeface="Arial"/>
              <a:buNone/>
            </a:pPr>
            <a:r>
              <a:rPr lang="fr-FR" sz="2800" dirty="0" smtClean="0">
                <a:solidFill>
                  <a:schemeClr val="tx1"/>
                </a:solidFill>
              </a:rPr>
              <a:t>Des </a:t>
            </a:r>
            <a:r>
              <a:rPr lang="fr-FR" sz="2800" b="1" dirty="0" smtClean="0">
                <a:solidFill>
                  <a:schemeClr val="tx1"/>
                </a:solidFill>
              </a:rPr>
              <a:t>projets accompagnés </a:t>
            </a:r>
            <a:r>
              <a:rPr lang="fr-FR" sz="2800" dirty="0" smtClean="0">
                <a:solidFill>
                  <a:schemeClr val="tx1"/>
                </a:solidFill>
              </a:rPr>
              <a:t>par des représentants du monde économique (concours, enquêtes et reportages sur les métiers,  création de mini entreprises, etc.).</a:t>
            </a:r>
          </a:p>
          <a:p>
            <a:pPr marL="0" indent="0" algn="just">
              <a:spcBef>
                <a:spcPts val="0"/>
              </a:spcBef>
              <a:buFont typeface="Arial"/>
              <a:buNone/>
            </a:pPr>
            <a:endParaRPr lang="fr-FR" dirty="0" smtClean="0">
              <a:solidFill>
                <a:schemeClr val="tx1"/>
              </a:solidFill>
            </a:endParaRPr>
          </a:p>
          <a:p>
            <a:pPr marL="0" indent="0" algn="just">
              <a:spcBef>
                <a:spcPts val="0"/>
              </a:spcBef>
              <a:buFont typeface="Arial"/>
              <a:buNone/>
            </a:pPr>
            <a:r>
              <a:rPr lang="fr-FR" sz="2800" dirty="0" smtClean="0">
                <a:solidFill>
                  <a:schemeClr val="tx1"/>
                </a:solidFill>
              </a:rPr>
              <a:t>Des </a:t>
            </a:r>
            <a:r>
              <a:rPr lang="fr-FR" sz="2800" b="1" dirty="0" smtClean="0">
                <a:solidFill>
                  <a:schemeClr val="tx1"/>
                </a:solidFill>
              </a:rPr>
              <a:t>stages et périodes de formation en milieu professionnel </a:t>
            </a:r>
            <a:r>
              <a:rPr lang="fr-FR" sz="2800" dirty="0" smtClean="0">
                <a:solidFill>
                  <a:schemeClr val="tx1"/>
                </a:solidFill>
              </a:rPr>
              <a:t>qui peuvent contribuer à l’acquisition des compétences du parcours.</a:t>
            </a:r>
          </a:p>
          <a:p>
            <a:pPr marL="254000" lvl="2" algn="just">
              <a:defRPr/>
            </a:pPr>
            <a:endParaRPr lang="fr-FR" altLang="fr-FR" sz="2400" dirty="0" smtClean="0">
              <a:solidFill>
                <a:schemeClr val="accent1"/>
              </a:solidFill>
              <a:latin typeface="Calibri" pitchFamily="34" charset="0"/>
              <a:cs typeface="Calibri" pitchFamily="34" charset="0"/>
            </a:endParaRPr>
          </a:p>
          <a:p>
            <a:pPr marL="254000" lvl="2" algn="just">
              <a:defRPr/>
            </a:pPr>
            <a:endParaRPr lang="fr-FR" altLang="fr-FR" sz="2000" dirty="0" smtClean="0">
              <a:solidFill>
                <a:srgbClr val="FF0000"/>
              </a:solidFill>
              <a:latin typeface="Calibri" pitchFamily="34" charset="0"/>
              <a:cs typeface="Calibri" pitchFamily="34" charset="0"/>
            </a:endParaRPr>
          </a:p>
          <a:p>
            <a:pPr lvl="1">
              <a:defRPr/>
            </a:pPr>
            <a:endParaRPr lang="fr-FR" altLang="fr-FR" dirty="0" smtClean="0">
              <a:solidFill>
                <a:srgbClr val="000000"/>
              </a:solidFill>
              <a:latin typeface="Calibri" pitchFamily="34" charset="0"/>
              <a:cs typeface="Calibri" pitchFamily="34" charset="0"/>
            </a:endParaRPr>
          </a:p>
          <a:p>
            <a:pPr lvl="2">
              <a:defRPr/>
            </a:pPr>
            <a:endParaRPr lang="fr-FR" altLang="fr-FR" dirty="0" smtClean="0">
              <a:solidFill>
                <a:srgbClr val="000000"/>
              </a:solidFill>
              <a:latin typeface="Calibri" pitchFamily="34" charset="0"/>
              <a:cs typeface="Calibri" pitchFamily="34" charset="0"/>
            </a:endParaRPr>
          </a:p>
          <a:p>
            <a:pPr lvl="2">
              <a:defRPr/>
            </a:pPr>
            <a:endParaRPr lang="fr-FR" altLang="fr-FR" dirty="0" smtClean="0">
              <a:solidFill>
                <a:srgbClr val="000000"/>
              </a:solidFill>
              <a:latin typeface="Calibri" pitchFamily="34" charset="0"/>
              <a:cs typeface="Calibri" pitchFamily="34" charset="0"/>
            </a:endParaRPr>
          </a:p>
        </p:txBody>
      </p:sp>
      <p:sp>
        <p:nvSpPr>
          <p:cNvPr id="6" name="Titre 1"/>
          <p:cNvSpPr txBox="1">
            <a:spLocks/>
          </p:cNvSpPr>
          <p:nvPr/>
        </p:nvSpPr>
        <p:spPr>
          <a:xfrm>
            <a:off x="895663" y="0"/>
            <a:ext cx="7881400" cy="1286937"/>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b="1" cap="none"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Le parcours avenir et les partenaires avec le monde économique</a:t>
            </a:r>
            <a:endParaRPr lang="fr-FR" b="1"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936396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786685B-2977-D546-9E3D-3CA676A47F0C}" type="slidenum">
              <a:rPr lang="fr-FR" smtClean="0"/>
              <a:t>11</a:t>
            </a:fld>
            <a:endParaRPr lang="fr-FR"/>
          </a:p>
        </p:txBody>
      </p:sp>
      <p:sp>
        <p:nvSpPr>
          <p:cNvPr id="6" name="Espace réservé du contenu 2"/>
          <p:cNvSpPr>
            <a:spLocks noGrp="1"/>
          </p:cNvSpPr>
          <p:nvPr>
            <p:ph idx="1"/>
          </p:nvPr>
        </p:nvSpPr>
        <p:spPr>
          <a:xfrm>
            <a:off x="539552" y="1556792"/>
            <a:ext cx="7992889" cy="4608512"/>
          </a:xfrm>
        </p:spPr>
        <p:txBody>
          <a:bodyPr>
            <a:normAutofit lnSpcReduction="10000"/>
          </a:bodyPr>
          <a:lstStyle/>
          <a:p>
            <a:pPr algn="just">
              <a:spcBef>
                <a:spcPts val="0"/>
              </a:spcBef>
              <a:spcAft>
                <a:spcPts val="0"/>
              </a:spcAft>
            </a:pPr>
            <a:r>
              <a:rPr lang="fr-FR" sz="2800" b="1" dirty="0" smtClean="0">
                <a:solidFill>
                  <a:schemeClr val="tx1"/>
                </a:solidFill>
                <a:latin typeface="Calibri" panose="020F0502020204030204" pitchFamily="34" charset="0"/>
              </a:rPr>
              <a:t>Découvrir </a:t>
            </a:r>
            <a:r>
              <a:rPr lang="fr-FR" sz="2800" b="1" dirty="0">
                <a:solidFill>
                  <a:schemeClr val="tx1"/>
                </a:solidFill>
                <a:latin typeface="Calibri" panose="020F0502020204030204" pitchFamily="34" charset="0"/>
              </a:rPr>
              <a:t>le monde économique et </a:t>
            </a:r>
            <a:r>
              <a:rPr lang="fr-FR" sz="2800" b="1" dirty="0" smtClean="0">
                <a:solidFill>
                  <a:schemeClr val="tx1"/>
                </a:solidFill>
                <a:latin typeface="Calibri" panose="020F0502020204030204" pitchFamily="34" charset="0"/>
              </a:rPr>
              <a:t>professionnel</a:t>
            </a:r>
            <a:r>
              <a:rPr lang="fr-FR" sz="2800" b="1" dirty="0">
                <a:solidFill>
                  <a:schemeClr val="tx1"/>
                </a:solidFill>
                <a:latin typeface="Calibri" panose="020F0502020204030204" pitchFamily="34" charset="0"/>
              </a:rPr>
              <a:t>.</a:t>
            </a:r>
            <a:endParaRPr lang="fr-FR" sz="2800" b="1" dirty="0" smtClean="0">
              <a:solidFill>
                <a:schemeClr val="tx1"/>
              </a:solidFill>
              <a:latin typeface="Calibri" panose="020F0502020204030204" pitchFamily="34" charset="0"/>
            </a:endParaRPr>
          </a:p>
          <a:p>
            <a:pPr marL="0" indent="0" algn="just">
              <a:spcBef>
                <a:spcPts val="0"/>
              </a:spcBef>
              <a:spcAft>
                <a:spcPts val="0"/>
              </a:spcAft>
              <a:buNone/>
            </a:pPr>
            <a:endParaRPr lang="fr-FR" b="1" dirty="0">
              <a:solidFill>
                <a:schemeClr val="tx1"/>
              </a:solidFill>
              <a:latin typeface="Calibri" panose="020F0502020204030204" pitchFamily="34" charset="0"/>
            </a:endParaRPr>
          </a:p>
          <a:p>
            <a:pPr algn="just">
              <a:spcBef>
                <a:spcPts val="0"/>
              </a:spcBef>
              <a:spcAft>
                <a:spcPts val="0"/>
              </a:spcAft>
            </a:pPr>
            <a:r>
              <a:rPr lang="fr-FR" sz="2800" b="1" dirty="0" smtClean="0">
                <a:solidFill>
                  <a:schemeClr val="tx1"/>
                </a:solidFill>
                <a:latin typeface="Calibri" panose="020F0502020204030204" pitchFamily="34" charset="0"/>
              </a:rPr>
              <a:t>Développer le </a:t>
            </a:r>
            <a:r>
              <a:rPr lang="fr-FR" sz="2800" b="1" dirty="0">
                <a:solidFill>
                  <a:schemeClr val="tx1"/>
                </a:solidFill>
                <a:latin typeface="Calibri" panose="020F0502020204030204" pitchFamily="34" charset="0"/>
              </a:rPr>
              <a:t>sens de l'engagement et de </a:t>
            </a:r>
            <a:r>
              <a:rPr lang="fr-FR" sz="2800" b="1" dirty="0" smtClean="0">
                <a:solidFill>
                  <a:schemeClr val="tx1"/>
                </a:solidFill>
                <a:latin typeface="Calibri" panose="020F0502020204030204" pitchFamily="34" charset="0"/>
              </a:rPr>
              <a:t>l'initiative (esprit d’entreprendre)</a:t>
            </a:r>
            <a:r>
              <a:rPr lang="fr-FR" sz="2800" b="1" dirty="0">
                <a:solidFill>
                  <a:schemeClr val="tx1"/>
                </a:solidFill>
                <a:latin typeface="Calibri" panose="020F0502020204030204" pitchFamily="34" charset="0"/>
              </a:rPr>
              <a:t>.</a:t>
            </a:r>
            <a:endParaRPr lang="fr-FR" sz="2800" b="1" dirty="0" smtClean="0">
              <a:solidFill>
                <a:schemeClr val="tx1"/>
              </a:solidFill>
              <a:latin typeface="Calibri" panose="020F0502020204030204" pitchFamily="34" charset="0"/>
            </a:endParaRPr>
          </a:p>
          <a:p>
            <a:pPr algn="just">
              <a:spcBef>
                <a:spcPts val="0"/>
              </a:spcBef>
              <a:spcAft>
                <a:spcPts val="0"/>
              </a:spcAft>
            </a:pPr>
            <a:endParaRPr lang="fr-FR" b="1" dirty="0">
              <a:solidFill>
                <a:schemeClr val="tx1"/>
              </a:solidFill>
              <a:latin typeface="Calibri" panose="020F0502020204030204" pitchFamily="34" charset="0"/>
            </a:endParaRPr>
          </a:p>
          <a:p>
            <a:pPr algn="just">
              <a:spcBef>
                <a:spcPts val="0"/>
              </a:spcBef>
              <a:spcAft>
                <a:spcPts val="0"/>
              </a:spcAft>
            </a:pPr>
            <a:r>
              <a:rPr lang="fr-FR" sz="2800" b="1" dirty="0" smtClean="0">
                <a:solidFill>
                  <a:schemeClr val="tx1"/>
                </a:solidFill>
                <a:latin typeface="Calibri" panose="020F0502020204030204" pitchFamily="34" charset="0"/>
              </a:rPr>
              <a:t>Elaborer un </a:t>
            </a:r>
            <a:r>
              <a:rPr lang="fr-FR" sz="2800" b="1" dirty="0">
                <a:solidFill>
                  <a:schemeClr val="tx1"/>
                </a:solidFill>
                <a:latin typeface="Calibri" panose="020F0502020204030204" pitchFamily="34" charset="0"/>
              </a:rPr>
              <a:t>projet d'orientation, scolaire et </a:t>
            </a:r>
            <a:r>
              <a:rPr lang="fr-FR" sz="2800" b="1" dirty="0" smtClean="0">
                <a:solidFill>
                  <a:schemeClr val="tx1"/>
                </a:solidFill>
                <a:latin typeface="Calibri" panose="020F0502020204030204" pitchFamily="34" charset="0"/>
              </a:rPr>
              <a:t>professionnelle, immédiate ou différée,</a:t>
            </a:r>
            <a:r>
              <a:rPr lang="fr-FR" sz="2800" dirty="0" smtClean="0">
                <a:latin typeface="Calibri" panose="020F0502020204030204" pitchFamily="34" charset="0"/>
                <a:ea typeface="Times New Roman"/>
              </a:rPr>
              <a:t> </a:t>
            </a:r>
            <a:r>
              <a:rPr lang="fr-FR" sz="2800" b="1" dirty="0">
                <a:solidFill>
                  <a:schemeClr val="tx1"/>
                </a:solidFill>
                <a:latin typeface="Calibri" panose="020F0502020204030204" pitchFamily="34" charset="0"/>
              </a:rPr>
              <a:t>dégagé des stéréotypes sociaux et de genre</a:t>
            </a:r>
            <a:r>
              <a:rPr lang="fr-FR" sz="2800" b="1" dirty="0" smtClean="0">
                <a:solidFill>
                  <a:schemeClr val="tx1"/>
                </a:solidFill>
                <a:latin typeface="Calibri" panose="020F0502020204030204" pitchFamily="34" charset="0"/>
              </a:rPr>
              <a:t>. Découvrir toutes les voies de formation (apprentissage).</a:t>
            </a:r>
          </a:p>
          <a:p>
            <a:pPr marL="252000" lvl="1" indent="0" algn="just">
              <a:spcBef>
                <a:spcPts val="0"/>
              </a:spcBef>
              <a:spcAft>
                <a:spcPts val="0"/>
              </a:spcAft>
              <a:buNone/>
            </a:pPr>
            <a:endParaRPr lang="fr-FR" altLang="fr-FR" sz="2000" dirty="0" smtClean="0">
              <a:solidFill>
                <a:schemeClr val="tx1"/>
              </a:solidFill>
              <a:latin typeface="Calibri" panose="020F0502020204030204" pitchFamily="34" charset="0"/>
              <a:cs typeface="Calibri" pitchFamily="34" charset="0"/>
            </a:endParaRPr>
          </a:p>
          <a:p>
            <a:pPr marL="252000" lvl="1" indent="0" algn="just">
              <a:spcBef>
                <a:spcPts val="0"/>
              </a:spcBef>
              <a:spcAft>
                <a:spcPts val="0"/>
              </a:spcAft>
              <a:buNone/>
            </a:pPr>
            <a:r>
              <a:rPr lang="fr-FR" altLang="fr-FR" sz="2400" dirty="0" smtClean="0">
                <a:solidFill>
                  <a:schemeClr val="tx1"/>
                </a:solidFill>
                <a:latin typeface="Calibri" panose="020F0502020204030204" pitchFamily="34" charset="0"/>
                <a:cs typeface="Calibri" pitchFamily="34" charset="0"/>
              </a:rPr>
              <a:t>Rem : il concerne tous les élèves (collège, voies générale,  technologique et professionnelle).</a:t>
            </a:r>
            <a:endParaRPr lang="fr-FR" altLang="fr-FR" sz="2400" dirty="0">
              <a:latin typeface="Calibri" pitchFamily="34" charset="0"/>
              <a:cs typeface="Calibri" pitchFamily="34" charset="0"/>
            </a:endParaRPr>
          </a:p>
          <a:p>
            <a:pPr marL="254000" lvl="2" indent="0" algn="just">
              <a:defRPr/>
            </a:pPr>
            <a:endParaRPr lang="fr-FR" altLang="fr-FR" sz="2400" dirty="0" smtClean="0">
              <a:solidFill>
                <a:schemeClr val="accent1"/>
              </a:solidFill>
              <a:latin typeface="Calibri" pitchFamily="34" charset="0"/>
              <a:cs typeface="Calibri" pitchFamily="34" charset="0"/>
            </a:endParaRPr>
          </a:p>
          <a:p>
            <a:pPr marL="254000" lvl="2" indent="0" algn="just">
              <a:defRPr/>
            </a:pPr>
            <a:endParaRPr lang="fr-FR" altLang="fr-FR" sz="2000" dirty="0" smtClean="0">
              <a:solidFill>
                <a:srgbClr val="FF0000"/>
              </a:solidFill>
              <a:latin typeface="Calibri" pitchFamily="34" charset="0"/>
              <a:cs typeface="Calibri" pitchFamily="34" charset="0"/>
            </a:endParaRPr>
          </a:p>
          <a:p>
            <a:pPr lvl="1">
              <a:defRPr/>
            </a:pPr>
            <a:endParaRPr lang="fr-FR" altLang="fr-FR" dirty="0" smtClean="0">
              <a:solidFill>
                <a:srgbClr val="000000"/>
              </a:solidFill>
              <a:latin typeface="Calibri" pitchFamily="34" charset="0"/>
              <a:cs typeface="Calibri" pitchFamily="34" charset="0"/>
            </a:endParaRPr>
          </a:p>
          <a:p>
            <a:pPr lvl="2">
              <a:defRPr/>
            </a:pPr>
            <a:endParaRPr lang="fr-FR" altLang="fr-FR" dirty="0" smtClean="0">
              <a:solidFill>
                <a:srgbClr val="000000"/>
              </a:solidFill>
              <a:latin typeface="Calibri" pitchFamily="34" charset="0"/>
              <a:cs typeface="Calibri" pitchFamily="34" charset="0"/>
            </a:endParaRPr>
          </a:p>
          <a:p>
            <a:pPr lvl="2">
              <a:defRPr/>
            </a:pPr>
            <a:endParaRPr lang="fr-FR" altLang="fr-FR" dirty="0" smtClean="0">
              <a:solidFill>
                <a:srgbClr val="000000"/>
              </a:solidFill>
              <a:latin typeface="Calibri" pitchFamily="34" charset="0"/>
              <a:cs typeface="Calibri" pitchFamily="34" charset="0"/>
            </a:endParaRPr>
          </a:p>
        </p:txBody>
      </p:sp>
      <p:sp>
        <p:nvSpPr>
          <p:cNvPr id="7" name="Titre 1"/>
          <p:cNvSpPr>
            <a:spLocks noGrp="1"/>
          </p:cNvSpPr>
          <p:nvPr>
            <p:ph type="title"/>
          </p:nvPr>
        </p:nvSpPr>
        <p:spPr>
          <a:xfrm>
            <a:off x="1076885" y="188259"/>
            <a:ext cx="6426574" cy="964360"/>
          </a:xfrm>
        </p:spPr>
        <p:txBody>
          <a:bodyPr/>
          <a:lstStyle/>
          <a:p>
            <a:pPr algn="just" eaLnBrk="1" hangingPunct="1"/>
            <a:r>
              <a:rPr lang="fr-FR" altLang="fr-FR" sz="3600" b="1" cap="none"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itchFamily="34" charset="0"/>
                <a:cs typeface="Arial" charset="0"/>
              </a:rPr>
              <a:t>Parcours Avenir : trois </a:t>
            </a:r>
            <a:r>
              <a:rPr lang="fr-FR" altLang="fr-FR" sz="3600" b="1" cap="none"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itchFamily="34" charset="0"/>
                <a:cs typeface="Calibri" pitchFamily="34" charset="0"/>
              </a:rPr>
              <a:t>objectifs  </a:t>
            </a:r>
          </a:p>
        </p:txBody>
      </p:sp>
    </p:spTree>
    <p:extLst>
      <p:ext uri="{BB962C8B-B14F-4D97-AF65-F5344CB8AC3E}">
        <p14:creationId xmlns:p14="http://schemas.microsoft.com/office/powerpoint/2010/main" val="54330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786685B-2977-D546-9E3D-3CA676A47F0C}" type="slidenum">
              <a:rPr lang="fr-FR" smtClean="0"/>
              <a:t>12</a:t>
            </a:fld>
            <a:endParaRPr lang="fr-FR"/>
          </a:p>
        </p:txBody>
      </p:sp>
      <p:sp>
        <p:nvSpPr>
          <p:cNvPr id="5" name="Espace réservé du contenu 2"/>
          <p:cNvSpPr txBox="1">
            <a:spLocks/>
          </p:cNvSpPr>
          <p:nvPr/>
        </p:nvSpPr>
        <p:spPr>
          <a:xfrm>
            <a:off x="539552" y="1556792"/>
            <a:ext cx="7992889" cy="4608512"/>
          </a:xfrm>
          <a:prstGeom prst="rect">
            <a:avLst/>
          </a:prstGeom>
        </p:spPr>
        <p:txBody>
          <a:bodyPr vert="horz" lIns="91440" tIns="45720" rIns="91440" bIns="45720" rtlCol="0">
            <a:normAutofit lnSpcReduction="10000"/>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0"/>
              </a:spcBef>
            </a:pPr>
            <a:r>
              <a:rPr lang="fr-FR" sz="2400" smtClean="0">
                <a:solidFill>
                  <a:schemeClr val="tx1"/>
                </a:solidFill>
              </a:rPr>
              <a:t>Le parcours est mis en œuvre dans des contextes divers et complémentaires:</a:t>
            </a:r>
          </a:p>
          <a:p>
            <a:pPr lvl="1" algn="just">
              <a:spcBef>
                <a:spcPts val="0"/>
              </a:spcBef>
            </a:pPr>
            <a:r>
              <a:rPr lang="fr-FR" altLang="fr-FR" sz="1900" smtClean="0">
                <a:latin typeface="Calibri" pitchFamily="34" charset="0"/>
                <a:cs typeface="Calibri" pitchFamily="34" charset="0"/>
              </a:rPr>
              <a:t>cours « classiques »; enseignements d’exploration</a:t>
            </a:r>
          </a:p>
          <a:p>
            <a:pPr lvl="1" algn="just">
              <a:spcBef>
                <a:spcPts val="0"/>
              </a:spcBef>
            </a:pPr>
            <a:r>
              <a:rPr lang="fr-FR" altLang="fr-FR" sz="1900" smtClean="0">
                <a:latin typeface="Calibri" pitchFamily="34" charset="0"/>
                <a:cs typeface="Calibri" pitchFamily="34" charset="0"/>
              </a:rPr>
              <a:t>Enseignements Pratiques Interdisciplinaires, Accompagnement Personnalisé; TPE;</a:t>
            </a:r>
          </a:p>
          <a:p>
            <a:pPr lvl="1" algn="just">
              <a:spcBef>
                <a:spcPts val="0"/>
              </a:spcBef>
            </a:pPr>
            <a:r>
              <a:rPr lang="fr-FR" altLang="fr-FR" sz="1900" smtClean="0">
                <a:latin typeface="Calibri" pitchFamily="34" charset="0"/>
                <a:cs typeface="Calibri" pitchFamily="34" charset="0"/>
              </a:rPr>
              <a:t>séquences d’observation en milieu professionnel, stages, PFMP;</a:t>
            </a:r>
          </a:p>
          <a:p>
            <a:pPr lvl="1" algn="just">
              <a:spcBef>
                <a:spcPts val="0"/>
              </a:spcBef>
            </a:pPr>
            <a:r>
              <a:rPr lang="fr-FR" altLang="fr-FR" sz="1900" smtClean="0">
                <a:latin typeface="Calibri" pitchFamily="34" charset="0"/>
                <a:cs typeface="Calibri" pitchFamily="34" charset="0"/>
              </a:rPr>
              <a:t>etc.</a:t>
            </a:r>
          </a:p>
          <a:p>
            <a:pPr algn="just">
              <a:spcBef>
                <a:spcPts val="0"/>
              </a:spcBef>
            </a:pPr>
            <a:endParaRPr lang="fr-FR" altLang="fr-FR" smtClean="0">
              <a:latin typeface="Calibri" pitchFamily="34" charset="0"/>
              <a:cs typeface="Calibri" pitchFamily="34" charset="0"/>
            </a:endParaRPr>
          </a:p>
          <a:p>
            <a:pPr algn="just">
              <a:spcBef>
                <a:spcPts val="0"/>
              </a:spcBef>
            </a:pPr>
            <a:r>
              <a:rPr lang="fr-FR" altLang="fr-FR" sz="2400" smtClean="0">
                <a:solidFill>
                  <a:schemeClr val="tx1"/>
                </a:solidFill>
                <a:latin typeface="Calibri" pitchFamily="34" charset="0"/>
                <a:cs typeface="Calibri" pitchFamily="34" charset="0"/>
              </a:rPr>
              <a:t>Les pratiques pédagogiques doivent être </a:t>
            </a:r>
            <a:r>
              <a:rPr lang="fr-FR" altLang="fr-FR" sz="2400" b="1" smtClean="0">
                <a:solidFill>
                  <a:schemeClr val="tx1"/>
                </a:solidFill>
                <a:latin typeface="Calibri" pitchFamily="34" charset="0"/>
                <a:cs typeface="Calibri" pitchFamily="34" charset="0"/>
              </a:rPr>
              <a:t>mobilisatrices</a:t>
            </a:r>
            <a:r>
              <a:rPr lang="fr-FR" altLang="fr-FR" sz="2400" smtClean="0">
                <a:solidFill>
                  <a:schemeClr val="tx1"/>
                </a:solidFill>
                <a:latin typeface="Calibri" pitchFamily="34" charset="0"/>
                <a:cs typeface="Calibri" pitchFamily="34" charset="0"/>
              </a:rPr>
              <a:t>.</a:t>
            </a:r>
          </a:p>
          <a:p>
            <a:pPr algn="just">
              <a:spcBef>
                <a:spcPts val="0"/>
              </a:spcBef>
            </a:pPr>
            <a:endParaRPr lang="fr-FR" altLang="fr-FR" smtClean="0">
              <a:solidFill>
                <a:schemeClr val="tx1"/>
              </a:solidFill>
              <a:latin typeface="Calibri" pitchFamily="34" charset="0"/>
              <a:cs typeface="Calibri" pitchFamily="34" charset="0"/>
            </a:endParaRPr>
          </a:p>
          <a:p>
            <a:pPr algn="just">
              <a:spcBef>
                <a:spcPts val="0"/>
              </a:spcBef>
            </a:pPr>
            <a:r>
              <a:rPr lang="fr-FR" altLang="fr-FR" sz="2400" smtClean="0">
                <a:solidFill>
                  <a:schemeClr val="tx1"/>
                </a:solidFill>
                <a:cs typeface="Calibri" pitchFamily="34" charset="0"/>
              </a:rPr>
              <a:t>L’</a:t>
            </a:r>
            <a:r>
              <a:rPr lang="fr-FR" altLang="fr-FR" sz="2400" b="1" smtClean="0">
                <a:solidFill>
                  <a:schemeClr val="tx1"/>
                </a:solidFill>
                <a:cs typeface="Calibri" pitchFamily="34" charset="0"/>
              </a:rPr>
              <a:t>acquisition des compétences </a:t>
            </a:r>
            <a:r>
              <a:rPr lang="fr-FR" altLang="fr-FR" sz="2400" smtClean="0">
                <a:solidFill>
                  <a:schemeClr val="tx1"/>
                </a:solidFill>
                <a:cs typeface="Calibri" pitchFamily="34" charset="0"/>
              </a:rPr>
              <a:t>visées doit être </a:t>
            </a:r>
            <a:r>
              <a:rPr lang="fr-FR" altLang="fr-FR" sz="2400" b="1" smtClean="0">
                <a:solidFill>
                  <a:schemeClr val="tx1"/>
                </a:solidFill>
                <a:cs typeface="Calibri" pitchFamily="34" charset="0"/>
              </a:rPr>
              <a:t>évaluée</a:t>
            </a:r>
            <a:r>
              <a:rPr lang="fr-FR" altLang="fr-FR" sz="2400" smtClean="0">
                <a:solidFill>
                  <a:schemeClr val="tx1"/>
                </a:solidFill>
                <a:cs typeface="Calibri" pitchFamily="34" charset="0"/>
              </a:rPr>
              <a:t>.</a:t>
            </a:r>
          </a:p>
          <a:p>
            <a:pPr algn="just">
              <a:spcBef>
                <a:spcPts val="0"/>
              </a:spcBef>
            </a:pPr>
            <a:endParaRPr lang="fr-FR" altLang="fr-FR" smtClean="0">
              <a:solidFill>
                <a:schemeClr val="tx1"/>
              </a:solidFill>
              <a:cs typeface="Calibri" pitchFamily="34" charset="0"/>
            </a:endParaRPr>
          </a:p>
          <a:p>
            <a:pPr algn="just">
              <a:spcBef>
                <a:spcPts val="0"/>
              </a:spcBef>
            </a:pPr>
            <a:r>
              <a:rPr lang="fr-FR" altLang="fr-FR" sz="2400" smtClean="0">
                <a:solidFill>
                  <a:schemeClr val="tx1"/>
                </a:solidFill>
                <a:cs typeface="Calibri" pitchFamily="34" charset="0"/>
              </a:rPr>
              <a:t>Le parcours pluriannuel nécessite la mise en place d’une </a:t>
            </a:r>
            <a:r>
              <a:rPr lang="fr-FR" altLang="fr-FR" sz="2400" b="1" smtClean="0">
                <a:solidFill>
                  <a:schemeClr val="tx1"/>
                </a:solidFill>
                <a:cs typeface="Calibri" pitchFamily="34" charset="0"/>
              </a:rPr>
              <a:t>traçabilité des acquis et des expériences </a:t>
            </a:r>
            <a:r>
              <a:rPr lang="fr-FR" altLang="fr-FR" sz="2400" smtClean="0">
                <a:solidFill>
                  <a:schemeClr val="tx1"/>
                </a:solidFill>
                <a:cs typeface="Calibri" pitchFamily="34" charset="0"/>
              </a:rPr>
              <a:t>(Folios).</a:t>
            </a:r>
            <a:endParaRPr lang="fr-FR" altLang="fr-FR" sz="2400" smtClean="0">
              <a:solidFill>
                <a:schemeClr val="tx1"/>
              </a:solidFill>
              <a:latin typeface="Calibri" pitchFamily="34" charset="0"/>
              <a:cs typeface="Calibri" pitchFamily="34" charset="0"/>
            </a:endParaRPr>
          </a:p>
          <a:p>
            <a:pPr algn="just">
              <a:spcBef>
                <a:spcPts val="0"/>
              </a:spcBef>
            </a:pPr>
            <a:endParaRPr lang="fr-FR" altLang="fr-FR" sz="2400" smtClean="0">
              <a:solidFill>
                <a:schemeClr val="tx1"/>
              </a:solidFill>
              <a:latin typeface="Calibri" pitchFamily="34" charset="0"/>
              <a:cs typeface="Calibri" pitchFamily="34" charset="0"/>
            </a:endParaRPr>
          </a:p>
          <a:p>
            <a:pPr lvl="1" algn="just">
              <a:spcBef>
                <a:spcPts val="0"/>
              </a:spcBef>
            </a:pPr>
            <a:endParaRPr lang="fr-FR" altLang="fr-FR" sz="1900" smtClean="0">
              <a:latin typeface="Calibri" pitchFamily="34" charset="0"/>
              <a:cs typeface="Calibri" pitchFamily="34" charset="0"/>
            </a:endParaRPr>
          </a:p>
          <a:p>
            <a:pPr lvl="1" algn="just">
              <a:spcBef>
                <a:spcPts val="0"/>
              </a:spcBef>
            </a:pPr>
            <a:endParaRPr lang="fr-FR" altLang="fr-FR" sz="1900" smtClean="0">
              <a:latin typeface="Calibri" pitchFamily="34" charset="0"/>
              <a:cs typeface="Calibri" pitchFamily="34" charset="0"/>
            </a:endParaRPr>
          </a:p>
          <a:p>
            <a:pPr marL="252413" lvl="1" indent="0" algn="just">
              <a:spcBef>
                <a:spcPts val="0"/>
              </a:spcBef>
              <a:buFont typeface="Arial Italic"/>
              <a:buNone/>
            </a:pPr>
            <a:endParaRPr lang="fr-FR" altLang="fr-FR" sz="1900" smtClean="0">
              <a:latin typeface="Calibri" pitchFamily="34" charset="0"/>
              <a:cs typeface="Calibri" pitchFamily="34" charset="0"/>
            </a:endParaRPr>
          </a:p>
          <a:p>
            <a:pPr algn="just">
              <a:spcBef>
                <a:spcPts val="0"/>
              </a:spcBef>
            </a:pPr>
            <a:endParaRPr lang="fr-FR" altLang="fr-FR" sz="2400" smtClean="0">
              <a:solidFill>
                <a:schemeClr val="accent1"/>
              </a:solidFill>
              <a:latin typeface="Calibri" pitchFamily="34" charset="0"/>
              <a:cs typeface="Calibri" pitchFamily="34" charset="0"/>
            </a:endParaRPr>
          </a:p>
          <a:p>
            <a:pPr marL="254000" lvl="2" algn="just">
              <a:defRPr/>
            </a:pPr>
            <a:endParaRPr lang="fr-FR" altLang="fr-FR" sz="2000" smtClean="0">
              <a:solidFill>
                <a:srgbClr val="FF0000"/>
              </a:solidFill>
              <a:latin typeface="Calibri" pitchFamily="34" charset="0"/>
              <a:cs typeface="Calibri" pitchFamily="34" charset="0"/>
            </a:endParaRPr>
          </a:p>
          <a:p>
            <a:pPr lvl="1">
              <a:defRPr/>
            </a:pPr>
            <a:endParaRPr lang="fr-FR" altLang="fr-FR" smtClean="0">
              <a:solidFill>
                <a:srgbClr val="000000"/>
              </a:solidFill>
              <a:latin typeface="Calibri" pitchFamily="34" charset="0"/>
              <a:cs typeface="Calibri" pitchFamily="34" charset="0"/>
            </a:endParaRPr>
          </a:p>
          <a:p>
            <a:pPr lvl="2">
              <a:defRPr/>
            </a:pPr>
            <a:endParaRPr lang="fr-FR" altLang="fr-FR" smtClean="0">
              <a:solidFill>
                <a:srgbClr val="000000"/>
              </a:solidFill>
              <a:latin typeface="Calibri" pitchFamily="34" charset="0"/>
              <a:cs typeface="Calibri" pitchFamily="34" charset="0"/>
            </a:endParaRPr>
          </a:p>
          <a:p>
            <a:pPr lvl="2">
              <a:defRPr/>
            </a:pPr>
            <a:endParaRPr lang="fr-FR" altLang="fr-FR" dirty="0" smtClean="0">
              <a:solidFill>
                <a:srgbClr val="000000"/>
              </a:solidFill>
              <a:latin typeface="Calibri" pitchFamily="34" charset="0"/>
              <a:cs typeface="Calibri" pitchFamily="34" charset="0"/>
            </a:endParaRPr>
          </a:p>
        </p:txBody>
      </p:sp>
      <p:sp>
        <p:nvSpPr>
          <p:cNvPr id="6" name="Titre 1"/>
          <p:cNvSpPr>
            <a:spLocks noGrp="1"/>
          </p:cNvSpPr>
          <p:nvPr>
            <p:ph type="title"/>
          </p:nvPr>
        </p:nvSpPr>
        <p:spPr>
          <a:xfrm>
            <a:off x="836258" y="197224"/>
            <a:ext cx="5107342" cy="958194"/>
          </a:xfrm>
        </p:spPr>
        <p:txBody>
          <a:bodyPr/>
          <a:lstStyle/>
          <a:p>
            <a:pPr algn="just" eaLnBrk="1" hangingPunct="1"/>
            <a:r>
              <a:rPr lang="fr-FR" altLang="fr-FR" sz="3600" b="1" cap="none"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itchFamily="34" charset="0"/>
                <a:cs typeface="Arial" charset="0"/>
              </a:rPr>
              <a:t>Notion de parcours </a:t>
            </a:r>
            <a:endParaRPr lang="fr-FR" altLang="fr-FR" sz="3600" b="1" cap="none"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itchFamily="34" charset="0"/>
              <a:cs typeface="Calibri" pitchFamily="34" charset="0"/>
            </a:endParaRPr>
          </a:p>
        </p:txBody>
      </p:sp>
    </p:spTree>
    <p:extLst>
      <p:ext uri="{BB962C8B-B14F-4D97-AF65-F5344CB8AC3E}">
        <p14:creationId xmlns:p14="http://schemas.microsoft.com/office/powerpoint/2010/main" val="152310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786685B-2977-D546-9E3D-3CA676A47F0C}" type="slidenum">
              <a:rPr lang="fr-FR" smtClean="0"/>
              <a:t>13</a:t>
            </a:fld>
            <a:endParaRPr lang="fr-FR"/>
          </a:p>
        </p:txBody>
      </p:sp>
      <p:sp>
        <p:nvSpPr>
          <p:cNvPr id="5" name="Espace réservé du contenu 2"/>
          <p:cNvSpPr>
            <a:spLocks noGrp="1"/>
          </p:cNvSpPr>
          <p:nvPr>
            <p:ph idx="1"/>
          </p:nvPr>
        </p:nvSpPr>
        <p:spPr>
          <a:xfrm>
            <a:off x="539552" y="1556792"/>
            <a:ext cx="8280920" cy="4392488"/>
          </a:xfrm>
          <a:ln>
            <a:solidFill>
              <a:schemeClr val="bg1"/>
            </a:solidFill>
          </a:ln>
        </p:spPr>
        <p:txBody>
          <a:bodyPr/>
          <a:lstStyle/>
          <a:p>
            <a:r>
              <a:rPr lang="fr-FR" sz="2400" b="1" dirty="0">
                <a:solidFill>
                  <a:schemeClr val="tx1"/>
                </a:solidFill>
              </a:rPr>
              <a:t>Pilotage </a:t>
            </a:r>
            <a:r>
              <a:rPr lang="fr-FR" sz="2400" dirty="0" smtClean="0">
                <a:solidFill>
                  <a:schemeClr val="tx1"/>
                </a:solidFill>
              </a:rPr>
              <a:t>académique, </a:t>
            </a:r>
            <a:r>
              <a:rPr lang="fr-FR" sz="2400" b="1" dirty="0" smtClean="0">
                <a:solidFill>
                  <a:schemeClr val="tx1"/>
                </a:solidFill>
              </a:rPr>
              <a:t>groupe académique</a:t>
            </a:r>
            <a:r>
              <a:rPr lang="fr-FR" sz="2400" dirty="0" smtClean="0">
                <a:solidFill>
                  <a:schemeClr val="tx1"/>
                </a:solidFill>
              </a:rPr>
              <a:t>.</a:t>
            </a:r>
            <a:endParaRPr lang="fr-FR" sz="2400" dirty="0">
              <a:solidFill>
                <a:schemeClr val="tx1"/>
              </a:solidFill>
            </a:endParaRPr>
          </a:p>
          <a:p>
            <a:r>
              <a:rPr lang="fr-FR" sz="2400" dirty="0" smtClean="0">
                <a:solidFill>
                  <a:schemeClr val="tx1"/>
                </a:solidFill>
              </a:rPr>
              <a:t>Expliciter Parcours avenir lors des réunions d’équipe, de bassin : </a:t>
            </a:r>
          </a:p>
          <a:p>
            <a:pPr lvl="1"/>
            <a:r>
              <a:rPr lang="fr-FR" sz="2000" dirty="0" smtClean="0">
                <a:solidFill>
                  <a:schemeClr val="tx1"/>
                </a:solidFill>
              </a:rPr>
              <a:t>mise </a:t>
            </a:r>
            <a:r>
              <a:rPr lang="fr-FR" sz="2000" dirty="0">
                <a:solidFill>
                  <a:schemeClr val="tx1"/>
                </a:solidFill>
              </a:rPr>
              <a:t>en relation référentiel du </a:t>
            </a:r>
            <a:r>
              <a:rPr lang="fr-FR" sz="2000" dirty="0" smtClean="0">
                <a:solidFill>
                  <a:schemeClr val="tx1"/>
                </a:solidFill>
              </a:rPr>
              <a:t>Parcours avenir, programmes disciplinaires et socle commun;</a:t>
            </a:r>
          </a:p>
          <a:p>
            <a:pPr lvl="1"/>
            <a:r>
              <a:rPr lang="fr-FR" sz="2000" dirty="0"/>
              <a:t>l</a:t>
            </a:r>
            <a:r>
              <a:rPr lang="fr-FR" sz="2000" dirty="0" smtClean="0"/>
              <a:t>e concept global de parcours.</a:t>
            </a:r>
            <a:endParaRPr lang="fr-FR" sz="2000" dirty="0">
              <a:solidFill>
                <a:schemeClr val="tx1"/>
              </a:solidFill>
            </a:endParaRPr>
          </a:p>
          <a:p>
            <a:pPr marL="0" indent="0">
              <a:buNone/>
            </a:pPr>
            <a:r>
              <a:rPr lang="fr-FR" dirty="0">
                <a:solidFill>
                  <a:schemeClr val="tx1"/>
                </a:solidFill>
              </a:rPr>
              <a:t>		Expertise</a:t>
            </a:r>
          </a:p>
          <a:p>
            <a:r>
              <a:rPr lang="fr-FR" sz="2400" dirty="0" smtClean="0">
                <a:solidFill>
                  <a:schemeClr val="tx1"/>
                </a:solidFill>
              </a:rPr>
              <a:t>Création </a:t>
            </a:r>
            <a:r>
              <a:rPr lang="fr-FR" sz="2400" dirty="0">
                <a:solidFill>
                  <a:schemeClr val="tx1"/>
                </a:solidFill>
              </a:rPr>
              <a:t>de </a:t>
            </a:r>
            <a:r>
              <a:rPr lang="fr-FR" sz="2400" dirty="0" smtClean="0">
                <a:solidFill>
                  <a:schemeClr val="tx1"/>
                </a:solidFill>
              </a:rPr>
              <a:t>groupes de créations </a:t>
            </a:r>
            <a:r>
              <a:rPr lang="fr-FR" sz="2400" dirty="0">
                <a:solidFill>
                  <a:schemeClr val="tx1"/>
                </a:solidFill>
              </a:rPr>
              <a:t>de </a:t>
            </a:r>
            <a:r>
              <a:rPr lang="fr-FR" sz="2400" b="1" dirty="0">
                <a:solidFill>
                  <a:schemeClr val="tx1"/>
                </a:solidFill>
              </a:rPr>
              <a:t>ressources </a:t>
            </a:r>
            <a:r>
              <a:rPr lang="fr-FR" sz="2400" b="1" dirty="0" smtClean="0">
                <a:solidFill>
                  <a:schemeClr val="tx1"/>
                </a:solidFill>
              </a:rPr>
              <a:t>pédagogiques </a:t>
            </a:r>
            <a:r>
              <a:rPr lang="fr-FR" sz="2400" dirty="0" smtClean="0">
                <a:solidFill>
                  <a:schemeClr val="tx1"/>
                </a:solidFill>
              </a:rPr>
              <a:t>:</a:t>
            </a:r>
            <a:endParaRPr lang="fr-FR" sz="2400" dirty="0">
              <a:solidFill>
                <a:schemeClr val="tx1"/>
              </a:solidFill>
            </a:endParaRPr>
          </a:p>
          <a:p>
            <a:pPr marL="0" lvl="4" indent="0">
              <a:spcBef>
                <a:spcPct val="60000"/>
              </a:spcBef>
              <a:spcAft>
                <a:spcPct val="40000"/>
              </a:spcAft>
              <a:buClr>
                <a:schemeClr val="hlink"/>
              </a:buClr>
            </a:pPr>
            <a:r>
              <a:rPr lang="fr-FR" sz="2000" dirty="0" smtClean="0"/>
              <a:t>		Animation </a:t>
            </a:r>
            <a:r>
              <a:rPr lang="fr-FR" sz="2000" dirty="0"/>
              <a:t>pédagogique</a:t>
            </a:r>
          </a:p>
          <a:p>
            <a:pPr marL="0" indent="0">
              <a:buNone/>
            </a:pPr>
            <a:endParaRPr lang="fr-FR" dirty="0"/>
          </a:p>
          <a:p>
            <a:pPr algn="just">
              <a:spcBef>
                <a:spcPts val="0"/>
              </a:spcBef>
              <a:spcAft>
                <a:spcPts val="0"/>
              </a:spcAft>
            </a:pPr>
            <a:endParaRPr lang="fr-FR" dirty="0" smtClean="0">
              <a:solidFill>
                <a:schemeClr val="tx1"/>
              </a:solidFill>
            </a:endParaRPr>
          </a:p>
          <a:p>
            <a:pPr marL="0" indent="0" algn="just">
              <a:buNone/>
            </a:pPr>
            <a:endParaRPr lang="fr-FR" dirty="0" smtClean="0">
              <a:solidFill>
                <a:schemeClr val="tx1"/>
              </a:solidFill>
            </a:endParaRPr>
          </a:p>
          <a:p>
            <a:pPr algn="just">
              <a:spcBef>
                <a:spcPts val="0"/>
              </a:spcBef>
              <a:spcAft>
                <a:spcPts val="0"/>
              </a:spcAft>
            </a:pPr>
            <a:endParaRPr lang="fr-FR" altLang="fr-FR" dirty="0" smtClean="0">
              <a:solidFill>
                <a:schemeClr val="tx1"/>
              </a:solidFill>
              <a:cs typeface="Calibri" pitchFamily="34" charset="0"/>
            </a:endParaRPr>
          </a:p>
          <a:p>
            <a:pPr marL="0" indent="0" algn="just">
              <a:spcBef>
                <a:spcPts val="0"/>
              </a:spcBef>
              <a:spcAft>
                <a:spcPts val="0"/>
              </a:spcAft>
              <a:buNone/>
            </a:pPr>
            <a:endParaRPr lang="fr-FR" altLang="fr-FR" sz="2400" dirty="0" smtClean="0">
              <a:solidFill>
                <a:schemeClr val="tx1"/>
              </a:solidFill>
              <a:latin typeface="Calibri" pitchFamily="34" charset="0"/>
              <a:cs typeface="Calibri" pitchFamily="34" charset="0"/>
            </a:endParaRPr>
          </a:p>
          <a:p>
            <a:pPr lvl="1" algn="just">
              <a:spcBef>
                <a:spcPts val="0"/>
              </a:spcBef>
              <a:spcAft>
                <a:spcPts val="0"/>
              </a:spcAft>
            </a:pPr>
            <a:endParaRPr lang="fr-FR" altLang="fr-FR" sz="1900" dirty="0" smtClean="0">
              <a:latin typeface="Calibri" pitchFamily="34" charset="0"/>
              <a:cs typeface="Calibri" pitchFamily="34" charset="0"/>
            </a:endParaRPr>
          </a:p>
          <a:p>
            <a:pPr lvl="2">
              <a:defRPr/>
            </a:pPr>
            <a:endParaRPr lang="fr-FR" altLang="fr-FR" dirty="0" smtClean="0">
              <a:solidFill>
                <a:srgbClr val="000000"/>
              </a:solidFill>
              <a:latin typeface="Calibri" pitchFamily="34" charset="0"/>
              <a:cs typeface="Calibri" pitchFamily="34" charset="0"/>
            </a:endParaRPr>
          </a:p>
          <a:p>
            <a:pPr lvl="2">
              <a:defRPr/>
            </a:pPr>
            <a:endParaRPr lang="fr-FR" altLang="fr-FR" dirty="0" smtClean="0">
              <a:solidFill>
                <a:srgbClr val="000000"/>
              </a:solidFill>
              <a:latin typeface="Calibri" pitchFamily="34" charset="0"/>
              <a:cs typeface="Calibri" pitchFamily="34" charset="0"/>
            </a:endParaRPr>
          </a:p>
        </p:txBody>
      </p:sp>
      <p:sp>
        <p:nvSpPr>
          <p:cNvPr id="6" name="Titre 1"/>
          <p:cNvSpPr>
            <a:spLocks noGrp="1"/>
          </p:cNvSpPr>
          <p:nvPr>
            <p:ph type="title"/>
          </p:nvPr>
        </p:nvSpPr>
        <p:spPr>
          <a:xfrm>
            <a:off x="755575" y="116632"/>
            <a:ext cx="7844823" cy="1352550"/>
          </a:xfrm>
        </p:spPr>
        <p:txBody>
          <a:bodyPr/>
          <a:lstStyle/>
          <a:p>
            <a:pPr algn="just" eaLnBrk="1" hangingPunct="1"/>
            <a:r>
              <a:rPr lang="fr-FR" sz="3600" b="1" cap="none"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Place </a:t>
            </a:r>
            <a:r>
              <a:rPr lang="fr-FR" sz="3600" b="1"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et rôle des corps d’inspection</a:t>
            </a:r>
            <a:r>
              <a:rPr lang="fr-FR" altLang="fr-FR" sz="3600" b="1" cap="none"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itchFamily="34" charset="0"/>
                <a:cs typeface="Arial" charset="0"/>
              </a:rPr>
              <a:t> </a:t>
            </a:r>
            <a:endParaRPr lang="fr-FR" altLang="fr-FR" sz="3600" b="1" cap="none"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itchFamily="34" charset="0"/>
              <a:cs typeface="Calibri" pitchFamily="34" charset="0"/>
            </a:endParaRPr>
          </a:p>
        </p:txBody>
      </p:sp>
    </p:spTree>
    <p:extLst>
      <p:ext uri="{BB962C8B-B14F-4D97-AF65-F5344CB8AC3E}">
        <p14:creationId xmlns:p14="http://schemas.microsoft.com/office/powerpoint/2010/main" val="1697868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786685B-2977-D546-9E3D-3CA676A47F0C}" type="slidenum">
              <a:rPr lang="fr-FR" smtClean="0"/>
              <a:t>14</a:t>
            </a:fld>
            <a:endParaRPr lang="fr-FR"/>
          </a:p>
        </p:txBody>
      </p:sp>
      <p:sp>
        <p:nvSpPr>
          <p:cNvPr id="6" name="Rectangle 5"/>
          <p:cNvSpPr/>
          <p:nvPr/>
        </p:nvSpPr>
        <p:spPr>
          <a:xfrm>
            <a:off x="466165" y="1681220"/>
            <a:ext cx="6006353" cy="1354217"/>
          </a:xfrm>
          <a:prstGeom prst="rect">
            <a:avLst/>
          </a:prstGeom>
        </p:spPr>
        <p:txBody>
          <a:bodyPr wrap="square">
            <a:spAutoFit/>
          </a:bodyPr>
          <a:lstStyle/>
          <a:p>
            <a:pPr algn="just">
              <a:spcBef>
                <a:spcPts val="1200"/>
              </a:spcBef>
            </a:pPr>
            <a:r>
              <a:rPr lang="fr-FR"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panose="020F0502020204030204" pitchFamily="34" charset="0"/>
                <a:cs typeface="Calibri" panose="020F0502020204030204" pitchFamily="34" charset="0"/>
              </a:rPr>
              <a:t>Rénovation du CAP ébéniste</a:t>
            </a:r>
          </a:p>
          <a:p>
            <a:pPr algn="just">
              <a:spcBef>
                <a:spcPts val="1200"/>
              </a:spcBef>
            </a:pPr>
            <a:r>
              <a:rPr lang="fr-FR"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Calibri" panose="020F0502020204030204" pitchFamily="34" charset="0"/>
                <a:cs typeface="Calibri" panose="020F0502020204030204" pitchFamily="34" charset="0"/>
              </a:rPr>
              <a:t>Parcours CAP-BMA </a:t>
            </a:r>
          </a:p>
        </p:txBody>
      </p:sp>
      <p:sp>
        <p:nvSpPr>
          <p:cNvPr id="7" name="ZoneTexte 6"/>
          <p:cNvSpPr txBox="1"/>
          <p:nvPr/>
        </p:nvSpPr>
        <p:spPr>
          <a:xfrm>
            <a:off x="757421" y="308359"/>
            <a:ext cx="8265459" cy="523220"/>
          </a:xfrm>
          <a:prstGeom prst="rect">
            <a:avLst/>
          </a:prstGeom>
          <a:noFill/>
        </p:spPr>
        <p:txBody>
          <a:bodyPr wrap="square" rtlCol="0">
            <a:spAutoFit/>
          </a:bodyPr>
          <a:lstStyle/>
          <a:p>
            <a:r>
              <a:rPr lang="fr-FR" sz="2800" b="1" dirty="0" smtClean="0">
                <a:ln w="22225">
                  <a:solidFill>
                    <a:schemeClr val="accent2"/>
                  </a:solidFill>
                  <a:prstDash val="solid"/>
                </a:ln>
                <a:solidFill>
                  <a:schemeClr val="accent2">
                    <a:lumMod val="40000"/>
                    <a:lumOff val="60000"/>
                  </a:schemeClr>
                </a:solidFill>
              </a:rPr>
              <a:t>SEMINAIRE du 30 MARS 2017 LYCEE DIDEROT PARIS</a:t>
            </a:r>
          </a:p>
        </p:txBody>
      </p:sp>
      <p:sp>
        <p:nvSpPr>
          <p:cNvPr id="8" name="ZoneTexte 7"/>
          <p:cNvSpPr txBox="1"/>
          <p:nvPr/>
        </p:nvSpPr>
        <p:spPr>
          <a:xfrm>
            <a:off x="528918" y="3639670"/>
            <a:ext cx="8493962" cy="1815882"/>
          </a:xfrm>
          <a:prstGeom prst="rect">
            <a:avLst/>
          </a:prstGeom>
          <a:noFill/>
        </p:spPr>
        <p:txBody>
          <a:bodyPr wrap="square" rtlCol="0">
            <a:spAutoFit/>
          </a:bodyPr>
          <a:lstStyle/>
          <a:p>
            <a:r>
              <a:rPr lang="fr-F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3) Présentation de la Rénovation du Certificat d’Aptitude Professionnelle Ebénisterie et Continuité du Parcours de Formation avec le Brevet des Métiers d’Art Ebéniste</a:t>
            </a:r>
            <a:endParaRPr lang="fr-F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958497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786685B-2977-D546-9E3D-3CA676A47F0C}" type="slidenum">
              <a:rPr lang="fr-FR" smtClean="0"/>
              <a:t>15</a:t>
            </a:fld>
            <a:endParaRPr lang="fr-FR"/>
          </a:p>
        </p:txBody>
      </p:sp>
      <p:sp>
        <p:nvSpPr>
          <p:cNvPr id="5" name="ZoneTexte 4"/>
          <p:cNvSpPr txBox="1"/>
          <p:nvPr/>
        </p:nvSpPr>
        <p:spPr>
          <a:xfrm>
            <a:off x="2414834" y="1303244"/>
            <a:ext cx="6624736" cy="3108543"/>
          </a:xfrm>
          <a:prstGeom prst="rect">
            <a:avLst/>
          </a:prstGeom>
          <a:noFill/>
        </p:spPr>
        <p:txBody>
          <a:bodyPr wrap="square" rtlCol="0">
            <a:spAutoFit/>
          </a:bodyPr>
          <a:lstStyle/>
          <a:p>
            <a:r>
              <a:rPr lang="fr-FR" sz="1400" dirty="0" smtClean="0">
                <a:solidFill>
                  <a:srgbClr val="7F7F7F"/>
                </a:solidFill>
                <a:latin typeface="Helvetica" charset="0"/>
              </a:rPr>
              <a:t>.</a:t>
            </a:r>
            <a:endParaRPr lang="fr-FR" sz="1400" dirty="0">
              <a:solidFill>
                <a:srgbClr val="7F7F7F"/>
              </a:solidFill>
              <a:latin typeface="Helvetica" charset="0"/>
            </a:endParaRPr>
          </a:p>
          <a:p>
            <a:pPr>
              <a:spcBef>
                <a:spcPts val="1200"/>
              </a:spcBef>
            </a:pPr>
            <a:r>
              <a:rPr lang="fr-FR" sz="5400" b="1" dirty="0">
                <a:solidFill>
                  <a:schemeClr val="bg1">
                    <a:lumMod val="50000"/>
                  </a:schemeClr>
                </a:solidFill>
                <a:latin typeface="Calibri" panose="020F0502020204030204" pitchFamily="34" charset="0"/>
                <a:cs typeface="Calibri" panose="020F0502020204030204" pitchFamily="34" charset="0"/>
              </a:rPr>
              <a:t>Réno</a:t>
            </a:r>
            <a:r>
              <a:rPr lang="fr-FR" sz="5400" b="1" dirty="0">
                <a:solidFill>
                  <a:srgbClr val="7F7F7F"/>
                </a:solidFill>
                <a:latin typeface="Calibri" panose="020F0502020204030204" pitchFamily="34" charset="0"/>
                <a:cs typeface="Calibri" panose="020F0502020204030204" pitchFamily="34" charset="0"/>
              </a:rPr>
              <a:t>v</a:t>
            </a:r>
            <a:r>
              <a:rPr lang="fr-FR" sz="5400" b="1" dirty="0">
                <a:solidFill>
                  <a:schemeClr val="bg1">
                    <a:lumMod val="50000"/>
                  </a:schemeClr>
                </a:solidFill>
                <a:latin typeface="Calibri" panose="020F0502020204030204" pitchFamily="34" charset="0"/>
                <a:cs typeface="Calibri" panose="020F0502020204030204" pitchFamily="34" charset="0"/>
              </a:rPr>
              <a:t>ation du CAP ébéniste</a:t>
            </a:r>
          </a:p>
          <a:p>
            <a:pPr>
              <a:spcBef>
                <a:spcPts val="1200"/>
              </a:spcBef>
            </a:pPr>
            <a:r>
              <a:rPr lang="fr-FR" sz="5400" b="1" dirty="0">
                <a:solidFill>
                  <a:schemeClr val="bg1">
                    <a:lumMod val="50000"/>
                  </a:schemeClr>
                </a:solidFill>
                <a:latin typeface="Calibri" panose="020F0502020204030204" pitchFamily="34" charset="0"/>
                <a:cs typeface="Calibri" panose="020F0502020204030204" pitchFamily="34" charset="0"/>
              </a:rPr>
              <a:t>Parcours CAP-BMA </a:t>
            </a:r>
          </a:p>
        </p:txBody>
      </p:sp>
      <p:sp>
        <p:nvSpPr>
          <p:cNvPr id="6" name="Rectangle 5"/>
          <p:cNvSpPr/>
          <p:nvPr/>
        </p:nvSpPr>
        <p:spPr>
          <a:xfrm>
            <a:off x="3074" y="0"/>
            <a:ext cx="2411760" cy="6858000"/>
          </a:xfrm>
          <a:prstGeom prst="rect">
            <a:avLst/>
          </a:prstGeom>
          <a:solidFill>
            <a:srgbClr val="B9C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p:cNvSpPr txBox="1"/>
          <p:nvPr/>
        </p:nvSpPr>
        <p:spPr>
          <a:xfrm>
            <a:off x="0" y="6128099"/>
            <a:ext cx="2411760" cy="523220"/>
          </a:xfrm>
          <a:prstGeom prst="rect">
            <a:avLst/>
          </a:prstGeom>
          <a:noFill/>
          <a:ln>
            <a:noFill/>
          </a:ln>
        </p:spPr>
        <p:txBody>
          <a:bodyPr wrap="square" rtlCol="0">
            <a:spAutoFit/>
          </a:bodyPr>
          <a:lstStyle/>
          <a:p>
            <a:pPr algn="r"/>
            <a:r>
              <a:rPr lang="fr-FR" sz="1400" dirty="0">
                <a:ln w="18415" cmpd="sng">
                  <a:solidFill>
                    <a:srgbClr val="FFFFFF"/>
                  </a:solidFill>
                  <a:prstDash val="solid"/>
                </a:ln>
                <a:solidFill>
                  <a:schemeClr val="bg1">
                    <a:lumMod val="95000"/>
                  </a:schemeClr>
                </a:solidFill>
              </a:rPr>
              <a:t>30  Mars 2017</a:t>
            </a:r>
          </a:p>
          <a:p>
            <a:pPr algn="r"/>
            <a:r>
              <a:rPr lang="fr-FR" sz="1400" dirty="0">
                <a:ln w="18415" cmpd="sng">
                  <a:solidFill>
                    <a:srgbClr val="FFFFFF"/>
                  </a:solidFill>
                  <a:prstDash val="solid"/>
                </a:ln>
                <a:solidFill>
                  <a:schemeClr val="bg1">
                    <a:lumMod val="95000"/>
                  </a:schemeClr>
                </a:solidFill>
              </a:rPr>
              <a:t>Lycée Diderot - Paris</a:t>
            </a:r>
          </a:p>
        </p:txBody>
      </p:sp>
      <p:sp>
        <p:nvSpPr>
          <p:cNvPr id="8" name="Rectangle 7"/>
          <p:cNvSpPr/>
          <p:nvPr/>
        </p:nvSpPr>
        <p:spPr>
          <a:xfrm>
            <a:off x="0" y="5389435"/>
            <a:ext cx="2403045" cy="738664"/>
          </a:xfrm>
          <a:prstGeom prst="rect">
            <a:avLst/>
          </a:prstGeom>
        </p:spPr>
        <p:txBody>
          <a:bodyPr wrap="square">
            <a:spAutoFit/>
          </a:bodyPr>
          <a:lstStyle/>
          <a:p>
            <a:pPr algn="r"/>
            <a:r>
              <a:rPr lang="fr-FR" sz="1400" b="1" dirty="0">
                <a:solidFill>
                  <a:schemeClr val="bg1"/>
                </a:solidFill>
                <a:latin typeface="Helvetica" charset="0"/>
              </a:rPr>
              <a:t>La construction du parcours avenir dans la filière bois</a:t>
            </a:r>
            <a:endParaRPr lang="fr-FR" sz="1400" b="1" dirty="0">
              <a:solidFill>
                <a:schemeClr val="bg1"/>
              </a:solidFill>
            </a:endParaRPr>
          </a:p>
        </p:txBody>
      </p:sp>
      <p:sp>
        <p:nvSpPr>
          <p:cNvPr id="9" name="ZoneTexte 8"/>
          <p:cNvSpPr txBox="1"/>
          <p:nvPr/>
        </p:nvSpPr>
        <p:spPr>
          <a:xfrm>
            <a:off x="2965939" y="4613646"/>
            <a:ext cx="3505319" cy="307777"/>
          </a:xfrm>
          <a:prstGeom prst="rect">
            <a:avLst/>
          </a:prstGeom>
          <a:noFill/>
        </p:spPr>
        <p:txBody>
          <a:bodyPr wrap="none" rtlCol="0">
            <a:spAutoFit/>
          </a:bodyPr>
          <a:lstStyle/>
          <a:p>
            <a:r>
              <a:rPr lang="fr-FR" sz="1400" dirty="0">
                <a:latin typeface="Calibri" panose="020F0502020204030204" pitchFamily="34" charset="0"/>
                <a:cs typeface="Calibri" panose="020F0502020204030204" pitchFamily="34" charset="0"/>
              </a:rPr>
              <a:t>Patrick AVELINE </a:t>
            </a:r>
            <a:r>
              <a:rPr lang="mr-IN" sz="1400" dirty="0">
                <a:latin typeface="Calibri" panose="020F0502020204030204" pitchFamily="34" charset="0"/>
              </a:rPr>
              <a:t>–</a:t>
            </a:r>
            <a:r>
              <a:rPr lang="fr-FR" sz="1400" dirty="0">
                <a:latin typeface="Calibri" panose="020F0502020204030204" pitchFamily="34" charset="0"/>
                <a:cs typeface="Calibri" panose="020F0502020204030204" pitchFamily="34" charset="0"/>
              </a:rPr>
              <a:t> IEN-ET académie de Nantes</a:t>
            </a:r>
            <a:endParaRPr lang="fr-FR" dirty="0">
              <a:latin typeface="Calibri" panose="020F0502020204030204" pitchFamily="34" charset="0"/>
              <a:cs typeface="Calibri" panose="020F0502020204030204" pitchFamily="34" charset="0"/>
            </a:endParaRPr>
          </a:p>
        </p:txBody>
      </p:sp>
      <p:pic>
        <p:nvPicPr>
          <p:cNvPr id="10" name="Image 1" descr="cid:part1.54CE354F.8C425097@ac-nantes.f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7282" y="4345359"/>
            <a:ext cx="1800200" cy="688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Ebéni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5075732"/>
            <a:ext cx="1898515" cy="1716918"/>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120" r="11767"/>
          <a:stretch/>
        </p:blipFill>
        <p:spPr bwMode="auto">
          <a:xfrm>
            <a:off x="6695249" y="5071495"/>
            <a:ext cx="2267744" cy="1721155"/>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2" descr="http://www.lamellux.com/UserFiles/Image/illustrations_produits/CHATEAUFRONTENAC7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6175" y="5075732"/>
            <a:ext cx="2106567" cy="1716918"/>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2414834" y="17164"/>
            <a:ext cx="6408458" cy="954107"/>
          </a:xfrm>
          <a:prstGeom prst="rect">
            <a:avLst/>
          </a:prstGeom>
        </p:spPr>
        <p:txBody>
          <a:bodyPr wrap="square">
            <a:spAutoFit/>
          </a:bodyPr>
          <a:lstStyle/>
          <a:p>
            <a:r>
              <a:rPr lang="fr-FR" sz="2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cs typeface="Calibri" panose="020F0502020204030204" pitchFamily="34" charset="0"/>
              </a:rPr>
              <a:t>L’ÉBÉNISTERIE DANS L’ARTISANAT : UN UNIVERS PROFESSIONNEL EN MUTATION</a:t>
            </a:r>
            <a:endParaRPr lang="fr-FR"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401325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2005" y="426150"/>
            <a:ext cx="2534491" cy="1994738"/>
          </a:xfrm>
          <a:prstGeom prst="rect">
            <a:avLst/>
          </a:prstGeom>
          <a:noFill/>
          <a:ln w="38100">
            <a:solidFill>
              <a:schemeClr val="accent4">
                <a:lumMod val="50000"/>
              </a:schemeClr>
            </a:solidFill>
            <a:miter lim="800000"/>
            <a:headEnd/>
            <a:tailEnd/>
          </a:ln>
          <a:effectLst>
            <a:outerShdw blurRad="50800" dist="50800" dir="5400000" sx="41000" sy="41000" algn="ctr" rotWithShape="0">
              <a:srgbClr val="000000">
                <a:alpha val="43137"/>
              </a:srgbClr>
            </a:outerShdw>
          </a:effectLst>
          <a:extLst>
            <a:ext uri="{909E8E84-426E-40DD-AFC4-6F175D3DCCD1}">
              <a14:hiddenFill xmlns:a14="http://schemas.microsoft.com/office/drawing/2010/main">
                <a:solidFill>
                  <a:schemeClr val="accent1"/>
                </a:solidFill>
              </a14:hiddenFill>
            </a:ext>
          </a:extLst>
        </p:spPr>
      </p:pic>
      <p:pic>
        <p:nvPicPr>
          <p:cNvPr id="6" name="Picture 2" descr="Ebéni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361" y="1791114"/>
            <a:ext cx="3005487" cy="2718006"/>
          </a:xfrm>
          <a:prstGeom prst="rect">
            <a:avLst/>
          </a:prstGeom>
          <a:noFill/>
          <a:ln w="38100">
            <a:solidFill>
              <a:schemeClr val="accent4">
                <a:lumMod val="50000"/>
              </a:schemeClr>
            </a:solidFill>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1340768"/>
            <a:ext cx="2483017" cy="3096344"/>
          </a:xfrm>
          <a:prstGeom prst="rect">
            <a:avLst/>
          </a:prstGeom>
          <a:noFill/>
          <a:ln w="38100">
            <a:solidFill>
              <a:schemeClr val="accent4">
                <a:lumMod val="50000"/>
              </a:schemeClr>
            </a:solidFill>
            <a:miter lim="800000"/>
            <a:headEnd/>
            <a:tailEnd/>
          </a:ln>
          <a:effectLst>
            <a:outerShdw blurRad="50800" dist="50800" dir="5400000" sx="41000" sy="41000" algn="ctr" rotWithShape="0">
              <a:srgbClr val="000000">
                <a:alpha val="43137"/>
              </a:srgbClr>
            </a:outerShdw>
          </a:effectLst>
          <a:extLst>
            <a:ext uri="{909E8E84-426E-40DD-AFC4-6F175D3DCCD1}">
              <a14:hiddenFill xmlns:a14="http://schemas.microsoft.com/office/drawing/2010/main">
                <a:solidFill>
                  <a:schemeClr val="accent1"/>
                </a:solidFill>
              </a14:hiddenFill>
            </a:ext>
          </a:extLst>
        </p:spPr>
      </p:pic>
      <p:pic>
        <p:nvPicPr>
          <p:cNvPr id="8" name="Picture 2" descr="E:\TV formats\PHOTO POUR DOSSIER BMA\Antoine BRAC\DCS_1504.jpg"/>
          <p:cNvPicPr>
            <a:picLocks noChangeAspect="1" noChangeArrowheads="1"/>
          </p:cNvPicPr>
          <p:nvPr/>
        </p:nvPicPr>
        <p:blipFill>
          <a:blip r:embed="rId5" cstate="print"/>
          <a:srcRect/>
          <a:stretch>
            <a:fillRect/>
          </a:stretch>
        </p:blipFill>
        <p:spPr bwMode="auto">
          <a:xfrm>
            <a:off x="6496305" y="2727215"/>
            <a:ext cx="2565463" cy="1997929"/>
          </a:xfrm>
          <a:prstGeom prst="rect">
            <a:avLst/>
          </a:prstGeom>
          <a:noFill/>
          <a:ln w="38100">
            <a:solidFill>
              <a:schemeClr val="accent4">
                <a:lumMod val="50000"/>
              </a:schemeClr>
            </a:solidFill>
          </a:ln>
          <a:effectLst>
            <a:outerShdw blurRad="50800" dist="50800" dir="5400000" sx="41000" sy="41000" algn="ctr" rotWithShape="0">
              <a:srgbClr val="000000">
                <a:alpha val="43137"/>
              </a:srgbClr>
            </a:outerShdw>
          </a:effectLst>
        </p:spPr>
      </p:pic>
      <p:sp>
        <p:nvSpPr>
          <p:cNvPr id="9" name="Rectangle 8"/>
          <p:cNvSpPr/>
          <p:nvPr/>
        </p:nvSpPr>
        <p:spPr>
          <a:xfrm>
            <a:off x="7452320" y="2895327"/>
            <a:ext cx="1466854" cy="461665"/>
          </a:xfrm>
          <a:prstGeom prst="rect">
            <a:avLst/>
          </a:prstGeom>
          <a:ln>
            <a:solidFill>
              <a:schemeClr val="tx1"/>
            </a:solidFill>
          </a:ln>
        </p:spPr>
        <p:txBody>
          <a:bodyPr wrap="square">
            <a:spAutoFit/>
          </a:bodyPr>
          <a:lstStyle/>
          <a:p>
            <a:pPr algn="ctr"/>
            <a:r>
              <a:rPr lang="fr-FR" sz="1200" dirty="0">
                <a:solidFill>
                  <a:schemeClr val="bg1"/>
                </a:solidFill>
              </a:rPr>
              <a:t>Antoine </a:t>
            </a:r>
            <a:r>
              <a:rPr lang="fr-FR" sz="1200" dirty="0" err="1">
                <a:solidFill>
                  <a:schemeClr val="bg1"/>
                </a:solidFill>
              </a:rPr>
              <a:t>Brac</a:t>
            </a:r>
            <a:r>
              <a:rPr lang="fr-FR" sz="1200" dirty="0">
                <a:solidFill>
                  <a:schemeClr val="bg1"/>
                </a:solidFill>
              </a:rPr>
              <a:t/>
            </a:r>
            <a:br>
              <a:rPr lang="fr-FR" sz="1200" dirty="0">
                <a:solidFill>
                  <a:schemeClr val="bg1"/>
                </a:solidFill>
              </a:rPr>
            </a:br>
            <a:r>
              <a:rPr lang="fr-FR" sz="1200" dirty="0">
                <a:solidFill>
                  <a:schemeClr val="bg1"/>
                </a:solidFill>
              </a:rPr>
              <a:t>buffet bas (salon)</a:t>
            </a:r>
          </a:p>
        </p:txBody>
      </p:sp>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4653136"/>
            <a:ext cx="2869999" cy="2111177"/>
          </a:xfrm>
          <a:prstGeom prst="rect">
            <a:avLst/>
          </a:prstGeom>
          <a:noFill/>
          <a:ln w="38100">
            <a:solidFill>
              <a:schemeClr val="accent4">
                <a:lumMod val="5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5" descr="agencement , dressing, bibliothèque, placard, range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216" y="4929962"/>
            <a:ext cx="2462482" cy="1811406"/>
          </a:xfrm>
          <a:prstGeom prst="rect">
            <a:avLst/>
          </a:prstGeom>
          <a:noFill/>
          <a:ln w="3810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12" name="Titre 1"/>
          <p:cNvSpPr txBox="1">
            <a:spLocks/>
          </p:cNvSpPr>
          <p:nvPr/>
        </p:nvSpPr>
        <p:spPr>
          <a:xfrm>
            <a:off x="457200" y="53752"/>
            <a:ext cx="8229600" cy="710952"/>
          </a:xfrm>
          <a:prstGeom prst="rect">
            <a:avLst/>
          </a:prstGeom>
        </p:spPr>
        <p:txBody>
          <a:bodyPr vert="horz" lIns="45720" tIns="0" rIns="45720" bIns="0" anchor="b">
            <a:normAutofit fontScale="975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fr-FR" sz="4000" dirty="0">
                <a:solidFill>
                  <a:schemeClr val="accent4">
                    <a:lumMod val="50000"/>
                  </a:schemeClr>
                </a:solidFill>
                <a:effectLst/>
                <a:latin typeface="Calibri" panose="020F0502020204030204" pitchFamily="34" charset="0"/>
              </a:rPr>
              <a:t>L’ébénisterie</a:t>
            </a:r>
          </a:p>
        </p:txBody>
      </p:sp>
      <p:sp>
        <p:nvSpPr>
          <p:cNvPr id="13" name="Rectangle 12"/>
          <p:cNvSpPr/>
          <p:nvPr/>
        </p:nvSpPr>
        <p:spPr>
          <a:xfrm rot="21480000">
            <a:off x="124459" y="592404"/>
            <a:ext cx="2523430" cy="1015663"/>
          </a:xfrm>
          <a:prstGeom prst="rect">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2000" b="1"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rPr>
              <a:t>Quelques ouvrages représentatifs</a:t>
            </a:r>
          </a:p>
          <a:p>
            <a:pPr algn="ctr"/>
            <a:r>
              <a:rPr lang="fr-FR" sz="2000" b="1"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rPr>
              <a:t>multi-matériaux</a:t>
            </a:r>
          </a:p>
        </p:txBody>
      </p:sp>
      <p:sp>
        <p:nvSpPr>
          <p:cNvPr id="14" name="Rectangle 13"/>
          <p:cNvSpPr/>
          <p:nvPr/>
        </p:nvSpPr>
        <p:spPr>
          <a:xfrm>
            <a:off x="634986" y="3968571"/>
            <a:ext cx="2132235" cy="461665"/>
          </a:xfrm>
          <a:prstGeom prst="rect">
            <a:avLst/>
          </a:prstGeom>
          <a:solidFill>
            <a:schemeClr val="bg2">
              <a:alpha val="48000"/>
            </a:schemeClr>
          </a:solidFill>
          <a:ln>
            <a:solidFill>
              <a:schemeClr val="tx1"/>
            </a:solidFill>
          </a:ln>
        </p:spPr>
        <p:txBody>
          <a:bodyPr wrap="square">
            <a:spAutoFit/>
          </a:bodyPr>
          <a:lstStyle/>
          <a:p>
            <a:pPr algn="ctr"/>
            <a:r>
              <a:rPr lang="fr-FR" sz="1200" dirty="0">
                <a:solidFill>
                  <a:schemeClr val="accent4">
                    <a:lumMod val="50000"/>
                  </a:schemeClr>
                </a:solidFill>
                <a:latin typeface="Calibri" panose="020F0502020204030204" pitchFamily="34" charset="0"/>
              </a:rPr>
              <a:t>création de Ludovic </a:t>
            </a:r>
            <a:r>
              <a:rPr lang="fr-FR" sz="1200" dirty="0" err="1">
                <a:solidFill>
                  <a:schemeClr val="accent4">
                    <a:lumMod val="50000"/>
                  </a:schemeClr>
                </a:solidFill>
                <a:latin typeface="Calibri" panose="020F0502020204030204" pitchFamily="34" charset="0"/>
              </a:rPr>
              <a:t>Avenel</a:t>
            </a:r>
            <a:r>
              <a:rPr lang="fr-FR" sz="1200" dirty="0">
                <a:solidFill>
                  <a:schemeClr val="accent4">
                    <a:lumMod val="50000"/>
                  </a:schemeClr>
                </a:solidFill>
                <a:latin typeface="Calibri" panose="020F0502020204030204" pitchFamily="34" charset="0"/>
              </a:rPr>
              <a:t> © photo Agnès </a:t>
            </a:r>
            <a:r>
              <a:rPr lang="fr-FR" sz="1200" dirty="0" err="1">
                <a:solidFill>
                  <a:schemeClr val="accent4">
                    <a:lumMod val="50000"/>
                  </a:schemeClr>
                </a:solidFill>
                <a:latin typeface="Calibri" panose="020F0502020204030204" pitchFamily="34" charset="0"/>
              </a:rPr>
              <a:t>Chaumat</a:t>
            </a:r>
            <a:endParaRPr lang="fr-FR" sz="1200" dirty="0">
              <a:solidFill>
                <a:schemeClr val="accent4">
                  <a:lumMod val="50000"/>
                </a:schemeClr>
              </a:solidFill>
              <a:latin typeface="Calibri" panose="020F0502020204030204" pitchFamily="34" charset="0"/>
            </a:endParaRPr>
          </a:p>
        </p:txBody>
      </p:sp>
      <p:sp>
        <p:nvSpPr>
          <p:cNvPr id="15" name="Rectangle 14"/>
          <p:cNvSpPr/>
          <p:nvPr/>
        </p:nvSpPr>
        <p:spPr>
          <a:xfrm>
            <a:off x="3749010" y="3511389"/>
            <a:ext cx="2043281" cy="830997"/>
          </a:xfrm>
          <a:prstGeom prst="rect">
            <a:avLst/>
          </a:prstGeom>
          <a:solidFill>
            <a:schemeClr val="bg2">
              <a:alpha val="48000"/>
            </a:schemeClr>
          </a:solidFill>
          <a:ln>
            <a:solidFill>
              <a:schemeClr val="tx1"/>
            </a:solidFill>
          </a:ln>
        </p:spPr>
        <p:txBody>
          <a:bodyPr wrap="square">
            <a:spAutoFit/>
          </a:bodyPr>
          <a:lstStyle/>
          <a:p>
            <a:pPr algn="ctr"/>
            <a:r>
              <a:rPr lang="fr-FR" sz="1200" dirty="0">
                <a:solidFill>
                  <a:schemeClr val="accent4">
                    <a:lumMod val="50000"/>
                  </a:schemeClr>
                </a:solidFill>
                <a:latin typeface="Calibri" panose="020F0502020204030204" pitchFamily="34" charset="0"/>
              </a:rPr>
              <a:t>Objet d’un designer signé et numéroté : un porte manteau - Atelier Meuble Contemporain</a:t>
            </a:r>
          </a:p>
        </p:txBody>
      </p:sp>
      <p:grpSp>
        <p:nvGrpSpPr>
          <p:cNvPr id="16" name="Groupe 15"/>
          <p:cNvGrpSpPr/>
          <p:nvPr/>
        </p:nvGrpSpPr>
        <p:grpSpPr>
          <a:xfrm>
            <a:off x="3347864" y="4653136"/>
            <a:ext cx="2952327" cy="2095500"/>
            <a:chOff x="3347864" y="4653136"/>
            <a:chExt cx="2952327" cy="2095500"/>
          </a:xfrm>
        </p:grpSpPr>
        <p:pic>
          <p:nvPicPr>
            <p:cNvPr id="17" name="Picture 2" descr="http://cezario-padouck.com/images/cms/142/142-qadri-buffet-meuble-mobilier-design-contemporain-bois-haut-de-gamme_309x22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7864" y="4653136"/>
              <a:ext cx="2867025" cy="2095500"/>
            </a:xfrm>
            <a:prstGeom prst="rect">
              <a:avLst/>
            </a:prstGeom>
            <a:noFill/>
            <a:ln w="38100">
              <a:solidFill>
                <a:schemeClr val="accent4">
                  <a:lumMod val="50000"/>
                </a:schemeClr>
              </a:solidFill>
            </a:ln>
            <a:extLst>
              <a:ext uri="{909E8E84-426E-40DD-AFC4-6F175D3DCCD1}">
                <a14:hiddenFill xmlns:a14="http://schemas.microsoft.com/office/drawing/2010/main">
                  <a:solidFill>
                    <a:srgbClr val="FFFFFF"/>
                  </a:solidFill>
                </a14:hiddenFill>
              </a:ext>
            </a:extLst>
          </p:spPr>
        </p:pic>
        <p:sp>
          <p:nvSpPr>
            <p:cNvPr id="18" name="Rectangle 17"/>
            <p:cNvSpPr/>
            <p:nvPr/>
          </p:nvSpPr>
          <p:spPr>
            <a:xfrm rot="5400000">
              <a:off x="5333645" y="5351812"/>
              <a:ext cx="1656094" cy="276999"/>
            </a:xfrm>
            <a:prstGeom prst="rect">
              <a:avLst/>
            </a:prstGeom>
          </p:spPr>
          <p:txBody>
            <a:bodyPr wrap="none">
              <a:spAutoFit/>
            </a:bodyPr>
            <a:lstStyle/>
            <a:p>
              <a:r>
                <a:rPr lang="fr-FR" sz="1200" dirty="0">
                  <a:latin typeface="Calibri" panose="020F0502020204030204" pitchFamily="34" charset="0"/>
                </a:rPr>
                <a:t>Atelier </a:t>
              </a:r>
              <a:r>
                <a:rPr lang="fr-FR" sz="1200" dirty="0" err="1">
                  <a:latin typeface="Calibri" panose="020F0502020204030204" pitchFamily="34" charset="0"/>
                </a:rPr>
                <a:t>Cezario</a:t>
              </a:r>
              <a:r>
                <a:rPr lang="fr-FR" sz="1200" dirty="0">
                  <a:latin typeface="Calibri" panose="020F0502020204030204" pitchFamily="34" charset="0"/>
                </a:rPr>
                <a:t> </a:t>
              </a:r>
              <a:r>
                <a:rPr lang="fr-FR" sz="1200" dirty="0" err="1">
                  <a:latin typeface="Calibri" panose="020F0502020204030204" pitchFamily="34" charset="0"/>
                </a:rPr>
                <a:t>Padouck</a:t>
              </a:r>
              <a:endParaRPr lang="fr-FR" sz="1200" dirty="0">
                <a:latin typeface="Calibri" panose="020F0502020204030204" pitchFamily="34" charset="0"/>
              </a:endParaRPr>
            </a:p>
          </p:txBody>
        </p:sp>
      </p:grpSp>
      <p:sp>
        <p:nvSpPr>
          <p:cNvPr id="19" name="Rectangle 18"/>
          <p:cNvSpPr/>
          <p:nvPr/>
        </p:nvSpPr>
        <p:spPr>
          <a:xfrm rot="5400000">
            <a:off x="2165293" y="5350931"/>
            <a:ext cx="1656094" cy="276999"/>
          </a:xfrm>
          <a:prstGeom prst="rect">
            <a:avLst/>
          </a:prstGeom>
        </p:spPr>
        <p:txBody>
          <a:bodyPr wrap="none">
            <a:spAutoFit/>
          </a:bodyPr>
          <a:lstStyle/>
          <a:p>
            <a:r>
              <a:rPr lang="fr-FR" sz="1200" dirty="0">
                <a:solidFill>
                  <a:schemeClr val="bg1"/>
                </a:solidFill>
                <a:latin typeface="Calibri" panose="020F0502020204030204" pitchFamily="34" charset="0"/>
              </a:rPr>
              <a:t>Atelier </a:t>
            </a:r>
            <a:r>
              <a:rPr lang="fr-FR" sz="1200" dirty="0" err="1">
                <a:solidFill>
                  <a:schemeClr val="bg1"/>
                </a:solidFill>
                <a:latin typeface="Calibri" panose="020F0502020204030204" pitchFamily="34" charset="0"/>
              </a:rPr>
              <a:t>Cezario</a:t>
            </a:r>
            <a:r>
              <a:rPr lang="fr-FR" sz="1200" dirty="0">
                <a:solidFill>
                  <a:schemeClr val="bg1"/>
                </a:solidFill>
                <a:latin typeface="Calibri" panose="020F0502020204030204" pitchFamily="34" charset="0"/>
              </a:rPr>
              <a:t> </a:t>
            </a:r>
            <a:r>
              <a:rPr lang="fr-FR" sz="1200" dirty="0" err="1">
                <a:solidFill>
                  <a:schemeClr val="bg1"/>
                </a:solidFill>
                <a:latin typeface="Calibri" panose="020F0502020204030204" pitchFamily="34" charset="0"/>
              </a:rPr>
              <a:t>Padouck</a:t>
            </a:r>
            <a:endParaRPr lang="fr-FR" sz="12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020042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786685B-2977-D546-9E3D-3CA676A47F0C}" type="slidenum">
              <a:rPr lang="fr-FR" smtClean="0"/>
              <a:t>17</a:t>
            </a:fld>
            <a:endParaRPr lang="fr-FR"/>
          </a:p>
        </p:txBody>
      </p:sp>
      <p:sp>
        <p:nvSpPr>
          <p:cNvPr id="5" name="Espace réservé du contenu 2"/>
          <p:cNvSpPr>
            <a:spLocks noGrp="1"/>
          </p:cNvSpPr>
          <p:nvPr>
            <p:ph idx="1"/>
          </p:nvPr>
        </p:nvSpPr>
        <p:spPr>
          <a:xfrm>
            <a:off x="457200" y="1600200"/>
            <a:ext cx="8435280" cy="4709160"/>
          </a:xfrm>
        </p:spPr>
        <p:txBody>
          <a:bodyPr>
            <a:normAutofit/>
          </a:bodyPr>
          <a:lstStyle/>
          <a:p>
            <a:pPr marL="137160" indent="0">
              <a:buNone/>
            </a:pPr>
            <a:endParaRPr lang="fr-FR" sz="2600" dirty="0"/>
          </a:p>
          <a:p>
            <a:pPr marL="137160" indent="0">
              <a:buNone/>
            </a:pPr>
            <a:r>
              <a:rPr lang="fr-FR" dirty="0"/>
              <a:t>	</a:t>
            </a:r>
          </a:p>
        </p:txBody>
      </p:sp>
      <p:pic>
        <p:nvPicPr>
          <p:cNvPr id="6" name="Picture 6" descr="http://cezario-padouck.com/images/mobilier-product/12/12-chocolat-vaisselier-meuble-mobilier-design-contemporain-bois_430x3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3784" y="764704"/>
            <a:ext cx="2772577" cy="2027121"/>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7" name="Picture 8" descr="http://cezario-padouck.com/images/mobilier-product/14/14-diam-vaisselier-meuble-mobilier-design-contemporain-bois_800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954" y="813281"/>
            <a:ext cx="2592287" cy="1895639"/>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8" name="Picture 10" descr="http://cezario-padouck.com/images/mobilier-product/23/23-toscan-vaisselier-meuble-mobilier-design-contemporain-bois_430x3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3784" y="4712660"/>
            <a:ext cx="2772577" cy="2027122"/>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9" name="Picture 12" descr="http://cezario-padouck.com/images/mobilier-product/29/29-zebrais-vaisselier-meuble-mobilier-design-contemporain-bois_430x3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2743412"/>
            <a:ext cx="2898625" cy="2119279"/>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0" name="Picture 14" descr="http://cezario-padouck.com/images/mobilier-product/17/17-jappar-vaisselier-meuble-mobilier-design-contemporain-bois_430x31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9952" y="3060182"/>
            <a:ext cx="2572702" cy="188098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1" name="Picture 16" descr="console, mobilier design contemporain en bois, meuble haut de gam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774" y="1839670"/>
            <a:ext cx="2075303" cy="1517322"/>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2" name="Picture 18" descr="http://cezario-padouck.com/images/mobilier-product/97/97-calif-buffet-meuble-mobilier-design-contemporain-bois-haut-de-gamme_800x40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29" y="3212976"/>
            <a:ext cx="2880273" cy="2106233"/>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3" name="Picture 20" descr="table, tables basse, table de nuit, mobilier design contemporain en bois, meuble haut de gam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3848" y="4862691"/>
            <a:ext cx="2569545" cy="1878677"/>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14" name="Rectangle 13"/>
          <p:cNvSpPr/>
          <p:nvPr/>
        </p:nvSpPr>
        <p:spPr>
          <a:xfrm rot="21480000">
            <a:off x="124459" y="592404"/>
            <a:ext cx="2523430" cy="1015663"/>
          </a:xfrm>
          <a:prstGeom prst="rect">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2000" b="1"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rPr>
              <a:t>Quelques ouvrages représentatifs</a:t>
            </a:r>
          </a:p>
          <a:p>
            <a:pPr algn="ctr"/>
            <a:r>
              <a:rPr lang="fr-FR" sz="2000" b="1"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rPr>
              <a:t>multi-matériaux</a:t>
            </a:r>
          </a:p>
        </p:txBody>
      </p:sp>
      <p:sp>
        <p:nvSpPr>
          <p:cNvPr id="15" name="Titre 1"/>
          <p:cNvSpPr txBox="1">
            <a:spLocks/>
          </p:cNvSpPr>
          <p:nvPr/>
        </p:nvSpPr>
        <p:spPr>
          <a:xfrm>
            <a:off x="457200" y="53752"/>
            <a:ext cx="8229600" cy="710952"/>
          </a:xfrm>
          <a:prstGeom prst="rect">
            <a:avLst/>
          </a:prstGeom>
        </p:spPr>
        <p:txBody>
          <a:bodyPr vert="horz" lIns="45720" tIns="0" rIns="45720" bIns="0" anchor="b">
            <a:normAutofit fontScale="975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fr-FR" sz="4000" dirty="0">
                <a:solidFill>
                  <a:schemeClr val="accent4">
                    <a:lumMod val="50000"/>
                  </a:schemeClr>
                </a:solidFill>
                <a:effectLst/>
                <a:latin typeface="Calibri" panose="020F0502020204030204" pitchFamily="34" charset="0"/>
              </a:rPr>
              <a:t>L’ébénisterie</a:t>
            </a:r>
          </a:p>
        </p:txBody>
      </p:sp>
      <p:pic>
        <p:nvPicPr>
          <p:cNvPr id="1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4168" y="3003988"/>
            <a:ext cx="3059832" cy="1721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ZoneTexte 16"/>
          <p:cNvSpPr txBox="1"/>
          <p:nvPr/>
        </p:nvSpPr>
        <p:spPr>
          <a:xfrm>
            <a:off x="7308304" y="3944089"/>
            <a:ext cx="1152128" cy="276999"/>
          </a:xfrm>
          <a:prstGeom prst="rect">
            <a:avLst/>
          </a:prstGeom>
          <a:noFill/>
        </p:spPr>
        <p:txBody>
          <a:bodyPr wrap="square" rtlCol="0">
            <a:spAutoFit/>
          </a:bodyPr>
          <a:lstStyle/>
          <a:p>
            <a:r>
              <a:rPr lang="fr-FR" sz="1200" dirty="0">
                <a:solidFill>
                  <a:schemeClr val="tx2">
                    <a:lumMod val="75000"/>
                  </a:schemeClr>
                </a:solidFill>
                <a:latin typeface="Calibri" panose="020F0502020204030204" pitchFamily="34" charset="0"/>
              </a:rPr>
              <a:t>Philippe </a:t>
            </a:r>
            <a:r>
              <a:rPr lang="fr-FR" sz="1200" dirty="0" err="1">
                <a:solidFill>
                  <a:schemeClr val="tx2">
                    <a:lumMod val="75000"/>
                  </a:schemeClr>
                </a:solidFill>
                <a:latin typeface="Calibri" panose="020F0502020204030204" pitchFamily="34" charset="0"/>
              </a:rPr>
              <a:t>Hurel</a:t>
            </a:r>
            <a:endParaRPr lang="fr-FR" sz="1200" dirty="0">
              <a:solidFill>
                <a:schemeClr val="tx2">
                  <a:lumMod val="75000"/>
                </a:schemeClr>
              </a:solidFill>
              <a:latin typeface="Calibri" panose="020F0502020204030204" pitchFamily="34" charset="0"/>
            </a:endParaRPr>
          </a:p>
        </p:txBody>
      </p:sp>
      <p:pic>
        <p:nvPicPr>
          <p:cNvPr id="18" name="Picture 4" descr="http://www.davidlange.fr/images/david-lange/TRAPEZ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64028" y="4914749"/>
            <a:ext cx="2327852" cy="1943251"/>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1534719" y="6130811"/>
            <a:ext cx="1152128" cy="276999"/>
          </a:xfrm>
          <a:prstGeom prst="rect">
            <a:avLst/>
          </a:prstGeom>
          <a:noFill/>
        </p:spPr>
        <p:txBody>
          <a:bodyPr wrap="square" rtlCol="0">
            <a:spAutoFit/>
          </a:bodyPr>
          <a:lstStyle/>
          <a:p>
            <a:r>
              <a:rPr lang="fr-FR" sz="1200" dirty="0">
                <a:solidFill>
                  <a:schemeClr val="bg1"/>
                </a:solidFill>
                <a:latin typeface="Calibri" panose="020F0502020204030204" pitchFamily="34" charset="0"/>
              </a:rPr>
              <a:t>David Lange</a:t>
            </a:r>
          </a:p>
        </p:txBody>
      </p:sp>
      <p:sp>
        <p:nvSpPr>
          <p:cNvPr id="20" name="Rectangle 19"/>
          <p:cNvSpPr/>
          <p:nvPr/>
        </p:nvSpPr>
        <p:spPr>
          <a:xfrm>
            <a:off x="4801043" y="2696756"/>
            <a:ext cx="1656094" cy="276999"/>
          </a:xfrm>
          <a:prstGeom prst="rect">
            <a:avLst/>
          </a:prstGeom>
        </p:spPr>
        <p:txBody>
          <a:bodyPr wrap="none">
            <a:spAutoFit/>
          </a:bodyPr>
          <a:lstStyle/>
          <a:p>
            <a:r>
              <a:rPr lang="fr-FR" sz="1200" dirty="0">
                <a:latin typeface="Calibri" panose="020F0502020204030204" pitchFamily="34" charset="0"/>
              </a:rPr>
              <a:t>Atelier </a:t>
            </a:r>
            <a:r>
              <a:rPr lang="fr-FR" sz="1200" dirty="0" err="1">
                <a:latin typeface="Calibri" panose="020F0502020204030204" pitchFamily="34" charset="0"/>
              </a:rPr>
              <a:t>Cezario</a:t>
            </a:r>
            <a:r>
              <a:rPr lang="fr-FR" sz="1200" dirty="0">
                <a:latin typeface="Calibri" panose="020F0502020204030204" pitchFamily="34" charset="0"/>
              </a:rPr>
              <a:t> </a:t>
            </a:r>
            <a:r>
              <a:rPr lang="fr-FR" sz="1200" dirty="0" err="1">
                <a:latin typeface="Calibri" panose="020F0502020204030204" pitchFamily="34" charset="0"/>
              </a:rPr>
              <a:t>Padouck</a:t>
            </a:r>
            <a:endParaRPr lang="fr-FR" sz="1200" dirty="0">
              <a:latin typeface="Calibri" panose="020F0502020204030204" pitchFamily="34" charset="0"/>
            </a:endParaRPr>
          </a:p>
        </p:txBody>
      </p:sp>
    </p:spTree>
    <p:extLst>
      <p:ext uri="{BB962C8B-B14F-4D97-AF65-F5344CB8AC3E}">
        <p14:creationId xmlns:p14="http://schemas.microsoft.com/office/powerpoint/2010/main" val="1432179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786685B-2977-D546-9E3D-3CA676A47F0C}" type="slidenum">
              <a:rPr lang="fr-FR" smtClean="0"/>
              <a:t>18</a:t>
            </a:fld>
            <a:endParaRPr lang="fr-FR"/>
          </a:p>
        </p:txBody>
      </p:sp>
      <p:sp>
        <p:nvSpPr>
          <p:cNvPr id="5" name="Espace réservé du contenu 2"/>
          <p:cNvSpPr txBox="1">
            <a:spLocks/>
          </p:cNvSpPr>
          <p:nvPr/>
        </p:nvSpPr>
        <p:spPr>
          <a:xfrm>
            <a:off x="457200" y="1600200"/>
            <a:ext cx="8435280" cy="4709160"/>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37160" indent="0">
              <a:buFont typeface="Arial"/>
              <a:buNone/>
            </a:pPr>
            <a:endParaRPr lang="fr-FR" sz="2600" smtClean="0">
              <a:solidFill>
                <a:schemeClr val="accent4">
                  <a:lumMod val="50000"/>
                </a:schemeClr>
              </a:solidFill>
              <a:latin typeface="Calibri" panose="020F0502020204030204" pitchFamily="34" charset="0"/>
            </a:endParaRPr>
          </a:p>
          <a:p>
            <a:pPr marL="137160" indent="0">
              <a:buFont typeface="Arial"/>
              <a:buNone/>
            </a:pPr>
            <a:endParaRPr lang="fr-FR" dirty="0">
              <a:solidFill>
                <a:schemeClr val="accent4">
                  <a:lumMod val="50000"/>
                </a:schemeClr>
              </a:solidFill>
              <a:latin typeface="Calibri" panose="020F0502020204030204" pitchFamily="34" charset="0"/>
            </a:endParaRPr>
          </a:p>
        </p:txBody>
      </p:sp>
      <p:sp>
        <p:nvSpPr>
          <p:cNvPr id="6" name="Espace réservé du contenu 2"/>
          <p:cNvSpPr txBox="1">
            <a:spLocks/>
          </p:cNvSpPr>
          <p:nvPr/>
        </p:nvSpPr>
        <p:spPr>
          <a:xfrm>
            <a:off x="247057" y="2420888"/>
            <a:ext cx="8640960" cy="396044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spcBef>
                <a:spcPts val="600"/>
              </a:spcBef>
              <a:spcAft>
                <a:spcPts val="0"/>
              </a:spcAft>
              <a:buNone/>
            </a:pPr>
            <a:r>
              <a:rPr lang="fr-FR" sz="2000" dirty="0">
                <a:solidFill>
                  <a:schemeClr val="accent4">
                    <a:lumMod val="50000"/>
                  </a:schemeClr>
                </a:solidFill>
                <a:latin typeface="Calibri" panose="020F0502020204030204" pitchFamily="34" charset="0"/>
                <a:ea typeface="Times New Roman"/>
                <a:cs typeface="Arial"/>
              </a:rPr>
              <a:t>Si le </a:t>
            </a:r>
            <a:r>
              <a:rPr lang="fr-FR" sz="2000" b="1"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ea typeface="Times New Roman"/>
                <a:cs typeface="Arial"/>
              </a:rPr>
              <a:t>meuble de style ou traditionnel </a:t>
            </a:r>
            <a:r>
              <a:rPr lang="fr-FR" sz="2000" dirty="0">
                <a:solidFill>
                  <a:schemeClr val="accent4">
                    <a:lumMod val="50000"/>
                  </a:schemeClr>
                </a:solidFill>
                <a:latin typeface="Calibri" panose="020F0502020204030204" pitchFamily="34" charset="0"/>
                <a:ea typeface="Times New Roman"/>
                <a:cs typeface="Arial"/>
              </a:rPr>
              <a:t>garde toute sa place.</a:t>
            </a:r>
          </a:p>
          <a:p>
            <a:pPr marL="137160" indent="0">
              <a:spcBef>
                <a:spcPts val="600"/>
              </a:spcBef>
              <a:spcAft>
                <a:spcPts val="0"/>
              </a:spcAft>
              <a:buNone/>
            </a:pPr>
            <a:r>
              <a:rPr lang="fr-FR" sz="2000" dirty="0">
                <a:solidFill>
                  <a:schemeClr val="accent4">
                    <a:lumMod val="50000"/>
                  </a:schemeClr>
                </a:solidFill>
                <a:latin typeface="Calibri" panose="020F0502020204030204" pitchFamily="34" charset="0"/>
                <a:ea typeface="Times New Roman"/>
                <a:cs typeface="Arial"/>
              </a:rPr>
              <a:t>La demande évolue vers le </a:t>
            </a:r>
            <a:r>
              <a:rPr lang="fr-FR" sz="2000" b="1"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ea typeface="Times New Roman"/>
                <a:cs typeface="Arial"/>
              </a:rPr>
              <a:t>meuble contemporain </a:t>
            </a:r>
            <a:r>
              <a:rPr lang="fr-FR" sz="2000" dirty="0">
                <a:solidFill>
                  <a:schemeClr val="accent4">
                    <a:lumMod val="50000"/>
                  </a:schemeClr>
                </a:solidFill>
                <a:latin typeface="Calibri" panose="020F0502020204030204" pitchFamily="34" charset="0"/>
                <a:ea typeface="Times New Roman"/>
                <a:cs typeface="Arial"/>
              </a:rPr>
              <a:t>qui implique :</a:t>
            </a:r>
          </a:p>
          <a:p>
            <a:pPr marL="540385" indent="0" algn="just">
              <a:spcBef>
                <a:spcPts val="600"/>
              </a:spcBef>
              <a:spcAft>
                <a:spcPts val="0"/>
              </a:spcAft>
              <a:buNone/>
            </a:pPr>
            <a:r>
              <a:rPr lang="fr-FR" sz="2000" dirty="0">
                <a:solidFill>
                  <a:schemeClr val="accent4">
                    <a:lumMod val="50000"/>
                  </a:schemeClr>
                </a:solidFill>
                <a:latin typeface="Calibri" panose="020F0502020204030204" pitchFamily="34" charset="0"/>
                <a:ea typeface="Times New Roman"/>
                <a:cs typeface="Arial"/>
              </a:rPr>
              <a:t>- l’utilisation de nouveaux matériaux, toujours plus divers et plus nombreux,</a:t>
            </a:r>
          </a:p>
          <a:p>
            <a:pPr marL="540385" indent="0" algn="just">
              <a:spcBef>
                <a:spcPts val="600"/>
              </a:spcBef>
              <a:spcAft>
                <a:spcPts val="0"/>
              </a:spcAft>
              <a:buNone/>
            </a:pPr>
            <a:r>
              <a:rPr lang="fr-FR" sz="2000" dirty="0">
                <a:solidFill>
                  <a:schemeClr val="accent4">
                    <a:lumMod val="50000"/>
                  </a:schemeClr>
                </a:solidFill>
                <a:latin typeface="Calibri" panose="020F0502020204030204" pitchFamily="34" charset="0"/>
                <a:ea typeface="Times New Roman"/>
                <a:cs typeface="Arial"/>
              </a:rPr>
              <a:t>- l’accroissement de la pluralité de matériaux dans le mobilier et l’agencement,</a:t>
            </a:r>
          </a:p>
          <a:p>
            <a:pPr marL="540385" indent="0" algn="just">
              <a:spcBef>
                <a:spcPts val="600"/>
              </a:spcBef>
              <a:spcAft>
                <a:spcPts val="0"/>
              </a:spcAft>
              <a:buNone/>
            </a:pPr>
            <a:r>
              <a:rPr lang="fr-FR" sz="2000" dirty="0">
                <a:solidFill>
                  <a:schemeClr val="accent4">
                    <a:lumMod val="50000"/>
                  </a:schemeClr>
                </a:solidFill>
                <a:latin typeface="Calibri" panose="020F0502020204030204" pitchFamily="34" charset="0"/>
                <a:ea typeface="Times New Roman"/>
                <a:cs typeface="Arial"/>
              </a:rPr>
              <a:t>- la mise en œuvre de nouveaux assemblages,</a:t>
            </a:r>
          </a:p>
          <a:p>
            <a:pPr marL="540385" indent="0" algn="just">
              <a:spcBef>
                <a:spcPts val="600"/>
              </a:spcBef>
              <a:spcAft>
                <a:spcPts val="0"/>
              </a:spcAft>
              <a:buNone/>
            </a:pPr>
            <a:r>
              <a:rPr lang="fr-FR" sz="2000" dirty="0">
                <a:solidFill>
                  <a:schemeClr val="accent4">
                    <a:lumMod val="50000"/>
                  </a:schemeClr>
                </a:solidFill>
                <a:latin typeface="Calibri" panose="020F0502020204030204" pitchFamily="34" charset="0"/>
                <a:ea typeface="Times New Roman"/>
                <a:cs typeface="Arial"/>
              </a:rPr>
              <a:t>- l’utilisation de nouveaux produits de finition et d’habillage.</a:t>
            </a:r>
          </a:p>
          <a:p>
            <a:pPr marL="137160" indent="0" algn="just">
              <a:spcBef>
                <a:spcPts val="600"/>
              </a:spcBef>
              <a:spcAft>
                <a:spcPts val="0"/>
              </a:spcAft>
              <a:buNone/>
            </a:pPr>
            <a:r>
              <a:rPr lang="fr-FR" sz="2000" dirty="0">
                <a:solidFill>
                  <a:schemeClr val="accent4">
                    <a:lumMod val="50000"/>
                  </a:schemeClr>
                </a:solidFill>
                <a:latin typeface="Calibri" panose="020F0502020204030204" pitchFamily="34" charset="0"/>
                <a:ea typeface="Times New Roman"/>
                <a:cs typeface="Arial"/>
              </a:rPr>
              <a:t>Les meubles doivent s’intégrer dans des </a:t>
            </a:r>
            <a:r>
              <a:rPr lang="fr-FR" sz="2000" b="1"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ea typeface="Times New Roman"/>
                <a:cs typeface="Arial"/>
              </a:rPr>
              <a:t>espaces agencés</a:t>
            </a:r>
            <a:r>
              <a:rPr lang="fr-FR" sz="2000" dirty="0">
                <a:solidFill>
                  <a:schemeClr val="accent4">
                    <a:lumMod val="50000"/>
                  </a:schemeClr>
                </a:solidFill>
                <a:latin typeface="Calibri" panose="020F0502020204030204" pitchFamily="34" charset="0"/>
                <a:ea typeface="Times New Roman"/>
                <a:cs typeface="Arial"/>
              </a:rPr>
              <a:t>. </a:t>
            </a:r>
            <a:endParaRPr lang="fr-FR" sz="2000" dirty="0">
              <a:solidFill>
                <a:schemeClr val="accent4">
                  <a:lumMod val="50000"/>
                </a:schemeClr>
              </a:solidFill>
              <a:latin typeface="Calibri" panose="020F0502020204030204" pitchFamily="34" charset="0"/>
              <a:ea typeface="Times New Roman"/>
              <a:cs typeface="Times New Roman"/>
            </a:endParaRPr>
          </a:p>
          <a:p>
            <a:pPr marL="72000" indent="0" algn="just">
              <a:buClr>
                <a:prstClr val="white">
                  <a:shade val="95000"/>
                </a:prstClr>
              </a:buClr>
              <a:buNone/>
            </a:pPr>
            <a:endParaRPr lang="fr-FR" sz="2000" dirty="0">
              <a:solidFill>
                <a:schemeClr val="accent4">
                  <a:lumMod val="50000"/>
                </a:schemeClr>
              </a:solidFill>
              <a:latin typeface="Calibri" panose="020F0502020204030204" pitchFamily="34" charset="0"/>
              <a:ea typeface="Times New Roman"/>
              <a:cs typeface="Times New Roman"/>
            </a:endParaRPr>
          </a:p>
          <a:p>
            <a:pPr marL="72000" indent="0" algn="just">
              <a:buClr>
                <a:prstClr val="white">
                  <a:shade val="95000"/>
                </a:prstClr>
              </a:buClr>
              <a:buNone/>
            </a:pPr>
            <a:endParaRPr lang="fr-FR" sz="2000" dirty="0">
              <a:solidFill>
                <a:schemeClr val="accent4">
                  <a:lumMod val="50000"/>
                </a:schemeClr>
              </a:solidFill>
              <a:latin typeface="Calibri" panose="020F0502020204030204" pitchFamily="34" charset="0"/>
              <a:ea typeface="Times New Roman"/>
              <a:cs typeface="Times New Roman"/>
            </a:endParaRPr>
          </a:p>
          <a:p>
            <a:pPr marL="72000" indent="0" algn="just">
              <a:buClr>
                <a:prstClr val="white">
                  <a:shade val="95000"/>
                </a:prstClr>
              </a:buClr>
              <a:buNone/>
            </a:pPr>
            <a:endParaRPr lang="fr-FR" sz="2000" dirty="0">
              <a:solidFill>
                <a:schemeClr val="accent4">
                  <a:lumMod val="50000"/>
                </a:schemeClr>
              </a:solidFill>
              <a:latin typeface="Calibri" panose="020F0502020204030204" pitchFamily="34" charset="0"/>
              <a:ea typeface="Times New Roman"/>
              <a:cs typeface="Times New Roman"/>
            </a:endParaRPr>
          </a:p>
          <a:p>
            <a:pPr marL="72000" indent="0" algn="just">
              <a:buClr>
                <a:prstClr val="white">
                  <a:shade val="95000"/>
                </a:prstClr>
              </a:buClr>
              <a:buNone/>
            </a:pPr>
            <a:endParaRPr lang="fr-FR" sz="2000" dirty="0">
              <a:solidFill>
                <a:schemeClr val="accent4">
                  <a:lumMod val="50000"/>
                </a:schemeClr>
              </a:solidFill>
              <a:latin typeface="Calibri" panose="020F0502020204030204" pitchFamily="34" charset="0"/>
              <a:ea typeface="Times New Roman"/>
              <a:cs typeface="Times New Roman"/>
            </a:endParaRPr>
          </a:p>
          <a:p>
            <a:pPr marL="72000" indent="0" algn="just">
              <a:buClr>
                <a:prstClr val="white">
                  <a:shade val="95000"/>
                </a:prstClr>
              </a:buClr>
              <a:buNone/>
            </a:pPr>
            <a:endParaRPr lang="fr-FR" sz="2000" dirty="0">
              <a:solidFill>
                <a:schemeClr val="accent4">
                  <a:lumMod val="50000"/>
                </a:schemeClr>
              </a:solidFill>
              <a:latin typeface="Calibri" panose="020F0502020204030204" pitchFamily="34" charset="0"/>
              <a:ea typeface="Times New Roman"/>
              <a:cs typeface="Times New Roman"/>
            </a:endParaRPr>
          </a:p>
          <a:p>
            <a:pPr marL="72000" indent="0" algn="just">
              <a:buClr>
                <a:prstClr val="white">
                  <a:shade val="95000"/>
                </a:prstClr>
              </a:buClr>
              <a:buNone/>
            </a:pPr>
            <a:endParaRPr lang="fr-FR" sz="2000" dirty="0">
              <a:solidFill>
                <a:schemeClr val="accent4">
                  <a:lumMod val="50000"/>
                </a:schemeClr>
              </a:solidFill>
              <a:latin typeface="Calibri" panose="020F0502020204030204" pitchFamily="34" charset="0"/>
              <a:ea typeface="Times New Roman"/>
              <a:cs typeface="Times New Roman"/>
            </a:endParaRPr>
          </a:p>
          <a:p>
            <a:pPr marL="72000" indent="0" algn="just">
              <a:buClr>
                <a:prstClr val="white">
                  <a:shade val="95000"/>
                </a:prstClr>
              </a:buClr>
              <a:buNone/>
            </a:pPr>
            <a:endParaRPr lang="fr-FR" sz="2000" dirty="0">
              <a:solidFill>
                <a:schemeClr val="accent4">
                  <a:lumMod val="50000"/>
                </a:schemeClr>
              </a:solidFill>
              <a:latin typeface="Calibri" panose="020F0502020204030204" pitchFamily="34" charset="0"/>
            </a:endParaRPr>
          </a:p>
          <a:p>
            <a:pPr marL="137160" indent="0" algn="just">
              <a:buFont typeface="Wingdings 2"/>
              <a:buNone/>
            </a:pPr>
            <a:endParaRPr lang="fr-FR" sz="2000" dirty="0">
              <a:solidFill>
                <a:schemeClr val="accent4">
                  <a:lumMod val="50000"/>
                </a:schemeClr>
              </a:solidFill>
              <a:latin typeface="Calibri" panose="020F0502020204030204" pitchFamily="34" charset="0"/>
            </a:endParaRPr>
          </a:p>
          <a:p>
            <a:pPr marL="137160" indent="0" algn="just">
              <a:buFont typeface="Wingdings 2"/>
              <a:buNone/>
            </a:pPr>
            <a:endParaRPr lang="fr-FR" sz="2000" dirty="0">
              <a:solidFill>
                <a:schemeClr val="accent4">
                  <a:lumMod val="50000"/>
                </a:schemeClr>
              </a:solidFill>
              <a:latin typeface="Calibri" panose="020F0502020204030204" pitchFamily="34" charset="0"/>
            </a:endParaRPr>
          </a:p>
        </p:txBody>
      </p:sp>
      <p:sp>
        <p:nvSpPr>
          <p:cNvPr id="7" name="Titre 1"/>
          <p:cNvSpPr txBox="1">
            <a:spLocks/>
          </p:cNvSpPr>
          <p:nvPr/>
        </p:nvSpPr>
        <p:spPr>
          <a:xfrm>
            <a:off x="457200" y="53752"/>
            <a:ext cx="8229600" cy="710952"/>
          </a:xfrm>
          <a:prstGeom prst="rect">
            <a:avLst/>
          </a:prstGeom>
        </p:spPr>
        <p:txBody>
          <a:bodyPr vert="horz" lIns="45720" tIns="0" rIns="45720" bIns="0" anchor="b">
            <a:normAutofit fontScale="975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fr-FR" sz="4000" dirty="0">
                <a:solidFill>
                  <a:schemeClr val="accent4">
                    <a:lumMod val="50000"/>
                  </a:schemeClr>
                </a:solidFill>
                <a:effectLst/>
                <a:latin typeface="Calibri" panose="020F0502020204030204" pitchFamily="34" charset="0"/>
              </a:rPr>
              <a:t>CAP ébéniste</a:t>
            </a:r>
          </a:p>
        </p:txBody>
      </p:sp>
      <p:sp>
        <p:nvSpPr>
          <p:cNvPr id="8" name="Rectangle 7">
            <a:hlinkClick r:id="" action="ppaction://noaction"/>
          </p:cNvPr>
          <p:cNvSpPr/>
          <p:nvPr/>
        </p:nvSpPr>
        <p:spPr>
          <a:xfrm rot="306008">
            <a:off x="6099736" y="5563290"/>
            <a:ext cx="2523430" cy="1015663"/>
          </a:xfrm>
          <a:prstGeom prst="rect">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2000" b="1"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rPr>
              <a:t>Quelques ouvrages représentatifs</a:t>
            </a:r>
          </a:p>
          <a:p>
            <a:pPr algn="ctr"/>
            <a:r>
              <a:rPr lang="fr-FR" sz="2000" b="1"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rPr>
              <a:t>multi-matériaux</a:t>
            </a:r>
          </a:p>
        </p:txBody>
      </p:sp>
      <p:sp>
        <p:nvSpPr>
          <p:cNvPr id="9" name="Rectangle 8">
            <a:hlinkClick r:id="rId2" action="ppaction://hlinksldjump"/>
          </p:cNvPr>
          <p:cNvSpPr/>
          <p:nvPr/>
        </p:nvSpPr>
        <p:spPr>
          <a:xfrm rot="21209289">
            <a:off x="694814" y="5854384"/>
            <a:ext cx="2523430" cy="400110"/>
          </a:xfrm>
          <a:prstGeom prst="rect">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2000" b="1"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rPr>
              <a:t>Illustration emploi</a:t>
            </a:r>
          </a:p>
        </p:txBody>
      </p:sp>
      <p:sp>
        <p:nvSpPr>
          <p:cNvPr id="10" name="Rectangle 9"/>
          <p:cNvSpPr/>
          <p:nvPr/>
        </p:nvSpPr>
        <p:spPr>
          <a:xfrm>
            <a:off x="280800" y="905364"/>
            <a:ext cx="7304450" cy="954107"/>
          </a:xfrm>
          <a:prstGeom prst="rect">
            <a:avLst/>
          </a:prstGeom>
          <a:solidFill>
            <a:schemeClr val="accent3">
              <a:lumMod val="20000"/>
              <a:lumOff val="80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fr-FR" sz="2800" b="1"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rPr>
              <a:t>→ </a:t>
            </a:r>
            <a:r>
              <a:rPr lang="fr-FR" sz="2800" b="1"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Principaux éléments du RAP </a:t>
            </a:r>
          </a:p>
          <a:p>
            <a:r>
              <a:rPr lang="fr-FR" sz="2800" b="1"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                                                   Secteurs d’activités</a:t>
            </a:r>
            <a:endParaRPr lang="fr-FR" sz="2800" b="1" dirty="0">
              <a:solidFill>
                <a:schemeClr val="accent4">
                  <a:lumMod val="50000"/>
                </a:schemeClr>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286632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786685B-2977-D546-9E3D-3CA676A47F0C}" type="slidenum">
              <a:rPr lang="fr-FR" smtClean="0"/>
              <a:t>19</a:t>
            </a:fld>
            <a:endParaRPr lang="fr-FR"/>
          </a:p>
        </p:txBody>
      </p:sp>
      <p:sp>
        <p:nvSpPr>
          <p:cNvPr id="5" name="ZoneTexte 4"/>
          <p:cNvSpPr txBox="1"/>
          <p:nvPr/>
        </p:nvSpPr>
        <p:spPr>
          <a:xfrm>
            <a:off x="2392551" y="211483"/>
            <a:ext cx="6638103" cy="954107"/>
          </a:xfrm>
          <a:prstGeom prst="rect">
            <a:avLst/>
          </a:prstGeom>
          <a:noFill/>
        </p:spPr>
        <p:txBody>
          <a:bodyPr wrap="square" rtlCol="0">
            <a:spAutoFit/>
          </a:bodyPr>
          <a:lstStyle/>
          <a:p>
            <a:pPr algn="ctr"/>
            <a:r>
              <a:rPr lang="fr-FR" sz="2800" b="1" dirty="0" smtClean="0">
                <a:ln w="22225">
                  <a:solidFill>
                    <a:schemeClr val="accent2"/>
                  </a:solidFill>
                  <a:prstDash val="solid"/>
                </a:ln>
                <a:solidFill>
                  <a:schemeClr val="accent2">
                    <a:lumMod val="40000"/>
                    <a:lumOff val="60000"/>
                  </a:schemeClr>
                </a:solidFill>
              </a:rPr>
              <a:t>SEMINAIRE du 30 MARS 2017 LYCEE DIDEROT PARIS</a:t>
            </a:r>
          </a:p>
        </p:txBody>
      </p:sp>
      <p:sp>
        <p:nvSpPr>
          <p:cNvPr id="6" name="ZoneTexte 5"/>
          <p:cNvSpPr txBox="1"/>
          <p:nvPr/>
        </p:nvSpPr>
        <p:spPr>
          <a:xfrm>
            <a:off x="1846729" y="1519786"/>
            <a:ext cx="7056506" cy="1754326"/>
          </a:xfrm>
          <a:prstGeom prst="rect">
            <a:avLst/>
          </a:prstGeom>
          <a:noFill/>
        </p:spPr>
        <p:txBody>
          <a:bodyPr wrap="square" rtlCol="0">
            <a:spAutoFit/>
          </a:bodyPr>
          <a:lstStyle/>
          <a:p>
            <a:pPr algn="ctr"/>
            <a:r>
              <a:rPr lang="fr-FR"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4) Cohérence </a:t>
            </a:r>
            <a:r>
              <a:rPr lang="fr-FR"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et </a:t>
            </a:r>
            <a:r>
              <a:rPr lang="fr-FR"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continuité</a:t>
            </a:r>
          </a:p>
          <a:p>
            <a:pPr algn="ctr"/>
            <a:r>
              <a:rPr lang="fr-FR"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des </a:t>
            </a:r>
            <a:r>
              <a:rPr lang="fr-FR"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parcours de </a:t>
            </a:r>
            <a:r>
              <a:rPr lang="fr-FR"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formation</a:t>
            </a:r>
          </a:p>
          <a:p>
            <a:pPr algn="ctr"/>
            <a:r>
              <a:rPr lang="fr-FR"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aux </a:t>
            </a:r>
            <a:r>
              <a:rPr lang="fr-FR"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métiers de la filière bois</a:t>
            </a:r>
          </a:p>
        </p:txBody>
      </p:sp>
      <p:sp>
        <p:nvSpPr>
          <p:cNvPr id="7" name="ZoneTexte 6"/>
          <p:cNvSpPr txBox="1"/>
          <p:nvPr/>
        </p:nvSpPr>
        <p:spPr>
          <a:xfrm>
            <a:off x="2403045" y="4112142"/>
            <a:ext cx="4456605" cy="307777"/>
          </a:xfrm>
          <a:prstGeom prst="rect">
            <a:avLst/>
          </a:prstGeom>
          <a:noFill/>
        </p:spPr>
        <p:txBody>
          <a:bodyPr wrap="none" rtlCol="0">
            <a:spAutoFit/>
          </a:bodyPr>
          <a:lstStyle/>
          <a:p>
            <a:r>
              <a:rPr lang="fr-FR" sz="1400" dirty="0" smtClean="0"/>
              <a:t>GAZEAU Etienne </a:t>
            </a:r>
            <a:r>
              <a:rPr lang="mr-IN" sz="1400" dirty="0" smtClean="0"/>
              <a:t>–</a:t>
            </a:r>
            <a:r>
              <a:rPr lang="fr-FR" sz="1400" dirty="0" smtClean="0"/>
              <a:t> IEN-ET-STI académie de d’Orléans-Tours</a:t>
            </a:r>
          </a:p>
        </p:txBody>
      </p:sp>
      <p:pic>
        <p:nvPicPr>
          <p:cNvPr id="8" name="Picture 2" descr="logo academie orleans-tours quadri marianne - rv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3253098"/>
            <a:ext cx="140335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e 8"/>
          <p:cNvGrpSpPr/>
          <p:nvPr/>
        </p:nvGrpSpPr>
        <p:grpSpPr>
          <a:xfrm>
            <a:off x="2384777" y="4337361"/>
            <a:ext cx="6748986" cy="2616822"/>
            <a:chOff x="1189134" y="3351946"/>
            <a:chExt cx="6748986" cy="2616822"/>
          </a:xfrm>
        </p:grpSpPr>
        <p:grpSp>
          <p:nvGrpSpPr>
            <p:cNvPr id="10" name="Groupe 9"/>
            <p:cNvGrpSpPr/>
            <p:nvPr/>
          </p:nvGrpSpPr>
          <p:grpSpPr>
            <a:xfrm>
              <a:off x="1189134" y="3351946"/>
              <a:ext cx="6748986" cy="2616822"/>
              <a:chOff x="1189134" y="3351946"/>
              <a:chExt cx="6748986" cy="2616822"/>
            </a:xfrm>
          </p:grpSpPr>
          <p:pic>
            <p:nvPicPr>
              <p:cNvPr id="12" name="Picture 7" descr="C:\Users\egazeau\Documents\Dossiers personnels\2015\Milan 2015\20151023_12372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40" b="32799"/>
              <a:stretch/>
            </p:blipFill>
            <p:spPr bwMode="auto">
              <a:xfrm>
                <a:off x="5823101" y="3438744"/>
                <a:ext cx="2115019" cy="2438222"/>
              </a:xfrm>
              <a:prstGeom prst="rect">
                <a:avLst/>
              </a:prstGeom>
              <a:noFill/>
              <a:effectLst>
                <a:softEdge rad="0"/>
              </a:effectLst>
            </p:spPr>
          </p:pic>
          <p:pic>
            <p:nvPicPr>
              <p:cNvPr id="13" name="Picture 6" descr="http://zerotrois.fr/baignereau/troncais/images/lande-blanche.jpg"/>
              <p:cNvPicPr>
                <a:picLocks noChangeAspect="1" noChangeArrowheads="1"/>
              </p:cNvPicPr>
              <p:nvPr/>
            </p:nvPicPr>
            <p:blipFill rotWithShape="1">
              <a:blip r:embed="rId4">
                <a:extLst>
                  <a:ext uri="{28A0092B-C50C-407E-A947-70E740481C1C}">
                    <a14:useLocalDpi xmlns:a14="http://schemas.microsoft.com/office/drawing/2010/main" val="0"/>
                  </a:ext>
                </a:extLst>
              </a:blip>
              <a:srcRect l="14583" r="972"/>
              <a:stretch/>
            </p:blipFill>
            <p:spPr bwMode="auto">
              <a:xfrm>
                <a:off x="1189134" y="3466624"/>
                <a:ext cx="1368000" cy="2412000"/>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14" name="Picture 4" descr="Résultat de recherche d'images pour &quot;agencement de magasin&quot;">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947" r="30184"/>
              <a:stretch/>
            </p:blipFill>
            <p:spPr bwMode="auto">
              <a:xfrm>
                <a:off x="2411760" y="3376480"/>
                <a:ext cx="2988000" cy="2592288"/>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pic>
            <p:nvPicPr>
              <p:cNvPr id="15" name="Picture 6" descr="Résultat de recherche d'images pour &quot;agencement de magasin&quot;">
                <a:hlinkClick r:id="rId7"/>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colorTemperature colorTemp="5300"/>
                        </a14:imgEffect>
                        <a14:imgEffect>
                          <a14:saturation sat="195000"/>
                        </a14:imgEffect>
                      </a14:imgLayer>
                    </a14:imgProps>
                  </a:ext>
                  <a:ext uri="{28A0092B-C50C-407E-A947-70E740481C1C}">
                    <a14:useLocalDpi xmlns:a14="http://schemas.microsoft.com/office/drawing/2010/main" val="0"/>
                  </a:ext>
                </a:extLst>
              </a:blip>
              <a:srcRect r="10326"/>
              <a:stretch/>
            </p:blipFill>
            <p:spPr bwMode="auto">
              <a:xfrm>
                <a:off x="3491880" y="3351946"/>
                <a:ext cx="3240000" cy="2602032"/>
              </a:xfrm>
              <a:prstGeom prst="rect">
                <a:avLst/>
              </a:prstGeom>
              <a:noFill/>
              <a:effectLst>
                <a:glow>
                  <a:schemeClr val="accent1"/>
                </a:glow>
                <a:outerShdw blurRad="50800" dist="50800" dir="5400000" algn="ctr" rotWithShape="0">
                  <a:srgbClr val="000000">
                    <a:alpha val="52000"/>
                  </a:srgbClr>
                </a:outerShdw>
                <a:softEdge rad="304800"/>
              </a:effectLst>
              <a:extLst>
                <a:ext uri="{909E8E84-426E-40DD-AFC4-6F175D3DCCD1}">
                  <a14:hiddenFill xmlns:a14="http://schemas.microsoft.com/office/drawing/2010/main">
                    <a:solidFill>
                      <a:srgbClr val="FFFFFF"/>
                    </a:solidFill>
                  </a14:hiddenFill>
                </a:ext>
              </a:extLst>
            </p:spPr>
          </p:pic>
        </p:grpSp>
        <p:pic>
          <p:nvPicPr>
            <p:cNvPr id="11" name="Picture 19" descr="Image associée">
              <a:hlinkClick r:id="rId10"/>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7896" t="17882" r="2631" b="9143"/>
            <a:stretch/>
          </p:blipFill>
          <p:spPr bwMode="auto">
            <a:xfrm>
              <a:off x="2384777" y="4906624"/>
              <a:ext cx="1224000" cy="972000"/>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grpSp>
      <p:sp>
        <p:nvSpPr>
          <p:cNvPr id="16" name="Rectangle 15"/>
          <p:cNvSpPr/>
          <p:nvPr/>
        </p:nvSpPr>
        <p:spPr>
          <a:xfrm>
            <a:off x="-19209" y="0"/>
            <a:ext cx="2411760" cy="693939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p:cNvSpPr txBox="1"/>
          <p:nvPr/>
        </p:nvSpPr>
        <p:spPr>
          <a:xfrm>
            <a:off x="0" y="6128099"/>
            <a:ext cx="2411760" cy="523220"/>
          </a:xfrm>
          <a:prstGeom prst="rect">
            <a:avLst/>
          </a:prstGeom>
          <a:noFill/>
          <a:ln>
            <a:noFill/>
          </a:ln>
        </p:spPr>
        <p:txBody>
          <a:bodyPr wrap="square" rtlCol="0">
            <a:spAutoFit/>
          </a:bodyPr>
          <a:lstStyle/>
          <a:p>
            <a:pPr algn="r"/>
            <a:r>
              <a:rPr lang="fr-FR" sz="1400" dirty="0" smtClean="0">
                <a:ln w="18415" cmpd="sng">
                  <a:solidFill>
                    <a:srgbClr val="FFFFFF"/>
                  </a:solidFill>
                  <a:prstDash val="solid"/>
                </a:ln>
              </a:rPr>
              <a:t>30  Mars 2017</a:t>
            </a:r>
          </a:p>
          <a:p>
            <a:pPr algn="r"/>
            <a:r>
              <a:rPr lang="fr-FR" sz="1400" dirty="0" smtClean="0">
                <a:ln w="18415" cmpd="sng">
                  <a:solidFill>
                    <a:srgbClr val="FFFFFF"/>
                  </a:solidFill>
                  <a:prstDash val="solid"/>
                </a:ln>
              </a:rPr>
              <a:t>Lycée Diderot - Paris</a:t>
            </a:r>
            <a:endParaRPr lang="fr-FR" sz="1400" dirty="0">
              <a:ln w="18415" cmpd="sng">
                <a:solidFill>
                  <a:srgbClr val="FFFFFF"/>
                </a:solidFill>
                <a:prstDash val="solid"/>
              </a:ln>
            </a:endParaRPr>
          </a:p>
        </p:txBody>
      </p:sp>
      <p:sp>
        <p:nvSpPr>
          <p:cNvPr id="18" name="Rectangle 17"/>
          <p:cNvSpPr/>
          <p:nvPr/>
        </p:nvSpPr>
        <p:spPr>
          <a:xfrm>
            <a:off x="0" y="5389435"/>
            <a:ext cx="2403045" cy="738664"/>
          </a:xfrm>
          <a:prstGeom prst="rect">
            <a:avLst/>
          </a:prstGeom>
        </p:spPr>
        <p:txBody>
          <a:bodyPr wrap="square">
            <a:spAutoFit/>
          </a:bodyPr>
          <a:lstStyle/>
          <a:p>
            <a:pPr algn="r"/>
            <a:r>
              <a:rPr lang="fr-FR" sz="1400" b="1" dirty="0" smtClean="0">
                <a:solidFill>
                  <a:schemeClr val="bg1"/>
                </a:solidFill>
                <a:latin typeface="Helvetica" charset="0"/>
              </a:rPr>
              <a:t>La </a:t>
            </a:r>
            <a:r>
              <a:rPr lang="fr-FR" sz="1400" b="1" dirty="0">
                <a:solidFill>
                  <a:schemeClr val="bg1"/>
                </a:solidFill>
                <a:latin typeface="Helvetica" charset="0"/>
              </a:rPr>
              <a:t>construction du parcours avenir dans la filière </a:t>
            </a:r>
            <a:r>
              <a:rPr lang="fr-FR" sz="1400" b="1" dirty="0" smtClean="0">
                <a:solidFill>
                  <a:schemeClr val="bg1"/>
                </a:solidFill>
                <a:latin typeface="Helvetica" charset="0"/>
              </a:rPr>
              <a:t>bois</a:t>
            </a:r>
            <a:endParaRPr lang="fr-FR" sz="1400" b="1" dirty="0">
              <a:solidFill>
                <a:schemeClr val="bg1"/>
              </a:solidFill>
            </a:endParaRPr>
          </a:p>
        </p:txBody>
      </p:sp>
    </p:spTree>
    <p:extLst>
      <p:ext uri="{BB962C8B-B14F-4D97-AF65-F5344CB8AC3E}">
        <p14:creationId xmlns:p14="http://schemas.microsoft.com/office/powerpoint/2010/main" val="388838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2000"/>
                                        <p:tgtEl>
                                          <p:spTgt spid="6">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2000"/>
                                        <p:tgtEl>
                                          <p:spTgt spid="6">
                                            <p:txEl>
                                              <p:pRg st="1" end="1"/>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2000"/>
                                        <p:tgtEl>
                                          <p:spTgt spid="6">
                                            <p:txEl>
                                              <p:pRg st="2" end="2"/>
                                            </p:txEl>
                                          </p:spTgt>
                                        </p:tgtEl>
                                      </p:cBhvr>
                                    </p:animEffect>
                                  </p:childTnLst>
                                </p:cTn>
                              </p:par>
                            </p:childTnLst>
                          </p:cTn>
                        </p:par>
                        <p:par>
                          <p:cTn id="16" fill="hold">
                            <p:stCondLst>
                              <p:cond delay="60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2000"/>
                                        <p:tgtEl>
                                          <p:spTgt spid="9"/>
                                        </p:tgtEl>
                                      </p:cBhvr>
                                    </p:animEffect>
                                  </p:childTnLst>
                                </p:cTn>
                              </p:par>
                            </p:childTnLst>
                          </p:cTn>
                        </p:par>
                        <p:par>
                          <p:cTn id="20" fill="hold">
                            <p:stCondLst>
                              <p:cond delay="80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Effect transition="in" filter="fade">
                                      <p:cBhvr>
                                        <p:cTn id="25" dur="1000"/>
                                        <p:tgtEl>
                                          <p:spTgt spid="7"/>
                                        </p:tgtEl>
                                      </p:cBhvr>
                                    </p:animEffect>
                                  </p:childTnLst>
                                </p:cTn>
                              </p:par>
                            </p:childTnLst>
                          </p:cTn>
                        </p:par>
                        <p:par>
                          <p:cTn id="26" fill="hold">
                            <p:stCondLst>
                              <p:cond delay="9000"/>
                            </p:stCondLst>
                            <p:childTnLst>
                              <p:par>
                                <p:cTn id="27" presetID="53" presetClass="entr" presetSubtype="16"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Effect transition="in" filter="fade">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dvAuto="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lstStyle/>
          <a:p>
            <a:r>
              <a:rPr lang="fr-FR" b="1" dirty="0" smtClean="0"/>
              <a:t>Plan national de formation</a:t>
            </a:r>
            <a:endParaRPr lang="fr-FR" dirty="0"/>
          </a:p>
        </p:txBody>
      </p:sp>
      <p:sp>
        <p:nvSpPr>
          <p:cNvPr id="8"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2</a:t>
            </a:fld>
            <a:endParaRPr lang="fr-FR" dirty="0"/>
          </a:p>
        </p:txBody>
      </p:sp>
      <p:sp>
        <p:nvSpPr>
          <p:cNvPr id="2" name="Sous-titre 1"/>
          <p:cNvSpPr>
            <a:spLocks noGrp="1"/>
          </p:cNvSpPr>
          <p:nvPr>
            <p:ph type="subTitle" idx="1"/>
          </p:nvPr>
        </p:nvSpPr>
        <p:spPr/>
        <p:txBody>
          <a:bodyPr/>
          <a:lstStyle/>
          <a:p>
            <a:r>
              <a:rPr lang="fr-FR" dirty="0" smtClean="0"/>
              <a:t>Filière bois</a:t>
            </a:r>
          </a:p>
          <a:p>
            <a:r>
              <a:rPr lang="fr-FR" dirty="0" smtClean="0"/>
              <a:t>30 mars 2017 </a:t>
            </a:r>
            <a:r>
              <a:rPr lang="mr-IN" dirty="0" smtClean="0"/>
              <a:t>–</a:t>
            </a:r>
            <a:r>
              <a:rPr lang="fr-FR" dirty="0" smtClean="0"/>
              <a:t> Lycée Diderot, Paris</a:t>
            </a:r>
            <a:endParaRPr lang="fr-FR" dirty="0"/>
          </a:p>
        </p:txBody>
      </p:sp>
    </p:spTree>
    <p:extLst>
      <p:ext uri="{BB962C8B-B14F-4D97-AF65-F5344CB8AC3E}">
        <p14:creationId xmlns:p14="http://schemas.microsoft.com/office/powerpoint/2010/main" val="513529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786685B-2977-D546-9E3D-3CA676A47F0C}" type="slidenum">
              <a:rPr lang="fr-FR" smtClean="0"/>
              <a:t>20</a:t>
            </a:fld>
            <a:endParaRPr lang="fr-F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0639"/>
            <a:ext cx="8280920" cy="5499050"/>
          </a:xfrm>
          <a:prstGeom prst="rect">
            <a:avLst/>
          </a:prstGeom>
          <a:noFill/>
          <a:ln>
            <a:noFill/>
          </a:ln>
          <a:effectLst>
            <a:softEdge rad="381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lèche en arc 5"/>
          <p:cNvSpPr/>
          <p:nvPr/>
        </p:nvSpPr>
        <p:spPr>
          <a:xfrm>
            <a:off x="1115616" y="781174"/>
            <a:ext cx="5760640" cy="5384536"/>
          </a:xfrm>
          <a:prstGeom prst="circularArrow">
            <a:avLst>
              <a:gd name="adj1" fmla="val 3360"/>
              <a:gd name="adj2" fmla="val 509334"/>
              <a:gd name="adj3" fmla="val 8021855"/>
              <a:gd name="adj4" fmla="val 13317290"/>
              <a:gd name="adj5" fmla="val 547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grpSp>
        <p:nvGrpSpPr>
          <p:cNvPr id="7" name="Groupe 6"/>
          <p:cNvGrpSpPr/>
          <p:nvPr/>
        </p:nvGrpSpPr>
        <p:grpSpPr>
          <a:xfrm>
            <a:off x="611560" y="272719"/>
            <a:ext cx="3132526" cy="2379456"/>
            <a:chOff x="611560" y="272719"/>
            <a:chExt cx="3132526" cy="2379456"/>
          </a:xfrm>
        </p:grpSpPr>
        <p:grpSp>
          <p:nvGrpSpPr>
            <p:cNvPr id="8" name="Groupe 7"/>
            <p:cNvGrpSpPr/>
            <p:nvPr/>
          </p:nvGrpSpPr>
          <p:grpSpPr>
            <a:xfrm>
              <a:off x="715528" y="595885"/>
              <a:ext cx="3028558" cy="2056290"/>
              <a:chOff x="1009345" y="353081"/>
              <a:chExt cx="2690027" cy="1446058"/>
            </a:xfrm>
          </p:grpSpPr>
          <p:pic>
            <p:nvPicPr>
              <p:cNvPr id="1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0299" y="1250937"/>
                <a:ext cx="2159073" cy="548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e 10"/>
              <p:cNvGrpSpPr/>
              <p:nvPr/>
            </p:nvGrpSpPr>
            <p:grpSpPr>
              <a:xfrm>
                <a:off x="1009345" y="353081"/>
                <a:ext cx="2416431" cy="955404"/>
                <a:chOff x="1009345" y="353081"/>
                <a:chExt cx="2416431" cy="955404"/>
              </a:xfrm>
            </p:grpSpPr>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345" y="353081"/>
                  <a:ext cx="1185274" cy="887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5784" y="476672"/>
                  <a:ext cx="1249992" cy="83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9" name="ZoneTexte 8"/>
            <p:cNvSpPr txBox="1"/>
            <p:nvPr/>
          </p:nvSpPr>
          <p:spPr>
            <a:xfrm>
              <a:off x="611560" y="272719"/>
              <a:ext cx="2196422" cy="646331"/>
            </a:xfrm>
            <a:prstGeom prst="rect">
              <a:avLst/>
            </a:prstGeom>
            <a:solidFill>
              <a:schemeClr val="accent3">
                <a:lumMod val="40000"/>
                <a:lumOff val="60000"/>
              </a:schemeClr>
            </a:solidFill>
          </p:spPr>
          <p:txBody>
            <a:bodyPr wrap="square" rtlCol="0">
              <a:spAutoFit/>
            </a:bodyPr>
            <a:lstStyle/>
            <a:p>
              <a:pPr algn="ctr"/>
              <a:r>
                <a:rPr lang="fr-FR" b="1" dirty="0" smtClean="0">
                  <a:solidFill>
                    <a:schemeClr val="accent3">
                      <a:lumMod val="50000"/>
                    </a:schemeClr>
                  </a:solidFill>
                </a:rPr>
                <a:t>La scierie et la valorisation des bois</a:t>
              </a:r>
              <a:endParaRPr lang="fr-FR" b="1" dirty="0">
                <a:solidFill>
                  <a:schemeClr val="accent3">
                    <a:lumMod val="50000"/>
                  </a:schemeClr>
                </a:solidFill>
              </a:endParaRPr>
            </a:p>
          </p:txBody>
        </p:sp>
      </p:grpSp>
      <p:grpSp>
        <p:nvGrpSpPr>
          <p:cNvPr id="14" name="Groupe 13"/>
          <p:cNvGrpSpPr/>
          <p:nvPr/>
        </p:nvGrpSpPr>
        <p:grpSpPr>
          <a:xfrm>
            <a:off x="4788024" y="319509"/>
            <a:ext cx="3466003" cy="2959812"/>
            <a:chOff x="4788024" y="319509"/>
            <a:chExt cx="3466003" cy="2959812"/>
          </a:xfrm>
        </p:grpSpPr>
        <p:grpSp>
          <p:nvGrpSpPr>
            <p:cNvPr id="15" name="Groupe 14"/>
            <p:cNvGrpSpPr/>
            <p:nvPr/>
          </p:nvGrpSpPr>
          <p:grpSpPr>
            <a:xfrm>
              <a:off x="4788024" y="771631"/>
              <a:ext cx="2422304" cy="2507690"/>
              <a:chOff x="4788024" y="1171189"/>
              <a:chExt cx="2660497" cy="2691331"/>
            </a:xfrm>
            <a:effectLst>
              <a:glow>
                <a:schemeClr val="accent1">
                  <a:alpha val="40000"/>
                </a:schemeClr>
              </a:glow>
            </a:effectLst>
          </p:grpSpPr>
          <p:pic>
            <p:nvPicPr>
              <p:cNvPr id="17"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2" r="18665"/>
              <a:stretch/>
            </p:blipFill>
            <p:spPr bwMode="auto">
              <a:xfrm>
                <a:off x="4994455" y="1171189"/>
                <a:ext cx="24480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 r="73277"/>
              <a:stretch/>
            </p:blipFill>
            <p:spPr bwMode="auto">
              <a:xfrm>
                <a:off x="4788024" y="1791407"/>
                <a:ext cx="720080" cy="1788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l="12846" r="-348"/>
              <a:stretch/>
            </p:blipFill>
            <p:spPr bwMode="auto">
              <a:xfrm>
                <a:off x="5158705" y="2119774"/>
                <a:ext cx="2286312" cy="1742746"/>
              </a:xfrm>
              <a:prstGeom prst="rect">
                <a:avLst/>
              </a:prstGeom>
              <a:noFill/>
              <a:ln>
                <a:noFill/>
              </a:ln>
              <a:effectLst>
                <a:outerShdw dist="35921" dir="2700000" algn="ctr" rotWithShape="0">
                  <a:schemeClr val="bg2"/>
                </a:outerShdw>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8"/>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9055" t="34689" r="18132" b="9468"/>
              <a:stretch/>
            </p:blipFill>
            <p:spPr bwMode="auto">
              <a:xfrm>
                <a:off x="6301861" y="1804184"/>
                <a:ext cx="1146660" cy="761725"/>
              </a:xfrm>
              <a:prstGeom prst="rect">
                <a:avLst/>
              </a:prstGeom>
              <a:noFill/>
              <a:ln>
                <a:noFill/>
              </a:ln>
              <a:effectLst>
                <a:glow>
                  <a:schemeClr val="accent1">
                    <a:alpha val="40000"/>
                  </a:schemeClr>
                </a:glo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ZoneTexte 15"/>
            <p:cNvSpPr txBox="1"/>
            <p:nvPr/>
          </p:nvSpPr>
          <p:spPr>
            <a:xfrm>
              <a:off x="6453827" y="319509"/>
              <a:ext cx="1800200" cy="923330"/>
            </a:xfrm>
            <a:prstGeom prst="rect">
              <a:avLst/>
            </a:prstGeom>
            <a:solidFill>
              <a:schemeClr val="accent3">
                <a:lumMod val="40000"/>
                <a:lumOff val="60000"/>
              </a:schemeClr>
            </a:solidFill>
          </p:spPr>
          <p:txBody>
            <a:bodyPr wrap="square" rtlCol="0">
              <a:spAutoFit/>
            </a:bodyPr>
            <a:lstStyle/>
            <a:p>
              <a:pPr algn="ctr"/>
              <a:r>
                <a:rPr lang="fr-FR" b="1" dirty="0" smtClean="0">
                  <a:solidFill>
                    <a:schemeClr val="accent3">
                      <a:lumMod val="50000"/>
                    </a:schemeClr>
                  </a:solidFill>
                </a:rPr>
                <a:t>La production industrielle de composants</a:t>
              </a:r>
              <a:endParaRPr lang="fr-FR" b="1" dirty="0">
                <a:solidFill>
                  <a:schemeClr val="accent3">
                    <a:lumMod val="50000"/>
                  </a:schemeClr>
                </a:solidFill>
              </a:endParaRPr>
            </a:p>
          </p:txBody>
        </p:sp>
      </p:grpSp>
      <p:grpSp>
        <p:nvGrpSpPr>
          <p:cNvPr id="21" name="Groupe 20"/>
          <p:cNvGrpSpPr/>
          <p:nvPr/>
        </p:nvGrpSpPr>
        <p:grpSpPr>
          <a:xfrm>
            <a:off x="5950188" y="3429000"/>
            <a:ext cx="2549269" cy="3218704"/>
            <a:chOff x="5950188" y="3429000"/>
            <a:chExt cx="2549269" cy="3218704"/>
          </a:xfrm>
        </p:grpSpPr>
        <p:grpSp>
          <p:nvGrpSpPr>
            <p:cNvPr id="22" name="Groupe 21"/>
            <p:cNvGrpSpPr/>
            <p:nvPr/>
          </p:nvGrpSpPr>
          <p:grpSpPr>
            <a:xfrm>
              <a:off x="5950188" y="3429000"/>
              <a:ext cx="2520280" cy="2655173"/>
              <a:chOff x="3966196" y="2564904"/>
              <a:chExt cx="2034149" cy="2102627"/>
            </a:xfrm>
          </p:grpSpPr>
          <p:pic>
            <p:nvPicPr>
              <p:cNvPr id="24"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3717032"/>
                <a:ext cx="1428345" cy="950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5" name="Groupe 24"/>
              <p:cNvGrpSpPr/>
              <p:nvPr/>
            </p:nvGrpSpPr>
            <p:grpSpPr>
              <a:xfrm>
                <a:off x="3966196" y="2564904"/>
                <a:ext cx="1752024" cy="1486338"/>
                <a:chOff x="3966196" y="2564904"/>
                <a:chExt cx="1752024" cy="1486338"/>
              </a:xfrm>
            </p:grpSpPr>
            <p:pic>
              <p:nvPicPr>
                <p:cNvPr id="2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66196" y="2913079"/>
                  <a:ext cx="905651" cy="11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54124" y="2564904"/>
                  <a:ext cx="864096"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23" name="ZoneTexte 22"/>
            <p:cNvSpPr txBox="1"/>
            <p:nvPr/>
          </p:nvSpPr>
          <p:spPr>
            <a:xfrm>
              <a:off x="6303035" y="6001373"/>
              <a:ext cx="2196422" cy="646331"/>
            </a:xfrm>
            <a:prstGeom prst="rect">
              <a:avLst/>
            </a:prstGeom>
            <a:solidFill>
              <a:schemeClr val="accent3">
                <a:lumMod val="40000"/>
                <a:lumOff val="60000"/>
              </a:schemeClr>
            </a:solidFill>
          </p:spPr>
          <p:txBody>
            <a:bodyPr wrap="square" rtlCol="0">
              <a:spAutoFit/>
            </a:bodyPr>
            <a:lstStyle/>
            <a:p>
              <a:pPr algn="ctr"/>
              <a:r>
                <a:rPr lang="fr-FR" b="1" dirty="0" smtClean="0">
                  <a:solidFill>
                    <a:schemeClr val="accent3">
                      <a:lumMod val="50000"/>
                    </a:schemeClr>
                  </a:solidFill>
                </a:rPr>
                <a:t>La charpente et la construction bois</a:t>
              </a:r>
              <a:endParaRPr lang="fr-FR" b="1" dirty="0">
                <a:solidFill>
                  <a:schemeClr val="accent3">
                    <a:lumMod val="50000"/>
                  </a:schemeClr>
                </a:solidFill>
              </a:endParaRPr>
            </a:p>
          </p:txBody>
        </p:sp>
      </p:grpSp>
      <p:grpSp>
        <p:nvGrpSpPr>
          <p:cNvPr id="28" name="Groupe 27"/>
          <p:cNvGrpSpPr/>
          <p:nvPr/>
        </p:nvGrpSpPr>
        <p:grpSpPr>
          <a:xfrm>
            <a:off x="1914940" y="4275274"/>
            <a:ext cx="3639974" cy="2338844"/>
            <a:chOff x="1914940" y="4275274"/>
            <a:chExt cx="3639974" cy="2338844"/>
          </a:xfrm>
        </p:grpSpPr>
        <p:pic>
          <p:nvPicPr>
            <p:cNvPr id="29"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91689" y="4275274"/>
              <a:ext cx="2463225" cy="197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ZoneTexte 29"/>
            <p:cNvSpPr txBox="1"/>
            <p:nvPr/>
          </p:nvSpPr>
          <p:spPr>
            <a:xfrm>
              <a:off x="1914940" y="6244786"/>
              <a:ext cx="3456276" cy="369332"/>
            </a:xfrm>
            <a:prstGeom prst="rect">
              <a:avLst/>
            </a:prstGeom>
            <a:solidFill>
              <a:schemeClr val="accent3">
                <a:lumMod val="40000"/>
                <a:lumOff val="60000"/>
              </a:schemeClr>
            </a:solidFill>
          </p:spPr>
          <p:txBody>
            <a:bodyPr wrap="square" rtlCol="0">
              <a:spAutoFit/>
            </a:bodyPr>
            <a:lstStyle/>
            <a:p>
              <a:pPr algn="ctr"/>
              <a:r>
                <a:rPr lang="fr-FR" b="1" dirty="0" smtClean="0">
                  <a:solidFill>
                    <a:schemeClr val="accent3">
                      <a:lumMod val="50000"/>
                    </a:schemeClr>
                  </a:solidFill>
                </a:rPr>
                <a:t>La menuiserie et l’agencement</a:t>
              </a:r>
              <a:endParaRPr lang="fr-FR" b="1" dirty="0">
                <a:solidFill>
                  <a:schemeClr val="accent3">
                    <a:lumMod val="50000"/>
                  </a:schemeClr>
                </a:solidFill>
              </a:endParaRPr>
            </a:p>
          </p:txBody>
        </p:sp>
      </p:grpSp>
      <p:grpSp>
        <p:nvGrpSpPr>
          <p:cNvPr id="31" name="Groupe 30"/>
          <p:cNvGrpSpPr/>
          <p:nvPr/>
        </p:nvGrpSpPr>
        <p:grpSpPr>
          <a:xfrm>
            <a:off x="395536" y="3140967"/>
            <a:ext cx="2509334" cy="2259431"/>
            <a:chOff x="395536" y="3140967"/>
            <a:chExt cx="2509334" cy="2259431"/>
          </a:xfrm>
        </p:grpSpPr>
        <p:pic>
          <p:nvPicPr>
            <p:cNvPr id="32"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5536" y="3140967"/>
              <a:ext cx="2509334" cy="207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ZoneTexte 32"/>
            <p:cNvSpPr txBox="1"/>
            <p:nvPr/>
          </p:nvSpPr>
          <p:spPr>
            <a:xfrm>
              <a:off x="395537" y="5031066"/>
              <a:ext cx="1637838" cy="369332"/>
            </a:xfrm>
            <a:prstGeom prst="rect">
              <a:avLst/>
            </a:prstGeom>
            <a:solidFill>
              <a:schemeClr val="accent3">
                <a:lumMod val="40000"/>
                <a:lumOff val="60000"/>
              </a:schemeClr>
            </a:solidFill>
          </p:spPr>
          <p:txBody>
            <a:bodyPr wrap="square" rtlCol="0">
              <a:spAutoFit/>
            </a:bodyPr>
            <a:lstStyle/>
            <a:p>
              <a:pPr algn="ctr"/>
              <a:r>
                <a:rPr lang="fr-FR" b="1" dirty="0" smtClean="0">
                  <a:solidFill>
                    <a:schemeClr val="accent3">
                      <a:lumMod val="50000"/>
                    </a:schemeClr>
                  </a:solidFill>
                </a:rPr>
                <a:t>L’ ébénisterie</a:t>
              </a:r>
              <a:endParaRPr lang="fr-FR" b="1" dirty="0">
                <a:solidFill>
                  <a:schemeClr val="accent3">
                    <a:lumMod val="50000"/>
                  </a:schemeClr>
                </a:solidFill>
              </a:endParaRPr>
            </a:p>
          </p:txBody>
        </p:sp>
      </p:grpSp>
    </p:spTree>
    <p:extLst>
      <p:ext uri="{BB962C8B-B14F-4D97-AF65-F5344CB8AC3E}">
        <p14:creationId xmlns:p14="http://schemas.microsoft.com/office/powerpoint/2010/main" val="224503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Effect transition="in" filter="fade">
                                      <p:cBhvr>
                                        <p:cTn id="15" dur="1000"/>
                                        <p:tgtEl>
                                          <p:spTgt spid="1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1000" fill="hold"/>
                                        <p:tgtEl>
                                          <p:spTgt spid="21"/>
                                        </p:tgtEl>
                                        <p:attrNameLst>
                                          <p:attrName>ppt_w</p:attrName>
                                        </p:attrNameLst>
                                      </p:cBhvr>
                                      <p:tavLst>
                                        <p:tav tm="0">
                                          <p:val>
                                            <p:fltVal val="0"/>
                                          </p:val>
                                        </p:tav>
                                        <p:tav tm="100000">
                                          <p:val>
                                            <p:strVal val="#ppt_w"/>
                                          </p:val>
                                        </p:tav>
                                      </p:tavLst>
                                    </p:anim>
                                    <p:anim calcmode="lin" valueType="num">
                                      <p:cBhvr>
                                        <p:cTn id="20" dur="1000" fill="hold"/>
                                        <p:tgtEl>
                                          <p:spTgt spid="21"/>
                                        </p:tgtEl>
                                        <p:attrNameLst>
                                          <p:attrName>ppt_h</p:attrName>
                                        </p:attrNameLst>
                                      </p:cBhvr>
                                      <p:tavLst>
                                        <p:tav tm="0">
                                          <p:val>
                                            <p:fltVal val="0"/>
                                          </p:val>
                                        </p:tav>
                                        <p:tav tm="100000">
                                          <p:val>
                                            <p:strVal val="#ppt_h"/>
                                          </p:val>
                                        </p:tav>
                                      </p:tavLst>
                                    </p:anim>
                                    <p:animEffect transition="in" filter="fade">
                                      <p:cBhvr>
                                        <p:cTn id="21" dur="1000"/>
                                        <p:tgtEl>
                                          <p:spTgt spid="21"/>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1000" fill="hold"/>
                                        <p:tgtEl>
                                          <p:spTgt spid="28"/>
                                        </p:tgtEl>
                                        <p:attrNameLst>
                                          <p:attrName>ppt_w</p:attrName>
                                        </p:attrNameLst>
                                      </p:cBhvr>
                                      <p:tavLst>
                                        <p:tav tm="0">
                                          <p:val>
                                            <p:fltVal val="0"/>
                                          </p:val>
                                        </p:tav>
                                        <p:tav tm="100000">
                                          <p:val>
                                            <p:strVal val="#ppt_w"/>
                                          </p:val>
                                        </p:tav>
                                      </p:tavLst>
                                    </p:anim>
                                    <p:anim calcmode="lin" valueType="num">
                                      <p:cBhvr>
                                        <p:cTn id="26" dur="1000" fill="hold"/>
                                        <p:tgtEl>
                                          <p:spTgt spid="28"/>
                                        </p:tgtEl>
                                        <p:attrNameLst>
                                          <p:attrName>ppt_h</p:attrName>
                                        </p:attrNameLst>
                                      </p:cBhvr>
                                      <p:tavLst>
                                        <p:tav tm="0">
                                          <p:val>
                                            <p:fltVal val="0"/>
                                          </p:val>
                                        </p:tav>
                                        <p:tav tm="100000">
                                          <p:val>
                                            <p:strVal val="#ppt_h"/>
                                          </p:val>
                                        </p:tav>
                                      </p:tavLst>
                                    </p:anim>
                                    <p:animEffect transition="in" filter="fade">
                                      <p:cBhvr>
                                        <p:cTn id="27" dur="1000"/>
                                        <p:tgtEl>
                                          <p:spTgt spid="28"/>
                                        </p:tgtEl>
                                      </p:cBhvr>
                                    </p:animEffect>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1000" fill="hold"/>
                                        <p:tgtEl>
                                          <p:spTgt spid="31"/>
                                        </p:tgtEl>
                                        <p:attrNameLst>
                                          <p:attrName>ppt_w</p:attrName>
                                        </p:attrNameLst>
                                      </p:cBhvr>
                                      <p:tavLst>
                                        <p:tav tm="0">
                                          <p:val>
                                            <p:fltVal val="0"/>
                                          </p:val>
                                        </p:tav>
                                        <p:tav tm="100000">
                                          <p:val>
                                            <p:strVal val="#ppt_w"/>
                                          </p:val>
                                        </p:tav>
                                      </p:tavLst>
                                    </p:anim>
                                    <p:anim calcmode="lin" valueType="num">
                                      <p:cBhvr>
                                        <p:cTn id="32" dur="1000" fill="hold"/>
                                        <p:tgtEl>
                                          <p:spTgt spid="31"/>
                                        </p:tgtEl>
                                        <p:attrNameLst>
                                          <p:attrName>ppt_h</p:attrName>
                                        </p:attrNameLst>
                                      </p:cBhvr>
                                      <p:tavLst>
                                        <p:tav tm="0">
                                          <p:val>
                                            <p:fltVal val="0"/>
                                          </p:val>
                                        </p:tav>
                                        <p:tav tm="100000">
                                          <p:val>
                                            <p:strVal val="#ppt_h"/>
                                          </p:val>
                                        </p:tav>
                                      </p:tavLst>
                                    </p:anim>
                                    <p:animEffect transition="in" filter="fade">
                                      <p:cBhvr>
                                        <p:cTn id="33" dur="1000"/>
                                        <p:tgtEl>
                                          <p:spTgt spid="31"/>
                                        </p:tgtEl>
                                      </p:cBhvr>
                                    </p:animEffect>
                                  </p:childTnLst>
                                </p:cTn>
                              </p:par>
                            </p:childTnLst>
                          </p:cTn>
                        </p:par>
                        <p:par>
                          <p:cTn id="34" fill="hold">
                            <p:stCondLst>
                              <p:cond delay="5000"/>
                            </p:stCondLst>
                            <p:childTnLst>
                              <p:par>
                                <p:cTn id="35" presetID="21" presetClass="entr" presetSubtype="1"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1)">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0" y="6373900"/>
            <a:ext cx="763270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179512" y="0"/>
            <a:ext cx="8712968" cy="779560"/>
          </a:xfrm>
        </p:spPr>
        <p:txBody>
          <a:bodyPr>
            <a:noAutofit/>
          </a:bodyPr>
          <a:lstStyle/>
          <a:p>
            <a:pPr algn="r"/>
            <a:r>
              <a:rPr lang="fr-FR" sz="3600" b="1" dirty="0" smtClean="0">
                <a:solidFill>
                  <a:schemeClr val="bg1">
                    <a:lumMod val="50000"/>
                  </a:schemeClr>
                </a:solidFill>
              </a:rPr>
              <a:t>Les parcours «  métiers »</a:t>
            </a:r>
            <a:endParaRPr lang="fr-FR" sz="3600" b="1" dirty="0">
              <a:solidFill>
                <a:schemeClr val="accent5">
                  <a:lumMod val="60000"/>
                  <a:lumOff val="40000"/>
                </a:schemeClr>
              </a:solidFill>
            </a:endParaRPr>
          </a:p>
        </p:txBody>
      </p:sp>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6" name="Groupe 5"/>
          <p:cNvGrpSpPr/>
          <p:nvPr/>
        </p:nvGrpSpPr>
        <p:grpSpPr>
          <a:xfrm>
            <a:off x="483702" y="919050"/>
            <a:ext cx="3440226" cy="2797982"/>
            <a:chOff x="611560" y="272719"/>
            <a:chExt cx="3132526" cy="2379456"/>
          </a:xfrm>
        </p:grpSpPr>
        <p:grpSp>
          <p:nvGrpSpPr>
            <p:cNvPr id="7" name="Groupe 6"/>
            <p:cNvGrpSpPr/>
            <p:nvPr/>
          </p:nvGrpSpPr>
          <p:grpSpPr>
            <a:xfrm>
              <a:off x="715528" y="595885"/>
              <a:ext cx="3028558" cy="2056290"/>
              <a:chOff x="1009345" y="353081"/>
              <a:chExt cx="2690027" cy="1446058"/>
            </a:xfrm>
          </p:grpSpPr>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0299" y="1250937"/>
                <a:ext cx="2159073" cy="548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e 10"/>
              <p:cNvGrpSpPr/>
              <p:nvPr/>
            </p:nvGrpSpPr>
            <p:grpSpPr>
              <a:xfrm>
                <a:off x="1009345" y="353081"/>
                <a:ext cx="2416431" cy="955404"/>
                <a:chOff x="1009345" y="353081"/>
                <a:chExt cx="2416431" cy="955404"/>
              </a:xfrm>
            </p:grpSpPr>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345" y="353081"/>
                  <a:ext cx="1185274" cy="887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5784" y="476672"/>
                  <a:ext cx="1249992" cy="83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8" name="ZoneTexte 7"/>
            <p:cNvSpPr txBox="1"/>
            <p:nvPr/>
          </p:nvSpPr>
          <p:spPr>
            <a:xfrm>
              <a:off x="611560" y="272719"/>
              <a:ext cx="2196422" cy="646331"/>
            </a:xfrm>
            <a:prstGeom prst="rect">
              <a:avLst/>
            </a:prstGeom>
            <a:solidFill>
              <a:schemeClr val="accent3">
                <a:lumMod val="40000"/>
                <a:lumOff val="60000"/>
              </a:schemeClr>
            </a:solidFill>
          </p:spPr>
          <p:txBody>
            <a:bodyPr wrap="square" rtlCol="0">
              <a:spAutoFit/>
            </a:bodyPr>
            <a:lstStyle/>
            <a:p>
              <a:pPr algn="ctr"/>
              <a:r>
                <a:rPr lang="fr-FR" b="1" dirty="0" smtClean="0">
                  <a:solidFill>
                    <a:schemeClr val="accent3">
                      <a:lumMod val="50000"/>
                    </a:schemeClr>
                  </a:solidFill>
                </a:rPr>
                <a:t>La scierie et la valorisation des bois</a:t>
              </a:r>
              <a:endParaRPr lang="fr-FR" b="1" dirty="0">
                <a:solidFill>
                  <a:schemeClr val="accent3">
                    <a:lumMod val="50000"/>
                  </a:schemeClr>
                </a:solidFill>
              </a:endParaRPr>
            </a:p>
          </p:txBody>
        </p:sp>
      </p:grpSp>
      <p:sp>
        <p:nvSpPr>
          <p:cNvPr id="15" name="ZoneTexte 14"/>
          <p:cNvSpPr txBox="1"/>
          <p:nvPr/>
        </p:nvSpPr>
        <p:spPr bwMode="auto">
          <a:xfrm>
            <a:off x="5508104" y="4725144"/>
            <a:ext cx="2520000" cy="720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noAutofit/>
          </a:bodyPr>
          <a:lstStyle>
            <a:defPPr>
              <a:defRPr lang="fr-FR"/>
            </a:defPPr>
            <a:lvl1pPr>
              <a:defRPr sz="1600" b="1"/>
            </a:lvl1pPr>
          </a:lstStyle>
          <a:p>
            <a:r>
              <a:rPr lang="fr-FR" dirty="0"/>
              <a:t>CAP </a:t>
            </a:r>
          </a:p>
          <a:p>
            <a:pPr algn="ctr"/>
            <a:r>
              <a:rPr lang="fr-FR" dirty="0" smtClean="0"/>
              <a:t>Conducteur opérateur</a:t>
            </a:r>
            <a:endParaRPr lang="fr-FR" dirty="0"/>
          </a:p>
          <a:p>
            <a:pPr algn="ctr"/>
            <a:r>
              <a:rPr lang="fr-FR" dirty="0"/>
              <a:t> de scierie</a:t>
            </a:r>
          </a:p>
        </p:txBody>
      </p:sp>
      <p:sp>
        <p:nvSpPr>
          <p:cNvPr id="16" name="ZoneTexte 15"/>
          <p:cNvSpPr txBox="1"/>
          <p:nvPr/>
        </p:nvSpPr>
        <p:spPr bwMode="auto">
          <a:xfrm>
            <a:off x="5512867" y="4113016"/>
            <a:ext cx="2520000" cy="540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noAutofit/>
          </a:bodyPr>
          <a:lstStyle>
            <a:defPPr>
              <a:defRPr lang="fr-FR"/>
            </a:defPPr>
            <a:lvl1pPr>
              <a:defRPr sz="1600" b="1"/>
            </a:lvl1pPr>
          </a:lstStyle>
          <a:p>
            <a:r>
              <a:rPr lang="fr-FR" dirty="0"/>
              <a:t>BEP </a:t>
            </a:r>
          </a:p>
          <a:p>
            <a:pPr algn="ctr"/>
            <a:r>
              <a:rPr lang="fr-FR" dirty="0"/>
              <a:t>Bois : option A</a:t>
            </a:r>
          </a:p>
        </p:txBody>
      </p:sp>
      <p:sp>
        <p:nvSpPr>
          <p:cNvPr id="17" name="ZoneTexte 16"/>
          <p:cNvSpPr txBox="1"/>
          <p:nvPr/>
        </p:nvSpPr>
        <p:spPr bwMode="auto">
          <a:xfrm>
            <a:off x="5505399" y="2930527"/>
            <a:ext cx="2520000" cy="576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noAutofit/>
          </a:bodyPr>
          <a:lstStyle>
            <a:defPPr>
              <a:defRPr lang="fr-FR"/>
            </a:defPPr>
            <a:lvl1pPr>
              <a:defRPr sz="1600" b="1"/>
            </a:lvl1pPr>
          </a:lstStyle>
          <a:p>
            <a:r>
              <a:rPr lang="fr-FR" dirty="0"/>
              <a:t>BCP </a:t>
            </a:r>
          </a:p>
          <a:p>
            <a:pPr algn="ctr"/>
            <a:r>
              <a:rPr lang="fr-FR" dirty="0"/>
              <a:t>Technicien de scierie</a:t>
            </a:r>
          </a:p>
        </p:txBody>
      </p:sp>
      <p:sp>
        <p:nvSpPr>
          <p:cNvPr id="18" name="Ellipse 17"/>
          <p:cNvSpPr/>
          <p:nvPr/>
        </p:nvSpPr>
        <p:spPr bwMode="auto">
          <a:xfrm>
            <a:off x="4355970" y="4485224"/>
            <a:ext cx="432060" cy="432060"/>
          </a:xfrm>
          <a:prstGeom prst="ellipse">
            <a:avLst/>
          </a:prstGeom>
          <a:ln/>
        </p:spPr>
        <p:style>
          <a:lnRef idx="3">
            <a:schemeClr val="lt1"/>
          </a:lnRef>
          <a:fillRef idx="1">
            <a:schemeClr val="accent3"/>
          </a:fillRef>
          <a:effectRef idx="1">
            <a:schemeClr val="accent3"/>
          </a:effectRef>
          <a:fontRef idx="minor">
            <a:schemeClr val="lt1"/>
          </a:fontRef>
        </p:style>
        <p:txBody>
          <a:bodyPr lIns="36000" tIns="36000" rIns="36000" bIns="36000" rtlCol="0" anchor="ctr"/>
          <a:lstStyle/>
          <a:p>
            <a:pPr algn="ctr"/>
            <a:r>
              <a:rPr lang="fr-FR" sz="1400" b="1" dirty="0">
                <a:solidFill>
                  <a:schemeClr val="tx1"/>
                </a:solidFill>
              </a:rPr>
              <a:t>V</a:t>
            </a:r>
          </a:p>
        </p:txBody>
      </p:sp>
      <p:sp>
        <p:nvSpPr>
          <p:cNvPr id="19" name="Ellipse 18"/>
          <p:cNvSpPr/>
          <p:nvPr/>
        </p:nvSpPr>
        <p:spPr bwMode="auto">
          <a:xfrm>
            <a:off x="4353849" y="2963449"/>
            <a:ext cx="432060" cy="432060"/>
          </a:xfrm>
          <a:prstGeom prst="ellipse">
            <a:avLst/>
          </a:prstGeom>
          <a:ln/>
        </p:spPr>
        <p:style>
          <a:lnRef idx="3">
            <a:schemeClr val="lt1"/>
          </a:lnRef>
          <a:fillRef idx="1">
            <a:schemeClr val="accent3"/>
          </a:fillRef>
          <a:effectRef idx="1">
            <a:schemeClr val="accent3"/>
          </a:effectRef>
          <a:fontRef idx="minor">
            <a:schemeClr val="lt1"/>
          </a:fontRef>
        </p:style>
        <p:txBody>
          <a:bodyPr lIns="36000" tIns="36000" rIns="36000" bIns="36000" rtlCol="0" anchor="ctr"/>
          <a:lstStyle/>
          <a:p>
            <a:pPr algn="ctr"/>
            <a:r>
              <a:rPr lang="fr-FR" sz="1400" b="1" dirty="0">
                <a:solidFill>
                  <a:schemeClr val="tx1"/>
                </a:solidFill>
              </a:rPr>
              <a:t>IV</a:t>
            </a:r>
          </a:p>
        </p:txBody>
      </p:sp>
      <p:sp>
        <p:nvSpPr>
          <p:cNvPr id="21" name="Ellipse 20"/>
          <p:cNvSpPr/>
          <p:nvPr/>
        </p:nvSpPr>
        <p:spPr bwMode="auto">
          <a:xfrm>
            <a:off x="4360329" y="1773108"/>
            <a:ext cx="432060" cy="432060"/>
          </a:xfrm>
          <a:prstGeom prst="ellipse">
            <a:avLst/>
          </a:prstGeom>
          <a:ln/>
        </p:spPr>
        <p:style>
          <a:lnRef idx="3">
            <a:schemeClr val="lt1"/>
          </a:lnRef>
          <a:fillRef idx="1">
            <a:schemeClr val="accent3"/>
          </a:fillRef>
          <a:effectRef idx="1">
            <a:schemeClr val="accent3"/>
          </a:effectRef>
          <a:fontRef idx="minor">
            <a:schemeClr val="lt1"/>
          </a:fontRef>
        </p:style>
        <p:txBody>
          <a:bodyPr lIns="36000" tIns="36000" rIns="36000" bIns="36000" rtlCol="0" anchor="ctr"/>
          <a:lstStyle/>
          <a:p>
            <a:pPr algn="ctr" fontAlgn="auto">
              <a:spcBef>
                <a:spcPts val="0"/>
              </a:spcBef>
              <a:spcAft>
                <a:spcPts val="0"/>
              </a:spcAft>
            </a:pPr>
            <a:r>
              <a:rPr lang="fr-FR" sz="1400" b="1" dirty="0" smtClean="0">
                <a:solidFill>
                  <a:schemeClr val="tx1"/>
                </a:solidFill>
              </a:rPr>
              <a:t>III</a:t>
            </a:r>
          </a:p>
        </p:txBody>
      </p:sp>
      <p:sp>
        <p:nvSpPr>
          <p:cNvPr id="22" name="ZoneTexte 21"/>
          <p:cNvSpPr txBox="1"/>
          <p:nvPr/>
        </p:nvSpPr>
        <p:spPr bwMode="auto">
          <a:xfrm>
            <a:off x="5500413" y="1600827"/>
            <a:ext cx="2520000" cy="720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noAutofit/>
          </a:bodyPr>
          <a:lstStyle>
            <a:defPPr>
              <a:defRPr lang="fr-FR"/>
            </a:defPPr>
            <a:lvl1pPr algn="ctr">
              <a:defRPr sz="1600" b="1"/>
            </a:lvl1pPr>
          </a:lstStyle>
          <a:p>
            <a:pPr algn="l"/>
            <a:r>
              <a:rPr lang="fr-FR" dirty="0" smtClean="0"/>
              <a:t>BTS </a:t>
            </a:r>
          </a:p>
          <a:p>
            <a:r>
              <a:rPr lang="fr-FR" dirty="0" smtClean="0"/>
              <a:t>Développement et Réalisation Bois</a:t>
            </a:r>
            <a:endParaRPr lang="fr-FR" dirty="0"/>
          </a:p>
        </p:txBody>
      </p:sp>
    </p:spTree>
    <p:extLst>
      <p:ext uri="{BB962C8B-B14F-4D97-AF65-F5344CB8AC3E}">
        <p14:creationId xmlns:p14="http://schemas.microsoft.com/office/powerpoint/2010/main" val="3121152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21779" y="6381328"/>
            <a:ext cx="763270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179512" y="0"/>
            <a:ext cx="8712968" cy="779560"/>
          </a:xfrm>
        </p:spPr>
        <p:txBody>
          <a:bodyPr>
            <a:noAutofit/>
          </a:bodyPr>
          <a:lstStyle/>
          <a:p>
            <a:pPr algn="r"/>
            <a:r>
              <a:rPr lang="fr-FR" sz="3600" b="1" dirty="0" smtClean="0">
                <a:solidFill>
                  <a:schemeClr val="bg1">
                    <a:lumMod val="50000"/>
                  </a:schemeClr>
                </a:solidFill>
              </a:rPr>
              <a:t>Les parcours «  métiers »</a:t>
            </a:r>
            <a:endParaRPr lang="fr-FR" sz="3600" b="1" dirty="0">
              <a:solidFill>
                <a:schemeClr val="accent5">
                  <a:lumMod val="60000"/>
                  <a:lumOff val="40000"/>
                </a:schemeClr>
              </a:solidFill>
            </a:endParaRPr>
          </a:p>
        </p:txBody>
      </p:sp>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bwMode="auto">
          <a:xfrm>
            <a:off x="5508104" y="4725144"/>
            <a:ext cx="2520000" cy="972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noAutofit/>
          </a:bodyPr>
          <a:lstStyle>
            <a:defPPr>
              <a:defRPr lang="fr-FR"/>
            </a:defPPr>
            <a:lvl1pPr>
              <a:defRPr sz="1600" b="1"/>
            </a:lvl1pPr>
          </a:lstStyle>
          <a:p>
            <a:r>
              <a:rPr lang="fr-FR" dirty="0"/>
              <a:t>CAP </a:t>
            </a:r>
          </a:p>
          <a:p>
            <a:pPr algn="ctr"/>
            <a:r>
              <a:rPr lang="fr-FR" dirty="0"/>
              <a:t>Menuisier fabricant de menuiserie, mobilier et agencement</a:t>
            </a:r>
          </a:p>
        </p:txBody>
      </p:sp>
      <p:sp>
        <p:nvSpPr>
          <p:cNvPr id="16" name="ZoneTexte 15"/>
          <p:cNvSpPr txBox="1"/>
          <p:nvPr/>
        </p:nvSpPr>
        <p:spPr bwMode="auto">
          <a:xfrm>
            <a:off x="5512867" y="4113016"/>
            <a:ext cx="2520000" cy="540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noAutofit/>
          </a:bodyPr>
          <a:lstStyle>
            <a:defPPr>
              <a:defRPr lang="fr-FR"/>
            </a:defPPr>
            <a:lvl1pPr>
              <a:defRPr sz="1600" b="1"/>
            </a:lvl1pPr>
          </a:lstStyle>
          <a:p>
            <a:r>
              <a:rPr lang="fr-FR" dirty="0"/>
              <a:t>BEP </a:t>
            </a:r>
          </a:p>
          <a:p>
            <a:pPr algn="ctr"/>
            <a:r>
              <a:rPr lang="fr-FR" dirty="0"/>
              <a:t>Bois : option B</a:t>
            </a:r>
          </a:p>
        </p:txBody>
      </p:sp>
      <p:sp>
        <p:nvSpPr>
          <p:cNvPr id="17" name="ZoneTexte 16"/>
          <p:cNvSpPr txBox="1"/>
          <p:nvPr/>
        </p:nvSpPr>
        <p:spPr bwMode="auto">
          <a:xfrm>
            <a:off x="5512867" y="2874564"/>
            <a:ext cx="2520000" cy="720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noAutofit/>
          </a:bodyPr>
          <a:lstStyle>
            <a:defPPr>
              <a:defRPr lang="fr-FR"/>
            </a:defPPr>
            <a:lvl1pPr>
              <a:defRPr sz="1600" b="1"/>
            </a:lvl1pPr>
          </a:lstStyle>
          <a:p>
            <a:r>
              <a:rPr lang="fr-FR" dirty="0"/>
              <a:t>BCP </a:t>
            </a:r>
          </a:p>
          <a:p>
            <a:pPr algn="ctr"/>
            <a:r>
              <a:rPr lang="fr-FR" dirty="0"/>
              <a:t>Technicien de fabrication bois et matériaux associés</a:t>
            </a:r>
          </a:p>
        </p:txBody>
      </p:sp>
      <p:sp>
        <p:nvSpPr>
          <p:cNvPr id="18" name="Ellipse 17"/>
          <p:cNvSpPr/>
          <p:nvPr/>
        </p:nvSpPr>
        <p:spPr bwMode="auto">
          <a:xfrm>
            <a:off x="4355970" y="4485224"/>
            <a:ext cx="432060" cy="432060"/>
          </a:xfrm>
          <a:prstGeom prst="ellipse">
            <a:avLst/>
          </a:prstGeom>
          <a:ln/>
        </p:spPr>
        <p:style>
          <a:lnRef idx="3">
            <a:schemeClr val="lt1"/>
          </a:lnRef>
          <a:fillRef idx="1">
            <a:schemeClr val="accent3"/>
          </a:fillRef>
          <a:effectRef idx="1">
            <a:schemeClr val="accent3"/>
          </a:effectRef>
          <a:fontRef idx="minor">
            <a:schemeClr val="lt1"/>
          </a:fontRef>
        </p:style>
        <p:txBody>
          <a:bodyPr lIns="36000" tIns="36000" rIns="36000" bIns="36000" rtlCol="0" anchor="ctr"/>
          <a:lstStyle/>
          <a:p>
            <a:pPr algn="ctr"/>
            <a:r>
              <a:rPr lang="fr-FR" sz="1400" b="1" dirty="0">
                <a:solidFill>
                  <a:schemeClr val="tx1"/>
                </a:solidFill>
              </a:rPr>
              <a:t>V</a:t>
            </a:r>
          </a:p>
        </p:txBody>
      </p:sp>
      <p:sp>
        <p:nvSpPr>
          <p:cNvPr id="19" name="Ellipse 18"/>
          <p:cNvSpPr/>
          <p:nvPr/>
        </p:nvSpPr>
        <p:spPr bwMode="auto">
          <a:xfrm>
            <a:off x="4353849" y="2963449"/>
            <a:ext cx="432060" cy="432060"/>
          </a:xfrm>
          <a:prstGeom prst="ellipse">
            <a:avLst/>
          </a:prstGeom>
          <a:ln/>
        </p:spPr>
        <p:style>
          <a:lnRef idx="3">
            <a:schemeClr val="lt1"/>
          </a:lnRef>
          <a:fillRef idx="1">
            <a:schemeClr val="accent3"/>
          </a:fillRef>
          <a:effectRef idx="1">
            <a:schemeClr val="accent3"/>
          </a:effectRef>
          <a:fontRef idx="minor">
            <a:schemeClr val="lt1"/>
          </a:fontRef>
        </p:style>
        <p:txBody>
          <a:bodyPr lIns="36000" tIns="36000" rIns="36000" bIns="36000" rtlCol="0" anchor="ctr"/>
          <a:lstStyle/>
          <a:p>
            <a:pPr algn="ctr"/>
            <a:r>
              <a:rPr lang="fr-FR" sz="1400" b="1" dirty="0">
                <a:solidFill>
                  <a:schemeClr val="tx1"/>
                </a:solidFill>
              </a:rPr>
              <a:t>IV</a:t>
            </a:r>
          </a:p>
        </p:txBody>
      </p:sp>
      <p:sp>
        <p:nvSpPr>
          <p:cNvPr id="21" name="Ellipse 20"/>
          <p:cNvSpPr/>
          <p:nvPr/>
        </p:nvSpPr>
        <p:spPr bwMode="auto">
          <a:xfrm>
            <a:off x="4360329" y="1773108"/>
            <a:ext cx="432060" cy="432060"/>
          </a:xfrm>
          <a:prstGeom prst="ellipse">
            <a:avLst/>
          </a:prstGeom>
          <a:ln/>
        </p:spPr>
        <p:style>
          <a:lnRef idx="3">
            <a:schemeClr val="lt1"/>
          </a:lnRef>
          <a:fillRef idx="1">
            <a:schemeClr val="accent3"/>
          </a:fillRef>
          <a:effectRef idx="1">
            <a:schemeClr val="accent3"/>
          </a:effectRef>
          <a:fontRef idx="minor">
            <a:schemeClr val="lt1"/>
          </a:fontRef>
        </p:style>
        <p:txBody>
          <a:bodyPr lIns="36000" tIns="36000" rIns="36000" bIns="36000" rtlCol="0" anchor="ctr"/>
          <a:lstStyle/>
          <a:p>
            <a:pPr algn="ctr" fontAlgn="auto">
              <a:spcBef>
                <a:spcPts val="0"/>
              </a:spcBef>
              <a:spcAft>
                <a:spcPts val="0"/>
              </a:spcAft>
            </a:pPr>
            <a:r>
              <a:rPr lang="fr-FR" sz="1400" b="1" dirty="0" smtClean="0">
                <a:solidFill>
                  <a:schemeClr val="tx1"/>
                </a:solidFill>
              </a:rPr>
              <a:t>III</a:t>
            </a:r>
          </a:p>
        </p:txBody>
      </p:sp>
      <p:sp>
        <p:nvSpPr>
          <p:cNvPr id="22" name="ZoneTexte 21"/>
          <p:cNvSpPr txBox="1"/>
          <p:nvPr/>
        </p:nvSpPr>
        <p:spPr bwMode="auto">
          <a:xfrm>
            <a:off x="5500413" y="1600827"/>
            <a:ext cx="2520000" cy="720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noAutofit/>
          </a:bodyPr>
          <a:lstStyle>
            <a:defPPr>
              <a:defRPr lang="fr-FR"/>
            </a:defPPr>
            <a:lvl1pPr algn="ctr">
              <a:defRPr sz="1600" b="1"/>
            </a:lvl1pPr>
          </a:lstStyle>
          <a:p>
            <a:pPr algn="l"/>
            <a:r>
              <a:rPr lang="fr-FR" dirty="0" smtClean="0"/>
              <a:t>BTS </a:t>
            </a:r>
          </a:p>
          <a:p>
            <a:r>
              <a:rPr lang="fr-FR" dirty="0" smtClean="0"/>
              <a:t>Développement et Réalisation Bois</a:t>
            </a:r>
            <a:endParaRPr lang="fr-FR" dirty="0"/>
          </a:p>
        </p:txBody>
      </p:sp>
      <p:grpSp>
        <p:nvGrpSpPr>
          <p:cNvPr id="4" name="Groupe 3"/>
          <p:cNvGrpSpPr/>
          <p:nvPr/>
        </p:nvGrpSpPr>
        <p:grpSpPr>
          <a:xfrm>
            <a:off x="549368" y="1070274"/>
            <a:ext cx="3321626" cy="4139704"/>
            <a:chOff x="549368" y="1070274"/>
            <a:chExt cx="3321626" cy="4139704"/>
          </a:xfrm>
        </p:grpSpPr>
        <p:grpSp>
          <p:nvGrpSpPr>
            <p:cNvPr id="23" name="Groupe 22"/>
            <p:cNvGrpSpPr/>
            <p:nvPr/>
          </p:nvGrpSpPr>
          <p:grpSpPr>
            <a:xfrm>
              <a:off x="587702" y="1923604"/>
              <a:ext cx="3283292" cy="3286374"/>
              <a:chOff x="4788024" y="1171189"/>
              <a:chExt cx="2660497" cy="2691331"/>
            </a:xfrm>
            <a:effectLst>
              <a:glow>
                <a:schemeClr val="accent1">
                  <a:alpha val="40000"/>
                </a:schemeClr>
              </a:glow>
            </a:effectLst>
          </p:grpSpPr>
          <p:pic>
            <p:nvPicPr>
              <p:cNvPr id="2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 r="18665"/>
              <a:stretch/>
            </p:blipFill>
            <p:spPr bwMode="auto">
              <a:xfrm>
                <a:off x="4994455" y="1171189"/>
                <a:ext cx="24480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 r="73277"/>
              <a:stretch/>
            </p:blipFill>
            <p:spPr bwMode="auto">
              <a:xfrm>
                <a:off x="4788024" y="1791407"/>
                <a:ext cx="720080" cy="1788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l="12846" r="-348"/>
              <a:stretch/>
            </p:blipFill>
            <p:spPr bwMode="auto">
              <a:xfrm>
                <a:off x="5158705" y="2119774"/>
                <a:ext cx="2286312" cy="1742746"/>
              </a:xfrm>
              <a:prstGeom prst="rect">
                <a:avLst/>
              </a:prstGeom>
              <a:noFill/>
              <a:ln>
                <a:noFill/>
              </a:ln>
              <a:effectLst>
                <a:outerShdw dist="35921" dir="2700000" algn="ctr" rotWithShape="0">
                  <a:schemeClr val="bg2"/>
                </a:outerShdw>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9055" t="34689" r="18132" b="9468"/>
              <a:stretch/>
            </p:blipFill>
            <p:spPr bwMode="auto">
              <a:xfrm>
                <a:off x="6301861" y="1804184"/>
                <a:ext cx="1146660" cy="761725"/>
              </a:xfrm>
              <a:prstGeom prst="rect">
                <a:avLst/>
              </a:prstGeom>
              <a:noFill/>
              <a:ln>
                <a:noFill/>
              </a:ln>
              <a:effectLst>
                <a:glow>
                  <a:schemeClr val="accent1">
                    <a:alpha val="40000"/>
                  </a:schemeClr>
                </a:glo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4" name="ZoneTexte 23"/>
            <p:cNvSpPr txBox="1"/>
            <p:nvPr/>
          </p:nvSpPr>
          <p:spPr>
            <a:xfrm>
              <a:off x="549368" y="1070274"/>
              <a:ext cx="3280282" cy="702834"/>
            </a:xfrm>
            <a:prstGeom prst="rect">
              <a:avLst/>
            </a:prstGeom>
            <a:solidFill>
              <a:schemeClr val="accent3">
                <a:lumMod val="40000"/>
                <a:lumOff val="60000"/>
              </a:schemeClr>
            </a:solidFill>
          </p:spPr>
          <p:txBody>
            <a:bodyPr wrap="square" rtlCol="0">
              <a:spAutoFit/>
            </a:bodyPr>
            <a:lstStyle/>
            <a:p>
              <a:pPr algn="ctr"/>
              <a:r>
                <a:rPr lang="fr-FR" b="1" dirty="0" smtClean="0">
                  <a:solidFill>
                    <a:schemeClr val="accent3">
                      <a:lumMod val="50000"/>
                    </a:schemeClr>
                  </a:solidFill>
                </a:rPr>
                <a:t>La production industrielle </a:t>
              </a:r>
            </a:p>
            <a:p>
              <a:pPr algn="ctr"/>
              <a:r>
                <a:rPr lang="fr-FR" b="1" dirty="0" smtClean="0">
                  <a:solidFill>
                    <a:schemeClr val="accent3">
                      <a:lumMod val="50000"/>
                    </a:schemeClr>
                  </a:solidFill>
                </a:rPr>
                <a:t>de composants</a:t>
              </a:r>
              <a:endParaRPr lang="fr-FR" b="1" dirty="0">
                <a:solidFill>
                  <a:schemeClr val="accent3">
                    <a:lumMod val="50000"/>
                  </a:schemeClr>
                </a:solidFill>
              </a:endParaRPr>
            </a:p>
          </p:txBody>
        </p:sp>
      </p:grpSp>
    </p:spTree>
    <p:extLst>
      <p:ext uri="{BB962C8B-B14F-4D97-AF65-F5344CB8AC3E}">
        <p14:creationId xmlns:p14="http://schemas.microsoft.com/office/powerpoint/2010/main" val="33777433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36512" y="6381328"/>
            <a:ext cx="763270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179512" y="0"/>
            <a:ext cx="8712968" cy="779560"/>
          </a:xfrm>
        </p:spPr>
        <p:txBody>
          <a:bodyPr>
            <a:noAutofit/>
          </a:bodyPr>
          <a:lstStyle/>
          <a:p>
            <a:pPr algn="r"/>
            <a:r>
              <a:rPr lang="fr-FR" sz="3600" b="1" dirty="0" smtClean="0">
                <a:solidFill>
                  <a:schemeClr val="bg1">
                    <a:lumMod val="50000"/>
                  </a:schemeClr>
                </a:solidFill>
              </a:rPr>
              <a:t>Les parcours «  métiers »</a:t>
            </a:r>
            <a:endParaRPr lang="fr-FR" sz="3600" b="1" dirty="0">
              <a:solidFill>
                <a:schemeClr val="accent5">
                  <a:lumMod val="60000"/>
                  <a:lumOff val="40000"/>
                </a:schemeClr>
              </a:solidFill>
            </a:endParaRPr>
          </a:p>
        </p:txBody>
      </p:sp>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bwMode="auto">
          <a:xfrm>
            <a:off x="5219700" y="5346652"/>
            <a:ext cx="2520000" cy="540000"/>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noAutofit/>
          </a:bodyPr>
          <a:lstStyle>
            <a:defPPr>
              <a:defRPr lang="fr-FR"/>
            </a:defPPr>
            <a:lvl1pPr algn="ctr">
              <a:defRPr sz="1600" b="1"/>
            </a:lvl1pPr>
          </a:lstStyle>
          <a:p>
            <a:pPr algn="l"/>
            <a:r>
              <a:rPr lang="fr-FR" dirty="0"/>
              <a:t>CAP </a:t>
            </a:r>
            <a:endParaRPr lang="fr-FR" dirty="0" smtClean="0"/>
          </a:p>
          <a:p>
            <a:r>
              <a:rPr lang="fr-FR" dirty="0" smtClean="0"/>
              <a:t>Charpentier bois</a:t>
            </a:r>
          </a:p>
        </p:txBody>
      </p:sp>
      <p:sp>
        <p:nvSpPr>
          <p:cNvPr id="16" name="ZoneTexte 15"/>
          <p:cNvSpPr txBox="1"/>
          <p:nvPr/>
        </p:nvSpPr>
        <p:spPr bwMode="auto">
          <a:xfrm>
            <a:off x="5796136" y="4158857"/>
            <a:ext cx="2520000" cy="540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noAutofit/>
          </a:bodyPr>
          <a:lstStyle>
            <a:defPPr>
              <a:defRPr lang="fr-FR"/>
            </a:defPPr>
            <a:lvl1pPr>
              <a:defRPr sz="1600" b="1"/>
            </a:lvl1pPr>
          </a:lstStyle>
          <a:p>
            <a:r>
              <a:rPr lang="fr-FR" dirty="0"/>
              <a:t>BEP </a:t>
            </a:r>
          </a:p>
          <a:p>
            <a:pPr algn="ctr"/>
            <a:r>
              <a:rPr lang="fr-FR" dirty="0"/>
              <a:t>Bois : option C</a:t>
            </a:r>
          </a:p>
        </p:txBody>
      </p:sp>
      <p:sp>
        <p:nvSpPr>
          <p:cNvPr id="17" name="ZoneTexte 16"/>
          <p:cNvSpPr txBox="1"/>
          <p:nvPr/>
        </p:nvSpPr>
        <p:spPr bwMode="auto">
          <a:xfrm>
            <a:off x="5786611" y="2610904"/>
            <a:ext cx="2520000" cy="540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noAutofit/>
          </a:bodyPr>
          <a:lstStyle>
            <a:defPPr>
              <a:defRPr lang="fr-FR"/>
            </a:defPPr>
            <a:lvl1pPr>
              <a:defRPr sz="1600" b="1"/>
            </a:lvl1pPr>
          </a:lstStyle>
          <a:p>
            <a:r>
              <a:rPr lang="fr-FR" dirty="0"/>
              <a:t>BCP </a:t>
            </a:r>
          </a:p>
          <a:p>
            <a:r>
              <a:rPr lang="fr-FR" dirty="0"/>
              <a:t>Technicien constructeur bois</a:t>
            </a:r>
          </a:p>
        </p:txBody>
      </p:sp>
      <p:sp>
        <p:nvSpPr>
          <p:cNvPr id="18" name="Ellipse 17"/>
          <p:cNvSpPr/>
          <p:nvPr/>
        </p:nvSpPr>
        <p:spPr bwMode="auto">
          <a:xfrm>
            <a:off x="4355970" y="4485224"/>
            <a:ext cx="432060" cy="432060"/>
          </a:xfrm>
          <a:prstGeom prst="ellipse">
            <a:avLst/>
          </a:prstGeom>
          <a:ln/>
        </p:spPr>
        <p:style>
          <a:lnRef idx="3">
            <a:schemeClr val="lt1"/>
          </a:lnRef>
          <a:fillRef idx="1">
            <a:schemeClr val="accent3"/>
          </a:fillRef>
          <a:effectRef idx="1">
            <a:schemeClr val="accent3"/>
          </a:effectRef>
          <a:fontRef idx="minor">
            <a:schemeClr val="lt1"/>
          </a:fontRef>
        </p:style>
        <p:txBody>
          <a:bodyPr lIns="36000" tIns="36000" rIns="36000" bIns="36000" rtlCol="0" anchor="ctr"/>
          <a:lstStyle/>
          <a:p>
            <a:pPr algn="ctr"/>
            <a:r>
              <a:rPr lang="fr-FR" sz="1400" b="1" dirty="0">
                <a:solidFill>
                  <a:schemeClr val="tx1"/>
                </a:solidFill>
              </a:rPr>
              <a:t>V</a:t>
            </a:r>
          </a:p>
        </p:txBody>
      </p:sp>
      <p:sp>
        <p:nvSpPr>
          <p:cNvPr id="19" name="Ellipse 18"/>
          <p:cNvSpPr/>
          <p:nvPr/>
        </p:nvSpPr>
        <p:spPr bwMode="auto">
          <a:xfrm>
            <a:off x="4353849" y="2963449"/>
            <a:ext cx="432060" cy="432060"/>
          </a:xfrm>
          <a:prstGeom prst="ellipse">
            <a:avLst/>
          </a:prstGeom>
          <a:ln/>
        </p:spPr>
        <p:style>
          <a:lnRef idx="3">
            <a:schemeClr val="lt1"/>
          </a:lnRef>
          <a:fillRef idx="1">
            <a:schemeClr val="accent3"/>
          </a:fillRef>
          <a:effectRef idx="1">
            <a:schemeClr val="accent3"/>
          </a:effectRef>
          <a:fontRef idx="minor">
            <a:schemeClr val="lt1"/>
          </a:fontRef>
        </p:style>
        <p:txBody>
          <a:bodyPr lIns="36000" tIns="36000" rIns="36000" bIns="36000" rtlCol="0" anchor="ctr"/>
          <a:lstStyle/>
          <a:p>
            <a:pPr algn="ctr"/>
            <a:r>
              <a:rPr lang="fr-FR" sz="1400" b="1" dirty="0">
                <a:solidFill>
                  <a:schemeClr val="tx1"/>
                </a:solidFill>
              </a:rPr>
              <a:t>IV</a:t>
            </a:r>
          </a:p>
        </p:txBody>
      </p:sp>
      <p:sp>
        <p:nvSpPr>
          <p:cNvPr id="21" name="Ellipse 20"/>
          <p:cNvSpPr/>
          <p:nvPr/>
        </p:nvSpPr>
        <p:spPr bwMode="auto">
          <a:xfrm>
            <a:off x="4360329" y="1773108"/>
            <a:ext cx="432060" cy="432060"/>
          </a:xfrm>
          <a:prstGeom prst="ellipse">
            <a:avLst/>
          </a:prstGeom>
          <a:ln/>
        </p:spPr>
        <p:style>
          <a:lnRef idx="3">
            <a:schemeClr val="lt1"/>
          </a:lnRef>
          <a:fillRef idx="1">
            <a:schemeClr val="accent3"/>
          </a:fillRef>
          <a:effectRef idx="1">
            <a:schemeClr val="accent3"/>
          </a:effectRef>
          <a:fontRef idx="minor">
            <a:schemeClr val="lt1"/>
          </a:fontRef>
        </p:style>
        <p:txBody>
          <a:bodyPr lIns="36000" tIns="36000" rIns="36000" bIns="36000" rtlCol="0" anchor="ctr"/>
          <a:lstStyle/>
          <a:p>
            <a:pPr algn="ctr" fontAlgn="auto">
              <a:spcBef>
                <a:spcPts val="0"/>
              </a:spcBef>
              <a:spcAft>
                <a:spcPts val="0"/>
              </a:spcAft>
            </a:pPr>
            <a:r>
              <a:rPr lang="fr-FR" sz="1400" b="1" dirty="0" smtClean="0">
                <a:solidFill>
                  <a:schemeClr val="tx1"/>
                </a:solidFill>
              </a:rPr>
              <a:t>III</a:t>
            </a:r>
          </a:p>
        </p:txBody>
      </p:sp>
      <p:sp>
        <p:nvSpPr>
          <p:cNvPr id="22" name="ZoneTexte 21"/>
          <p:cNvSpPr txBox="1"/>
          <p:nvPr/>
        </p:nvSpPr>
        <p:spPr bwMode="auto">
          <a:xfrm>
            <a:off x="5508625" y="1614096"/>
            <a:ext cx="2520000" cy="720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noAutofit/>
          </a:bodyPr>
          <a:lstStyle>
            <a:defPPr>
              <a:defRPr lang="fr-FR"/>
            </a:defPPr>
            <a:lvl1pPr algn="ctr">
              <a:defRPr sz="1600" b="1"/>
            </a:lvl1pPr>
          </a:lstStyle>
          <a:p>
            <a:pPr algn="l"/>
            <a:r>
              <a:rPr lang="fr-FR" dirty="0" smtClean="0"/>
              <a:t>BTS </a:t>
            </a:r>
          </a:p>
          <a:p>
            <a:r>
              <a:rPr lang="fr-FR" dirty="0" smtClean="0"/>
              <a:t>Systèmes constructifs</a:t>
            </a:r>
          </a:p>
          <a:p>
            <a:r>
              <a:rPr lang="fr-FR" dirty="0" smtClean="0"/>
              <a:t>bois et habitat</a:t>
            </a:r>
            <a:endParaRPr lang="fr-FR" dirty="0"/>
          </a:p>
        </p:txBody>
      </p:sp>
      <p:grpSp>
        <p:nvGrpSpPr>
          <p:cNvPr id="4" name="Groupe 3"/>
          <p:cNvGrpSpPr/>
          <p:nvPr/>
        </p:nvGrpSpPr>
        <p:grpSpPr>
          <a:xfrm>
            <a:off x="755576" y="971302"/>
            <a:ext cx="3096344" cy="4329906"/>
            <a:chOff x="755576" y="971302"/>
            <a:chExt cx="3096344" cy="4329906"/>
          </a:xfrm>
        </p:grpSpPr>
        <p:grpSp>
          <p:nvGrpSpPr>
            <p:cNvPr id="29" name="Groupe 28"/>
            <p:cNvGrpSpPr/>
            <p:nvPr/>
          </p:nvGrpSpPr>
          <p:grpSpPr>
            <a:xfrm>
              <a:off x="755576" y="1818000"/>
              <a:ext cx="3096344" cy="3483208"/>
              <a:chOff x="3966196" y="2564904"/>
              <a:chExt cx="2034149" cy="2102627"/>
            </a:xfrm>
          </p:grpSpPr>
          <p:pic>
            <p:nvPicPr>
              <p:cNvPr id="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17032"/>
                <a:ext cx="1428345" cy="950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2" name="Groupe 31"/>
              <p:cNvGrpSpPr/>
              <p:nvPr/>
            </p:nvGrpSpPr>
            <p:grpSpPr>
              <a:xfrm>
                <a:off x="3966196" y="2564904"/>
                <a:ext cx="1752024" cy="1486338"/>
                <a:chOff x="3966196" y="2564904"/>
                <a:chExt cx="1752024" cy="1486338"/>
              </a:xfrm>
            </p:grpSpPr>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6196" y="2913079"/>
                  <a:ext cx="905651" cy="11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4124" y="2564904"/>
                  <a:ext cx="864096"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30" name="ZoneTexte 29"/>
            <p:cNvSpPr txBox="1"/>
            <p:nvPr/>
          </p:nvSpPr>
          <p:spPr>
            <a:xfrm>
              <a:off x="827583" y="971302"/>
              <a:ext cx="2623883" cy="646331"/>
            </a:xfrm>
            <a:prstGeom prst="rect">
              <a:avLst/>
            </a:prstGeom>
            <a:solidFill>
              <a:schemeClr val="accent3">
                <a:lumMod val="40000"/>
                <a:lumOff val="60000"/>
              </a:schemeClr>
            </a:solidFill>
          </p:spPr>
          <p:txBody>
            <a:bodyPr wrap="square" rtlCol="0">
              <a:spAutoFit/>
            </a:bodyPr>
            <a:lstStyle/>
            <a:p>
              <a:pPr algn="ctr"/>
              <a:r>
                <a:rPr lang="fr-FR" b="1" dirty="0" smtClean="0">
                  <a:solidFill>
                    <a:schemeClr val="accent3">
                      <a:lumMod val="50000"/>
                    </a:schemeClr>
                  </a:solidFill>
                </a:rPr>
                <a:t>La charpente </a:t>
              </a:r>
            </a:p>
            <a:p>
              <a:pPr algn="ctr"/>
              <a:r>
                <a:rPr lang="fr-FR" b="1" dirty="0" smtClean="0">
                  <a:solidFill>
                    <a:schemeClr val="accent3">
                      <a:lumMod val="50000"/>
                    </a:schemeClr>
                  </a:solidFill>
                </a:rPr>
                <a:t>la construction bois</a:t>
              </a:r>
              <a:endParaRPr lang="fr-FR" b="1" dirty="0">
                <a:solidFill>
                  <a:schemeClr val="accent3">
                    <a:lumMod val="50000"/>
                  </a:schemeClr>
                </a:solidFill>
              </a:endParaRPr>
            </a:p>
          </p:txBody>
        </p:sp>
      </p:grpSp>
      <p:sp>
        <p:nvSpPr>
          <p:cNvPr id="35" name="ZoneTexte 34"/>
          <p:cNvSpPr txBox="1"/>
          <p:nvPr/>
        </p:nvSpPr>
        <p:spPr bwMode="auto">
          <a:xfrm>
            <a:off x="5805661" y="4755328"/>
            <a:ext cx="2520000" cy="540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noAutofit/>
          </a:bodyPr>
          <a:lstStyle>
            <a:defPPr>
              <a:defRPr lang="fr-FR"/>
            </a:defPPr>
            <a:lvl1pPr>
              <a:defRPr sz="1600" b="1"/>
            </a:lvl1pPr>
          </a:lstStyle>
          <a:p>
            <a:r>
              <a:rPr lang="fr-FR" dirty="0"/>
              <a:t>CAP </a:t>
            </a:r>
          </a:p>
          <a:p>
            <a:pPr algn="ctr"/>
            <a:r>
              <a:rPr lang="fr-FR" dirty="0"/>
              <a:t>Constructeur bois</a:t>
            </a:r>
          </a:p>
        </p:txBody>
      </p:sp>
      <p:sp>
        <p:nvSpPr>
          <p:cNvPr id="36" name="ZoneTexte 35"/>
          <p:cNvSpPr txBox="1"/>
          <p:nvPr/>
        </p:nvSpPr>
        <p:spPr bwMode="auto">
          <a:xfrm>
            <a:off x="5207496" y="3192179"/>
            <a:ext cx="2520000" cy="540000"/>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noAutofit/>
          </a:bodyPr>
          <a:lstStyle>
            <a:defPPr>
              <a:defRPr lang="fr-FR"/>
            </a:defPPr>
            <a:lvl1pPr>
              <a:defRPr sz="1600" b="1"/>
            </a:lvl1pPr>
          </a:lstStyle>
          <a:p>
            <a:r>
              <a:rPr lang="fr-FR" dirty="0"/>
              <a:t>BP </a:t>
            </a:r>
          </a:p>
          <a:p>
            <a:pPr algn="ctr"/>
            <a:r>
              <a:rPr lang="fr-FR" dirty="0"/>
              <a:t>Charpentier bois</a:t>
            </a:r>
          </a:p>
        </p:txBody>
      </p:sp>
    </p:spTree>
    <p:extLst>
      <p:ext uri="{BB962C8B-B14F-4D97-AF65-F5344CB8AC3E}">
        <p14:creationId xmlns:p14="http://schemas.microsoft.com/office/powerpoint/2010/main" val="3449254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4500"/>
                            </p:stCondLst>
                            <p:childTnLst>
                              <p:par>
                                <p:cTn id="21" presetID="22" presetClass="entr" presetSubtype="8"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5000"/>
                            </p:stCondLst>
                            <p:childTnLst>
                              <p:par>
                                <p:cTn id="25" presetID="42"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6000"/>
                            </p:stCondLst>
                            <p:childTnLst>
                              <p:par>
                                <p:cTn id="31" presetID="42" presetClass="entr" presetSubtype="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childTnLst>
                          </p:cTn>
                        </p:par>
                        <p:par>
                          <p:cTn id="36" fill="hold">
                            <p:stCondLst>
                              <p:cond delay="7000"/>
                            </p:stCondLst>
                            <p:childTnLst>
                              <p:par>
                                <p:cTn id="37" presetID="42"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1" grpId="0" animBg="1"/>
      <p:bldP spid="22" grpId="0" animBg="1"/>
      <p:bldP spid="35" grpId="0" animBg="1"/>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41560" y="6381328"/>
            <a:ext cx="763270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179512" y="0"/>
            <a:ext cx="8712968" cy="779560"/>
          </a:xfrm>
        </p:spPr>
        <p:txBody>
          <a:bodyPr>
            <a:noAutofit/>
          </a:bodyPr>
          <a:lstStyle/>
          <a:p>
            <a:pPr algn="r"/>
            <a:r>
              <a:rPr lang="fr-FR" sz="3600" b="1" dirty="0" smtClean="0">
                <a:solidFill>
                  <a:schemeClr val="bg1">
                    <a:lumMod val="50000"/>
                  </a:schemeClr>
                </a:solidFill>
              </a:rPr>
              <a:t>Les parcours «  métiers »</a:t>
            </a:r>
            <a:endParaRPr lang="fr-FR" sz="3600" b="1" dirty="0">
              <a:solidFill>
                <a:schemeClr val="accent5">
                  <a:lumMod val="60000"/>
                  <a:lumOff val="40000"/>
                </a:schemeClr>
              </a:solidFill>
            </a:endParaRPr>
          </a:p>
        </p:txBody>
      </p:sp>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bwMode="auto">
          <a:xfrm>
            <a:off x="5003800" y="5601114"/>
            <a:ext cx="2520001" cy="540000"/>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noAutofit/>
          </a:bodyPr>
          <a:lstStyle>
            <a:defPPr>
              <a:defRPr lang="fr-FR"/>
            </a:defPPr>
            <a:lvl1pPr algn="ctr">
              <a:defRPr sz="1600" b="1"/>
            </a:lvl1pPr>
          </a:lstStyle>
          <a:p>
            <a:pPr algn="l"/>
            <a:r>
              <a:rPr lang="fr-FR" dirty="0"/>
              <a:t>CAP </a:t>
            </a:r>
            <a:endParaRPr lang="fr-FR" dirty="0" smtClean="0"/>
          </a:p>
          <a:p>
            <a:r>
              <a:rPr lang="fr-FR" dirty="0"/>
              <a:t>Menuisier </a:t>
            </a:r>
            <a:r>
              <a:rPr lang="fr-FR" dirty="0" smtClean="0"/>
              <a:t>fabricant</a:t>
            </a:r>
            <a:endParaRPr lang="fr-FR" dirty="0"/>
          </a:p>
        </p:txBody>
      </p:sp>
      <p:sp>
        <p:nvSpPr>
          <p:cNvPr id="16" name="ZoneTexte 15"/>
          <p:cNvSpPr txBox="1"/>
          <p:nvPr/>
        </p:nvSpPr>
        <p:spPr bwMode="auto">
          <a:xfrm>
            <a:off x="5652120" y="4481975"/>
            <a:ext cx="2520000" cy="540000"/>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noAutofit/>
          </a:bodyPr>
          <a:lstStyle>
            <a:defPPr>
              <a:defRPr lang="fr-FR"/>
            </a:defPPr>
            <a:lvl1pPr>
              <a:defRPr sz="1600" b="1"/>
            </a:lvl1pPr>
          </a:lstStyle>
          <a:p>
            <a:r>
              <a:rPr lang="fr-FR" dirty="0"/>
              <a:t>BEP </a:t>
            </a:r>
          </a:p>
          <a:p>
            <a:pPr algn="ctr"/>
            <a:r>
              <a:rPr lang="fr-FR" dirty="0"/>
              <a:t>Bois : option D</a:t>
            </a:r>
          </a:p>
        </p:txBody>
      </p:sp>
      <p:sp>
        <p:nvSpPr>
          <p:cNvPr id="17" name="ZoneTexte 16"/>
          <p:cNvSpPr txBox="1"/>
          <p:nvPr/>
        </p:nvSpPr>
        <p:spPr bwMode="auto">
          <a:xfrm>
            <a:off x="5652120" y="2660056"/>
            <a:ext cx="2673821" cy="540000"/>
          </a:xfrm>
          <a:prstGeom prst="rect">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noAutofit/>
          </a:bodyPr>
          <a:lstStyle>
            <a:defPPr>
              <a:defRPr lang="fr-FR"/>
            </a:defPPr>
            <a:lvl1pPr>
              <a:defRPr sz="1600" b="1"/>
            </a:lvl1pPr>
          </a:lstStyle>
          <a:p>
            <a:r>
              <a:rPr lang="fr-FR" dirty="0"/>
              <a:t>Bac Pro </a:t>
            </a:r>
          </a:p>
          <a:p>
            <a:r>
              <a:rPr lang="fr-FR" dirty="0"/>
              <a:t>Technicien menuisier agenceur</a:t>
            </a:r>
          </a:p>
        </p:txBody>
      </p:sp>
      <p:sp>
        <p:nvSpPr>
          <p:cNvPr id="18" name="Ellipse 17"/>
          <p:cNvSpPr/>
          <p:nvPr/>
        </p:nvSpPr>
        <p:spPr bwMode="auto">
          <a:xfrm>
            <a:off x="4116648" y="4914592"/>
            <a:ext cx="432060" cy="432060"/>
          </a:xfrm>
          <a:prstGeom prst="ellipse">
            <a:avLst/>
          </a:prstGeom>
          <a:ln/>
        </p:spPr>
        <p:style>
          <a:lnRef idx="3">
            <a:schemeClr val="lt1"/>
          </a:lnRef>
          <a:fillRef idx="1">
            <a:schemeClr val="accent3"/>
          </a:fillRef>
          <a:effectRef idx="1">
            <a:schemeClr val="accent3"/>
          </a:effectRef>
          <a:fontRef idx="minor">
            <a:schemeClr val="lt1"/>
          </a:fontRef>
        </p:style>
        <p:txBody>
          <a:bodyPr lIns="36000" tIns="36000" rIns="36000" bIns="36000" rtlCol="0" anchor="ctr"/>
          <a:lstStyle/>
          <a:p>
            <a:pPr algn="ctr"/>
            <a:r>
              <a:rPr lang="fr-FR" sz="1400" b="1" dirty="0">
                <a:solidFill>
                  <a:schemeClr val="tx1"/>
                </a:solidFill>
              </a:rPr>
              <a:t>V</a:t>
            </a:r>
          </a:p>
        </p:txBody>
      </p:sp>
      <p:sp>
        <p:nvSpPr>
          <p:cNvPr id="19" name="Ellipse 18"/>
          <p:cNvSpPr/>
          <p:nvPr/>
        </p:nvSpPr>
        <p:spPr bwMode="auto">
          <a:xfrm>
            <a:off x="4137819" y="2718844"/>
            <a:ext cx="432060" cy="432060"/>
          </a:xfrm>
          <a:prstGeom prst="ellipse">
            <a:avLst/>
          </a:prstGeom>
          <a:ln/>
        </p:spPr>
        <p:style>
          <a:lnRef idx="3">
            <a:schemeClr val="lt1"/>
          </a:lnRef>
          <a:fillRef idx="1">
            <a:schemeClr val="accent3"/>
          </a:fillRef>
          <a:effectRef idx="1">
            <a:schemeClr val="accent3"/>
          </a:effectRef>
          <a:fontRef idx="minor">
            <a:schemeClr val="lt1"/>
          </a:fontRef>
        </p:style>
        <p:txBody>
          <a:bodyPr lIns="36000" tIns="36000" rIns="36000" bIns="36000" rtlCol="0" anchor="ctr"/>
          <a:lstStyle/>
          <a:p>
            <a:pPr algn="ctr"/>
            <a:r>
              <a:rPr lang="fr-FR" sz="1400" b="1" dirty="0">
                <a:solidFill>
                  <a:schemeClr val="tx1"/>
                </a:solidFill>
              </a:rPr>
              <a:t>IV</a:t>
            </a:r>
          </a:p>
        </p:txBody>
      </p:sp>
      <p:sp>
        <p:nvSpPr>
          <p:cNvPr id="21" name="Ellipse 20"/>
          <p:cNvSpPr/>
          <p:nvPr/>
        </p:nvSpPr>
        <p:spPr bwMode="auto">
          <a:xfrm>
            <a:off x="4137819" y="1120818"/>
            <a:ext cx="432060" cy="432060"/>
          </a:xfrm>
          <a:prstGeom prst="ellipse">
            <a:avLst/>
          </a:prstGeom>
          <a:ln/>
        </p:spPr>
        <p:style>
          <a:lnRef idx="3">
            <a:schemeClr val="lt1"/>
          </a:lnRef>
          <a:fillRef idx="1">
            <a:schemeClr val="accent3"/>
          </a:fillRef>
          <a:effectRef idx="1">
            <a:schemeClr val="accent3"/>
          </a:effectRef>
          <a:fontRef idx="minor">
            <a:schemeClr val="lt1"/>
          </a:fontRef>
        </p:style>
        <p:txBody>
          <a:bodyPr lIns="36000" tIns="36000" rIns="36000" bIns="36000" rtlCol="0" anchor="ctr"/>
          <a:lstStyle/>
          <a:p>
            <a:pPr algn="ctr" fontAlgn="auto">
              <a:spcBef>
                <a:spcPts val="0"/>
              </a:spcBef>
              <a:spcAft>
                <a:spcPts val="0"/>
              </a:spcAft>
            </a:pPr>
            <a:r>
              <a:rPr lang="fr-FR" sz="1400" b="1" dirty="0" smtClean="0">
                <a:solidFill>
                  <a:schemeClr val="tx1"/>
                </a:solidFill>
              </a:rPr>
              <a:t>III</a:t>
            </a:r>
          </a:p>
        </p:txBody>
      </p:sp>
      <p:sp>
        <p:nvSpPr>
          <p:cNvPr id="22" name="ZoneTexte 21"/>
          <p:cNvSpPr txBox="1"/>
          <p:nvPr/>
        </p:nvSpPr>
        <p:spPr bwMode="auto">
          <a:xfrm>
            <a:off x="5778085" y="1050207"/>
            <a:ext cx="2520000" cy="720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noAutofit/>
          </a:bodyPr>
          <a:lstStyle>
            <a:defPPr>
              <a:defRPr lang="fr-FR"/>
            </a:defPPr>
            <a:lvl1pPr algn="ctr">
              <a:defRPr sz="1600" b="1"/>
            </a:lvl1pPr>
          </a:lstStyle>
          <a:p>
            <a:pPr algn="l"/>
            <a:r>
              <a:rPr lang="fr-FR" dirty="0" smtClean="0"/>
              <a:t>BTS </a:t>
            </a:r>
          </a:p>
          <a:p>
            <a:r>
              <a:rPr lang="fr-FR" dirty="0" smtClean="0"/>
              <a:t>Etude et réalisation d’agencement</a:t>
            </a:r>
          </a:p>
        </p:txBody>
      </p:sp>
      <p:sp>
        <p:nvSpPr>
          <p:cNvPr id="35" name="ZoneTexte 34"/>
          <p:cNvSpPr txBox="1"/>
          <p:nvPr/>
        </p:nvSpPr>
        <p:spPr bwMode="auto">
          <a:xfrm>
            <a:off x="4991773" y="5025328"/>
            <a:ext cx="2520000" cy="540000"/>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noAutofit/>
          </a:bodyPr>
          <a:lstStyle>
            <a:defPPr>
              <a:defRPr lang="fr-FR"/>
            </a:defPPr>
            <a:lvl1pPr>
              <a:defRPr sz="1600" b="1"/>
            </a:lvl1pPr>
          </a:lstStyle>
          <a:p>
            <a:r>
              <a:rPr lang="fr-FR" dirty="0"/>
              <a:t>CAP </a:t>
            </a:r>
          </a:p>
          <a:p>
            <a:pPr algn="ctr"/>
            <a:r>
              <a:rPr lang="fr-FR" dirty="0"/>
              <a:t>Menuisier installateur</a:t>
            </a:r>
          </a:p>
        </p:txBody>
      </p:sp>
      <p:sp>
        <p:nvSpPr>
          <p:cNvPr id="36" name="ZoneTexte 35"/>
          <p:cNvSpPr txBox="1"/>
          <p:nvPr/>
        </p:nvSpPr>
        <p:spPr bwMode="auto">
          <a:xfrm>
            <a:off x="4991773" y="3211479"/>
            <a:ext cx="2520000" cy="540000"/>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noAutofit/>
          </a:bodyPr>
          <a:lstStyle>
            <a:defPPr>
              <a:defRPr lang="fr-FR"/>
            </a:defPPr>
            <a:lvl1pPr>
              <a:defRPr sz="1600" b="1"/>
            </a:lvl1pPr>
          </a:lstStyle>
          <a:p>
            <a:r>
              <a:rPr lang="fr-FR" dirty="0"/>
              <a:t>BP </a:t>
            </a:r>
          </a:p>
          <a:p>
            <a:pPr algn="ctr"/>
            <a:r>
              <a:rPr lang="fr-FR" dirty="0" smtClean="0"/>
              <a:t>Menuisier</a:t>
            </a:r>
            <a:endParaRPr lang="fr-FR" dirty="0"/>
          </a:p>
        </p:txBody>
      </p:sp>
      <p:pic>
        <p:nvPicPr>
          <p:cNvPr id="2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237" y="1865441"/>
            <a:ext cx="3274601" cy="262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ZoneTexte 24"/>
          <p:cNvSpPr txBox="1"/>
          <p:nvPr/>
        </p:nvSpPr>
        <p:spPr>
          <a:xfrm>
            <a:off x="401634" y="980728"/>
            <a:ext cx="3456276" cy="369332"/>
          </a:xfrm>
          <a:prstGeom prst="rect">
            <a:avLst/>
          </a:prstGeom>
          <a:solidFill>
            <a:schemeClr val="accent3">
              <a:lumMod val="40000"/>
              <a:lumOff val="60000"/>
            </a:schemeClr>
          </a:solidFill>
        </p:spPr>
        <p:txBody>
          <a:bodyPr wrap="square" rtlCol="0">
            <a:spAutoFit/>
          </a:bodyPr>
          <a:lstStyle/>
          <a:p>
            <a:pPr algn="ctr"/>
            <a:r>
              <a:rPr lang="fr-FR" b="1" dirty="0" smtClean="0">
                <a:solidFill>
                  <a:schemeClr val="accent3">
                    <a:lumMod val="50000"/>
                  </a:schemeClr>
                </a:solidFill>
              </a:rPr>
              <a:t>La menuiserie et l’agencement</a:t>
            </a:r>
            <a:endParaRPr lang="fr-FR" b="1" dirty="0">
              <a:solidFill>
                <a:schemeClr val="accent3">
                  <a:lumMod val="50000"/>
                </a:schemeClr>
              </a:solidFill>
            </a:endParaRPr>
          </a:p>
        </p:txBody>
      </p:sp>
      <p:sp>
        <p:nvSpPr>
          <p:cNvPr id="20" name="ZoneTexte 19"/>
          <p:cNvSpPr txBox="1"/>
          <p:nvPr/>
        </p:nvSpPr>
        <p:spPr bwMode="auto">
          <a:xfrm>
            <a:off x="6287541" y="3935487"/>
            <a:ext cx="2520000" cy="540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noAutofit/>
          </a:bodyPr>
          <a:lstStyle>
            <a:defPPr>
              <a:defRPr lang="fr-FR"/>
            </a:defPPr>
            <a:lvl1pPr>
              <a:defRPr sz="1600" b="1"/>
            </a:lvl1pPr>
          </a:lstStyle>
          <a:p>
            <a:r>
              <a:rPr lang="fr-FR" dirty="0"/>
              <a:t>BEP </a:t>
            </a:r>
          </a:p>
          <a:p>
            <a:pPr algn="ctr"/>
            <a:r>
              <a:rPr lang="fr-FR" dirty="0"/>
              <a:t>Agencement</a:t>
            </a:r>
          </a:p>
        </p:txBody>
      </p:sp>
      <p:sp>
        <p:nvSpPr>
          <p:cNvPr id="23" name="ZoneTexte 22"/>
          <p:cNvSpPr txBox="1"/>
          <p:nvPr/>
        </p:nvSpPr>
        <p:spPr bwMode="auto">
          <a:xfrm>
            <a:off x="6287541" y="1940056"/>
            <a:ext cx="2520000" cy="720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noAutofit/>
          </a:bodyPr>
          <a:lstStyle>
            <a:defPPr>
              <a:defRPr lang="fr-FR"/>
            </a:defPPr>
            <a:lvl1pPr algn="ctr">
              <a:defRPr sz="1600" b="1"/>
            </a:lvl1pPr>
          </a:lstStyle>
          <a:p>
            <a:pPr algn="l"/>
            <a:r>
              <a:rPr lang="fr-FR" dirty="0" smtClean="0"/>
              <a:t>Bac Pro </a:t>
            </a:r>
          </a:p>
          <a:p>
            <a:r>
              <a:rPr lang="fr-FR" dirty="0" smtClean="0"/>
              <a:t>Etude et réalisation d’agencement</a:t>
            </a:r>
          </a:p>
        </p:txBody>
      </p:sp>
    </p:spTree>
    <p:extLst>
      <p:ext uri="{BB962C8B-B14F-4D97-AF65-F5344CB8AC3E}">
        <p14:creationId xmlns:p14="http://schemas.microsoft.com/office/powerpoint/2010/main" val="12729629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22" presetClass="entr" presetSubtype="8"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childTnLst>
                          </p:cTn>
                        </p:par>
                        <p:par>
                          <p:cTn id="58" fill="hold">
                            <p:stCondLst>
                              <p:cond delay="8500"/>
                            </p:stCondLst>
                            <p:childTnLst>
                              <p:par>
                                <p:cTn id="59" presetID="42"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1" grpId="0" animBg="1"/>
      <p:bldP spid="22" grpId="0" animBg="1"/>
      <p:bldP spid="35" grpId="0" animBg="1"/>
      <p:bldP spid="36" grpId="0" animBg="1"/>
      <p:bldP spid="20"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2729" y="6373900"/>
            <a:ext cx="763270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179512" y="0"/>
            <a:ext cx="8712968" cy="779560"/>
          </a:xfrm>
        </p:spPr>
        <p:txBody>
          <a:bodyPr>
            <a:noAutofit/>
          </a:bodyPr>
          <a:lstStyle/>
          <a:p>
            <a:pPr algn="r"/>
            <a:r>
              <a:rPr lang="fr-FR" sz="3600" b="1" dirty="0" smtClean="0">
                <a:solidFill>
                  <a:schemeClr val="bg1">
                    <a:lumMod val="50000"/>
                  </a:schemeClr>
                </a:solidFill>
              </a:rPr>
              <a:t>Les parcours «  métiers »</a:t>
            </a:r>
            <a:endParaRPr lang="fr-FR" sz="3600" b="1" dirty="0">
              <a:solidFill>
                <a:schemeClr val="accent5">
                  <a:lumMod val="60000"/>
                  <a:lumOff val="40000"/>
                </a:schemeClr>
              </a:solidFill>
            </a:endParaRPr>
          </a:p>
        </p:txBody>
      </p:sp>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bwMode="auto">
          <a:xfrm>
            <a:off x="5512867" y="4383016"/>
            <a:ext cx="2520000" cy="540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noAutofit/>
          </a:bodyPr>
          <a:lstStyle>
            <a:defPPr>
              <a:defRPr lang="fr-FR"/>
            </a:defPPr>
            <a:lvl1pPr>
              <a:defRPr sz="1600" b="1"/>
            </a:lvl1pPr>
          </a:lstStyle>
          <a:p>
            <a:r>
              <a:rPr lang="fr-FR" dirty="0" smtClean="0"/>
              <a:t>CAP </a:t>
            </a:r>
            <a:endParaRPr lang="fr-FR" dirty="0"/>
          </a:p>
          <a:p>
            <a:pPr algn="ctr"/>
            <a:r>
              <a:rPr lang="fr-FR" dirty="0" smtClean="0"/>
              <a:t>Ebéniste</a:t>
            </a:r>
            <a:endParaRPr lang="fr-FR" dirty="0"/>
          </a:p>
        </p:txBody>
      </p:sp>
      <p:sp>
        <p:nvSpPr>
          <p:cNvPr id="17" name="ZoneTexte 16"/>
          <p:cNvSpPr txBox="1"/>
          <p:nvPr/>
        </p:nvSpPr>
        <p:spPr bwMode="auto">
          <a:xfrm>
            <a:off x="5512867" y="2874564"/>
            <a:ext cx="2520000" cy="720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noAutofit/>
          </a:bodyPr>
          <a:lstStyle>
            <a:defPPr>
              <a:defRPr lang="fr-FR"/>
            </a:defPPr>
            <a:lvl1pPr>
              <a:defRPr sz="1600" b="1"/>
            </a:lvl1pPr>
          </a:lstStyle>
          <a:p>
            <a:r>
              <a:rPr lang="fr-FR" dirty="0" smtClean="0"/>
              <a:t>BMA </a:t>
            </a:r>
            <a:endParaRPr lang="fr-FR" dirty="0"/>
          </a:p>
          <a:p>
            <a:pPr algn="ctr"/>
            <a:r>
              <a:rPr lang="fr-FR" dirty="0" smtClean="0"/>
              <a:t>Ebéniste</a:t>
            </a:r>
            <a:endParaRPr lang="fr-FR" dirty="0"/>
          </a:p>
        </p:txBody>
      </p:sp>
      <p:sp>
        <p:nvSpPr>
          <p:cNvPr id="18" name="Ellipse 17"/>
          <p:cNvSpPr/>
          <p:nvPr/>
        </p:nvSpPr>
        <p:spPr bwMode="auto">
          <a:xfrm>
            <a:off x="4355970" y="4485224"/>
            <a:ext cx="432060" cy="432060"/>
          </a:xfrm>
          <a:prstGeom prst="ellipse">
            <a:avLst/>
          </a:prstGeom>
          <a:ln/>
        </p:spPr>
        <p:style>
          <a:lnRef idx="3">
            <a:schemeClr val="lt1"/>
          </a:lnRef>
          <a:fillRef idx="1">
            <a:schemeClr val="accent3"/>
          </a:fillRef>
          <a:effectRef idx="1">
            <a:schemeClr val="accent3"/>
          </a:effectRef>
          <a:fontRef idx="minor">
            <a:schemeClr val="lt1"/>
          </a:fontRef>
        </p:style>
        <p:txBody>
          <a:bodyPr lIns="36000" tIns="36000" rIns="36000" bIns="36000" rtlCol="0" anchor="ctr"/>
          <a:lstStyle/>
          <a:p>
            <a:pPr algn="ctr"/>
            <a:r>
              <a:rPr lang="fr-FR" sz="1400" b="1" dirty="0">
                <a:solidFill>
                  <a:schemeClr val="tx1"/>
                </a:solidFill>
              </a:rPr>
              <a:t>V</a:t>
            </a:r>
          </a:p>
        </p:txBody>
      </p:sp>
      <p:sp>
        <p:nvSpPr>
          <p:cNvPr id="19" name="Ellipse 18"/>
          <p:cNvSpPr/>
          <p:nvPr/>
        </p:nvSpPr>
        <p:spPr bwMode="auto">
          <a:xfrm>
            <a:off x="4353849" y="2963449"/>
            <a:ext cx="432060" cy="432060"/>
          </a:xfrm>
          <a:prstGeom prst="ellipse">
            <a:avLst/>
          </a:prstGeom>
          <a:ln/>
        </p:spPr>
        <p:style>
          <a:lnRef idx="3">
            <a:schemeClr val="lt1"/>
          </a:lnRef>
          <a:fillRef idx="1">
            <a:schemeClr val="accent3"/>
          </a:fillRef>
          <a:effectRef idx="1">
            <a:schemeClr val="accent3"/>
          </a:effectRef>
          <a:fontRef idx="minor">
            <a:schemeClr val="lt1"/>
          </a:fontRef>
        </p:style>
        <p:txBody>
          <a:bodyPr lIns="36000" tIns="36000" rIns="36000" bIns="36000" rtlCol="0" anchor="ctr"/>
          <a:lstStyle/>
          <a:p>
            <a:pPr algn="ctr"/>
            <a:r>
              <a:rPr lang="fr-FR" sz="1400" b="1" dirty="0">
                <a:solidFill>
                  <a:schemeClr val="tx1"/>
                </a:solidFill>
              </a:rPr>
              <a:t>IV</a:t>
            </a:r>
          </a:p>
        </p:txBody>
      </p:sp>
      <p:sp>
        <p:nvSpPr>
          <p:cNvPr id="21" name="Ellipse 20"/>
          <p:cNvSpPr/>
          <p:nvPr/>
        </p:nvSpPr>
        <p:spPr bwMode="auto">
          <a:xfrm>
            <a:off x="4360329" y="1773108"/>
            <a:ext cx="432060" cy="432060"/>
          </a:xfrm>
          <a:prstGeom prst="ellipse">
            <a:avLst/>
          </a:prstGeom>
          <a:ln/>
        </p:spPr>
        <p:style>
          <a:lnRef idx="3">
            <a:schemeClr val="lt1"/>
          </a:lnRef>
          <a:fillRef idx="1">
            <a:schemeClr val="accent3"/>
          </a:fillRef>
          <a:effectRef idx="1">
            <a:schemeClr val="accent3"/>
          </a:effectRef>
          <a:fontRef idx="minor">
            <a:schemeClr val="lt1"/>
          </a:fontRef>
        </p:style>
        <p:txBody>
          <a:bodyPr lIns="36000" tIns="36000" rIns="36000" bIns="36000" rtlCol="0" anchor="ctr"/>
          <a:lstStyle/>
          <a:p>
            <a:pPr algn="ctr" fontAlgn="auto">
              <a:spcBef>
                <a:spcPts val="0"/>
              </a:spcBef>
              <a:spcAft>
                <a:spcPts val="0"/>
              </a:spcAft>
            </a:pPr>
            <a:r>
              <a:rPr lang="fr-FR" sz="1400" b="1" dirty="0" smtClean="0">
                <a:solidFill>
                  <a:schemeClr val="tx1"/>
                </a:solidFill>
              </a:rPr>
              <a:t>III</a:t>
            </a:r>
          </a:p>
        </p:txBody>
      </p:sp>
      <p:sp>
        <p:nvSpPr>
          <p:cNvPr id="22" name="ZoneTexte 21"/>
          <p:cNvSpPr txBox="1"/>
          <p:nvPr/>
        </p:nvSpPr>
        <p:spPr bwMode="auto">
          <a:xfrm>
            <a:off x="5500413" y="1600827"/>
            <a:ext cx="2520000" cy="720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rtlCol="0" anchor="ctr" anchorCtr="0" compatLnSpc="1">
            <a:prstTxWarp prst="textNoShape">
              <a:avLst/>
            </a:prstTxWarp>
            <a:noAutofit/>
          </a:bodyPr>
          <a:lstStyle>
            <a:defPPr>
              <a:defRPr lang="fr-FR"/>
            </a:defPPr>
            <a:lvl1pPr algn="ctr">
              <a:defRPr sz="1600" b="1"/>
            </a:lvl1pPr>
          </a:lstStyle>
          <a:p>
            <a:pPr algn="l"/>
            <a:r>
              <a:rPr lang="fr-FR" dirty="0" smtClean="0"/>
              <a:t>DMA </a:t>
            </a:r>
          </a:p>
          <a:p>
            <a:r>
              <a:rPr lang="fr-FR" dirty="0" smtClean="0"/>
              <a:t>Option : Ebénisterie</a:t>
            </a:r>
            <a:endParaRPr lang="fr-FR" dirty="0"/>
          </a:p>
        </p:txBody>
      </p:sp>
      <p:pic>
        <p:nvPicPr>
          <p:cNvPr id="2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8" y="1960827"/>
            <a:ext cx="3256080" cy="269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ZoneTexte 29"/>
          <p:cNvSpPr txBox="1"/>
          <p:nvPr/>
        </p:nvSpPr>
        <p:spPr>
          <a:xfrm>
            <a:off x="903437" y="980728"/>
            <a:ext cx="1637838" cy="369332"/>
          </a:xfrm>
          <a:prstGeom prst="rect">
            <a:avLst/>
          </a:prstGeom>
          <a:solidFill>
            <a:schemeClr val="accent3">
              <a:lumMod val="40000"/>
              <a:lumOff val="60000"/>
            </a:schemeClr>
          </a:solidFill>
        </p:spPr>
        <p:txBody>
          <a:bodyPr wrap="square" rtlCol="0">
            <a:spAutoFit/>
          </a:bodyPr>
          <a:lstStyle/>
          <a:p>
            <a:pPr algn="ctr"/>
            <a:r>
              <a:rPr lang="fr-FR" b="1" dirty="0" smtClean="0">
                <a:solidFill>
                  <a:schemeClr val="accent3">
                    <a:lumMod val="50000"/>
                  </a:schemeClr>
                </a:solidFill>
              </a:rPr>
              <a:t>L’ ébénisterie</a:t>
            </a:r>
            <a:endParaRPr lang="fr-FR" b="1" dirty="0">
              <a:solidFill>
                <a:schemeClr val="accent3">
                  <a:lumMod val="50000"/>
                </a:schemeClr>
              </a:solidFill>
            </a:endParaRPr>
          </a:p>
        </p:txBody>
      </p:sp>
    </p:spTree>
    <p:extLst>
      <p:ext uri="{BB962C8B-B14F-4D97-AF65-F5344CB8AC3E}">
        <p14:creationId xmlns:p14="http://schemas.microsoft.com/office/powerpoint/2010/main" val="24206496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1"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98C2B6A-585A-4FDA-8F79-084B1166EA1E}" type="slidenum">
              <a:rPr lang="fr-FR" smtClean="0"/>
              <a:pPr/>
              <a:t>26</a:t>
            </a:fld>
            <a:endParaRPr lang="fr-FR" dirty="0"/>
          </a:p>
        </p:txBody>
      </p:sp>
      <p:sp>
        <p:nvSpPr>
          <p:cNvPr id="5" name="ZoneTexte 4"/>
          <p:cNvSpPr txBox="1"/>
          <p:nvPr/>
        </p:nvSpPr>
        <p:spPr>
          <a:xfrm>
            <a:off x="2411760" y="216115"/>
            <a:ext cx="6722001" cy="1754326"/>
          </a:xfrm>
          <a:prstGeom prst="rect">
            <a:avLst/>
          </a:prstGeom>
          <a:solidFill>
            <a:schemeClr val="bg1"/>
          </a:solidFill>
        </p:spPr>
        <p:txBody>
          <a:bodyPr wrap="square" rtlCol="0">
            <a:spAutoFit/>
          </a:bodyPr>
          <a:lstStyle/>
          <a:p>
            <a:pPr algn="ctr"/>
            <a:r>
              <a:rPr lang="fr-FR" sz="3600" b="1" dirty="0">
                <a:solidFill>
                  <a:schemeClr val="bg1">
                    <a:lumMod val="50000"/>
                  </a:schemeClr>
                </a:solidFill>
              </a:rPr>
              <a:t>Cohérence et </a:t>
            </a:r>
            <a:r>
              <a:rPr lang="fr-FR" sz="3600" b="1" dirty="0" smtClean="0">
                <a:solidFill>
                  <a:schemeClr val="bg1">
                    <a:lumMod val="50000"/>
                  </a:schemeClr>
                </a:solidFill>
              </a:rPr>
              <a:t>continuité</a:t>
            </a:r>
          </a:p>
          <a:p>
            <a:pPr algn="ctr"/>
            <a:r>
              <a:rPr lang="fr-FR" sz="3600" b="1" dirty="0" smtClean="0">
                <a:solidFill>
                  <a:schemeClr val="bg1">
                    <a:lumMod val="50000"/>
                  </a:schemeClr>
                </a:solidFill>
              </a:rPr>
              <a:t>des </a:t>
            </a:r>
            <a:r>
              <a:rPr lang="fr-FR" sz="3600" b="1" dirty="0">
                <a:solidFill>
                  <a:schemeClr val="bg1">
                    <a:lumMod val="50000"/>
                  </a:schemeClr>
                </a:solidFill>
              </a:rPr>
              <a:t>parcours de </a:t>
            </a:r>
            <a:r>
              <a:rPr lang="fr-FR" sz="3600" b="1" dirty="0" smtClean="0">
                <a:solidFill>
                  <a:schemeClr val="bg1">
                    <a:lumMod val="50000"/>
                  </a:schemeClr>
                </a:solidFill>
              </a:rPr>
              <a:t>formation</a:t>
            </a:r>
          </a:p>
          <a:p>
            <a:pPr algn="ctr"/>
            <a:r>
              <a:rPr lang="fr-FR" sz="3600" b="1" dirty="0" smtClean="0">
                <a:solidFill>
                  <a:schemeClr val="bg1">
                    <a:lumMod val="50000"/>
                  </a:schemeClr>
                </a:solidFill>
              </a:rPr>
              <a:t>aux </a:t>
            </a:r>
            <a:r>
              <a:rPr lang="fr-FR" sz="3600" b="1" dirty="0">
                <a:solidFill>
                  <a:schemeClr val="bg1">
                    <a:lumMod val="50000"/>
                  </a:schemeClr>
                </a:solidFill>
              </a:rPr>
              <a:t>métiers de la filière </a:t>
            </a:r>
            <a:r>
              <a:rPr lang="fr-FR" sz="3600" b="1" dirty="0" smtClean="0">
                <a:solidFill>
                  <a:schemeClr val="bg1">
                    <a:lumMod val="50000"/>
                  </a:schemeClr>
                </a:solidFill>
              </a:rPr>
              <a:t>bois</a:t>
            </a:r>
          </a:p>
        </p:txBody>
      </p:sp>
      <p:grpSp>
        <p:nvGrpSpPr>
          <p:cNvPr id="6" name="Groupe 5"/>
          <p:cNvGrpSpPr/>
          <p:nvPr/>
        </p:nvGrpSpPr>
        <p:grpSpPr>
          <a:xfrm>
            <a:off x="2384777" y="4337361"/>
            <a:ext cx="6748986" cy="2616822"/>
            <a:chOff x="1189134" y="3351946"/>
            <a:chExt cx="6748986" cy="2616822"/>
          </a:xfrm>
        </p:grpSpPr>
        <p:grpSp>
          <p:nvGrpSpPr>
            <p:cNvPr id="7" name="Groupe 6"/>
            <p:cNvGrpSpPr/>
            <p:nvPr/>
          </p:nvGrpSpPr>
          <p:grpSpPr>
            <a:xfrm>
              <a:off x="1189134" y="3351946"/>
              <a:ext cx="6748986" cy="2616822"/>
              <a:chOff x="1189134" y="3351946"/>
              <a:chExt cx="6748986" cy="2616822"/>
            </a:xfrm>
          </p:grpSpPr>
          <p:pic>
            <p:nvPicPr>
              <p:cNvPr id="9" name="Picture 7" descr="C:\Users\egazeau\Documents\Dossiers personnels\2015\Milan 2015\20151023_12372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40" b="32799"/>
              <a:stretch/>
            </p:blipFill>
            <p:spPr bwMode="auto">
              <a:xfrm>
                <a:off x="5823101" y="3438744"/>
                <a:ext cx="2115019" cy="2438222"/>
              </a:xfrm>
              <a:prstGeom prst="rect">
                <a:avLst/>
              </a:prstGeom>
              <a:noFill/>
              <a:effectLst>
                <a:softEdge rad="0"/>
              </a:effectLst>
            </p:spPr>
          </p:pic>
          <p:pic>
            <p:nvPicPr>
              <p:cNvPr id="10" name="Picture 6" descr="http://zerotrois.fr/baignereau/troncais/images/lande-blanche.jpg"/>
              <p:cNvPicPr>
                <a:picLocks noChangeAspect="1" noChangeArrowheads="1"/>
              </p:cNvPicPr>
              <p:nvPr/>
            </p:nvPicPr>
            <p:blipFill rotWithShape="1">
              <a:blip r:embed="rId3">
                <a:extLst>
                  <a:ext uri="{28A0092B-C50C-407E-A947-70E740481C1C}">
                    <a14:useLocalDpi xmlns:a14="http://schemas.microsoft.com/office/drawing/2010/main" val="0"/>
                  </a:ext>
                </a:extLst>
              </a:blip>
              <a:srcRect l="14583" r="972"/>
              <a:stretch/>
            </p:blipFill>
            <p:spPr bwMode="auto">
              <a:xfrm>
                <a:off x="1189134" y="3466624"/>
                <a:ext cx="1368000" cy="2412000"/>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11" name="Picture 4" descr="Résultat de recherche d'images pour &quot;agencement de magasin&quot;">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947" r="30184"/>
              <a:stretch/>
            </p:blipFill>
            <p:spPr bwMode="auto">
              <a:xfrm>
                <a:off x="2411760" y="3376480"/>
                <a:ext cx="2988000" cy="2592288"/>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pic>
            <p:nvPicPr>
              <p:cNvPr id="12" name="Picture 6" descr="Résultat de recherche d'images pour &quot;agencement de magasin&quot;">
                <a:hlinkClick r:id="rId6"/>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colorTemperature colorTemp="5300"/>
                        </a14:imgEffect>
                        <a14:imgEffect>
                          <a14:saturation sat="195000"/>
                        </a14:imgEffect>
                      </a14:imgLayer>
                    </a14:imgProps>
                  </a:ext>
                  <a:ext uri="{28A0092B-C50C-407E-A947-70E740481C1C}">
                    <a14:useLocalDpi xmlns:a14="http://schemas.microsoft.com/office/drawing/2010/main" val="0"/>
                  </a:ext>
                </a:extLst>
              </a:blip>
              <a:srcRect r="10326"/>
              <a:stretch/>
            </p:blipFill>
            <p:spPr bwMode="auto">
              <a:xfrm>
                <a:off x="3491880" y="3351946"/>
                <a:ext cx="3240000" cy="2602032"/>
              </a:xfrm>
              <a:prstGeom prst="rect">
                <a:avLst/>
              </a:prstGeom>
              <a:noFill/>
              <a:effectLst>
                <a:glow>
                  <a:schemeClr val="accent1"/>
                </a:glow>
                <a:outerShdw blurRad="50800" dist="50800" dir="5400000" algn="ctr" rotWithShape="0">
                  <a:srgbClr val="000000">
                    <a:alpha val="52000"/>
                  </a:srgbClr>
                </a:outerShdw>
                <a:softEdge rad="304800"/>
              </a:effectLst>
              <a:extLst>
                <a:ext uri="{909E8E84-426E-40DD-AFC4-6F175D3DCCD1}">
                  <a14:hiddenFill xmlns:a14="http://schemas.microsoft.com/office/drawing/2010/main">
                    <a:solidFill>
                      <a:srgbClr val="FFFFFF"/>
                    </a:solidFill>
                  </a14:hiddenFill>
                </a:ext>
              </a:extLst>
            </p:spPr>
          </p:pic>
        </p:grpSp>
        <p:pic>
          <p:nvPicPr>
            <p:cNvPr id="8" name="Picture 19" descr="Image associée">
              <a:hlinkClick r:id="rId9"/>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7896" t="17882" r="2631" b="9143"/>
            <a:stretch/>
          </p:blipFill>
          <p:spPr bwMode="auto">
            <a:xfrm>
              <a:off x="2384777" y="4906624"/>
              <a:ext cx="1224000" cy="972000"/>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grpSp>
      <p:sp>
        <p:nvSpPr>
          <p:cNvPr id="13" name="ZoneTexte 12"/>
          <p:cNvSpPr txBox="1"/>
          <p:nvPr/>
        </p:nvSpPr>
        <p:spPr>
          <a:xfrm>
            <a:off x="2411759" y="2420888"/>
            <a:ext cx="6722003" cy="1292662"/>
          </a:xfrm>
          <a:prstGeom prst="rect">
            <a:avLst/>
          </a:prstGeom>
          <a:noFill/>
        </p:spPr>
        <p:txBody>
          <a:bodyPr wrap="square" rtlCol="0">
            <a:spAutoFit/>
          </a:bodyPr>
          <a:lstStyle/>
          <a:p>
            <a:pPr marL="361950" indent="-266700">
              <a:buFont typeface="Arial" charset="0"/>
              <a:buChar char="•"/>
            </a:pPr>
            <a:r>
              <a:rPr lang="fr-FR" sz="2600" b="1" dirty="0">
                <a:solidFill>
                  <a:schemeClr val="bg1">
                    <a:lumMod val="50000"/>
                  </a:schemeClr>
                </a:solidFill>
              </a:rPr>
              <a:t>les parcours « métiers »</a:t>
            </a:r>
          </a:p>
          <a:p>
            <a:pPr marL="361950" indent="-266700">
              <a:buFont typeface="Arial" charset="0"/>
              <a:buChar char="•"/>
            </a:pPr>
            <a:r>
              <a:rPr lang="fr-FR" sz="2600" b="1" dirty="0">
                <a:solidFill>
                  <a:schemeClr val="accent5">
                    <a:lumMod val="50000"/>
                  </a:schemeClr>
                </a:solidFill>
              </a:rPr>
              <a:t>les </a:t>
            </a:r>
            <a:r>
              <a:rPr lang="fr-FR" sz="2600" b="1" dirty="0" smtClean="0">
                <a:solidFill>
                  <a:schemeClr val="accent5">
                    <a:lumMod val="50000"/>
                  </a:schemeClr>
                </a:solidFill>
              </a:rPr>
              <a:t>passerelles, poursuites et réorientations</a:t>
            </a:r>
            <a:endParaRPr lang="fr-FR" sz="2600" b="1" dirty="0">
              <a:solidFill>
                <a:schemeClr val="accent5">
                  <a:lumMod val="50000"/>
                </a:schemeClr>
              </a:solidFill>
            </a:endParaRPr>
          </a:p>
          <a:p>
            <a:pPr marL="361950" indent="-266700">
              <a:buFont typeface="Arial" charset="0"/>
              <a:buChar char="•"/>
            </a:pPr>
            <a:r>
              <a:rPr lang="fr-FR" sz="2600" b="1" dirty="0">
                <a:solidFill>
                  <a:schemeClr val="bg1">
                    <a:lumMod val="50000"/>
                  </a:schemeClr>
                </a:solidFill>
              </a:rPr>
              <a:t>le parcours « compétences »</a:t>
            </a:r>
          </a:p>
        </p:txBody>
      </p:sp>
      <p:sp>
        <p:nvSpPr>
          <p:cNvPr id="14" name="Rectangle 13"/>
          <p:cNvSpPr/>
          <p:nvPr/>
        </p:nvSpPr>
        <p:spPr>
          <a:xfrm>
            <a:off x="-19209" y="0"/>
            <a:ext cx="2411760" cy="693939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ZoneTexte 14"/>
          <p:cNvSpPr txBox="1"/>
          <p:nvPr/>
        </p:nvSpPr>
        <p:spPr>
          <a:xfrm>
            <a:off x="0" y="6128099"/>
            <a:ext cx="2411760" cy="523220"/>
          </a:xfrm>
          <a:prstGeom prst="rect">
            <a:avLst/>
          </a:prstGeom>
          <a:noFill/>
          <a:ln>
            <a:noFill/>
          </a:ln>
        </p:spPr>
        <p:txBody>
          <a:bodyPr wrap="square" rtlCol="0">
            <a:spAutoFit/>
          </a:bodyPr>
          <a:lstStyle/>
          <a:p>
            <a:pPr algn="r"/>
            <a:r>
              <a:rPr lang="fr-FR" sz="1400" dirty="0" smtClean="0">
                <a:ln w="18415" cmpd="sng">
                  <a:solidFill>
                    <a:srgbClr val="FFFFFF"/>
                  </a:solidFill>
                  <a:prstDash val="solid"/>
                </a:ln>
              </a:rPr>
              <a:t>30  Mars 2017</a:t>
            </a:r>
          </a:p>
          <a:p>
            <a:pPr algn="r"/>
            <a:r>
              <a:rPr lang="fr-FR" sz="1400" dirty="0" smtClean="0">
                <a:ln w="18415" cmpd="sng">
                  <a:solidFill>
                    <a:srgbClr val="FFFFFF"/>
                  </a:solidFill>
                  <a:prstDash val="solid"/>
                </a:ln>
              </a:rPr>
              <a:t>Lycée Diderot - Paris</a:t>
            </a:r>
            <a:endParaRPr lang="fr-FR" sz="1400" dirty="0">
              <a:ln w="18415" cmpd="sng">
                <a:solidFill>
                  <a:srgbClr val="FFFFFF"/>
                </a:solidFill>
                <a:prstDash val="solid"/>
              </a:ln>
            </a:endParaRPr>
          </a:p>
        </p:txBody>
      </p:sp>
      <p:sp>
        <p:nvSpPr>
          <p:cNvPr id="16" name="Rectangle 15"/>
          <p:cNvSpPr/>
          <p:nvPr/>
        </p:nvSpPr>
        <p:spPr>
          <a:xfrm>
            <a:off x="0" y="5389435"/>
            <a:ext cx="2403045" cy="738664"/>
          </a:xfrm>
          <a:prstGeom prst="rect">
            <a:avLst/>
          </a:prstGeom>
        </p:spPr>
        <p:txBody>
          <a:bodyPr wrap="square">
            <a:spAutoFit/>
          </a:bodyPr>
          <a:lstStyle/>
          <a:p>
            <a:pPr algn="r"/>
            <a:r>
              <a:rPr lang="fr-FR" sz="1400" b="1" dirty="0" smtClean="0">
                <a:solidFill>
                  <a:schemeClr val="bg1"/>
                </a:solidFill>
                <a:latin typeface="Helvetica" charset="0"/>
              </a:rPr>
              <a:t>La </a:t>
            </a:r>
            <a:r>
              <a:rPr lang="fr-FR" sz="1400" b="1" dirty="0">
                <a:solidFill>
                  <a:schemeClr val="bg1"/>
                </a:solidFill>
                <a:latin typeface="Helvetica" charset="0"/>
              </a:rPr>
              <a:t>construction du parcours avenir dans la filière </a:t>
            </a:r>
            <a:r>
              <a:rPr lang="fr-FR" sz="1400" b="1" dirty="0" smtClean="0">
                <a:solidFill>
                  <a:schemeClr val="bg1"/>
                </a:solidFill>
                <a:latin typeface="Helvetica" charset="0"/>
              </a:rPr>
              <a:t>bois</a:t>
            </a:r>
            <a:endParaRPr lang="fr-FR" sz="1400" b="1" dirty="0">
              <a:solidFill>
                <a:schemeClr val="bg1"/>
              </a:solidFill>
            </a:endParaRPr>
          </a:p>
        </p:txBody>
      </p:sp>
    </p:spTree>
    <p:extLst>
      <p:ext uri="{BB962C8B-B14F-4D97-AF65-F5344CB8AC3E}">
        <p14:creationId xmlns:p14="http://schemas.microsoft.com/office/powerpoint/2010/main" val="320863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wipe(up)">
                                      <p:cBhvr>
                                        <p:cTn id="11" dur="1000"/>
                                        <p:tgtEl>
                                          <p:spTgt spid="13">
                                            <p:txEl>
                                              <p:pRg st="0" end="0"/>
                                            </p:txEl>
                                          </p:spTgt>
                                        </p:tgtEl>
                                      </p:cBhvr>
                                    </p:animEffect>
                                  </p:childTnLst>
                                </p:cTn>
                              </p:par>
                            </p:childTnLst>
                          </p:cTn>
                        </p:par>
                        <p:par>
                          <p:cTn id="12" fill="hold">
                            <p:stCondLst>
                              <p:cond delay="3000"/>
                            </p:stCondLst>
                            <p:childTnLst>
                              <p:par>
                                <p:cTn id="13" presetID="22" presetClass="entr" presetSubtype="1" fill="hold" grpId="0" nodeType="after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wipe(up)">
                                      <p:cBhvr>
                                        <p:cTn id="15" dur="1000"/>
                                        <p:tgtEl>
                                          <p:spTgt spid="13">
                                            <p:txEl>
                                              <p:pRg st="1" end="1"/>
                                            </p:txEl>
                                          </p:spTgt>
                                        </p:tgtEl>
                                      </p:cBhvr>
                                    </p:animEffect>
                                  </p:childTnLst>
                                </p:cTn>
                              </p:par>
                            </p:childTnLst>
                          </p:cTn>
                        </p:par>
                        <p:par>
                          <p:cTn id="16" fill="hold">
                            <p:stCondLst>
                              <p:cond delay="4000"/>
                            </p:stCondLst>
                            <p:childTnLst>
                              <p:par>
                                <p:cTn id="17" presetID="22" presetClass="entr" presetSubtype="1" fill="hold" grpId="0" nodeType="after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wipe(up)">
                                      <p:cBhvr>
                                        <p:cTn id="19" dur="10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98C2B6A-585A-4FDA-8F79-084B1166EA1E}" type="slidenum">
              <a:rPr lang="fr-FR" smtClean="0"/>
              <a:pPr/>
              <a:t>27</a:t>
            </a:fld>
            <a:endParaRPr lang="fr-FR" dirty="0"/>
          </a:p>
        </p:txBody>
      </p:sp>
      <p:sp>
        <p:nvSpPr>
          <p:cNvPr id="5" name="ZoneTexte 4"/>
          <p:cNvSpPr txBox="1"/>
          <p:nvPr/>
        </p:nvSpPr>
        <p:spPr>
          <a:xfrm>
            <a:off x="755576" y="802455"/>
            <a:ext cx="7394366" cy="5632311"/>
          </a:xfrm>
          <a:prstGeom prst="rect">
            <a:avLst/>
          </a:prstGeom>
          <a:solidFill>
            <a:schemeClr val="bg1"/>
          </a:solidFill>
        </p:spPr>
        <p:txBody>
          <a:bodyPr wrap="square" rtlCol="0">
            <a:spAutoFit/>
          </a:bodyPr>
          <a:lstStyle/>
          <a:p>
            <a:r>
              <a:rPr lang="fr-FR" sz="2000" dirty="0" smtClean="0"/>
              <a:t>Plusieurs dispositifs  permettent le passage d’une formation à une autre ou bien facilitent la poursuite d’études :</a:t>
            </a:r>
          </a:p>
          <a:p>
            <a:endParaRPr lang="fr-FR" sz="2000" dirty="0"/>
          </a:p>
          <a:p>
            <a:r>
              <a:rPr lang="fr-FR" sz="2000" dirty="0" smtClean="0"/>
              <a:t>Le dispositif « </a:t>
            </a:r>
            <a:r>
              <a:rPr lang="fr-FR" sz="2000" b="1" dirty="0" smtClean="0"/>
              <a:t>passerelle</a:t>
            </a:r>
            <a:r>
              <a:rPr lang="fr-FR" sz="2000" dirty="0" smtClean="0"/>
              <a:t> » permet à des jeunes ayant accompli la scolarité complète d’une classe de seconde ou de première générale ou technologique d’intégrer une classe de seconde ou première professionnelle après avis de l’équipe pédagogique d’accueil. (Code de l’Education  D333-18-1)</a:t>
            </a:r>
          </a:p>
          <a:p>
            <a:endParaRPr lang="fr-FR" sz="2000" dirty="0"/>
          </a:p>
          <a:p>
            <a:r>
              <a:rPr lang="fr-FR" sz="2000" dirty="0" smtClean="0"/>
              <a:t>La </a:t>
            </a:r>
            <a:r>
              <a:rPr lang="fr-FR" sz="2000" b="1" dirty="0" smtClean="0"/>
              <a:t>réorientation</a:t>
            </a:r>
            <a:r>
              <a:rPr lang="fr-FR" sz="2000" dirty="0" smtClean="0"/>
              <a:t> permet à des jeunes de changer de filière ou de champ professionnel :</a:t>
            </a:r>
          </a:p>
          <a:p>
            <a:pPr marL="542925" indent="-276225">
              <a:buFont typeface="Arial" panose="020B0604020202020204" pitchFamily="34" charset="0"/>
              <a:buChar char="•"/>
            </a:pPr>
            <a:r>
              <a:rPr lang="fr-FR" dirty="0" smtClean="0"/>
              <a:t>Elèves titulaires du CAP ou BEP désireux de poursuivre une formation au baccalauréat professionnel d’une autre spécialité,</a:t>
            </a:r>
          </a:p>
          <a:p>
            <a:pPr marL="542925" indent="-276225">
              <a:buFont typeface="Arial" panose="020B0604020202020204" pitchFamily="34" charset="0"/>
              <a:buChar char="•"/>
            </a:pPr>
            <a:r>
              <a:rPr lang="fr-FR" dirty="0" smtClean="0"/>
              <a:t>Elève engagé dans une spécialité de baccalauréat professionnel et désireux de poursuivre dans une autre spécialité,</a:t>
            </a:r>
          </a:p>
          <a:p>
            <a:pPr marL="285750" indent="-285750">
              <a:buFontTx/>
              <a:buChar char="-"/>
            </a:pPr>
            <a:endParaRPr lang="fr-FR" sz="2000" dirty="0"/>
          </a:p>
          <a:p>
            <a:r>
              <a:rPr lang="fr-FR" sz="2000" dirty="0" smtClean="0"/>
              <a:t>La procédure de positionnement est alors obligatoire et peut aboutir à l’adaptation des enseignements et de la durée des PFMP exigée. </a:t>
            </a:r>
          </a:p>
        </p:txBody>
      </p:sp>
      <p:sp>
        <p:nvSpPr>
          <p:cNvPr id="6" name="Titre 1"/>
          <p:cNvSpPr>
            <a:spLocks noGrp="1"/>
          </p:cNvSpPr>
          <p:nvPr>
            <p:ph type="ctrTitle"/>
          </p:nvPr>
        </p:nvSpPr>
        <p:spPr>
          <a:xfrm>
            <a:off x="0" y="0"/>
            <a:ext cx="8892480" cy="779560"/>
          </a:xfrm>
          <a:solidFill>
            <a:schemeClr val="bg1"/>
          </a:solidFill>
        </p:spPr>
        <p:txBody>
          <a:bodyPr>
            <a:noAutofit/>
          </a:bodyPr>
          <a:lstStyle/>
          <a:p>
            <a:pPr algn="r"/>
            <a:r>
              <a:rPr lang="fr-FR" sz="3200" b="1" dirty="0" smtClean="0">
                <a:solidFill>
                  <a:schemeClr val="bg1">
                    <a:lumMod val="50000"/>
                  </a:schemeClr>
                </a:solidFill>
              </a:rPr>
              <a:t>Les passerelles, poursuites et réorientations</a:t>
            </a:r>
            <a:endParaRPr lang="fr-FR" sz="3200" b="1" dirty="0">
              <a:solidFill>
                <a:schemeClr val="accent5">
                  <a:lumMod val="60000"/>
                  <a:lumOff val="40000"/>
                </a:schemeClr>
              </a:solidFill>
            </a:endParaRPr>
          </a:p>
        </p:txBody>
      </p:sp>
    </p:spTree>
    <p:extLst>
      <p:ext uri="{BB962C8B-B14F-4D97-AF65-F5344CB8AC3E}">
        <p14:creationId xmlns:p14="http://schemas.microsoft.com/office/powerpoint/2010/main" val="384130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up)">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2000"/>
                                        <p:tgtEl>
                                          <p:spTgt spid="5">
                                            <p:txEl>
                                              <p:pRg st="0" end="0"/>
                                            </p:txEl>
                                          </p:spTgt>
                                        </p:tgtEl>
                                      </p:cBhvr>
                                    </p:animEffect>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up)">
                                      <p:cBhvr>
                                        <p:cTn id="16" dur="20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wipe(up)">
                                      <p:cBhvr>
                                        <p:cTn id="21" dur="2000"/>
                                        <p:tgtEl>
                                          <p:spTgt spid="5">
                                            <p:txEl>
                                              <p:pRg st="4" end="4"/>
                                            </p:txEl>
                                          </p:spTgt>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wipe(up)">
                                      <p:cBhvr>
                                        <p:cTn id="25" dur="2000"/>
                                        <p:tgtEl>
                                          <p:spTgt spid="5">
                                            <p:txEl>
                                              <p:pRg st="5" end="5"/>
                                            </p:txEl>
                                          </p:spTgt>
                                        </p:tgtEl>
                                      </p:cBhvr>
                                    </p:animEffect>
                                  </p:childTnLst>
                                </p:cTn>
                              </p:par>
                            </p:childTnLst>
                          </p:cTn>
                        </p:par>
                        <p:par>
                          <p:cTn id="26" fill="hold">
                            <p:stCondLst>
                              <p:cond delay="4000"/>
                            </p:stCondLst>
                            <p:childTnLst>
                              <p:par>
                                <p:cTn id="27" presetID="22" presetClass="entr" presetSubtype="1" fill="hold" grpId="0" nodeType="after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wipe(up)">
                                      <p:cBhvr>
                                        <p:cTn id="29" dur="2000"/>
                                        <p:tgtEl>
                                          <p:spTgt spid="5">
                                            <p:txEl>
                                              <p:pRg st="6" end="6"/>
                                            </p:txEl>
                                          </p:spTgt>
                                        </p:tgtEl>
                                      </p:cBhvr>
                                    </p:animEffect>
                                  </p:childTnLst>
                                </p:cTn>
                              </p:par>
                            </p:childTnLst>
                          </p:cTn>
                        </p:par>
                        <p:par>
                          <p:cTn id="30" fill="hold">
                            <p:stCondLst>
                              <p:cond delay="6000"/>
                            </p:stCondLst>
                            <p:childTnLst>
                              <p:par>
                                <p:cTn id="31" presetID="22" presetClass="entr" presetSubtype="1" fill="hold" grpId="0" nodeType="after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wipe(up)">
                                      <p:cBhvr>
                                        <p:cTn id="33"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98C2B6A-585A-4FDA-8F79-084B1166EA1E}" type="slidenum">
              <a:rPr lang="fr-FR" smtClean="0"/>
              <a:pPr/>
              <a:t>28</a:t>
            </a:fld>
            <a:endParaRPr lang="fr-FR" dirty="0"/>
          </a:p>
        </p:txBody>
      </p:sp>
      <p:grpSp>
        <p:nvGrpSpPr>
          <p:cNvPr id="5" name="Groupe 4"/>
          <p:cNvGrpSpPr/>
          <p:nvPr/>
        </p:nvGrpSpPr>
        <p:grpSpPr>
          <a:xfrm>
            <a:off x="1172002" y="1349124"/>
            <a:ext cx="6821041" cy="3960550"/>
            <a:chOff x="1172003" y="1142936"/>
            <a:chExt cx="6821041" cy="3960550"/>
          </a:xfrm>
        </p:grpSpPr>
        <p:cxnSp>
          <p:nvCxnSpPr>
            <p:cNvPr id="6" name="Connecteur droit 5"/>
            <p:cNvCxnSpPr/>
            <p:nvPr/>
          </p:nvCxnSpPr>
          <p:spPr>
            <a:xfrm>
              <a:off x="1192169" y="5103486"/>
              <a:ext cx="6480799"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cxnSp>
          <p:nvCxnSpPr>
            <p:cNvPr id="7" name="Connecteur droit 6"/>
            <p:cNvCxnSpPr/>
            <p:nvPr/>
          </p:nvCxnSpPr>
          <p:spPr>
            <a:xfrm>
              <a:off x="1192169" y="2940325"/>
              <a:ext cx="6480799"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cxnSp>
          <p:nvCxnSpPr>
            <p:cNvPr id="8" name="Connecteur droit 7"/>
            <p:cNvCxnSpPr/>
            <p:nvPr/>
          </p:nvCxnSpPr>
          <p:spPr>
            <a:xfrm>
              <a:off x="1192169" y="2223086"/>
              <a:ext cx="6480799"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cxnSp>
          <p:nvCxnSpPr>
            <p:cNvPr id="9" name="Connecteur droit 8"/>
            <p:cNvCxnSpPr/>
            <p:nvPr/>
          </p:nvCxnSpPr>
          <p:spPr>
            <a:xfrm>
              <a:off x="1172003" y="3663286"/>
              <a:ext cx="6480799"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cxnSp>
          <p:nvCxnSpPr>
            <p:cNvPr id="10" name="Connecteur droit 9"/>
            <p:cNvCxnSpPr/>
            <p:nvPr/>
          </p:nvCxnSpPr>
          <p:spPr>
            <a:xfrm>
              <a:off x="1204390" y="4397674"/>
              <a:ext cx="6480799"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cxnSp>
          <p:nvCxnSpPr>
            <p:cNvPr id="11" name="Connecteur droit 10"/>
            <p:cNvCxnSpPr/>
            <p:nvPr/>
          </p:nvCxnSpPr>
          <p:spPr>
            <a:xfrm>
              <a:off x="1192169" y="1502986"/>
              <a:ext cx="6480799" cy="0"/>
            </a:xfrm>
            <a:prstGeom prst="line">
              <a:avLst/>
            </a:prstGeom>
            <a:ln>
              <a:prstDash val="dash"/>
            </a:ln>
          </p:spPr>
          <p:style>
            <a:lnRef idx="3">
              <a:schemeClr val="accent2"/>
            </a:lnRef>
            <a:fillRef idx="0">
              <a:schemeClr val="accent2"/>
            </a:fillRef>
            <a:effectRef idx="2">
              <a:schemeClr val="accent2"/>
            </a:effectRef>
            <a:fontRef idx="minor">
              <a:schemeClr val="tx1"/>
            </a:fontRef>
          </p:style>
        </p:cxnSp>
        <p:sp>
          <p:nvSpPr>
            <p:cNvPr id="12" name="Ellipse 11"/>
            <p:cNvSpPr/>
            <p:nvPr/>
          </p:nvSpPr>
          <p:spPr bwMode="auto">
            <a:xfrm>
              <a:off x="7559703" y="4056523"/>
              <a:ext cx="432060" cy="432060"/>
            </a:xfrm>
            <a:prstGeom prst="ellipse">
              <a:avLst/>
            </a:prstGeom>
            <a:solidFill>
              <a:srgbClr val="CC9900"/>
            </a:solidFill>
            <a:ln/>
          </p:spPr>
          <p:style>
            <a:lnRef idx="0">
              <a:schemeClr val="accent1"/>
            </a:lnRef>
            <a:fillRef idx="3">
              <a:schemeClr val="accent1"/>
            </a:fillRef>
            <a:effectRef idx="3">
              <a:schemeClr val="accent1"/>
            </a:effectRef>
            <a:fontRef idx="minor">
              <a:schemeClr val="lt1"/>
            </a:fontRef>
          </p:style>
          <p:txBody>
            <a:bodyPr lIns="36000" tIns="36000" rIns="36000" bIns="36000" rtlCol="0" anchor="ctr"/>
            <a:lstStyle/>
            <a:p>
              <a:pPr algn="ctr" fontAlgn="auto">
                <a:spcBef>
                  <a:spcPts val="0"/>
                </a:spcBef>
                <a:spcAft>
                  <a:spcPts val="0"/>
                </a:spcAft>
              </a:pPr>
              <a:r>
                <a:rPr lang="fr-FR" sz="2000" b="1" dirty="0" smtClean="0">
                  <a:solidFill>
                    <a:schemeClr val="tx1"/>
                  </a:solidFill>
                </a:rPr>
                <a:t>5</a:t>
              </a:r>
            </a:p>
          </p:txBody>
        </p:sp>
        <p:sp>
          <p:nvSpPr>
            <p:cNvPr id="13" name="Ellipse 12"/>
            <p:cNvSpPr/>
            <p:nvPr/>
          </p:nvSpPr>
          <p:spPr bwMode="auto">
            <a:xfrm>
              <a:off x="7560984" y="2655498"/>
              <a:ext cx="432060" cy="432060"/>
            </a:xfrm>
            <a:prstGeom prst="ellipse">
              <a:avLst/>
            </a:prstGeom>
            <a:solidFill>
              <a:srgbClr val="CC9900"/>
            </a:solidFill>
            <a:ln/>
          </p:spPr>
          <p:style>
            <a:lnRef idx="0">
              <a:schemeClr val="accent1"/>
            </a:lnRef>
            <a:fillRef idx="3">
              <a:schemeClr val="accent1"/>
            </a:fillRef>
            <a:effectRef idx="3">
              <a:schemeClr val="accent1"/>
            </a:effectRef>
            <a:fontRef idx="minor">
              <a:schemeClr val="lt1"/>
            </a:fontRef>
          </p:style>
          <p:txBody>
            <a:bodyPr lIns="36000" tIns="36000" rIns="36000" bIns="36000" rtlCol="0" anchor="ctr"/>
            <a:lstStyle/>
            <a:p>
              <a:pPr algn="ctr" fontAlgn="auto">
                <a:spcBef>
                  <a:spcPts val="0"/>
                </a:spcBef>
                <a:spcAft>
                  <a:spcPts val="0"/>
                </a:spcAft>
              </a:pPr>
              <a:r>
                <a:rPr lang="fr-FR" sz="2000" b="1" dirty="0">
                  <a:solidFill>
                    <a:schemeClr val="tx1"/>
                  </a:solidFill>
                </a:rPr>
                <a:t>4</a:t>
              </a:r>
              <a:endParaRPr lang="fr-FR" sz="2000" b="1" dirty="0" smtClean="0">
                <a:solidFill>
                  <a:schemeClr val="tx1"/>
                </a:solidFill>
              </a:endParaRPr>
            </a:p>
          </p:txBody>
        </p:sp>
        <p:sp>
          <p:nvSpPr>
            <p:cNvPr id="14" name="Ellipse 13"/>
            <p:cNvSpPr/>
            <p:nvPr/>
          </p:nvSpPr>
          <p:spPr bwMode="auto">
            <a:xfrm>
              <a:off x="7560984" y="1142936"/>
              <a:ext cx="432060" cy="432060"/>
            </a:xfrm>
            <a:prstGeom prst="ellipse">
              <a:avLst/>
            </a:prstGeom>
            <a:solidFill>
              <a:srgbClr val="CC9900"/>
            </a:solidFill>
            <a:ln/>
          </p:spPr>
          <p:style>
            <a:lnRef idx="0">
              <a:schemeClr val="accent1"/>
            </a:lnRef>
            <a:fillRef idx="3">
              <a:schemeClr val="accent1"/>
            </a:fillRef>
            <a:effectRef idx="3">
              <a:schemeClr val="accent1"/>
            </a:effectRef>
            <a:fontRef idx="minor">
              <a:schemeClr val="lt1"/>
            </a:fontRef>
          </p:style>
          <p:txBody>
            <a:bodyPr lIns="36000" tIns="36000" rIns="36000" bIns="36000" rtlCol="0" anchor="ctr"/>
            <a:lstStyle/>
            <a:p>
              <a:pPr algn="ctr" fontAlgn="auto">
                <a:spcBef>
                  <a:spcPts val="0"/>
                </a:spcBef>
                <a:spcAft>
                  <a:spcPts val="0"/>
                </a:spcAft>
              </a:pPr>
              <a:r>
                <a:rPr lang="fr-FR" sz="2000" b="1" dirty="0">
                  <a:solidFill>
                    <a:schemeClr val="tx1"/>
                  </a:solidFill>
                </a:rPr>
                <a:t>3</a:t>
              </a:r>
              <a:endParaRPr lang="fr-FR" sz="2000" b="1" dirty="0" smtClean="0">
                <a:solidFill>
                  <a:schemeClr val="tx1"/>
                </a:solidFill>
              </a:endParaRPr>
            </a:p>
          </p:txBody>
        </p:sp>
      </p:grpSp>
      <p:sp>
        <p:nvSpPr>
          <p:cNvPr id="15" name="Titre 1"/>
          <p:cNvSpPr>
            <a:spLocks noGrp="1"/>
          </p:cNvSpPr>
          <p:nvPr>
            <p:ph type="ctrTitle"/>
          </p:nvPr>
        </p:nvSpPr>
        <p:spPr>
          <a:xfrm>
            <a:off x="0" y="53924"/>
            <a:ext cx="9072282" cy="1304135"/>
          </a:xfrm>
          <a:solidFill>
            <a:schemeClr val="bg1"/>
          </a:solidFill>
        </p:spPr>
        <p:txBody>
          <a:bodyPr>
            <a:noAutofit/>
          </a:bodyPr>
          <a:lstStyle/>
          <a:p>
            <a:pPr algn="r"/>
            <a:r>
              <a:rPr lang="fr-FR" sz="3200" b="1" dirty="0" smtClean="0">
                <a:solidFill>
                  <a:schemeClr val="bg1">
                    <a:lumMod val="50000"/>
                  </a:schemeClr>
                </a:solidFill>
              </a:rPr>
              <a:t>Les passerelles, poursuites et réorientations</a:t>
            </a:r>
            <a:endParaRPr lang="fr-FR" sz="3200" b="1" dirty="0">
              <a:solidFill>
                <a:schemeClr val="accent5">
                  <a:lumMod val="60000"/>
                  <a:lumOff val="40000"/>
                </a:schemeClr>
              </a:solidFill>
            </a:endParaRPr>
          </a:p>
        </p:txBody>
      </p:sp>
      <p:grpSp>
        <p:nvGrpSpPr>
          <p:cNvPr id="16" name="Groupe 15"/>
          <p:cNvGrpSpPr/>
          <p:nvPr/>
        </p:nvGrpSpPr>
        <p:grpSpPr>
          <a:xfrm>
            <a:off x="2163395" y="3150831"/>
            <a:ext cx="1440200" cy="2899735"/>
            <a:chOff x="2163396" y="2944643"/>
            <a:chExt cx="1440200" cy="2899735"/>
          </a:xfrm>
        </p:grpSpPr>
        <p:sp>
          <p:nvSpPr>
            <p:cNvPr id="17" name="Rectangle 16"/>
            <p:cNvSpPr/>
            <p:nvPr/>
          </p:nvSpPr>
          <p:spPr bwMode="auto">
            <a:xfrm>
              <a:off x="2163396" y="4404178"/>
              <a:ext cx="1440200" cy="1440200"/>
            </a:xfrm>
            <a:prstGeom prst="rect">
              <a:avLst/>
            </a:prstGeom>
            <a:solidFill>
              <a:srgbClr val="92D050"/>
            </a:solidFill>
            <a:ln/>
          </p:spPr>
          <p:style>
            <a:lnRef idx="0">
              <a:schemeClr val="accent1"/>
            </a:lnRef>
            <a:fillRef idx="3">
              <a:schemeClr val="accent1"/>
            </a:fillRef>
            <a:effectRef idx="3">
              <a:schemeClr val="accent1"/>
            </a:effectRef>
            <a:fontRef idx="minor">
              <a:schemeClr val="lt1"/>
            </a:fontRef>
          </p:style>
          <p:txBody>
            <a:bodyPr lIns="36000" tIns="36000" rIns="36000" bIns="36000" rtlCol="0" anchor="ctr"/>
            <a:lstStyle/>
            <a:p>
              <a:pPr algn="ctr" fontAlgn="auto">
                <a:spcBef>
                  <a:spcPts val="0"/>
                </a:spcBef>
                <a:spcAft>
                  <a:spcPts val="0"/>
                </a:spcAft>
              </a:pPr>
              <a:r>
                <a:rPr lang="fr-FR" sz="2400" b="1" dirty="0" smtClean="0">
                  <a:solidFill>
                    <a:schemeClr val="tx1"/>
                  </a:solidFill>
                </a:rPr>
                <a:t>CAP</a:t>
              </a:r>
            </a:p>
          </p:txBody>
        </p:sp>
        <p:sp>
          <p:nvSpPr>
            <p:cNvPr id="18" name="Rectangle 17"/>
            <p:cNvSpPr/>
            <p:nvPr/>
          </p:nvSpPr>
          <p:spPr bwMode="auto">
            <a:xfrm>
              <a:off x="2163396" y="2944643"/>
              <a:ext cx="1440200" cy="1440200"/>
            </a:xfrm>
            <a:prstGeom prst="rect">
              <a:avLst/>
            </a:prstGeom>
            <a:solidFill>
              <a:srgbClr val="00B0F0"/>
            </a:solidFill>
            <a:ln/>
          </p:spPr>
          <p:style>
            <a:lnRef idx="0">
              <a:schemeClr val="accent1"/>
            </a:lnRef>
            <a:fillRef idx="3">
              <a:schemeClr val="accent1"/>
            </a:fillRef>
            <a:effectRef idx="3">
              <a:schemeClr val="accent1"/>
            </a:effectRef>
            <a:fontRef idx="minor">
              <a:schemeClr val="lt1"/>
            </a:fontRef>
          </p:style>
          <p:txBody>
            <a:bodyPr lIns="36000" tIns="36000" rIns="36000" bIns="36000" rtlCol="0" anchor="ctr"/>
            <a:lstStyle/>
            <a:p>
              <a:pPr algn="ctr" fontAlgn="auto">
                <a:spcBef>
                  <a:spcPts val="0"/>
                </a:spcBef>
                <a:spcAft>
                  <a:spcPts val="0"/>
                </a:spcAft>
              </a:pPr>
              <a:r>
                <a:rPr lang="fr-FR" sz="2400" b="1" dirty="0" smtClean="0">
                  <a:solidFill>
                    <a:schemeClr val="tx1"/>
                  </a:solidFill>
                </a:rPr>
                <a:t>BP</a:t>
              </a:r>
            </a:p>
          </p:txBody>
        </p:sp>
      </p:grpSp>
      <p:grpSp>
        <p:nvGrpSpPr>
          <p:cNvPr id="19" name="Groupe 18"/>
          <p:cNvGrpSpPr/>
          <p:nvPr/>
        </p:nvGrpSpPr>
        <p:grpSpPr>
          <a:xfrm>
            <a:off x="4466504" y="3141441"/>
            <a:ext cx="1584220" cy="2195076"/>
            <a:chOff x="4466505" y="2935253"/>
            <a:chExt cx="1584220" cy="2195076"/>
          </a:xfrm>
        </p:grpSpPr>
        <p:sp>
          <p:nvSpPr>
            <p:cNvPr id="20" name="Rectangle 19"/>
            <p:cNvSpPr/>
            <p:nvPr/>
          </p:nvSpPr>
          <p:spPr bwMode="auto">
            <a:xfrm>
              <a:off x="4466505" y="2935253"/>
              <a:ext cx="1584220" cy="2179624"/>
            </a:xfrm>
            <a:prstGeom prst="rect">
              <a:avLst/>
            </a:prstGeom>
            <a:solidFill>
              <a:srgbClr val="00B0F0"/>
            </a:solidFill>
            <a:ln/>
          </p:spPr>
          <p:style>
            <a:lnRef idx="0">
              <a:schemeClr val="accent1"/>
            </a:lnRef>
            <a:fillRef idx="3">
              <a:schemeClr val="accent1"/>
            </a:fillRef>
            <a:effectRef idx="3">
              <a:schemeClr val="accent1"/>
            </a:effectRef>
            <a:fontRef idx="minor">
              <a:schemeClr val="lt1"/>
            </a:fontRef>
          </p:style>
          <p:txBody>
            <a:bodyPr lIns="36000" tIns="36000" rIns="36000" bIns="36000" rtlCol="0" anchor="t" anchorCtr="0"/>
            <a:lstStyle/>
            <a:p>
              <a:pPr algn="ctr" fontAlgn="auto">
                <a:spcBef>
                  <a:spcPts val="0"/>
                </a:spcBef>
                <a:spcAft>
                  <a:spcPts val="0"/>
                </a:spcAft>
              </a:pPr>
              <a:endParaRPr lang="fr-FR" sz="1200" b="1" dirty="0" smtClean="0">
                <a:solidFill>
                  <a:schemeClr val="tx1"/>
                </a:solidFill>
              </a:endParaRPr>
            </a:p>
            <a:p>
              <a:pPr algn="ctr" fontAlgn="auto">
                <a:spcBef>
                  <a:spcPts val="0"/>
                </a:spcBef>
                <a:spcAft>
                  <a:spcPts val="0"/>
                </a:spcAft>
              </a:pPr>
              <a:r>
                <a:rPr lang="fr-FR" sz="2400" b="1" dirty="0" smtClean="0">
                  <a:solidFill>
                    <a:schemeClr val="tx1"/>
                  </a:solidFill>
                </a:rPr>
                <a:t>BAC PRO</a:t>
              </a:r>
            </a:p>
          </p:txBody>
        </p:sp>
        <p:sp>
          <p:nvSpPr>
            <p:cNvPr id="21" name="Rectangle 20"/>
            <p:cNvSpPr/>
            <p:nvPr/>
          </p:nvSpPr>
          <p:spPr bwMode="auto">
            <a:xfrm>
              <a:off x="4826555" y="4174872"/>
              <a:ext cx="1224170" cy="955457"/>
            </a:xfrm>
            <a:prstGeom prst="rect">
              <a:avLst/>
            </a:prstGeom>
            <a:solidFill>
              <a:srgbClr val="92D050"/>
            </a:solidFill>
            <a:ln/>
          </p:spPr>
          <p:style>
            <a:lnRef idx="0">
              <a:schemeClr val="accent1"/>
            </a:lnRef>
            <a:fillRef idx="3">
              <a:schemeClr val="accent1"/>
            </a:fillRef>
            <a:effectRef idx="3">
              <a:schemeClr val="accent1"/>
            </a:effectRef>
            <a:fontRef idx="minor">
              <a:schemeClr val="lt1"/>
            </a:fontRef>
          </p:style>
          <p:txBody>
            <a:bodyPr lIns="36000" tIns="36000" rIns="36000" bIns="36000" rtlCol="0" anchor="ctr"/>
            <a:lstStyle/>
            <a:p>
              <a:pPr algn="ctr" fontAlgn="auto">
                <a:spcBef>
                  <a:spcPts val="0"/>
                </a:spcBef>
                <a:spcAft>
                  <a:spcPts val="0"/>
                </a:spcAft>
              </a:pPr>
              <a:r>
                <a:rPr lang="fr-FR" sz="2400" b="1" dirty="0" smtClean="0">
                  <a:solidFill>
                    <a:schemeClr val="tx1"/>
                  </a:solidFill>
                </a:rPr>
                <a:t>BEP</a:t>
              </a:r>
            </a:p>
          </p:txBody>
        </p:sp>
      </p:grpSp>
      <p:sp>
        <p:nvSpPr>
          <p:cNvPr id="22" name="Rectangle 21"/>
          <p:cNvSpPr/>
          <p:nvPr/>
        </p:nvSpPr>
        <p:spPr bwMode="auto">
          <a:xfrm>
            <a:off x="5277831" y="1686494"/>
            <a:ext cx="1440200" cy="144020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lIns="36000" tIns="36000" rIns="36000" bIns="36000" rtlCol="0" anchor="ctr"/>
          <a:lstStyle/>
          <a:p>
            <a:pPr algn="ctr" fontAlgn="auto">
              <a:spcBef>
                <a:spcPts val="0"/>
              </a:spcBef>
              <a:spcAft>
                <a:spcPts val="0"/>
              </a:spcAft>
            </a:pPr>
            <a:r>
              <a:rPr lang="fr-FR" sz="2400" b="1" dirty="0" smtClean="0">
                <a:solidFill>
                  <a:schemeClr val="tx1"/>
                </a:solidFill>
              </a:rPr>
              <a:t>BTS</a:t>
            </a:r>
          </a:p>
        </p:txBody>
      </p:sp>
      <p:sp>
        <p:nvSpPr>
          <p:cNvPr id="23" name="Flèche droite 22"/>
          <p:cNvSpPr/>
          <p:nvPr/>
        </p:nvSpPr>
        <p:spPr bwMode="auto">
          <a:xfrm rot="16200000">
            <a:off x="5015081" y="3338832"/>
            <a:ext cx="1302533" cy="316987"/>
          </a:xfrm>
          <a:prstGeom prst="rightArrow">
            <a:avLst/>
          </a:prstGeom>
          <a:solidFill>
            <a:srgbClr val="FF0000"/>
          </a:solidFill>
          <a:ln/>
        </p:spPr>
        <p:style>
          <a:lnRef idx="0">
            <a:schemeClr val="accent2"/>
          </a:lnRef>
          <a:fillRef idx="3">
            <a:schemeClr val="accent2"/>
          </a:fillRef>
          <a:effectRef idx="3">
            <a:schemeClr val="accent2"/>
          </a:effectRef>
          <a:fontRef idx="minor">
            <a:schemeClr val="lt1"/>
          </a:fontRef>
        </p:style>
        <p:txBody>
          <a:bodyPr lIns="36000" tIns="36000" rIns="36000" bIns="36000" rtlCol="0" anchor="ctr"/>
          <a:lstStyle/>
          <a:p>
            <a:pPr algn="ctr" fontAlgn="auto">
              <a:spcBef>
                <a:spcPts val="0"/>
              </a:spcBef>
              <a:spcAft>
                <a:spcPts val="0"/>
              </a:spcAft>
            </a:pPr>
            <a:endParaRPr lang="fr-FR" sz="1400" dirty="0" smtClean="0">
              <a:solidFill>
                <a:schemeClr val="tx1"/>
              </a:solidFill>
            </a:endParaRPr>
          </a:p>
        </p:txBody>
      </p:sp>
      <p:grpSp>
        <p:nvGrpSpPr>
          <p:cNvPr id="24" name="Groupe 23"/>
          <p:cNvGrpSpPr/>
          <p:nvPr/>
        </p:nvGrpSpPr>
        <p:grpSpPr>
          <a:xfrm>
            <a:off x="2799852" y="2424202"/>
            <a:ext cx="2481608" cy="717239"/>
            <a:chOff x="2917453" y="2003547"/>
            <a:chExt cx="2481608" cy="717239"/>
          </a:xfrm>
        </p:grpSpPr>
        <p:sp>
          <p:nvSpPr>
            <p:cNvPr id="25" name="Rectangle 24"/>
            <p:cNvSpPr/>
            <p:nvPr/>
          </p:nvSpPr>
          <p:spPr bwMode="auto">
            <a:xfrm>
              <a:off x="2917453" y="2003547"/>
              <a:ext cx="1236331" cy="717239"/>
            </a:xfrm>
            <a:prstGeom prst="rect">
              <a:avLst/>
            </a:prstGeom>
            <a:ln/>
          </p:spPr>
          <p:style>
            <a:lnRef idx="0">
              <a:schemeClr val="accent1"/>
            </a:lnRef>
            <a:fillRef idx="3">
              <a:schemeClr val="accent1"/>
            </a:fillRef>
            <a:effectRef idx="3">
              <a:schemeClr val="accent1"/>
            </a:effectRef>
            <a:fontRef idx="minor">
              <a:schemeClr val="lt1"/>
            </a:fontRef>
          </p:style>
          <p:txBody>
            <a:bodyPr lIns="36000" tIns="36000" rIns="36000" bIns="36000" rtlCol="0" anchor="ctr"/>
            <a:lstStyle/>
            <a:p>
              <a:pPr algn="ctr" fontAlgn="auto">
                <a:spcBef>
                  <a:spcPts val="0"/>
                </a:spcBef>
                <a:spcAft>
                  <a:spcPts val="0"/>
                </a:spcAft>
              </a:pPr>
              <a:r>
                <a:rPr lang="fr-FR" sz="2000" b="1" dirty="0" smtClean="0">
                  <a:solidFill>
                    <a:schemeClr val="tx1"/>
                  </a:solidFill>
                </a:rPr>
                <a:t>Bac Pro</a:t>
              </a:r>
            </a:p>
          </p:txBody>
        </p:sp>
        <p:sp>
          <p:nvSpPr>
            <p:cNvPr id="26" name="Rectangle 25"/>
            <p:cNvSpPr/>
            <p:nvPr/>
          </p:nvSpPr>
          <p:spPr bwMode="auto">
            <a:xfrm>
              <a:off x="4153785" y="2003547"/>
              <a:ext cx="1245276" cy="717239"/>
            </a:xfrm>
            <a:prstGeom prst="rect">
              <a:avLst/>
            </a:prstGeom>
            <a:ln/>
          </p:spPr>
          <p:style>
            <a:lnRef idx="0">
              <a:schemeClr val="accent1"/>
            </a:lnRef>
            <a:fillRef idx="3">
              <a:schemeClr val="accent1"/>
            </a:fillRef>
            <a:effectRef idx="3">
              <a:schemeClr val="accent1"/>
            </a:effectRef>
            <a:fontRef idx="minor">
              <a:schemeClr val="lt1"/>
            </a:fontRef>
          </p:style>
          <p:txBody>
            <a:bodyPr lIns="36000" tIns="36000" rIns="36000" bIns="36000" rtlCol="0" anchor="ctr"/>
            <a:lstStyle/>
            <a:p>
              <a:pPr algn="ctr" fontAlgn="auto">
                <a:spcBef>
                  <a:spcPts val="0"/>
                </a:spcBef>
                <a:spcAft>
                  <a:spcPts val="0"/>
                </a:spcAft>
              </a:pPr>
              <a:r>
                <a:rPr lang="fr-FR" sz="2000" b="1" dirty="0" smtClean="0">
                  <a:solidFill>
                    <a:schemeClr val="tx1"/>
                  </a:solidFill>
                </a:rPr>
                <a:t>BP</a:t>
              </a:r>
            </a:p>
          </p:txBody>
        </p:sp>
      </p:grpSp>
      <p:sp>
        <p:nvSpPr>
          <p:cNvPr id="27" name="Double flèche horizontale 26"/>
          <p:cNvSpPr/>
          <p:nvPr/>
        </p:nvSpPr>
        <p:spPr bwMode="auto">
          <a:xfrm>
            <a:off x="3457666" y="3006811"/>
            <a:ext cx="1157036" cy="288040"/>
          </a:xfrm>
          <a:prstGeom prst="leftRightArrow">
            <a:avLst/>
          </a:prstGeom>
          <a:solidFill>
            <a:srgbClr val="FF0000"/>
          </a:solidFill>
          <a:ln/>
        </p:spPr>
        <p:style>
          <a:lnRef idx="0">
            <a:schemeClr val="accent1"/>
          </a:lnRef>
          <a:fillRef idx="3">
            <a:schemeClr val="accent1"/>
          </a:fillRef>
          <a:effectRef idx="3">
            <a:schemeClr val="accent1"/>
          </a:effectRef>
          <a:fontRef idx="minor">
            <a:schemeClr val="lt1"/>
          </a:fontRef>
        </p:style>
        <p:txBody>
          <a:bodyPr lIns="36000" tIns="36000" rIns="36000" bIns="36000" rtlCol="0" anchor="ctr"/>
          <a:lstStyle/>
          <a:p>
            <a:pPr algn="ctr" fontAlgn="auto">
              <a:spcBef>
                <a:spcPts val="0"/>
              </a:spcBef>
              <a:spcAft>
                <a:spcPts val="0"/>
              </a:spcAft>
            </a:pPr>
            <a:endParaRPr lang="fr-FR" sz="1400" dirty="0" smtClean="0">
              <a:solidFill>
                <a:schemeClr val="tx1"/>
              </a:solidFill>
            </a:endParaRPr>
          </a:p>
        </p:txBody>
      </p:sp>
      <p:grpSp>
        <p:nvGrpSpPr>
          <p:cNvPr id="28" name="Groupe 27"/>
          <p:cNvGrpSpPr/>
          <p:nvPr/>
        </p:nvGrpSpPr>
        <p:grpSpPr>
          <a:xfrm>
            <a:off x="7154822" y="1670605"/>
            <a:ext cx="1226020" cy="3624758"/>
            <a:chOff x="7154823" y="1464417"/>
            <a:chExt cx="1226020" cy="3624758"/>
          </a:xfrm>
        </p:grpSpPr>
        <p:sp>
          <p:nvSpPr>
            <p:cNvPr id="29" name="Flèche droite 28"/>
            <p:cNvSpPr/>
            <p:nvPr/>
          </p:nvSpPr>
          <p:spPr bwMode="auto">
            <a:xfrm>
              <a:off x="7154823" y="1464417"/>
              <a:ext cx="1184095" cy="755808"/>
            </a:xfrm>
            <a:prstGeom prst="rightArrow">
              <a:avLst/>
            </a:prstGeom>
            <a:solidFill>
              <a:srgbClr val="FFC000"/>
            </a:solidFill>
            <a:ln/>
          </p:spPr>
          <p:style>
            <a:lnRef idx="0">
              <a:schemeClr val="accent1"/>
            </a:lnRef>
            <a:fillRef idx="3">
              <a:schemeClr val="accent1"/>
            </a:fillRef>
            <a:effectRef idx="3">
              <a:schemeClr val="accent1"/>
            </a:effectRef>
            <a:fontRef idx="minor">
              <a:schemeClr val="lt1"/>
            </a:fontRef>
          </p:style>
          <p:txBody>
            <a:bodyPr lIns="36000" tIns="36000" rIns="36000" bIns="36000" rtlCol="0" anchor="ctr">
              <a:spAutoFit/>
            </a:bodyPr>
            <a:lstStyle/>
            <a:p>
              <a:pPr algn="ctr" fontAlgn="auto">
                <a:spcBef>
                  <a:spcPts val="0"/>
                </a:spcBef>
                <a:spcAft>
                  <a:spcPts val="0"/>
                </a:spcAft>
              </a:pPr>
              <a:r>
                <a:rPr lang="fr-FR" sz="2000" dirty="0" smtClean="0">
                  <a:solidFill>
                    <a:schemeClr val="tx1"/>
                  </a:solidFill>
                </a:rPr>
                <a:t>Emploi</a:t>
              </a:r>
            </a:p>
          </p:txBody>
        </p:sp>
        <p:sp>
          <p:nvSpPr>
            <p:cNvPr id="30" name="Flèche droite 29"/>
            <p:cNvSpPr/>
            <p:nvPr/>
          </p:nvSpPr>
          <p:spPr bwMode="auto">
            <a:xfrm>
              <a:off x="7196747" y="2952467"/>
              <a:ext cx="1184095" cy="755808"/>
            </a:xfrm>
            <a:prstGeom prst="rightArrow">
              <a:avLst/>
            </a:prstGeom>
            <a:solidFill>
              <a:srgbClr val="FFC000"/>
            </a:solidFill>
            <a:ln/>
          </p:spPr>
          <p:style>
            <a:lnRef idx="0">
              <a:schemeClr val="accent1"/>
            </a:lnRef>
            <a:fillRef idx="3">
              <a:schemeClr val="accent1"/>
            </a:fillRef>
            <a:effectRef idx="3">
              <a:schemeClr val="accent1"/>
            </a:effectRef>
            <a:fontRef idx="minor">
              <a:schemeClr val="lt1"/>
            </a:fontRef>
          </p:style>
          <p:txBody>
            <a:bodyPr lIns="36000" tIns="36000" rIns="36000" bIns="36000" rtlCol="0" anchor="ctr">
              <a:spAutoFit/>
            </a:bodyPr>
            <a:lstStyle/>
            <a:p>
              <a:pPr algn="ctr" fontAlgn="auto">
                <a:spcBef>
                  <a:spcPts val="0"/>
                </a:spcBef>
                <a:spcAft>
                  <a:spcPts val="0"/>
                </a:spcAft>
              </a:pPr>
              <a:r>
                <a:rPr lang="fr-FR" sz="2000" dirty="0" smtClean="0">
                  <a:solidFill>
                    <a:schemeClr val="tx1"/>
                  </a:solidFill>
                </a:rPr>
                <a:t>Emploi</a:t>
              </a:r>
            </a:p>
          </p:txBody>
        </p:sp>
        <p:sp>
          <p:nvSpPr>
            <p:cNvPr id="31" name="Flèche droite 30"/>
            <p:cNvSpPr/>
            <p:nvPr/>
          </p:nvSpPr>
          <p:spPr bwMode="auto">
            <a:xfrm>
              <a:off x="7196748" y="4333367"/>
              <a:ext cx="1184095" cy="755808"/>
            </a:xfrm>
            <a:prstGeom prst="rightArrow">
              <a:avLst/>
            </a:prstGeom>
            <a:solidFill>
              <a:srgbClr val="FFC000"/>
            </a:solidFill>
            <a:ln/>
          </p:spPr>
          <p:style>
            <a:lnRef idx="0">
              <a:schemeClr val="accent1"/>
            </a:lnRef>
            <a:fillRef idx="3">
              <a:schemeClr val="accent1"/>
            </a:fillRef>
            <a:effectRef idx="3">
              <a:schemeClr val="accent1"/>
            </a:effectRef>
            <a:fontRef idx="minor">
              <a:schemeClr val="lt1"/>
            </a:fontRef>
          </p:style>
          <p:txBody>
            <a:bodyPr lIns="36000" tIns="36000" rIns="36000" bIns="36000" rtlCol="0" anchor="ctr">
              <a:spAutoFit/>
            </a:bodyPr>
            <a:lstStyle/>
            <a:p>
              <a:pPr algn="ctr" fontAlgn="auto">
                <a:spcBef>
                  <a:spcPts val="0"/>
                </a:spcBef>
                <a:spcAft>
                  <a:spcPts val="0"/>
                </a:spcAft>
              </a:pPr>
              <a:r>
                <a:rPr lang="fr-FR" sz="2000" dirty="0" smtClean="0">
                  <a:solidFill>
                    <a:schemeClr val="tx1"/>
                  </a:solidFill>
                </a:rPr>
                <a:t>Emploi</a:t>
              </a:r>
            </a:p>
          </p:txBody>
        </p:sp>
      </p:grpSp>
      <p:grpSp>
        <p:nvGrpSpPr>
          <p:cNvPr id="32" name="Groupe 31"/>
          <p:cNvGrpSpPr/>
          <p:nvPr/>
        </p:nvGrpSpPr>
        <p:grpSpPr>
          <a:xfrm>
            <a:off x="723195" y="3160640"/>
            <a:ext cx="1449725" cy="2888184"/>
            <a:chOff x="723196" y="2954452"/>
            <a:chExt cx="1449725" cy="2888184"/>
          </a:xfrm>
        </p:grpSpPr>
        <p:sp>
          <p:nvSpPr>
            <p:cNvPr id="33" name="Rectangle 32"/>
            <p:cNvSpPr/>
            <p:nvPr/>
          </p:nvSpPr>
          <p:spPr bwMode="auto">
            <a:xfrm>
              <a:off x="732721" y="4402436"/>
              <a:ext cx="1440200" cy="1440200"/>
            </a:xfrm>
            <a:prstGeom prst="rect">
              <a:avLst/>
            </a:prstGeom>
            <a:solidFill>
              <a:srgbClr val="92D050"/>
            </a:solidFill>
            <a:ln/>
          </p:spPr>
          <p:style>
            <a:lnRef idx="0">
              <a:schemeClr val="accent1"/>
            </a:lnRef>
            <a:fillRef idx="3">
              <a:schemeClr val="accent1"/>
            </a:fillRef>
            <a:effectRef idx="3">
              <a:schemeClr val="accent1"/>
            </a:effectRef>
            <a:fontRef idx="minor">
              <a:schemeClr val="lt1"/>
            </a:fontRef>
          </p:style>
          <p:txBody>
            <a:bodyPr lIns="36000" tIns="36000" rIns="36000" bIns="36000" rtlCol="0" anchor="ctr"/>
            <a:lstStyle/>
            <a:p>
              <a:pPr algn="ctr" fontAlgn="auto">
                <a:spcBef>
                  <a:spcPts val="0"/>
                </a:spcBef>
                <a:spcAft>
                  <a:spcPts val="0"/>
                </a:spcAft>
              </a:pPr>
              <a:r>
                <a:rPr lang="fr-FR" sz="2400" b="1" dirty="0" smtClean="0">
                  <a:solidFill>
                    <a:schemeClr val="tx1"/>
                  </a:solidFill>
                </a:rPr>
                <a:t>CAP</a:t>
              </a:r>
            </a:p>
          </p:txBody>
        </p:sp>
        <p:sp>
          <p:nvSpPr>
            <p:cNvPr id="34" name="Rectangle 33"/>
            <p:cNvSpPr/>
            <p:nvPr/>
          </p:nvSpPr>
          <p:spPr bwMode="auto">
            <a:xfrm>
              <a:off x="723196" y="2954452"/>
              <a:ext cx="1440200" cy="1440200"/>
            </a:xfrm>
            <a:prstGeom prst="rect">
              <a:avLst/>
            </a:prstGeom>
            <a:solidFill>
              <a:srgbClr val="00B0F0"/>
            </a:solidFill>
            <a:ln/>
          </p:spPr>
          <p:style>
            <a:lnRef idx="0">
              <a:schemeClr val="accent1"/>
            </a:lnRef>
            <a:fillRef idx="3">
              <a:schemeClr val="accent1"/>
            </a:fillRef>
            <a:effectRef idx="3">
              <a:schemeClr val="accent1"/>
            </a:effectRef>
            <a:fontRef idx="minor">
              <a:schemeClr val="lt1"/>
            </a:fontRef>
          </p:style>
          <p:txBody>
            <a:bodyPr lIns="36000" tIns="36000" rIns="36000" bIns="36000" rtlCol="0" anchor="ctr"/>
            <a:lstStyle/>
            <a:p>
              <a:pPr algn="ctr" fontAlgn="auto">
                <a:spcBef>
                  <a:spcPts val="0"/>
                </a:spcBef>
                <a:spcAft>
                  <a:spcPts val="0"/>
                </a:spcAft>
              </a:pPr>
              <a:r>
                <a:rPr lang="fr-FR" sz="2400" b="1" dirty="0" smtClean="0">
                  <a:solidFill>
                    <a:schemeClr val="tx1"/>
                  </a:solidFill>
                </a:rPr>
                <a:t>BMA</a:t>
              </a:r>
            </a:p>
          </p:txBody>
        </p:sp>
      </p:grpSp>
      <p:sp>
        <p:nvSpPr>
          <p:cNvPr id="35" name="Rectangle 34"/>
          <p:cNvSpPr/>
          <p:nvPr/>
        </p:nvSpPr>
        <p:spPr bwMode="auto">
          <a:xfrm>
            <a:off x="721335" y="1694763"/>
            <a:ext cx="1440200" cy="144020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lIns="36000" tIns="36000" rIns="36000" bIns="36000" rtlCol="0" anchor="ctr"/>
          <a:lstStyle/>
          <a:p>
            <a:pPr algn="ctr" fontAlgn="auto">
              <a:spcBef>
                <a:spcPts val="0"/>
              </a:spcBef>
              <a:spcAft>
                <a:spcPts val="0"/>
              </a:spcAft>
            </a:pPr>
            <a:r>
              <a:rPr lang="fr-FR" sz="2400" b="1" dirty="0">
                <a:solidFill>
                  <a:schemeClr val="tx1"/>
                </a:solidFill>
              </a:rPr>
              <a:t>D</a:t>
            </a:r>
            <a:r>
              <a:rPr lang="fr-FR" sz="2400" b="1" dirty="0" smtClean="0">
                <a:solidFill>
                  <a:schemeClr val="tx1"/>
                </a:solidFill>
              </a:rPr>
              <a:t>MA</a:t>
            </a:r>
          </a:p>
        </p:txBody>
      </p:sp>
      <p:sp>
        <p:nvSpPr>
          <p:cNvPr id="36" name="Flèche droite 35"/>
          <p:cNvSpPr/>
          <p:nvPr/>
        </p:nvSpPr>
        <p:spPr bwMode="auto">
          <a:xfrm rot="16200000">
            <a:off x="915193" y="4384562"/>
            <a:ext cx="2496406" cy="316987"/>
          </a:xfrm>
          <a:prstGeom prst="rightArrow">
            <a:avLst/>
          </a:prstGeom>
          <a:solidFill>
            <a:srgbClr val="FF0000"/>
          </a:solidFill>
          <a:ln/>
        </p:spPr>
        <p:style>
          <a:lnRef idx="0">
            <a:schemeClr val="accent2"/>
          </a:lnRef>
          <a:fillRef idx="3">
            <a:schemeClr val="accent2"/>
          </a:fillRef>
          <a:effectRef idx="3">
            <a:schemeClr val="accent2"/>
          </a:effectRef>
          <a:fontRef idx="minor">
            <a:schemeClr val="lt1"/>
          </a:fontRef>
        </p:style>
        <p:txBody>
          <a:bodyPr lIns="36000" tIns="36000" rIns="36000" bIns="36000" rtlCol="0" anchor="ctr"/>
          <a:lstStyle/>
          <a:p>
            <a:pPr algn="ctr" fontAlgn="auto">
              <a:spcBef>
                <a:spcPts val="0"/>
              </a:spcBef>
              <a:spcAft>
                <a:spcPts val="0"/>
              </a:spcAft>
            </a:pPr>
            <a:endParaRPr lang="fr-FR" sz="1400" dirty="0" smtClean="0">
              <a:solidFill>
                <a:schemeClr val="tx1"/>
              </a:solidFill>
            </a:endParaRPr>
          </a:p>
        </p:txBody>
      </p:sp>
      <p:sp>
        <p:nvSpPr>
          <p:cNvPr id="37" name="Rectangle 36"/>
          <p:cNvSpPr/>
          <p:nvPr/>
        </p:nvSpPr>
        <p:spPr bwMode="auto">
          <a:xfrm>
            <a:off x="3603595" y="4643728"/>
            <a:ext cx="877849" cy="684996"/>
          </a:xfrm>
          <a:prstGeom prst="rect">
            <a:avLst/>
          </a:prstGeom>
          <a:solidFill>
            <a:srgbClr val="92D050"/>
          </a:solidFill>
          <a:ln/>
        </p:spPr>
        <p:style>
          <a:lnRef idx="0">
            <a:schemeClr val="accent1"/>
          </a:lnRef>
          <a:fillRef idx="3">
            <a:schemeClr val="accent1"/>
          </a:fillRef>
          <a:effectRef idx="3">
            <a:schemeClr val="accent1"/>
          </a:effectRef>
          <a:fontRef idx="minor">
            <a:schemeClr val="lt1"/>
          </a:fontRef>
        </p:style>
        <p:txBody>
          <a:bodyPr lIns="36000" tIns="36000" rIns="36000" bIns="36000" rtlCol="0" anchor="ctr"/>
          <a:lstStyle/>
          <a:p>
            <a:pPr algn="ctr" fontAlgn="auto">
              <a:spcBef>
                <a:spcPts val="0"/>
              </a:spcBef>
              <a:spcAft>
                <a:spcPts val="0"/>
              </a:spcAft>
            </a:pPr>
            <a:r>
              <a:rPr lang="fr-FR" sz="2400" b="1" dirty="0" smtClean="0">
                <a:solidFill>
                  <a:schemeClr val="tx1"/>
                </a:solidFill>
              </a:rPr>
              <a:t>CAP</a:t>
            </a:r>
          </a:p>
        </p:txBody>
      </p:sp>
      <p:sp>
        <p:nvSpPr>
          <p:cNvPr id="38" name="Flèche droite 37"/>
          <p:cNvSpPr/>
          <p:nvPr/>
        </p:nvSpPr>
        <p:spPr bwMode="auto">
          <a:xfrm>
            <a:off x="3485352" y="4381061"/>
            <a:ext cx="1114333" cy="316987"/>
          </a:xfrm>
          <a:prstGeom prst="rightArrow">
            <a:avLst/>
          </a:prstGeom>
          <a:solidFill>
            <a:srgbClr val="FF0000"/>
          </a:solidFill>
          <a:ln/>
        </p:spPr>
        <p:style>
          <a:lnRef idx="0">
            <a:schemeClr val="accent2"/>
          </a:lnRef>
          <a:fillRef idx="3">
            <a:schemeClr val="accent2"/>
          </a:fillRef>
          <a:effectRef idx="3">
            <a:schemeClr val="accent2"/>
          </a:effectRef>
          <a:fontRef idx="minor">
            <a:schemeClr val="lt1"/>
          </a:fontRef>
        </p:style>
        <p:txBody>
          <a:bodyPr lIns="36000" tIns="36000" rIns="36000" bIns="36000" rtlCol="0" anchor="ctr"/>
          <a:lstStyle/>
          <a:p>
            <a:pPr algn="ctr" fontAlgn="auto">
              <a:spcBef>
                <a:spcPts val="0"/>
              </a:spcBef>
              <a:spcAft>
                <a:spcPts val="0"/>
              </a:spcAft>
            </a:pPr>
            <a:endParaRPr lang="fr-FR" sz="1400" dirty="0" smtClean="0">
              <a:solidFill>
                <a:schemeClr val="tx1"/>
              </a:solidFill>
            </a:endParaRPr>
          </a:p>
        </p:txBody>
      </p:sp>
    </p:spTree>
    <p:extLst>
      <p:ext uri="{BB962C8B-B14F-4D97-AF65-F5344CB8AC3E}">
        <p14:creationId xmlns:p14="http://schemas.microsoft.com/office/powerpoint/2010/main" val="159276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2000"/>
                                        <p:tgtEl>
                                          <p:spTgt spid="5"/>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2000"/>
                                        <p:tgtEl>
                                          <p:spTgt spid="19"/>
                                        </p:tgtEl>
                                      </p:cBhvr>
                                    </p:animEffect>
                                  </p:childTnLst>
                                </p:cTn>
                              </p:par>
                            </p:childTnLst>
                          </p:cTn>
                        </p:par>
                        <p:par>
                          <p:cTn id="12" fill="hold">
                            <p:stCondLst>
                              <p:cond delay="4000"/>
                            </p:stCondLst>
                            <p:childTnLst>
                              <p:par>
                                <p:cTn id="13" presetID="2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2000"/>
                                        <p:tgtEl>
                                          <p:spTgt spid="16"/>
                                        </p:tgtEl>
                                      </p:cBhvr>
                                    </p:animEffect>
                                  </p:childTnLst>
                                </p:cTn>
                              </p:par>
                            </p:childTnLst>
                          </p:cTn>
                        </p:par>
                        <p:par>
                          <p:cTn id="16" fill="hold">
                            <p:stCondLst>
                              <p:cond delay="6000"/>
                            </p:stCondLst>
                            <p:childTnLst>
                              <p:par>
                                <p:cTn id="17" presetID="22" presetClass="entr" presetSubtype="4"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2000"/>
                                        <p:tgtEl>
                                          <p:spTgt spid="32"/>
                                        </p:tgtEl>
                                      </p:cBhvr>
                                    </p:animEffect>
                                  </p:childTnLst>
                                </p:cTn>
                              </p:par>
                            </p:childTnLst>
                          </p:cTn>
                        </p:par>
                        <p:par>
                          <p:cTn id="20" fill="hold">
                            <p:stCondLst>
                              <p:cond delay="8000"/>
                            </p:stCondLst>
                            <p:childTnLst>
                              <p:par>
                                <p:cTn id="21" presetID="22" presetClass="entr" presetSubtype="4"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down)">
                                      <p:cBhvr>
                                        <p:cTn id="23" dur="2000"/>
                                        <p:tgtEl>
                                          <p:spTgt spid="36"/>
                                        </p:tgtEl>
                                      </p:cBhvr>
                                    </p:animEffect>
                                  </p:childTnLst>
                                </p:cTn>
                              </p:par>
                            </p:childTnLst>
                          </p:cTn>
                        </p:par>
                        <p:par>
                          <p:cTn id="24" fill="hold">
                            <p:stCondLst>
                              <p:cond delay="10000"/>
                            </p:stCondLst>
                            <p:childTnLst>
                              <p:par>
                                <p:cTn id="25" presetID="2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down)">
                                      <p:cBhvr>
                                        <p:cTn id="27" dur="2000"/>
                                        <p:tgtEl>
                                          <p:spTgt spid="35"/>
                                        </p:tgtEl>
                                      </p:cBhvr>
                                    </p:animEffect>
                                  </p:childTnLst>
                                </p:cTn>
                              </p:par>
                            </p:childTnLst>
                          </p:cTn>
                        </p:par>
                        <p:par>
                          <p:cTn id="28" fill="hold">
                            <p:stCondLst>
                              <p:cond delay="12000"/>
                            </p:stCondLst>
                            <p:childTnLst>
                              <p:par>
                                <p:cTn id="29" presetID="22" presetClass="entr" presetSubtype="4"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2000"/>
                                        <p:tgtEl>
                                          <p:spTgt spid="23"/>
                                        </p:tgtEl>
                                      </p:cBhvr>
                                    </p:animEffect>
                                  </p:childTnLst>
                                </p:cTn>
                              </p:par>
                            </p:childTnLst>
                          </p:cTn>
                        </p:par>
                        <p:par>
                          <p:cTn id="32" fill="hold">
                            <p:stCondLst>
                              <p:cond delay="14000"/>
                            </p:stCondLst>
                            <p:childTnLst>
                              <p:par>
                                <p:cTn id="33" presetID="22" presetClass="entr" presetSubtype="4"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down)">
                                      <p:cBhvr>
                                        <p:cTn id="35" dur="2000"/>
                                        <p:tgtEl>
                                          <p:spTgt spid="22"/>
                                        </p:tgtEl>
                                      </p:cBhvr>
                                    </p:animEffect>
                                  </p:childTnLst>
                                </p:cTn>
                              </p:par>
                            </p:childTnLst>
                          </p:cTn>
                        </p:par>
                        <p:par>
                          <p:cTn id="36" fill="hold">
                            <p:stCondLst>
                              <p:cond delay="16000"/>
                            </p:stCondLst>
                            <p:childTnLst>
                              <p:par>
                                <p:cTn id="37" presetID="22" presetClass="entr" presetSubtype="4"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2000"/>
                                        <p:tgtEl>
                                          <p:spTgt spid="24"/>
                                        </p:tgtEl>
                                      </p:cBhvr>
                                    </p:animEffect>
                                  </p:childTnLst>
                                </p:cTn>
                              </p:par>
                            </p:childTnLst>
                          </p:cTn>
                        </p:par>
                        <p:par>
                          <p:cTn id="40" fill="hold">
                            <p:stCondLst>
                              <p:cond delay="18000"/>
                            </p:stCondLst>
                            <p:childTnLst>
                              <p:par>
                                <p:cTn id="41" presetID="45"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2000"/>
                                        <p:tgtEl>
                                          <p:spTgt spid="27"/>
                                        </p:tgtEl>
                                      </p:cBhvr>
                                    </p:animEffect>
                                    <p:anim calcmode="lin" valueType="num">
                                      <p:cBhvr>
                                        <p:cTn id="44" dur="2000" fill="hold"/>
                                        <p:tgtEl>
                                          <p:spTgt spid="27"/>
                                        </p:tgtEl>
                                        <p:attrNameLst>
                                          <p:attrName>ppt_w</p:attrName>
                                        </p:attrNameLst>
                                      </p:cBhvr>
                                      <p:tavLst>
                                        <p:tav tm="0" fmla="#ppt_w*sin(2.5*pi*$)">
                                          <p:val>
                                            <p:fltVal val="0"/>
                                          </p:val>
                                        </p:tav>
                                        <p:tav tm="100000">
                                          <p:val>
                                            <p:fltVal val="1"/>
                                          </p:val>
                                        </p:tav>
                                      </p:tavLst>
                                    </p:anim>
                                    <p:anim calcmode="lin" valueType="num">
                                      <p:cBhvr>
                                        <p:cTn id="45" dur="2000" fill="hold"/>
                                        <p:tgtEl>
                                          <p:spTgt spid="27"/>
                                        </p:tgtEl>
                                        <p:attrNameLst>
                                          <p:attrName>ppt_h</p:attrName>
                                        </p:attrNameLst>
                                      </p:cBhvr>
                                      <p:tavLst>
                                        <p:tav tm="0">
                                          <p:val>
                                            <p:strVal val="#ppt_h"/>
                                          </p:val>
                                        </p:tav>
                                        <p:tav tm="100000">
                                          <p:val>
                                            <p:strVal val="#ppt_h"/>
                                          </p:val>
                                        </p:tav>
                                      </p:tavLst>
                                    </p:anim>
                                  </p:childTnLst>
                                </p:cTn>
                              </p:par>
                            </p:childTnLst>
                          </p:cTn>
                        </p:par>
                        <p:par>
                          <p:cTn id="46" fill="hold">
                            <p:stCondLst>
                              <p:cond delay="20000"/>
                            </p:stCondLst>
                            <p:childTnLst>
                              <p:par>
                                <p:cTn id="47" presetID="22" presetClass="entr" presetSubtype="4"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down)">
                                      <p:cBhvr>
                                        <p:cTn id="49" dur="2000"/>
                                        <p:tgtEl>
                                          <p:spTgt spid="37"/>
                                        </p:tgtEl>
                                      </p:cBhvr>
                                    </p:animEffect>
                                  </p:childTnLst>
                                </p:cTn>
                              </p:par>
                            </p:childTnLst>
                          </p:cTn>
                        </p:par>
                        <p:par>
                          <p:cTn id="50" fill="hold">
                            <p:stCondLst>
                              <p:cond delay="220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2000"/>
                                        <p:tgtEl>
                                          <p:spTgt spid="38"/>
                                        </p:tgtEl>
                                      </p:cBhvr>
                                    </p:animEffect>
                                  </p:childTnLst>
                                </p:cTn>
                              </p:par>
                              <p:par>
                                <p:cTn id="54" presetID="22" presetClass="entr" presetSubtype="8"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left)">
                                      <p:cBhvr>
                                        <p:cTn id="56"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7" grpId="0" animBg="1"/>
      <p:bldP spid="35" grpId="0" animBg="1"/>
      <p:bldP spid="36" grpId="0" animBg="1"/>
      <p:bldP spid="37" grpId="0" animBg="1"/>
      <p:bldP spid="3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98C2B6A-585A-4FDA-8F79-084B1166EA1E}" type="slidenum">
              <a:rPr lang="fr-FR" smtClean="0"/>
              <a:pPr/>
              <a:t>29</a:t>
            </a:fld>
            <a:endParaRPr lang="fr-FR" dirty="0"/>
          </a:p>
        </p:txBody>
      </p:sp>
      <p:sp>
        <p:nvSpPr>
          <p:cNvPr id="5" name="ZoneTexte 4"/>
          <p:cNvSpPr txBox="1"/>
          <p:nvPr/>
        </p:nvSpPr>
        <p:spPr>
          <a:xfrm>
            <a:off x="2555776" y="332656"/>
            <a:ext cx="6311600" cy="1754326"/>
          </a:xfrm>
          <a:prstGeom prst="rect">
            <a:avLst/>
          </a:prstGeom>
          <a:solidFill>
            <a:schemeClr val="bg1"/>
          </a:solidFill>
        </p:spPr>
        <p:txBody>
          <a:bodyPr wrap="square" rtlCol="0">
            <a:spAutoFit/>
          </a:bodyPr>
          <a:lstStyle/>
          <a:p>
            <a:pPr algn="ctr"/>
            <a:r>
              <a:rPr lang="fr-FR" sz="3600" b="1" dirty="0">
                <a:solidFill>
                  <a:schemeClr val="bg1">
                    <a:lumMod val="50000"/>
                  </a:schemeClr>
                </a:solidFill>
              </a:rPr>
              <a:t>Cohérence et </a:t>
            </a:r>
            <a:r>
              <a:rPr lang="fr-FR" sz="3600" b="1" dirty="0" smtClean="0">
                <a:solidFill>
                  <a:schemeClr val="bg1">
                    <a:lumMod val="50000"/>
                  </a:schemeClr>
                </a:solidFill>
              </a:rPr>
              <a:t>continuité</a:t>
            </a:r>
          </a:p>
          <a:p>
            <a:pPr algn="ctr"/>
            <a:r>
              <a:rPr lang="fr-FR" sz="3600" b="1" dirty="0" smtClean="0">
                <a:solidFill>
                  <a:schemeClr val="bg1">
                    <a:lumMod val="50000"/>
                  </a:schemeClr>
                </a:solidFill>
              </a:rPr>
              <a:t>des </a:t>
            </a:r>
            <a:r>
              <a:rPr lang="fr-FR" sz="3600" b="1" dirty="0">
                <a:solidFill>
                  <a:schemeClr val="bg1">
                    <a:lumMod val="50000"/>
                  </a:schemeClr>
                </a:solidFill>
              </a:rPr>
              <a:t>parcours de </a:t>
            </a:r>
            <a:r>
              <a:rPr lang="fr-FR" sz="3600" b="1" dirty="0" smtClean="0">
                <a:solidFill>
                  <a:schemeClr val="bg1">
                    <a:lumMod val="50000"/>
                  </a:schemeClr>
                </a:solidFill>
              </a:rPr>
              <a:t>formation</a:t>
            </a:r>
          </a:p>
          <a:p>
            <a:pPr algn="ctr"/>
            <a:r>
              <a:rPr lang="fr-FR" sz="3600" b="1" dirty="0" smtClean="0">
                <a:solidFill>
                  <a:schemeClr val="bg1">
                    <a:lumMod val="50000"/>
                  </a:schemeClr>
                </a:solidFill>
              </a:rPr>
              <a:t>aux </a:t>
            </a:r>
            <a:r>
              <a:rPr lang="fr-FR" sz="3600" b="1" dirty="0">
                <a:solidFill>
                  <a:schemeClr val="bg1">
                    <a:lumMod val="50000"/>
                  </a:schemeClr>
                </a:solidFill>
              </a:rPr>
              <a:t>métiers de la filière </a:t>
            </a:r>
            <a:r>
              <a:rPr lang="fr-FR" sz="3600" b="1" dirty="0" smtClean="0">
                <a:solidFill>
                  <a:schemeClr val="bg1">
                    <a:lumMod val="50000"/>
                  </a:schemeClr>
                </a:solidFill>
              </a:rPr>
              <a:t>bois</a:t>
            </a:r>
          </a:p>
        </p:txBody>
      </p:sp>
      <p:sp>
        <p:nvSpPr>
          <p:cNvPr id="6" name="Rectangle 5"/>
          <p:cNvSpPr/>
          <p:nvPr/>
        </p:nvSpPr>
        <p:spPr>
          <a:xfrm>
            <a:off x="-19209" y="0"/>
            <a:ext cx="2411760" cy="693939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ZoneTexte 6"/>
          <p:cNvSpPr txBox="1"/>
          <p:nvPr/>
        </p:nvSpPr>
        <p:spPr>
          <a:xfrm>
            <a:off x="0" y="6128099"/>
            <a:ext cx="2411760" cy="523220"/>
          </a:xfrm>
          <a:prstGeom prst="rect">
            <a:avLst/>
          </a:prstGeom>
          <a:noFill/>
          <a:ln>
            <a:noFill/>
          </a:ln>
        </p:spPr>
        <p:txBody>
          <a:bodyPr wrap="square" rtlCol="0">
            <a:spAutoFit/>
          </a:bodyPr>
          <a:lstStyle/>
          <a:p>
            <a:pPr algn="r"/>
            <a:r>
              <a:rPr lang="fr-FR" sz="1400" dirty="0" smtClean="0">
                <a:ln w="18415" cmpd="sng">
                  <a:solidFill>
                    <a:srgbClr val="FFFFFF"/>
                  </a:solidFill>
                  <a:prstDash val="solid"/>
                </a:ln>
              </a:rPr>
              <a:t>30  Mars 2017</a:t>
            </a:r>
          </a:p>
          <a:p>
            <a:pPr algn="r"/>
            <a:r>
              <a:rPr lang="fr-FR" sz="1400" dirty="0" smtClean="0">
                <a:ln w="18415" cmpd="sng">
                  <a:solidFill>
                    <a:srgbClr val="FFFFFF"/>
                  </a:solidFill>
                  <a:prstDash val="solid"/>
                </a:ln>
              </a:rPr>
              <a:t>Lycée Diderot - Paris</a:t>
            </a:r>
            <a:endParaRPr lang="fr-FR" sz="1400" dirty="0">
              <a:ln w="18415" cmpd="sng">
                <a:solidFill>
                  <a:srgbClr val="FFFFFF"/>
                </a:solidFill>
                <a:prstDash val="solid"/>
              </a:ln>
            </a:endParaRPr>
          </a:p>
        </p:txBody>
      </p:sp>
      <p:sp>
        <p:nvSpPr>
          <p:cNvPr id="8" name="Rectangle 7"/>
          <p:cNvSpPr/>
          <p:nvPr/>
        </p:nvSpPr>
        <p:spPr>
          <a:xfrm>
            <a:off x="0" y="5389435"/>
            <a:ext cx="2403045" cy="738664"/>
          </a:xfrm>
          <a:prstGeom prst="rect">
            <a:avLst/>
          </a:prstGeom>
        </p:spPr>
        <p:txBody>
          <a:bodyPr wrap="square">
            <a:spAutoFit/>
          </a:bodyPr>
          <a:lstStyle/>
          <a:p>
            <a:pPr algn="r"/>
            <a:r>
              <a:rPr lang="fr-FR" sz="1400" b="1" dirty="0" smtClean="0">
                <a:solidFill>
                  <a:schemeClr val="bg1"/>
                </a:solidFill>
                <a:latin typeface="Helvetica" charset="0"/>
              </a:rPr>
              <a:t>La </a:t>
            </a:r>
            <a:r>
              <a:rPr lang="fr-FR" sz="1400" b="1" dirty="0">
                <a:solidFill>
                  <a:schemeClr val="bg1"/>
                </a:solidFill>
                <a:latin typeface="Helvetica" charset="0"/>
              </a:rPr>
              <a:t>construction du parcours avenir dans la filière </a:t>
            </a:r>
            <a:r>
              <a:rPr lang="fr-FR" sz="1400" b="1" dirty="0" smtClean="0">
                <a:solidFill>
                  <a:schemeClr val="bg1"/>
                </a:solidFill>
                <a:latin typeface="Helvetica" charset="0"/>
              </a:rPr>
              <a:t>bois</a:t>
            </a:r>
            <a:endParaRPr lang="fr-FR" sz="1400" b="1" dirty="0">
              <a:solidFill>
                <a:schemeClr val="bg1"/>
              </a:solidFill>
            </a:endParaRPr>
          </a:p>
        </p:txBody>
      </p:sp>
      <p:grpSp>
        <p:nvGrpSpPr>
          <p:cNvPr id="9" name="Groupe 8"/>
          <p:cNvGrpSpPr/>
          <p:nvPr/>
        </p:nvGrpSpPr>
        <p:grpSpPr>
          <a:xfrm>
            <a:off x="2384777" y="4337361"/>
            <a:ext cx="6748986" cy="2616822"/>
            <a:chOff x="1189134" y="3351946"/>
            <a:chExt cx="6748986" cy="2616822"/>
          </a:xfrm>
        </p:grpSpPr>
        <p:grpSp>
          <p:nvGrpSpPr>
            <p:cNvPr id="10" name="Groupe 9"/>
            <p:cNvGrpSpPr/>
            <p:nvPr/>
          </p:nvGrpSpPr>
          <p:grpSpPr>
            <a:xfrm>
              <a:off x="1189134" y="3351946"/>
              <a:ext cx="6748986" cy="2616822"/>
              <a:chOff x="1189134" y="3351946"/>
              <a:chExt cx="6748986" cy="2616822"/>
            </a:xfrm>
          </p:grpSpPr>
          <p:pic>
            <p:nvPicPr>
              <p:cNvPr id="12" name="Picture 7" descr="C:\Users\egazeau\Documents\Dossiers personnels\2015\Milan 2015\20151023_12372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40" b="32799"/>
              <a:stretch/>
            </p:blipFill>
            <p:spPr bwMode="auto">
              <a:xfrm>
                <a:off x="5823101" y="3438744"/>
                <a:ext cx="2115019" cy="2438222"/>
              </a:xfrm>
              <a:prstGeom prst="rect">
                <a:avLst/>
              </a:prstGeom>
              <a:noFill/>
              <a:effectLst>
                <a:softEdge rad="0"/>
              </a:effectLst>
            </p:spPr>
          </p:pic>
          <p:pic>
            <p:nvPicPr>
              <p:cNvPr id="13" name="Picture 6" descr="http://zerotrois.fr/baignereau/troncais/images/lande-blanche.jpg"/>
              <p:cNvPicPr>
                <a:picLocks noChangeAspect="1" noChangeArrowheads="1"/>
              </p:cNvPicPr>
              <p:nvPr/>
            </p:nvPicPr>
            <p:blipFill rotWithShape="1">
              <a:blip r:embed="rId3">
                <a:extLst>
                  <a:ext uri="{28A0092B-C50C-407E-A947-70E740481C1C}">
                    <a14:useLocalDpi xmlns:a14="http://schemas.microsoft.com/office/drawing/2010/main" val="0"/>
                  </a:ext>
                </a:extLst>
              </a:blip>
              <a:srcRect l="14583" r="972"/>
              <a:stretch/>
            </p:blipFill>
            <p:spPr bwMode="auto">
              <a:xfrm>
                <a:off x="1189134" y="3466624"/>
                <a:ext cx="1368000" cy="2412000"/>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14" name="Picture 4" descr="Résultat de recherche d'images pour &quot;agencement de magasin&quot;">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947" r="30184"/>
              <a:stretch/>
            </p:blipFill>
            <p:spPr bwMode="auto">
              <a:xfrm>
                <a:off x="2411760" y="3376480"/>
                <a:ext cx="2988000" cy="2592288"/>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pic>
            <p:nvPicPr>
              <p:cNvPr id="15" name="Picture 6" descr="Résultat de recherche d'images pour &quot;agencement de magasin&quot;">
                <a:hlinkClick r:id="rId6"/>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colorTemperature colorTemp="5300"/>
                        </a14:imgEffect>
                        <a14:imgEffect>
                          <a14:saturation sat="195000"/>
                        </a14:imgEffect>
                      </a14:imgLayer>
                    </a14:imgProps>
                  </a:ext>
                  <a:ext uri="{28A0092B-C50C-407E-A947-70E740481C1C}">
                    <a14:useLocalDpi xmlns:a14="http://schemas.microsoft.com/office/drawing/2010/main" val="0"/>
                  </a:ext>
                </a:extLst>
              </a:blip>
              <a:srcRect r="10326"/>
              <a:stretch/>
            </p:blipFill>
            <p:spPr bwMode="auto">
              <a:xfrm>
                <a:off x="3491880" y="3351946"/>
                <a:ext cx="3240000" cy="2602032"/>
              </a:xfrm>
              <a:prstGeom prst="rect">
                <a:avLst/>
              </a:prstGeom>
              <a:noFill/>
              <a:effectLst>
                <a:glow>
                  <a:schemeClr val="accent1"/>
                </a:glow>
                <a:outerShdw blurRad="50800" dist="50800" dir="5400000" algn="ctr" rotWithShape="0">
                  <a:srgbClr val="000000">
                    <a:alpha val="52000"/>
                  </a:srgbClr>
                </a:outerShdw>
                <a:softEdge rad="304800"/>
              </a:effectLst>
              <a:extLst>
                <a:ext uri="{909E8E84-426E-40DD-AFC4-6F175D3DCCD1}">
                  <a14:hiddenFill xmlns:a14="http://schemas.microsoft.com/office/drawing/2010/main">
                    <a:solidFill>
                      <a:srgbClr val="FFFFFF"/>
                    </a:solidFill>
                  </a14:hiddenFill>
                </a:ext>
              </a:extLst>
            </p:spPr>
          </p:pic>
        </p:grpSp>
        <p:pic>
          <p:nvPicPr>
            <p:cNvPr id="11" name="Picture 19" descr="Image associée">
              <a:hlinkClick r:id="rId9"/>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7896" t="17882" r="2631" b="9143"/>
            <a:stretch/>
          </p:blipFill>
          <p:spPr bwMode="auto">
            <a:xfrm>
              <a:off x="2384777" y="4906624"/>
              <a:ext cx="1224000" cy="972000"/>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grpSp>
      <p:sp>
        <p:nvSpPr>
          <p:cNvPr id="16" name="ZoneTexte 15"/>
          <p:cNvSpPr txBox="1"/>
          <p:nvPr/>
        </p:nvSpPr>
        <p:spPr>
          <a:xfrm>
            <a:off x="2411759" y="2420888"/>
            <a:ext cx="6722003" cy="1384995"/>
          </a:xfrm>
          <a:prstGeom prst="rect">
            <a:avLst/>
          </a:prstGeom>
          <a:noFill/>
        </p:spPr>
        <p:txBody>
          <a:bodyPr wrap="square" rtlCol="0">
            <a:spAutoFit/>
          </a:bodyPr>
          <a:lstStyle/>
          <a:p>
            <a:pPr marL="361950" indent="-266700">
              <a:buFont typeface="Arial" charset="0"/>
              <a:buChar char="•"/>
            </a:pPr>
            <a:r>
              <a:rPr lang="fr-FR" sz="2600" b="1" dirty="0">
                <a:solidFill>
                  <a:schemeClr val="bg1">
                    <a:lumMod val="50000"/>
                  </a:schemeClr>
                </a:solidFill>
              </a:rPr>
              <a:t>les parcours « métiers »</a:t>
            </a:r>
          </a:p>
          <a:p>
            <a:pPr marL="361950" indent="-266700">
              <a:buFont typeface="Arial" charset="0"/>
              <a:buChar char="•"/>
            </a:pPr>
            <a:r>
              <a:rPr lang="fr-FR" sz="2600" b="1" dirty="0">
                <a:solidFill>
                  <a:schemeClr val="bg1">
                    <a:lumMod val="50000"/>
                  </a:schemeClr>
                </a:solidFill>
              </a:rPr>
              <a:t>les </a:t>
            </a:r>
            <a:r>
              <a:rPr lang="fr-FR" sz="2600" b="1" dirty="0" smtClean="0">
                <a:solidFill>
                  <a:schemeClr val="bg1">
                    <a:lumMod val="50000"/>
                  </a:schemeClr>
                </a:solidFill>
              </a:rPr>
              <a:t>passerelles, poursuites et réorientations</a:t>
            </a:r>
            <a:endParaRPr lang="fr-FR" sz="2600" b="1" dirty="0">
              <a:solidFill>
                <a:schemeClr val="bg1">
                  <a:lumMod val="50000"/>
                </a:schemeClr>
              </a:solidFill>
            </a:endParaRPr>
          </a:p>
          <a:p>
            <a:pPr marL="361950" indent="-266700">
              <a:buFont typeface="Arial" charset="0"/>
              <a:buChar char="•"/>
            </a:pPr>
            <a:r>
              <a:rPr lang="fr-FR" sz="3200" b="1" dirty="0">
                <a:solidFill>
                  <a:schemeClr val="accent5">
                    <a:lumMod val="50000"/>
                  </a:schemeClr>
                </a:solidFill>
              </a:rPr>
              <a:t>le parcours « compétences »</a:t>
            </a:r>
          </a:p>
        </p:txBody>
      </p:sp>
    </p:spTree>
    <p:extLst>
      <p:ext uri="{BB962C8B-B14F-4D97-AF65-F5344CB8AC3E}">
        <p14:creationId xmlns:p14="http://schemas.microsoft.com/office/powerpoint/2010/main" val="1973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up)">
                                      <p:cBhvr>
                                        <p:cTn id="11" dur="1000"/>
                                        <p:tgtEl>
                                          <p:spTgt spid="16">
                                            <p:txEl>
                                              <p:pRg st="0" end="0"/>
                                            </p:txEl>
                                          </p:spTgt>
                                        </p:tgtEl>
                                      </p:cBhvr>
                                    </p:animEffect>
                                  </p:childTnLst>
                                </p:cTn>
                              </p:par>
                            </p:childTnLst>
                          </p:cTn>
                        </p:par>
                        <p:par>
                          <p:cTn id="12" fill="hold">
                            <p:stCondLst>
                              <p:cond delay="3000"/>
                            </p:stCondLst>
                            <p:childTnLst>
                              <p:par>
                                <p:cTn id="13" presetID="22" presetClass="entr" presetSubtype="1" fill="hold" grpId="0" nodeType="after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animEffect transition="in" filter="wipe(up)">
                                      <p:cBhvr>
                                        <p:cTn id="15" dur="1000"/>
                                        <p:tgtEl>
                                          <p:spTgt spid="16">
                                            <p:txEl>
                                              <p:pRg st="1" end="1"/>
                                            </p:txEl>
                                          </p:spTgt>
                                        </p:tgtEl>
                                      </p:cBhvr>
                                    </p:animEffect>
                                  </p:childTnLst>
                                </p:cTn>
                              </p:par>
                            </p:childTnLst>
                          </p:cTn>
                        </p:par>
                        <p:par>
                          <p:cTn id="16" fill="hold">
                            <p:stCondLst>
                              <p:cond delay="4000"/>
                            </p:stCondLst>
                            <p:childTnLst>
                              <p:par>
                                <p:cTn id="17" presetID="22" presetClass="entr" presetSubtype="1" fill="hold" grpId="0" nodeType="after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Effect transition="in" filter="wipe(up)">
                                      <p:cBhvr>
                                        <p:cTn id="19" dur="10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solidFill>
                  <a:schemeClr val="tx1"/>
                </a:solidFill>
              </a:rPr>
              <a:t>Les </a:t>
            </a:r>
            <a:r>
              <a:rPr lang="fr-FR" sz="3200" dirty="0" smtClean="0">
                <a:solidFill>
                  <a:schemeClr val="tx1"/>
                </a:solidFill>
              </a:rPr>
              <a:t>ELEMENTS DE CONTEXTE</a:t>
            </a:r>
            <a:endParaRPr lang="fr-FR" dirty="0"/>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3</a:t>
            </a:fld>
            <a:endParaRPr lang="fr-FR" dirty="0"/>
          </a:p>
        </p:txBody>
      </p:sp>
      <p:sp>
        <p:nvSpPr>
          <p:cNvPr id="6" name="Espace réservé du texte 5"/>
          <p:cNvSpPr txBox="1">
            <a:spLocks noGrp="1"/>
          </p:cNvSpPr>
          <p:nvPr>
            <p:ph type="body" sz="quarter" idx="13"/>
          </p:nvPr>
        </p:nvSpPr>
        <p:spPr>
          <a:xfrm>
            <a:off x="804863" y="1471083"/>
            <a:ext cx="7581491" cy="400110"/>
          </a:xfrm>
          <a:prstGeom prst="rect">
            <a:avLst/>
          </a:prstGeom>
          <a:noFill/>
        </p:spPr>
        <p:txBody>
          <a:bodyPr wrap="square" rtlCol="0">
            <a:spAutoFit/>
          </a:bodyPr>
          <a:lstStyle/>
          <a:p>
            <a:r>
              <a:rPr lang="fr-FR" dirty="0" smtClean="0"/>
              <a:t>Evolution du nombre de candidats aux BTS de la filière bois</a:t>
            </a:r>
            <a:endParaRPr lang="fr-FR" dirty="0"/>
          </a:p>
        </p:txBody>
      </p:sp>
      <p:sp>
        <p:nvSpPr>
          <p:cNvPr id="10" name="ZoneTexte 9"/>
          <p:cNvSpPr txBox="1"/>
          <p:nvPr/>
        </p:nvSpPr>
        <p:spPr>
          <a:xfrm>
            <a:off x="307656" y="2127001"/>
            <a:ext cx="3816847" cy="1200329"/>
          </a:xfrm>
          <a:prstGeom prst="rect">
            <a:avLst/>
          </a:prstGeom>
          <a:noFill/>
        </p:spPr>
        <p:txBody>
          <a:bodyPr wrap="square" rtlCol="0">
            <a:spAutoFit/>
          </a:bodyPr>
          <a:lstStyle/>
          <a:p>
            <a:r>
              <a:rPr lang="fr-FR" dirty="0" smtClean="0"/>
              <a:t>Une tendance haussière du nombre de  candidats depuis 2007</a:t>
            </a:r>
          </a:p>
          <a:p>
            <a:r>
              <a:rPr lang="fr-FR" dirty="0" smtClean="0"/>
              <a:t>Des taux de bacheliers professionnels en BTS de la filière bois très différents</a:t>
            </a:r>
            <a:endParaRPr lang="fr-FR" dirty="0"/>
          </a:p>
        </p:txBody>
      </p:sp>
      <p:pic>
        <p:nvPicPr>
          <p:cNvPr id="4" name="Image 3"/>
          <p:cNvPicPr>
            <a:picLocks noChangeAspect="1"/>
          </p:cNvPicPr>
          <p:nvPr/>
        </p:nvPicPr>
        <p:blipFill>
          <a:blip r:embed="rId3"/>
          <a:stretch>
            <a:fillRect/>
          </a:stretch>
        </p:blipFill>
        <p:spPr>
          <a:xfrm>
            <a:off x="4267628" y="2127001"/>
            <a:ext cx="4552098" cy="4517081"/>
          </a:xfrm>
          <a:prstGeom prst="rect">
            <a:avLst/>
          </a:prstGeom>
        </p:spPr>
      </p:pic>
      <p:pic>
        <p:nvPicPr>
          <p:cNvPr id="5" name="Image 4"/>
          <p:cNvPicPr>
            <a:picLocks noChangeAspect="1"/>
          </p:cNvPicPr>
          <p:nvPr/>
        </p:nvPicPr>
        <p:blipFill>
          <a:blip r:embed="rId4"/>
          <a:stretch>
            <a:fillRect/>
          </a:stretch>
        </p:blipFill>
        <p:spPr>
          <a:xfrm>
            <a:off x="307656" y="3339547"/>
            <a:ext cx="3816848" cy="2294338"/>
          </a:xfrm>
          <a:prstGeom prst="rect">
            <a:avLst/>
          </a:prstGeom>
        </p:spPr>
      </p:pic>
    </p:spTree>
    <p:extLst>
      <p:ext uri="{BB962C8B-B14F-4D97-AF65-F5344CB8AC3E}">
        <p14:creationId xmlns:p14="http://schemas.microsoft.com/office/powerpoint/2010/main" val="11452165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98C2B6A-585A-4FDA-8F79-084B1166EA1E}" type="slidenum">
              <a:rPr lang="fr-FR" smtClean="0"/>
              <a:pPr/>
              <a:t>30</a:t>
            </a:fld>
            <a:endParaRPr lang="fr-FR" dirty="0"/>
          </a:p>
        </p:txBody>
      </p:sp>
      <p:cxnSp>
        <p:nvCxnSpPr>
          <p:cNvPr id="5" name="Connecteur droit 4"/>
          <p:cNvCxnSpPr/>
          <p:nvPr/>
        </p:nvCxnSpPr>
        <p:spPr>
          <a:xfrm>
            <a:off x="0" y="6150487"/>
            <a:ext cx="763270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Titre 1"/>
          <p:cNvSpPr>
            <a:spLocks noGrp="1"/>
          </p:cNvSpPr>
          <p:nvPr>
            <p:ph type="ctrTitle"/>
          </p:nvPr>
        </p:nvSpPr>
        <p:spPr>
          <a:xfrm>
            <a:off x="179512" y="0"/>
            <a:ext cx="8712968" cy="779560"/>
          </a:xfrm>
          <a:solidFill>
            <a:schemeClr val="bg1"/>
          </a:solidFill>
        </p:spPr>
        <p:txBody>
          <a:bodyPr>
            <a:noAutofit/>
          </a:bodyPr>
          <a:lstStyle/>
          <a:p>
            <a:pPr algn="r"/>
            <a:r>
              <a:rPr lang="fr-FR" sz="3600" b="1" dirty="0" smtClean="0">
                <a:solidFill>
                  <a:schemeClr val="bg1">
                    <a:lumMod val="50000"/>
                  </a:schemeClr>
                </a:solidFill>
              </a:rPr>
              <a:t>Le parcours « compétences »</a:t>
            </a:r>
            <a:endParaRPr lang="fr-FR" sz="3600" b="1" dirty="0">
              <a:solidFill>
                <a:schemeClr val="accent5">
                  <a:lumMod val="60000"/>
                  <a:lumOff val="40000"/>
                </a:schemeClr>
              </a:solidFill>
            </a:endParaRPr>
          </a:p>
        </p:txBody>
      </p:sp>
      <p:cxnSp>
        <p:nvCxnSpPr>
          <p:cNvPr id="7" name="Connecteur droit 6"/>
          <p:cNvCxnSpPr/>
          <p:nvPr/>
        </p:nvCxnSpPr>
        <p:spPr>
          <a:xfrm>
            <a:off x="0" y="853125"/>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79513" y="1052736"/>
            <a:ext cx="8641758" cy="5016758"/>
          </a:xfrm>
          <a:prstGeom prst="rect">
            <a:avLst/>
          </a:prstGeom>
          <a:solidFill>
            <a:schemeClr val="bg1"/>
          </a:solidFill>
        </p:spPr>
        <p:txBody>
          <a:bodyPr wrap="square" rtlCol="0">
            <a:spAutoFit/>
          </a:bodyPr>
          <a:lstStyle/>
          <a:p>
            <a:r>
              <a:rPr lang="fr-FR" sz="2000" dirty="0" smtClean="0"/>
              <a:t>Aujourd’hui, </a:t>
            </a:r>
            <a:r>
              <a:rPr lang="fr-FR" sz="2000" b="1" dirty="0" smtClean="0"/>
              <a:t>La filière bois propose </a:t>
            </a:r>
            <a:r>
              <a:rPr lang="fr-FR" sz="2000" dirty="0" smtClean="0"/>
              <a:t>:</a:t>
            </a:r>
          </a:p>
          <a:p>
            <a:pPr marL="714375" indent="-342900">
              <a:buFont typeface="Wingdings" panose="05000000000000000000" pitchFamily="2" charset="2"/>
              <a:buChar char="§"/>
            </a:pPr>
            <a:r>
              <a:rPr lang="fr-FR" sz="2000" dirty="0"/>
              <a:t>7</a:t>
            </a:r>
            <a:r>
              <a:rPr lang="fr-FR" sz="2000" dirty="0" smtClean="0"/>
              <a:t> Certificats d’aptitude professionnelle (CAP)</a:t>
            </a:r>
          </a:p>
          <a:p>
            <a:pPr marL="714375" indent="-342900">
              <a:buFont typeface="Wingdings" panose="05000000000000000000" pitchFamily="2" charset="2"/>
              <a:buChar char="§"/>
            </a:pPr>
            <a:r>
              <a:rPr lang="fr-FR" sz="2000" dirty="0" smtClean="0"/>
              <a:t>5 Brevets d’études professionnelles</a:t>
            </a:r>
          </a:p>
          <a:p>
            <a:pPr marL="714375" indent="-342900">
              <a:buFont typeface="Wingdings" panose="05000000000000000000" pitchFamily="2" charset="2"/>
              <a:buChar char="§"/>
            </a:pPr>
            <a:r>
              <a:rPr lang="fr-FR" sz="2000" dirty="0" smtClean="0"/>
              <a:t>5 Baccalauréats professionnels incluant ces 5 BEP</a:t>
            </a:r>
          </a:p>
          <a:p>
            <a:pPr marL="714375" indent="-342900">
              <a:buFont typeface="Wingdings" panose="05000000000000000000" pitchFamily="2" charset="2"/>
              <a:buChar char="§"/>
            </a:pPr>
            <a:r>
              <a:rPr lang="fr-FR" sz="2000" dirty="0"/>
              <a:t>3</a:t>
            </a:r>
            <a:r>
              <a:rPr lang="fr-FR" sz="2000" dirty="0" smtClean="0"/>
              <a:t> Brevets professionnels (BP)</a:t>
            </a:r>
          </a:p>
          <a:p>
            <a:pPr marL="714375" indent="-342900">
              <a:buFont typeface="Wingdings" panose="05000000000000000000" pitchFamily="2" charset="2"/>
              <a:buChar char="§"/>
            </a:pPr>
            <a:r>
              <a:rPr lang="fr-FR" sz="2000" dirty="0" smtClean="0"/>
              <a:t>1 Brevet des métiers d’art (BMA)</a:t>
            </a:r>
            <a:endParaRPr lang="fr-FR" sz="2000" dirty="0"/>
          </a:p>
          <a:p>
            <a:endParaRPr lang="fr-FR" sz="2000" dirty="0" smtClean="0"/>
          </a:p>
          <a:p>
            <a:r>
              <a:rPr lang="fr-FR" sz="2000" dirty="0" smtClean="0"/>
              <a:t>La lecture des référentiels d’activités professionnels (R.A.P) et les référentiels de certification (R.D.C) de l’ensemble de ces formations et diplômes de la filière bois montre :</a:t>
            </a:r>
          </a:p>
          <a:p>
            <a:endParaRPr lang="fr-FR" sz="2000" dirty="0"/>
          </a:p>
          <a:p>
            <a:r>
              <a:rPr lang="fr-FR" sz="2000" b="1" dirty="0" smtClean="0"/>
              <a:t>Quatre types de formation et diplôme </a:t>
            </a:r>
            <a:r>
              <a:rPr lang="fr-FR" sz="2000" dirty="0" smtClean="0"/>
              <a:t>:</a:t>
            </a:r>
          </a:p>
          <a:p>
            <a:pPr marL="714375" indent="-342900">
              <a:buFont typeface="Arial" panose="020B0604020202020204" pitchFamily="34" charset="0"/>
              <a:buChar char="•"/>
            </a:pPr>
            <a:r>
              <a:rPr lang="fr-FR" sz="2000" dirty="0" smtClean="0"/>
              <a:t>Niveau V : CAP/BEP </a:t>
            </a:r>
          </a:p>
          <a:p>
            <a:pPr marL="714375" indent="-342900">
              <a:buFont typeface="Arial" panose="020B0604020202020204" pitchFamily="34" charset="0"/>
              <a:buChar char="•"/>
            </a:pPr>
            <a:r>
              <a:rPr lang="fr-FR" sz="2000" dirty="0" smtClean="0"/>
              <a:t>Niveau IV (Réalisation): Baccalauréat et Brevet Professionnel</a:t>
            </a:r>
          </a:p>
          <a:p>
            <a:pPr marL="714375" indent="-342900">
              <a:buFont typeface="Arial" panose="020B0604020202020204" pitchFamily="34" charset="0"/>
              <a:buChar char="•"/>
            </a:pPr>
            <a:r>
              <a:rPr lang="fr-FR" sz="2000" dirty="0" smtClean="0"/>
              <a:t>Niveau IV (Définition) : Bac Professionnel</a:t>
            </a:r>
          </a:p>
          <a:p>
            <a:pPr marL="714375" indent="-342900">
              <a:buFont typeface="Arial" panose="020B0604020202020204" pitchFamily="34" charset="0"/>
              <a:buChar char="•"/>
            </a:pPr>
            <a:r>
              <a:rPr lang="fr-FR" sz="2000" dirty="0" smtClean="0"/>
              <a:t>Niveau IV (Définition et réalisation) : Brevet des Métiers d’art</a:t>
            </a:r>
          </a:p>
        </p:txBody>
      </p:sp>
    </p:spTree>
    <p:extLst>
      <p:ext uri="{BB962C8B-B14F-4D97-AF65-F5344CB8AC3E}">
        <p14:creationId xmlns:p14="http://schemas.microsoft.com/office/powerpoint/2010/main" val="308916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up)">
                                      <p:cBhvr>
                                        <p:cTn id="7" dur="10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up)">
                                      <p:cBhvr>
                                        <p:cTn id="12" dur="1000"/>
                                        <p:tgtEl>
                                          <p:spTgt spid="8">
                                            <p:txEl>
                                              <p:pRg st="0" end="0"/>
                                            </p:txEl>
                                          </p:spTgt>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wipe(up)">
                                      <p:cBhvr>
                                        <p:cTn id="16" dur="500"/>
                                        <p:tgtEl>
                                          <p:spTgt spid="8">
                                            <p:txEl>
                                              <p:pRg st="1" end="1"/>
                                            </p:txEl>
                                          </p:spTgt>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wipe(up)">
                                      <p:cBhvr>
                                        <p:cTn id="20" dur="500"/>
                                        <p:tgtEl>
                                          <p:spTgt spid="8">
                                            <p:txEl>
                                              <p:pRg st="2" end="2"/>
                                            </p:txEl>
                                          </p:spTgt>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wipe(up)">
                                      <p:cBhvr>
                                        <p:cTn id="24" dur="500"/>
                                        <p:tgtEl>
                                          <p:spTgt spid="8">
                                            <p:txEl>
                                              <p:pRg st="3" end="3"/>
                                            </p:txEl>
                                          </p:spTgt>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wipe(up)">
                                      <p:cBhvr>
                                        <p:cTn id="28" dur="500"/>
                                        <p:tgtEl>
                                          <p:spTgt spid="8">
                                            <p:txEl>
                                              <p:pRg st="4" end="4"/>
                                            </p:txEl>
                                          </p:spTgt>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up)">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wipe(up)">
                                      <p:cBhvr>
                                        <p:cTn id="37" dur="1000"/>
                                        <p:tgtEl>
                                          <p:spTgt spid="8">
                                            <p:txEl>
                                              <p:pRg st="7" end="7"/>
                                            </p:txEl>
                                          </p:spTgt>
                                        </p:tgtEl>
                                      </p:cBhvr>
                                    </p:animEffect>
                                  </p:childTnLst>
                                </p:cTn>
                              </p:par>
                            </p:childTnLst>
                          </p:cTn>
                        </p:par>
                        <p:par>
                          <p:cTn id="38" fill="hold">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8">
                                            <p:txEl>
                                              <p:pRg st="9" end="9"/>
                                            </p:txEl>
                                          </p:spTgt>
                                        </p:tgtEl>
                                        <p:attrNameLst>
                                          <p:attrName>style.visibility</p:attrName>
                                        </p:attrNameLst>
                                      </p:cBhvr>
                                      <p:to>
                                        <p:strVal val="visible"/>
                                      </p:to>
                                    </p:set>
                                    <p:animEffect transition="in" filter="wipe(up)">
                                      <p:cBhvr>
                                        <p:cTn id="41" dur="500"/>
                                        <p:tgtEl>
                                          <p:spTgt spid="8">
                                            <p:txEl>
                                              <p:pRg st="9" end="9"/>
                                            </p:txEl>
                                          </p:spTgt>
                                        </p:tgtEl>
                                      </p:cBhvr>
                                    </p:animEffect>
                                  </p:childTnLst>
                                </p:cTn>
                              </p:par>
                            </p:childTnLst>
                          </p:cTn>
                        </p:par>
                        <p:par>
                          <p:cTn id="42" fill="hold">
                            <p:stCondLst>
                              <p:cond delay="1500"/>
                            </p:stCondLst>
                            <p:childTnLst>
                              <p:par>
                                <p:cTn id="43" presetID="22" presetClass="entr" presetSubtype="1" fill="hold" grpId="0" nodeType="afterEffect">
                                  <p:stCondLst>
                                    <p:cond delay="0"/>
                                  </p:stCondLst>
                                  <p:childTnLst>
                                    <p:set>
                                      <p:cBhvr>
                                        <p:cTn id="44" dur="1" fill="hold">
                                          <p:stCondLst>
                                            <p:cond delay="0"/>
                                          </p:stCondLst>
                                        </p:cTn>
                                        <p:tgtEl>
                                          <p:spTgt spid="8">
                                            <p:txEl>
                                              <p:pRg st="10" end="10"/>
                                            </p:txEl>
                                          </p:spTgt>
                                        </p:tgtEl>
                                        <p:attrNameLst>
                                          <p:attrName>style.visibility</p:attrName>
                                        </p:attrNameLst>
                                      </p:cBhvr>
                                      <p:to>
                                        <p:strVal val="visible"/>
                                      </p:to>
                                    </p:set>
                                    <p:animEffect transition="in" filter="wipe(up)">
                                      <p:cBhvr>
                                        <p:cTn id="45" dur="500"/>
                                        <p:tgtEl>
                                          <p:spTgt spid="8">
                                            <p:txEl>
                                              <p:pRg st="10" end="10"/>
                                            </p:txEl>
                                          </p:spTgt>
                                        </p:tgtEl>
                                      </p:cBhvr>
                                    </p:animEffect>
                                  </p:childTnLst>
                                </p:cTn>
                              </p:par>
                            </p:childTnLst>
                          </p:cTn>
                        </p:par>
                        <p:par>
                          <p:cTn id="46" fill="hold">
                            <p:stCondLst>
                              <p:cond delay="2000"/>
                            </p:stCondLst>
                            <p:childTnLst>
                              <p:par>
                                <p:cTn id="47" presetID="22" presetClass="entr" presetSubtype="1" fill="hold" grpId="0" nodeType="afterEffect">
                                  <p:stCondLst>
                                    <p:cond delay="0"/>
                                  </p:stCondLst>
                                  <p:childTnLst>
                                    <p:set>
                                      <p:cBhvr>
                                        <p:cTn id="48" dur="1" fill="hold">
                                          <p:stCondLst>
                                            <p:cond delay="0"/>
                                          </p:stCondLst>
                                        </p:cTn>
                                        <p:tgtEl>
                                          <p:spTgt spid="8">
                                            <p:txEl>
                                              <p:pRg st="11" end="11"/>
                                            </p:txEl>
                                          </p:spTgt>
                                        </p:tgtEl>
                                        <p:attrNameLst>
                                          <p:attrName>style.visibility</p:attrName>
                                        </p:attrNameLst>
                                      </p:cBhvr>
                                      <p:to>
                                        <p:strVal val="visible"/>
                                      </p:to>
                                    </p:set>
                                    <p:animEffect transition="in" filter="wipe(up)">
                                      <p:cBhvr>
                                        <p:cTn id="49" dur="500"/>
                                        <p:tgtEl>
                                          <p:spTgt spid="8">
                                            <p:txEl>
                                              <p:pRg st="11" end="11"/>
                                            </p:txEl>
                                          </p:spTgt>
                                        </p:tgtEl>
                                      </p:cBhvr>
                                    </p:animEffect>
                                  </p:childTnLst>
                                </p:cTn>
                              </p:par>
                            </p:childTnLst>
                          </p:cTn>
                        </p:par>
                        <p:par>
                          <p:cTn id="50" fill="hold">
                            <p:stCondLst>
                              <p:cond delay="2500"/>
                            </p:stCondLst>
                            <p:childTnLst>
                              <p:par>
                                <p:cTn id="51" presetID="22" presetClass="entr" presetSubtype="1" fill="hold" grpId="0" nodeType="afterEffect">
                                  <p:stCondLst>
                                    <p:cond delay="0"/>
                                  </p:stCondLst>
                                  <p:childTnLst>
                                    <p:set>
                                      <p:cBhvr>
                                        <p:cTn id="52" dur="1" fill="hold">
                                          <p:stCondLst>
                                            <p:cond delay="0"/>
                                          </p:stCondLst>
                                        </p:cTn>
                                        <p:tgtEl>
                                          <p:spTgt spid="8">
                                            <p:txEl>
                                              <p:pRg st="12" end="12"/>
                                            </p:txEl>
                                          </p:spTgt>
                                        </p:tgtEl>
                                        <p:attrNameLst>
                                          <p:attrName>style.visibility</p:attrName>
                                        </p:attrNameLst>
                                      </p:cBhvr>
                                      <p:to>
                                        <p:strVal val="visible"/>
                                      </p:to>
                                    </p:set>
                                    <p:animEffect transition="in" filter="wipe(up)">
                                      <p:cBhvr>
                                        <p:cTn id="53" dur="500"/>
                                        <p:tgtEl>
                                          <p:spTgt spid="8">
                                            <p:txEl>
                                              <p:pRg st="12" end="12"/>
                                            </p:txEl>
                                          </p:spTgt>
                                        </p:tgtEl>
                                      </p:cBhvr>
                                    </p:animEffect>
                                  </p:childTnLst>
                                </p:cTn>
                              </p:par>
                            </p:childTnLst>
                          </p:cTn>
                        </p:par>
                        <p:par>
                          <p:cTn id="54" fill="hold">
                            <p:stCondLst>
                              <p:cond delay="3000"/>
                            </p:stCondLst>
                            <p:childTnLst>
                              <p:par>
                                <p:cTn id="55" presetID="22" presetClass="entr" presetSubtype="1" fill="hold" grpId="0" nodeType="afterEffect">
                                  <p:stCondLst>
                                    <p:cond delay="0"/>
                                  </p:stCondLst>
                                  <p:childTnLst>
                                    <p:set>
                                      <p:cBhvr>
                                        <p:cTn id="56" dur="1" fill="hold">
                                          <p:stCondLst>
                                            <p:cond delay="0"/>
                                          </p:stCondLst>
                                        </p:cTn>
                                        <p:tgtEl>
                                          <p:spTgt spid="8">
                                            <p:txEl>
                                              <p:pRg st="13" end="13"/>
                                            </p:txEl>
                                          </p:spTgt>
                                        </p:tgtEl>
                                        <p:attrNameLst>
                                          <p:attrName>style.visibility</p:attrName>
                                        </p:attrNameLst>
                                      </p:cBhvr>
                                      <p:to>
                                        <p:strVal val="visible"/>
                                      </p:to>
                                    </p:set>
                                    <p:animEffect transition="in" filter="wipe(up)">
                                      <p:cBhvr>
                                        <p:cTn id="57" dur="500"/>
                                        <p:tgtEl>
                                          <p:spTgt spid="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55562" y="6267028"/>
            <a:ext cx="763270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179512" y="0"/>
            <a:ext cx="8712968" cy="779560"/>
          </a:xfrm>
        </p:spPr>
        <p:txBody>
          <a:bodyPr>
            <a:noAutofit/>
          </a:bodyPr>
          <a:lstStyle/>
          <a:p>
            <a:pPr algn="r"/>
            <a:r>
              <a:rPr lang="fr-FR" sz="3600" b="1" dirty="0" smtClean="0">
                <a:solidFill>
                  <a:schemeClr val="bg1">
                    <a:lumMod val="50000"/>
                  </a:schemeClr>
                </a:solidFill>
              </a:rPr>
              <a:t>Le parcours « compétences »</a:t>
            </a:r>
            <a:endParaRPr lang="fr-FR" sz="3600" b="1" dirty="0">
              <a:solidFill>
                <a:schemeClr val="accent5">
                  <a:lumMod val="60000"/>
                  <a:lumOff val="40000"/>
                </a:schemeClr>
              </a:solidFill>
            </a:endParaRPr>
          </a:p>
        </p:txBody>
      </p:sp>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bwMode="auto">
          <a:xfrm>
            <a:off x="772373" y="1010458"/>
            <a:ext cx="5976829" cy="3030628"/>
          </a:xfrm>
          <a:prstGeom prst="rect">
            <a:avLst/>
          </a:prstGeom>
          <a:solidFill>
            <a:schemeClr val="accent5">
              <a:lumMod val="20000"/>
              <a:lumOff val="80000"/>
              <a:alpha val="50000"/>
            </a:schemeClr>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fontAlgn="auto">
              <a:spcBef>
                <a:spcPts val="0"/>
              </a:spcBef>
              <a:spcAft>
                <a:spcPts val="0"/>
              </a:spcAft>
            </a:pPr>
            <a:r>
              <a:rPr lang="fr-FR" sz="2400" b="1" dirty="0" smtClean="0">
                <a:solidFill>
                  <a:schemeClr val="tx1"/>
                </a:solidFill>
              </a:rPr>
              <a:t>Le niveau V :  CAP / BEP</a:t>
            </a:r>
          </a:p>
          <a:p>
            <a:pPr fontAlgn="auto">
              <a:spcBef>
                <a:spcPts val="0"/>
              </a:spcBef>
              <a:spcAft>
                <a:spcPts val="0"/>
              </a:spcAft>
            </a:pPr>
            <a:r>
              <a:rPr lang="fr-FR" sz="2400" b="1" dirty="0" smtClean="0">
                <a:solidFill>
                  <a:schemeClr val="tx1"/>
                </a:solidFill>
              </a:rPr>
              <a:t>« Un opérateur »</a:t>
            </a:r>
          </a:p>
        </p:txBody>
      </p:sp>
      <p:sp>
        <p:nvSpPr>
          <p:cNvPr id="8" name="Ellipse 7"/>
          <p:cNvSpPr/>
          <p:nvPr/>
        </p:nvSpPr>
        <p:spPr bwMode="auto">
          <a:xfrm>
            <a:off x="1475656" y="1825467"/>
            <a:ext cx="1983060" cy="1400611"/>
          </a:xfrm>
          <a:prstGeom prst="ellipse">
            <a:avLst/>
          </a:prstGeom>
          <a:solidFill>
            <a:srgbClr val="92D050"/>
          </a:soli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fontAlgn="auto">
              <a:spcBef>
                <a:spcPts val="0"/>
              </a:spcBef>
              <a:spcAft>
                <a:spcPts val="0"/>
              </a:spcAft>
            </a:pPr>
            <a:r>
              <a:rPr lang="fr-FR" sz="2000" dirty="0" smtClean="0">
                <a:solidFill>
                  <a:schemeClr val="tx1"/>
                </a:solidFill>
              </a:rPr>
              <a:t>Interpréter et exploiter </a:t>
            </a:r>
            <a:r>
              <a:rPr lang="fr-FR" sz="2000" dirty="0">
                <a:solidFill>
                  <a:schemeClr val="tx1"/>
                </a:solidFill>
              </a:rPr>
              <a:t>d</a:t>
            </a:r>
            <a:r>
              <a:rPr lang="fr-FR" sz="2000" dirty="0" smtClean="0">
                <a:solidFill>
                  <a:schemeClr val="tx1"/>
                </a:solidFill>
              </a:rPr>
              <a:t>es données</a:t>
            </a:r>
          </a:p>
        </p:txBody>
      </p:sp>
      <p:sp>
        <p:nvSpPr>
          <p:cNvPr id="9" name="Ellipse 8"/>
          <p:cNvSpPr/>
          <p:nvPr/>
        </p:nvSpPr>
        <p:spPr bwMode="auto">
          <a:xfrm>
            <a:off x="3275856" y="2454042"/>
            <a:ext cx="1614618" cy="893918"/>
          </a:xfrm>
          <a:prstGeom prst="ellipse">
            <a:avLst/>
          </a:prstGeom>
          <a:blipFill>
            <a:blip r:embed="rId3"/>
            <a:tile tx="0" ty="0" sx="100000" sy="100000" flip="none" algn="tl"/>
          </a:blipFill>
          <a:ln/>
        </p:spPr>
        <p:style>
          <a:lnRef idx="0">
            <a:schemeClr val="accent1"/>
          </a:lnRef>
          <a:fillRef idx="3">
            <a:schemeClr val="accent1"/>
          </a:fillRef>
          <a:effectRef idx="3">
            <a:schemeClr val="accent1"/>
          </a:effectRef>
          <a:fontRef idx="minor">
            <a:schemeClr val="lt1"/>
          </a:fontRef>
        </p:style>
        <p:txBody>
          <a:bodyPr lIns="36000" tIns="36000" rIns="36000" bIns="36000" rtlCol="0" anchor="ctr">
            <a:noAutofit/>
          </a:bodyPr>
          <a:lstStyle/>
          <a:p>
            <a:pPr algn="ctr" fontAlgn="auto">
              <a:spcBef>
                <a:spcPts val="0"/>
              </a:spcBef>
              <a:spcAft>
                <a:spcPts val="0"/>
              </a:spcAft>
            </a:pPr>
            <a:r>
              <a:rPr lang="fr-FR" sz="2000" b="1" dirty="0" smtClean="0">
                <a:solidFill>
                  <a:schemeClr val="tx1"/>
                </a:solidFill>
              </a:rPr>
              <a:t>Produire</a:t>
            </a:r>
          </a:p>
        </p:txBody>
      </p:sp>
      <p:sp>
        <p:nvSpPr>
          <p:cNvPr id="14" name="Virage 13"/>
          <p:cNvSpPr/>
          <p:nvPr/>
        </p:nvSpPr>
        <p:spPr bwMode="auto">
          <a:xfrm rot="10800000" flipH="1">
            <a:off x="1164605" y="3688175"/>
            <a:ext cx="1364997" cy="1512210"/>
          </a:xfrm>
          <a:prstGeom prst="bentArrow">
            <a:avLst>
              <a:gd name="adj1" fmla="val 15128"/>
              <a:gd name="adj2" fmla="val 25000"/>
              <a:gd name="adj3" fmla="val 17949"/>
              <a:gd name="adj4" fmla="val 37045"/>
            </a:avLst>
          </a:prstGeom>
          <a:solidFill>
            <a:srgbClr val="92D050"/>
          </a:solidFill>
          <a:ln/>
        </p:spPr>
        <p:style>
          <a:lnRef idx="0">
            <a:schemeClr val="accent1"/>
          </a:lnRef>
          <a:fillRef idx="3">
            <a:schemeClr val="accent1"/>
          </a:fillRef>
          <a:effectRef idx="3">
            <a:schemeClr val="accent1"/>
          </a:effectRef>
          <a:fontRef idx="minor">
            <a:schemeClr val="lt1"/>
          </a:fontRef>
        </p:style>
        <p:txBody>
          <a:bodyPr lIns="36000" tIns="36000" rIns="36000" bIns="36000" rtlCol="0" anchor="ctr">
            <a:spAutoFit/>
          </a:bodyPr>
          <a:lstStyle/>
          <a:p>
            <a:pPr algn="ctr" fontAlgn="auto">
              <a:spcBef>
                <a:spcPts val="0"/>
              </a:spcBef>
              <a:spcAft>
                <a:spcPts val="0"/>
              </a:spcAft>
            </a:pPr>
            <a:endParaRPr lang="fr-FR" sz="2000" dirty="0" smtClean="0">
              <a:solidFill>
                <a:schemeClr val="tx1"/>
              </a:solidFill>
            </a:endParaRPr>
          </a:p>
        </p:txBody>
      </p:sp>
      <p:sp>
        <p:nvSpPr>
          <p:cNvPr id="17" name="ZoneTexte 16"/>
          <p:cNvSpPr txBox="1"/>
          <p:nvPr/>
        </p:nvSpPr>
        <p:spPr>
          <a:xfrm>
            <a:off x="2543641" y="3789040"/>
            <a:ext cx="6048672" cy="219136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lnSpc>
                <a:spcPct val="110000"/>
              </a:lnSpc>
              <a:buFont typeface="Wingdings" panose="05000000000000000000" pitchFamily="2" charset="2"/>
              <a:buChar char="§"/>
            </a:pPr>
            <a:r>
              <a:rPr lang="fr-FR" sz="2400" b="1" dirty="0" smtClean="0"/>
              <a:t>EP1 </a:t>
            </a:r>
            <a:r>
              <a:rPr lang="fr-FR" sz="2400" b="1" dirty="0"/>
              <a:t>: Analyse d'une situation de travail</a:t>
            </a:r>
          </a:p>
          <a:p>
            <a:pPr>
              <a:lnSpc>
                <a:spcPct val="110000"/>
              </a:lnSpc>
            </a:pPr>
            <a:r>
              <a:rPr lang="fr-FR" b="1" i="1" dirty="0" smtClean="0"/>
              <a:t>		Contrôle </a:t>
            </a:r>
            <a:r>
              <a:rPr lang="fr-FR" b="1" i="1" dirty="0"/>
              <a:t>en cours de formation</a:t>
            </a:r>
          </a:p>
          <a:p>
            <a:pPr marL="342900" indent="-342900">
              <a:lnSpc>
                <a:spcPct val="110000"/>
              </a:lnSpc>
              <a:buFont typeface="Wingdings" panose="05000000000000000000" pitchFamily="2" charset="2"/>
              <a:buChar char="§"/>
            </a:pPr>
            <a:r>
              <a:rPr lang="fr-FR" sz="2400" b="1" dirty="0" smtClean="0"/>
              <a:t>EP2-3 </a:t>
            </a:r>
            <a:r>
              <a:rPr lang="fr-FR" sz="2400" b="1" dirty="0"/>
              <a:t>: </a:t>
            </a:r>
            <a:r>
              <a:rPr lang="fr-FR" sz="2400" b="1" dirty="0" smtClean="0"/>
              <a:t>Epreuves pratiques</a:t>
            </a:r>
            <a:endParaRPr lang="fr-FR" sz="2400" b="1" dirty="0"/>
          </a:p>
          <a:p>
            <a:pPr>
              <a:lnSpc>
                <a:spcPct val="110000"/>
              </a:lnSpc>
            </a:pPr>
            <a:r>
              <a:rPr lang="fr-FR" b="1" i="1" dirty="0" smtClean="0"/>
              <a:t>		Contrôle </a:t>
            </a:r>
            <a:r>
              <a:rPr lang="fr-FR" b="1" i="1" dirty="0"/>
              <a:t>en cours de formation</a:t>
            </a:r>
          </a:p>
          <a:p>
            <a:pPr marL="800100" lvl="1" indent="-342900">
              <a:lnSpc>
                <a:spcPct val="110000"/>
              </a:lnSpc>
              <a:buFont typeface="Wingdings" panose="05000000000000000000" pitchFamily="2" charset="2"/>
              <a:buChar char="§"/>
            </a:pPr>
            <a:r>
              <a:rPr lang="fr-FR" sz="2000" b="1" dirty="0" smtClean="0"/>
              <a:t>Fabrication / production </a:t>
            </a:r>
            <a:r>
              <a:rPr lang="fr-FR" sz="2000" dirty="0"/>
              <a:t>d'une partie d'ouvrage</a:t>
            </a:r>
          </a:p>
          <a:p>
            <a:pPr marL="800100" lvl="1" indent="-342900">
              <a:lnSpc>
                <a:spcPct val="110000"/>
              </a:lnSpc>
              <a:buFont typeface="Wingdings" panose="05000000000000000000" pitchFamily="2" charset="2"/>
              <a:buChar char="§"/>
            </a:pPr>
            <a:r>
              <a:rPr lang="fr-FR" sz="2000" b="1" dirty="0" smtClean="0"/>
              <a:t>Installation / mise </a:t>
            </a:r>
            <a:r>
              <a:rPr lang="fr-FR" sz="2000" b="1" dirty="0"/>
              <a:t>en œuvre </a:t>
            </a:r>
            <a:r>
              <a:rPr lang="fr-FR" sz="2000" dirty="0"/>
              <a:t>sur chantier</a:t>
            </a:r>
          </a:p>
        </p:txBody>
      </p:sp>
      <p:sp>
        <p:nvSpPr>
          <p:cNvPr id="7" name="Ellipse 6"/>
          <p:cNvSpPr/>
          <p:nvPr/>
        </p:nvSpPr>
        <p:spPr bwMode="auto">
          <a:xfrm>
            <a:off x="4547592" y="1753736"/>
            <a:ext cx="1845278" cy="1400611"/>
          </a:xfrm>
          <a:prstGeom prst="ellipse">
            <a:avLst/>
          </a:prstGeom>
          <a:blipFill>
            <a:blip r:embed="rId3"/>
            <a:tile tx="0" ty="0" sx="100000" sy="100000" flip="none" algn="tl"/>
          </a:blipFill>
          <a:ln/>
        </p:spPr>
        <p:style>
          <a:lnRef idx="0">
            <a:schemeClr val="accent1"/>
          </a:lnRef>
          <a:fillRef idx="3">
            <a:schemeClr val="accent1"/>
          </a:fillRef>
          <a:effectRef idx="3">
            <a:schemeClr val="accent1"/>
          </a:effectRef>
          <a:fontRef idx="minor">
            <a:schemeClr val="lt1"/>
          </a:fontRef>
        </p:style>
        <p:txBody>
          <a:bodyPr wrap="square" lIns="36000" tIns="36000" rIns="36000" bIns="36000" rtlCol="0" anchor="ctr">
            <a:spAutoFit/>
          </a:bodyPr>
          <a:lstStyle/>
          <a:p>
            <a:pPr algn="ctr" fontAlgn="auto">
              <a:spcBef>
                <a:spcPts val="0"/>
              </a:spcBef>
              <a:spcAft>
                <a:spcPts val="0"/>
              </a:spcAft>
            </a:pPr>
            <a:r>
              <a:rPr lang="fr-FR" sz="2000" b="1" dirty="0" smtClean="0">
                <a:solidFill>
                  <a:schemeClr val="tx1"/>
                </a:solidFill>
              </a:rPr>
              <a:t>Mettre en œuvre sur chantier</a:t>
            </a:r>
          </a:p>
        </p:txBody>
      </p:sp>
      <p:sp>
        <p:nvSpPr>
          <p:cNvPr id="11" name="Ellipse 10"/>
          <p:cNvSpPr/>
          <p:nvPr/>
        </p:nvSpPr>
        <p:spPr bwMode="auto">
          <a:xfrm>
            <a:off x="3157033" y="1587874"/>
            <a:ext cx="1614618" cy="937899"/>
          </a:xfrm>
          <a:prstGeom prst="ellipse">
            <a:avLst/>
          </a:prstGeom>
          <a:blipFill>
            <a:blip r:embed="rId3"/>
            <a:tile tx="0" ty="0" sx="100000" sy="100000" flip="none" algn="tl"/>
          </a:blipFill>
          <a:ln/>
        </p:spPr>
        <p:style>
          <a:lnRef idx="0">
            <a:schemeClr val="accent1"/>
          </a:lnRef>
          <a:fillRef idx="3">
            <a:schemeClr val="accent1"/>
          </a:fillRef>
          <a:effectRef idx="3">
            <a:schemeClr val="accent1"/>
          </a:effectRef>
          <a:fontRef idx="minor">
            <a:schemeClr val="lt1"/>
          </a:fontRef>
        </p:style>
        <p:txBody>
          <a:bodyPr lIns="36000" tIns="36000" rIns="36000" bIns="36000" rtlCol="0" anchor="ctr">
            <a:noAutofit/>
          </a:bodyPr>
          <a:lstStyle/>
          <a:p>
            <a:pPr algn="ctr" fontAlgn="auto">
              <a:spcBef>
                <a:spcPts val="0"/>
              </a:spcBef>
              <a:spcAft>
                <a:spcPts val="0"/>
              </a:spcAft>
            </a:pPr>
            <a:r>
              <a:rPr lang="fr-FR" sz="2000" b="1" dirty="0" smtClean="0">
                <a:solidFill>
                  <a:schemeClr val="tx1"/>
                </a:solidFill>
              </a:rPr>
              <a:t>Fabriquer</a:t>
            </a:r>
          </a:p>
        </p:txBody>
      </p:sp>
    </p:spTree>
    <p:extLst>
      <p:ext uri="{BB962C8B-B14F-4D97-AF65-F5344CB8AC3E}">
        <p14:creationId xmlns:p14="http://schemas.microsoft.com/office/powerpoint/2010/main" val="15721699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childTnLst>
                          </p:cTn>
                        </p:par>
                        <p:par>
                          <p:cTn id="14" fill="hold">
                            <p:stCondLst>
                              <p:cond delay="3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1000"/>
                                        <p:tgtEl>
                                          <p:spTgt spid="11"/>
                                        </p:tgtEl>
                                      </p:cBhvr>
                                    </p:animEffect>
                                  </p:childTnLst>
                                </p:cTn>
                              </p:par>
                            </p:childTnLst>
                          </p:cTn>
                        </p:par>
                        <p:par>
                          <p:cTn id="18" fill="hold">
                            <p:stCondLst>
                              <p:cond delay="4000"/>
                            </p:stCondLst>
                            <p:childTnLst>
                              <p:par>
                                <p:cTn id="19" presetID="22" presetClass="entr" presetSubtype="4" fill="hold" grpId="0" nodeType="afterEffect">
                                  <p:stCondLst>
                                    <p:cond delay="100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par>
                          <p:cTn id="22" fill="hold">
                            <p:stCondLst>
                              <p:cond delay="5500"/>
                            </p:stCondLst>
                            <p:childTnLst>
                              <p:par>
                                <p:cTn id="23" presetID="22" presetClass="entr" presetSubtype="4"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1000"/>
                                        <p:tgtEl>
                                          <p:spTgt spid="7"/>
                                        </p:tgtEl>
                                      </p:cBhvr>
                                    </p:animEffect>
                                  </p:childTnLst>
                                </p:cTn>
                              </p:par>
                            </p:childTnLst>
                          </p:cTn>
                        </p:par>
                        <p:par>
                          <p:cTn id="26" fill="hold">
                            <p:stCondLst>
                              <p:cond delay="6500"/>
                            </p:stCondLst>
                            <p:childTnLst>
                              <p:par>
                                <p:cTn id="27" presetID="1" presetClass="entr" presetSubtype="0" fill="hold" grpId="0" nodeType="afterEffect">
                                  <p:stCondLst>
                                    <p:cond delay="0"/>
                                  </p:stCondLst>
                                  <p:childTnLst>
                                    <p:set>
                                      <p:cBhvr>
                                        <p:cTn id="28" dur="1" fill="hold">
                                          <p:stCondLst>
                                            <p:cond delay="999"/>
                                          </p:stCondLst>
                                        </p:cTn>
                                        <p:tgtEl>
                                          <p:spTgt spid="14"/>
                                        </p:tgtEl>
                                        <p:attrNameLst>
                                          <p:attrName>style.visibility</p:attrName>
                                        </p:attrNameLst>
                                      </p:cBhvr>
                                      <p:to>
                                        <p:strVal val="visible"/>
                                      </p:to>
                                    </p:set>
                                  </p:childTnLst>
                                </p:cTn>
                              </p:par>
                              <p:par>
                                <p:cTn id="29" presetID="2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4" grpId="0" animBg="1"/>
      <p:bldP spid="17" grpId="0" animBg="1"/>
      <p:bldP spid="7"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39551" y="1112527"/>
            <a:ext cx="8214427" cy="4680650"/>
          </a:xfrm>
          <a:prstGeom prst="rect">
            <a:avLst/>
          </a:prstGeom>
          <a:solidFill>
            <a:schemeClr val="accent5">
              <a:lumMod val="20000"/>
              <a:lumOff val="80000"/>
              <a:alpha val="50000"/>
            </a:schemeClr>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fontAlgn="auto">
              <a:spcBef>
                <a:spcPts val="0"/>
              </a:spcBef>
              <a:spcAft>
                <a:spcPts val="0"/>
              </a:spcAft>
            </a:pPr>
            <a:r>
              <a:rPr lang="fr-FR" sz="2400" b="1" dirty="0" smtClean="0">
                <a:solidFill>
                  <a:schemeClr val="tx1"/>
                </a:solidFill>
              </a:rPr>
              <a:t>Le niveau IV : Bac Pro / BP</a:t>
            </a:r>
          </a:p>
          <a:p>
            <a:pPr fontAlgn="auto">
              <a:spcBef>
                <a:spcPts val="0"/>
              </a:spcBef>
              <a:spcAft>
                <a:spcPts val="0"/>
              </a:spcAft>
            </a:pPr>
            <a:r>
              <a:rPr lang="fr-FR" sz="2400" b="1" dirty="0" smtClean="0">
                <a:solidFill>
                  <a:schemeClr val="tx1"/>
                </a:solidFill>
              </a:rPr>
              <a:t>« Un technicien de réalisation»</a:t>
            </a:r>
          </a:p>
        </p:txBody>
      </p:sp>
      <p:cxnSp>
        <p:nvCxnSpPr>
          <p:cNvPr id="13" name="Connecteur droit 12"/>
          <p:cNvCxnSpPr/>
          <p:nvPr/>
        </p:nvCxnSpPr>
        <p:spPr>
          <a:xfrm>
            <a:off x="-55562" y="6267028"/>
            <a:ext cx="763270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179512" y="0"/>
            <a:ext cx="8712968" cy="779560"/>
          </a:xfrm>
        </p:spPr>
        <p:txBody>
          <a:bodyPr>
            <a:noAutofit/>
          </a:bodyPr>
          <a:lstStyle/>
          <a:p>
            <a:pPr algn="r"/>
            <a:r>
              <a:rPr lang="fr-FR" sz="3600" b="1" dirty="0" smtClean="0">
                <a:solidFill>
                  <a:schemeClr val="bg1">
                    <a:lumMod val="50000"/>
                  </a:schemeClr>
                </a:solidFill>
              </a:rPr>
              <a:t>Le parcours « compétences »</a:t>
            </a:r>
            <a:endParaRPr lang="fr-FR" sz="3600" b="1" dirty="0">
              <a:solidFill>
                <a:schemeClr val="accent5">
                  <a:lumMod val="60000"/>
                  <a:lumOff val="40000"/>
                </a:schemeClr>
              </a:solidFill>
            </a:endParaRPr>
          </a:p>
        </p:txBody>
      </p:sp>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Ellipse 6"/>
          <p:cNvSpPr/>
          <p:nvPr/>
        </p:nvSpPr>
        <p:spPr bwMode="auto">
          <a:xfrm>
            <a:off x="815242" y="3017130"/>
            <a:ext cx="1886292" cy="1400611"/>
          </a:xfrm>
          <a:prstGeom prst="ellipse">
            <a:avLst/>
          </a:prstGeom>
          <a:solidFill>
            <a:srgbClr val="92D050"/>
          </a:soli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fontAlgn="auto">
              <a:spcBef>
                <a:spcPts val="0"/>
              </a:spcBef>
              <a:spcAft>
                <a:spcPts val="0"/>
              </a:spcAft>
            </a:pPr>
            <a:r>
              <a:rPr lang="fr-FR" sz="2000" dirty="0" smtClean="0">
                <a:solidFill>
                  <a:schemeClr val="tx1"/>
                </a:solidFill>
              </a:rPr>
              <a:t>Analyser les données techniques</a:t>
            </a:r>
          </a:p>
        </p:txBody>
      </p:sp>
      <p:sp>
        <p:nvSpPr>
          <p:cNvPr id="8" name="Ellipse 7"/>
          <p:cNvSpPr/>
          <p:nvPr/>
        </p:nvSpPr>
        <p:spPr bwMode="auto">
          <a:xfrm>
            <a:off x="3962711" y="1899536"/>
            <a:ext cx="3520110" cy="1067361"/>
          </a:xfrm>
          <a:prstGeom prst="ellipse">
            <a:avLst/>
          </a:prstGeom>
          <a:solidFill>
            <a:srgbClr val="92D050"/>
          </a:soli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fontAlgn="auto">
              <a:spcBef>
                <a:spcPts val="0"/>
              </a:spcBef>
              <a:spcAft>
                <a:spcPts val="0"/>
              </a:spcAft>
            </a:pPr>
            <a:r>
              <a:rPr lang="fr-FR" sz="2000" dirty="0" smtClean="0">
                <a:solidFill>
                  <a:schemeClr val="tx1"/>
                </a:solidFill>
              </a:rPr>
              <a:t>Assurer le suivi</a:t>
            </a:r>
          </a:p>
          <a:p>
            <a:pPr algn="ctr" fontAlgn="auto">
              <a:spcBef>
                <a:spcPts val="0"/>
              </a:spcBef>
              <a:spcAft>
                <a:spcPts val="0"/>
              </a:spcAft>
            </a:pPr>
            <a:r>
              <a:rPr lang="fr-FR" sz="2000" dirty="0" smtClean="0">
                <a:solidFill>
                  <a:schemeClr val="tx1"/>
                </a:solidFill>
              </a:rPr>
              <a:t>qualité, délais, sécurité</a:t>
            </a:r>
          </a:p>
        </p:txBody>
      </p:sp>
      <p:sp>
        <p:nvSpPr>
          <p:cNvPr id="9" name="Ellipse 8"/>
          <p:cNvSpPr/>
          <p:nvPr/>
        </p:nvSpPr>
        <p:spPr bwMode="auto">
          <a:xfrm>
            <a:off x="2437655" y="2473607"/>
            <a:ext cx="1800249" cy="1400611"/>
          </a:xfrm>
          <a:prstGeom prst="ellipse">
            <a:avLst/>
          </a:prstGeom>
          <a:solidFill>
            <a:srgbClr val="92D050"/>
          </a:soli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fontAlgn="auto">
              <a:spcBef>
                <a:spcPts val="0"/>
              </a:spcBef>
              <a:spcAft>
                <a:spcPts val="0"/>
              </a:spcAft>
            </a:pPr>
            <a:r>
              <a:rPr lang="fr-FR" sz="2000" dirty="0" smtClean="0">
                <a:solidFill>
                  <a:schemeClr val="tx1"/>
                </a:solidFill>
              </a:rPr>
              <a:t>Adapter les solutions techniques</a:t>
            </a:r>
          </a:p>
        </p:txBody>
      </p:sp>
      <p:sp>
        <p:nvSpPr>
          <p:cNvPr id="11" name="Ellipse 10"/>
          <p:cNvSpPr/>
          <p:nvPr/>
        </p:nvSpPr>
        <p:spPr bwMode="auto">
          <a:xfrm>
            <a:off x="2365936" y="3684581"/>
            <a:ext cx="1943685" cy="1400611"/>
          </a:xfrm>
          <a:prstGeom prst="ellipse">
            <a:avLst/>
          </a:prstGeom>
          <a:solidFill>
            <a:srgbClr val="92D050"/>
          </a:soli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fontAlgn="auto">
              <a:spcBef>
                <a:spcPts val="0"/>
              </a:spcBef>
              <a:spcAft>
                <a:spcPts val="0"/>
              </a:spcAft>
            </a:pPr>
            <a:r>
              <a:rPr lang="fr-FR" sz="2000" dirty="0" smtClean="0">
                <a:solidFill>
                  <a:schemeClr val="tx1"/>
                </a:solidFill>
              </a:rPr>
              <a:t>Préparer </a:t>
            </a:r>
          </a:p>
          <a:p>
            <a:pPr algn="ctr" fontAlgn="auto">
              <a:spcBef>
                <a:spcPts val="0"/>
              </a:spcBef>
              <a:spcAft>
                <a:spcPts val="0"/>
              </a:spcAft>
            </a:pPr>
            <a:r>
              <a:rPr lang="fr-FR" sz="2000" dirty="0" smtClean="0">
                <a:solidFill>
                  <a:schemeClr val="tx1"/>
                </a:solidFill>
              </a:rPr>
              <a:t>Optimiser le processus</a:t>
            </a:r>
          </a:p>
        </p:txBody>
      </p:sp>
      <p:sp>
        <p:nvSpPr>
          <p:cNvPr id="12" name="Ellipse 11"/>
          <p:cNvSpPr/>
          <p:nvPr/>
        </p:nvSpPr>
        <p:spPr bwMode="auto">
          <a:xfrm>
            <a:off x="4068041" y="2881224"/>
            <a:ext cx="1584220" cy="937899"/>
          </a:xfrm>
          <a:prstGeom prst="ellipse">
            <a:avLst/>
          </a:prstGeom>
          <a:blipFill>
            <a:blip r:embed="rId3"/>
            <a:tile tx="0" ty="0" sx="100000" sy="100000" flip="none" algn="tl"/>
          </a:blipFill>
          <a:ln/>
        </p:spPr>
        <p:style>
          <a:lnRef idx="0">
            <a:schemeClr val="accent1"/>
          </a:lnRef>
          <a:fillRef idx="3">
            <a:schemeClr val="accent1"/>
          </a:fillRef>
          <a:effectRef idx="3">
            <a:schemeClr val="accent1"/>
          </a:effectRef>
          <a:fontRef idx="minor">
            <a:schemeClr val="lt1"/>
          </a:fontRef>
        </p:style>
        <p:txBody>
          <a:bodyPr lIns="36000" tIns="36000" rIns="36000" bIns="36000" rtlCol="0" anchor="ctr">
            <a:noAutofit/>
          </a:bodyPr>
          <a:lstStyle/>
          <a:p>
            <a:pPr algn="ctr" fontAlgn="auto">
              <a:spcBef>
                <a:spcPts val="0"/>
              </a:spcBef>
              <a:spcAft>
                <a:spcPts val="0"/>
              </a:spcAft>
            </a:pPr>
            <a:r>
              <a:rPr lang="fr-FR" sz="2000" b="1" dirty="0" smtClean="0">
                <a:solidFill>
                  <a:schemeClr val="tx1"/>
                </a:solidFill>
              </a:rPr>
              <a:t>Fabriquer</a:t>
            </a:r>
          </a:p>
        </p:txBody>
      </p:sp>
      <p:sp>
        <p:nvSpPr>
          <p:cNvPr id="14" name="Ellipse 13"/>
          <p:cNvSpPr/>
          <p:nvPr/>
        </p:nvSpPr>
        <p:spPr bwMode="auto">
          <a:xfrm>
            <a:off x="4088352" y="3685092"/>
            <a:ext cx="1584220" cy="893918"/>
          </a:xfrm>
          <a:prstGeom prst="ellipse">
            <a:avLst/>
          </a:prstGeom>
          <a:blipFill>
            <a:blip r:embed="rId3"/>
            <a:tile tx="0" ty="0" sx="100000" sy="100000" flip="none" algn="tl"/>
          </a:blipFill>
          <a:ln/>
        </p:spPr>
        <p:style>
          <a:lnRef idx="0">
            <a:schemeClr val="accent1"/>
          </a:lnRef>
          <a:fillRef idx="3">
            <a:schemeClr val="accent1"/>
          </a:fillRef>
          <a:effectRef idx="3">
            <a:schemeClr val="accent1"/>
          </a:effectRef>
          <a:fontRef idx="minor">
            <a:schemeClr val="lt1"/>
          </a:fontRef>
        </p:style>
        <p:txBody>
          <a:bodyPr lIns="36000" tIns="36000" rIns="36000" bIns="36000" rtlCol="0" anchor="ctr">
            <a:noAutofit/>
          </a:bodyPr>
          <a:lstStyle/>
          <a:p>
            <a:pPr algn="ctr" fontAlgn="auto">
              <a:spcBef>
                <a:spcPts val="0"/>
              </a:spcBef>
              <a:spcAft>
                <a:spcPts val="0"/>
              </a:spcAft>
            </a:pPr>
            <a:r>
              <a:rPr lang="fr-FR" sz="2000" b="1" dirty="0" smtClean="0">
                <a:solidFill>
                  <a:schemeClr val="tx1"/>
                </a:solidFill>
              </a:rPr>
              <a:t>Produire</a:t>
            </a:r>
          </a:p>
        </p:txBody>
      </p:sp>
      <p:sp>
        <p:nvSpPr>
          <p:cNvPr id="15" name="Ellipse 14"/>
          <p:cNvSpPr/>
          <p:nvPr/>
        </p:nvSpPr>
        <p:spPr bwMode="auto">
          <a:xfrm>
            <a:off x="5425944" y="2816461"/>
            <a:ext cx="1810537" cy="1536516"/>
          </a:xfrm>
          <a:prstGeom prst="ellipse">
            <a:avLst/>
          </a:prstGeom>
          <a:blipFill>
            <a:blip r:embed="rId3"/>
            <a:tile tx="0" ty="0" sx="100000" sy="100000" flip="none" algn="tl"/>
          </a:blipFill>
          <a:ln/>
        </p:spPr>
        <p:style>
          <a:lnRef idx="0">
            <a:schemeClr val="accent1"/>
          </a:lnRef>
          <a:fillRef idx="3">
            <a:schemeClr val="accent1"/>
          </a:fillRef>
          <a:effectRef idx="3">
            <a:schemeClr val="accent1"/>
          </a:effectRef>
          <a:fontRef idx="minor">
            <a:schemeClr val="lt1"/>
          </a:fontRef>
        </p:style>
        <p:txBody>
          <a:bodyPr lIns="36000" tIns="36000" rIns="36000" bIns="36000" rtlCol="0" anchor="ctr">
            <a:noAutofit/>
          </a:bodyPr>
          <a:lstStyle/>
          <a:p>
            <a:pPr algn="ctr" fontAlgn="auto">
              <a:spcBef>
                <a:spcPts val="0"/>
              </a:spcBef>
              <a:spcAft>
                <a:spcPts val="0"/>
              </a:spcAft>
            </a:pPr>
            <a:r>
              <a:rPr lang="fr-FR" sz="2000" b="1" dirty="0" smtClean="0">
                <a:solidFill>
                  <a:schemeClr val="tx1"/>
                </a:solidFill>
              </a:rPr>
              <a:t>Mettre en œuvre sur chantier</a:t>
            </a:r>
          </a:p>
        </p:txBody>
      </p:sp>
      <p:sp>
        <p:nvSpPr>
          <p:cNvPr id="16" name="Ellipse 15"/>
          <p:cNvSpPr/>
          <p:nvPr/>
        </p:nvSpPr>
        <p:spPr bwMode="auto">
          <a:xfrm>
            <a:off x="6743625" y="3797114"/>
            <a:ext cx="1886292" cy="967819"/>
          </a:xfrm>
          <a:prstGeom prst="ellipse">
            <a:avLst/>
          </a:prstGeom>
          <a:solidFill>
            <a:srgbClr val="92D050"/>
          </a:soli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fontAlgn="auto">
              <a:spcBef>
                <a:spcPts val="0"/>
              </a:spcBef>
              <a:spcAft>
                <a:spcPts val="0"/>
              </a:spcAft>
            </a:pPr>
            <a:r>
              <a:rPr lang="fr-FR" sz="2000" dirty="0" smtClean="0">
                <a:solidFill>
                  <a:schemeClr val="tx1"/>
                </a:solidFill>
              </a:rPr>
              <a:t>Maintenir en état</a:t>
            </a:r>
          </a:p>
        </p:txBody>
      </p:sp>
      <p:sp>
        <p:nvSpPr>
          <p:cNvPr id="17" name="Ellipse 16"/>
          <p:cNvSpPr/>
          <p:nvPr/>
        </p:nvSpPr>
        <p:spPr bwMode="auto">
          <a:xfrm>
            <a:off x="4978456" y="4208957"/>
            <a:ext cx="1886292" cy="967819"/>
          </a:xfrm>
          <a:prstGeom prst="ellipse">
            <a:avLst/>
          </a:prstGeom>
          <a:solidFill>
            <a:srgbClr val="92D050"/>
          </a:soli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fontAlgn="auto">
              <a:spcBef>
                <a:spcPts val="0"/>
              </a:spcBef>
              <a:spcAft>
                <a:spcPts val="0"/>
              </a:spcAft>
            </a:pPr>
            <a:r>
              <a:rPr lang="fr-FR" sz="2000" dirty="0" smtClean="0">
                <a:solidFill>
                  <a:schemeClr val="tx1"/>
                </a:solidFill>
              </a:rPr>
              <a:t>Animer une équipe</a:t>
            </a:r>
          </a:p>
        </p:txBody>
      </p:sp>
      <p:sp>
        <p:nvSpPr>
          <p:cNvPr id="18" name="Ellipse 17"/>
          <p:cNvSpPr/>
          <p:nvPr/>
        </p:nvSpPr>
        <p:spPr bwMode="auto">
          <a:xfrm>
            <a:off x="6331212" y="4873890"/>
            <a:ext cx="2238100" cy="605772"/>
          </a:xfrm>
          <a:prstGeom prst="ellipse">
            <a:avLst/>
          </a:prstGeom>
          <a:solidFill>
            <a:srgbClr val="92D050"/>
          </a:soli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fontAlgn="auto">
              <a:spcBef>
                <a:spcPts val="0"/>
              </a:spcBef>
              <a:spcAft>
                <a:spcPts val="0"/>
              </a:spcAft>
            </a:pPr>
            <a:r>
              <a:rPr lang="fr-FR" sz="2000" dirty="0" smtClean="0">
                <a:solidFill>
                  <a:schemeClr val="tx1"/>
                </a:solidFill>
              </a:rPr>
              <a:t>Communiquer</a:t>
            </a:r>
          </a:p>
        </p:txBody>
      </p:sp>
    </p:spTree>
    <p:extLst>
      <p:ext uri="{BB962C8B-B14F-4D97-AF65-F5344CB8AC3E}">
        <p14:creationId xmlns:p14="http://schemas.microsoft.com/office/powerpoint/2010/main" val="2058634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0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10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1000"/>
                                        <p:tgtEl>
                                          <p:spTgt spid="11"/>
                                        </p:tgtEl>
                                      </p:cBhvr>
                                    </p:animEffect>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1000"/>
                                        <p:tgtEl>
                                          <p:spTgt spid="12"/>
                                        </p:tgtEl>
                                      </p:cBhvr>
                                    </p:animEffect>
                                  </p:childTnLst>
                                </p:cTn>
                              </p:par>
                            </p:childTnLst>
                          </p:cTn>
                        </p:par>
                        <p:par>
                          <p:cTn id="18" fill="hold">
                            <p:stCondLst>
                              <p:cond delay="3000"/>
                            </p:stCondLst>
                            <p:childTnLst>
                              <p:par>
                                <p:cTn id="19" presetID="22" presetClass="entr" presetSubtype="4"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1000"/>
                                        <p:tgtEl>
                                          <p:spTgt spid="14"/>
                                        </p:tgtEl>
                                      </p:cBhvr>
                                    </p:animEffect>
                                  </p:childTnLst>
                                </p:cTn>
                              </p:par>
                            </p:childTnLst>
                          </p:cTn>
                        </p:par>
                        <p:par>
                          <p:cTn id="22" fill="hold">
                            <p:stCondLst>
                              <p:cond delay="4000"/>
                            </p:stCondLst>
                            <p:childTnLst>
                              <p:par>
                                <p:cTn id="23" presetID="22" presetClass="entr" presetSubtype="4"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1000"/>
                                        <p:tgtEl>
                                          <p:spTgt spid="15"/>
                                        </p:tgtEl>
                                      </p:cBhvr>
                                    </p:animEffect>
                                  </p:childTnLst>
                                </p:cTn>
                              </p:par>
                            </p:childTnLst>
                          </p:cTn>
                        </p:par>
                        <p:par>
                          <p:cTn id="26" fill="hold">
                            <p:stCondLst>
                              <p:cond delay="5000"/>
                            </p:stCondLst>
                            <p:childTnLst>
                              <p:par>
                                <p:cTn id="27" presetID="22" presetClass="entr" presetSubtype="4"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1000"/>
                                        <p:tgtEl>
                                          <p:spTgt spid="8"/>
                                        </p:tgtEl>
                                      </p:cBhvr>
                                    </p:animEffect>
                                  </p:childTnLst>
                                </p:cTn>
                              </p:par>
                            </p:childTnLst>
                          </p:cTn>
                        </p:par>
                        <p:par>
                          <p:cTn id="30" fill="hold">
                            <p:stCondLst>
                              <p:cond delay="6000"/>
                            </p:stCondLst>
                            <p:childTnLst>
                              <p:par>
                                <p:cTn id="31" presetID="22" presetClass="entr" presetSubtype="4"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1000"/>
                                        <p:tgtEl>
                                          <p:spTgt spid="16"/>
                                        </p:tgtEl>
                                      </p:cBhvr>
                                    </p:animEffect>
                                  </p:childTnLst>
                                </p:cTn>
                              </p:par>
                            </p:childTnLst>
                          </p:cTn>
                        </p:par>
                        <p:par>
                          <p:cTn id="34" fill="hold">
                            <p:stCondLst>
                              <p:cond delay="7000"/>
                            </p:stCondLst>
                            <p:childTnLst>
                              <p:par>
                                <p:cTn id="35" presetID="22" presetClass="entr" presetSubtype="4"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1000"/>
                                        <p:tgtEl>
                                          <p:spTgt spid="1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4" grpId="0" animBg="1"/>
      <p:bldP spid="15" grpId="0" animBg="1"/>
      <p:bldP spid="16" grpId="0" animBg="1"/>
      <p:bldP spid="17" grpId="0" animBg="1"/>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7962" y="6267028"/>
            <a:ext cx="763270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179512" y="0"/>
            <a:ext cx="8712968" cy="779560"/>
          </a:xfrm>
        </p:spPr>
        <p:txBody>
          <a:bodyPr>
            <a:noAutofit/>
          </a:bodyPr>
          <a:lstStyle/>
          <a:p>
            <a:pPr algn="r"/>
            <a:r>
              <a:rPr lang="fr-FR" sz="3600" b="1" dirty="0" smtClean="0">
                <a:solidFill>
                  <a:schemeClr val="bg1">
                    <a:lumMod val="50000"/>
                  </a:schemeClr>
                </a:solidFill>
              </a:rPr>
              <a:t>Le parcours « compétences »</a:t>
            </a:r>
            <a:endParaRPr lang="fr-FR" sz="3600" b="1" dirty="0">
              <a:solidFill>
                <a:schemeClr val="accent5">
                  <a:lumMod val="60000"/>
                  <a:lumOff val="40000"/>
                </a:schemeClr>
              </a:solidFill>
            </a:endParaRPr>
          </a:p>
        </p:txBody>
      </p:sp>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Espace réservé du texte 4"/>
          <p:cNvSpPr txBox="1">
            <a:spLocks/>
          </p:cNvSpPr>
          <p:nvPr/>
        </p:nvSpPr>
        <p:spPr>
          <a:xfrm>
            <a:off x="617638" y="1196752"/>
            <a:ext cx="7908724" cy="4752588"/>
          </a:xfrm>
          <a:prstGeom prst="rect">
            <a:avLst/>
          </a:prstGeom>
        </p:spPr>
        <p:style>
          <a:lnRef idx="1">
            <a:schemeClr val="accent1"/>
          </a:lnRef>
          <a:fillRef idx="2">
            <a:schemeClr val="accent1"/>
          </a:fillRef>
          <a:effectRef idx="1">
            <a:schemeClr val="accent1"/>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720000">
              <a:buFont typeface="Wingdings" panose="05000000000000000000" pitchFamily="2" charset="2"/>
              <a:buChar char="§"/>
              <a:defRPr/>
            </a:pPr>
            <a:r>
              <a:rPr lang="fr-FR" sz="2400" b="1" dirty="0" smtClean="0"/>
              <a:t>E2 : Epreuve de technologie   ……</a:t>
            </a:r>
            <a:r>
              <a:rPr lang="fr-FR" sz="2400" b="1" i="1" dirty="0" smtClean="0"/>
              <a:t>ponctuelle</a:t>
            </a:r>
          </a:p>
          <a:p>
            <a:pPr marL="742910" lvl="2" indent="-342900" defTabSz="720000">
              <a:buFont typeface="Wingdings" panose="05000000000000000000" pitchFamily="2" charset="2"/>
              <a:buChar char="§"/>
              <a:defRPr/>
            </a:pPr>
            <a:r>
              <a:rPr lang="fr-FR" sz="2000" b="1" dirty="0" smtClean="0"/>
              <a:t>Analyse technique </a:t>
            </a:r>
            <a:r>
              <a:rPr lang="fr-FR" sz="2000" dirty="0" smtClean="0"/>
              <a:t>d’un ouvrage, d’une fabrication, etc…</a:t>
            </a:r>
          </a:p>
          <a:p>
            <a:pPr marL="742910" lvl="2" indent="-342900" defTabSz="720000">
              <a:buFont typeface="Wingdings" panose="05000000000000000000" pitchFamily="2" charset="2"/>
              <a:buChar char="§"/>
              <a:defRPr/>
            </a:pPr>
            <a:r>
              <a:rPr lang="fr-FR" sz="2000" b="1" dirty="0" smtClean="0"/>
              <a:t>Préparation</a:t>
            </a:r>
            <a:r>
              <a:rPr lang="fr-FR" sz="2000" dirty="0" smtClean="0"/>
              <a:t> d’une fabrication, d’une mise en œuvre sur chantier, 	d’une production, planification, etc…</a:t>
            </a:r>
          </a:p>
          <a:p>
            <a:pPr marL="800100" lvl="1" indent="-342900" defTabSz="720000">
              <a:buFont typeface="Wingdings" panose="05000000000000000000" pitchFamily="2" charset="2"/>
              <a:buChar char="§"/>
              <a:defRPr/>
            </a:pPr>
            <a:endParaRPr lang="fr-FR" sz="2400" dirty="0" smtClean="0"/>
          </a:p>
          <a:p>
            <a:pPr defTabSz="720000">
              <a:buFont typeface="Wingdings" panose="05000000000000000000" pitchFamily="2" charset="2"/>
              <a:buChar char="§"/>
              <a:defRPr/>
            </a:pPr>
            <a:r>
              <a:rPr lang="fr-FR" sz="2400" b="1" dirty="0" smtClean="0"/>
              <a:t>E3 : Epreuve pratique   ……</a:t>
            </a:r>
            <a:r>
              <a:rPr lang="fr-FR" sz="2400" b="1" i="1" dirty="0" smtClean="0"/>
              <a:t>Contrôle en cours de formation</a:t>
            </a:r>
          </a:p>
          <a:p>
            <a:pPr marL="742909" lvl="1" indent="-342900" defTabSz="720000">
              <a:buFont typeface="Wingdings" panose="05000000000000000000" pitchFamily="2" charset="2"/>
              <a:buChar char="§"/>
              <a:defRPr/>
            </a:pPr>
            <a:r>
              <a:rPr lang="fr-FR" sz="2000" b="1" dirty="0" smtClean="0"/>
              <a:t>Réalisation et suivi </a:t>
            </a:r>
            <a:r>
              <a:rPr lang="fr-FR" sz="2000" dirty="0" smtClean="0"/>
              <a:t>…. en entreprise </a:t>
            </a:r>
          </a:p>
          <a:p>
            <a:pPr marL="742909" lvl="1" indent="-342900" defTabSz="720000">
              <a:buFont typeface="Wingdings" panose="05000000000000000000" pitchFamily="2" charset="2"/>
              <a:buChar char="§"/>
              <a:defRPr/>
            </a:pPr>
            <a:r>
              <a:rPr lang="fr-FR" sz="2000" b="1" dirty="0" smtClean="0"/>
              <a:t>Fabrication </a:t>
            </a:r>
            <a:r>
              <a:rPr lang="fr-FR" sz="2000" dirty="0" smtClean="0"/>
              <a:t>d’un ouvrage</a:t>
            </a:r>
            <a:r>
              <a:rPr lang="fr-FR" sz="2000" b="1" dirty="0" smtClean="0"/>
              <a:t>, production …</a:t>
            </a:r>
          </a:p>
          <a:p>
            <a:pPr marL="742909" lvl="1" indent="-342900" defTabSz="720000">
              <a:buFont typeface="Wingdings" panose="05000000000000000000" pitchFamily="2" charset="2"/>
              <a:buChar char="§"/>
              <a:defRPr/>
            </a:pPr>
            <a:r>
              <a:rPr lang="fr-FR" sz="2000" b="1" dirty="0" smtClean="0"/>
              <a:t>Mise en œuvre </a:t>
            </a:r>
            <a:r>
              <a:rPr lang="fr-FR" sz="2000" dirty="0" smtClean="0"/>
              <a:t>sur chantier</a:t>
            </a:r>
            <a:r>
              <a:rPr lang="fr-FR" sz="2000" b="1" dirty="0" smtClean="0"/>
              <a:t>, suivi et contrôle </a:t>
            </a:r>
            <a:r>
              <a:rPr lang="fr-FR" sz="2000" dirty="0" smtClean="0"/>
              <a:t>d’une production</a:t>
            </a:r>
          </a:p>
          <a:p>
            <a:pPr marL="742909" lvl="1" indent="-342900" defTabSz="720000">
              <a:buFont typeface="Wingdings" panose="05000000000000000000" pitchFamily="2" charset="2"/>
              <a:buChar char="§"/>
              <a:defRPr/>
            </a:pPr>
            <a:endParaRPr lang="fr-FR" sz="2000" b="1" dirty="0" smtClean="0"/>
          </a:p>
          <a:p>
            <a:pPr marL="742909" lvl="1" indent="-342900" defTabSz="720000">
              <a:buFont typeface="Wingdings" panose="05000000000000000000" pitchFamily="2" charset="2"/>
              <a:buChar char="§"/>
              <a:defRPr/>
            </a:pPr>
            <a:r>
              <a:rPr lang="fr-FR" sz="2000" dirty="0" smtClean="0"/>
              <a:t>Economie – gestion</a:t>
            </a:r>
          </a:p>
          <a:p>
            <a:pPr marL="742909" lvl="1" indent="-342900" defTabSz="720000">
              <a:buFont typeface="Wingdings" panose="05000000000000000000" pitchFamily="2" charset="2"/>
              <a:buChar char="§"/>
              <a:defRPr/>
            </a:pPr>
            <a:r>
              <a:rPr lang="fr-FR" sz="2000" dirty="0" smtClean="0"/>
              <a:t>Prévention – santé - environnement</a:t>
            </a:r>
          </a:p>
        </p:txBody>
      </p:sp>
    </p:spTree>
    <p:extLst>
      <p:ext uri="{BB962C8B-B14F-4D97-AF65-F5344CB8AC3E}">
        <p14:creationId xmlns:p14="http://schemas.microsoft.com/office/powerpoint/2010/main" val="4317639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55562" y="6267028"/>
            <a:ext cx="763270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179512" y="0"/>
            <a:ext cx="8712968" cy="779560"/>
          </a:xfrm>
        </p:spPr>
        <p:txBody>
          <a:bodyPr>
            <a:noAutofit/>
          </a:bodyPr>
          <a:lstStyle/>
          <a:p>
            <a:pPr algn="r"/>
            <a:r>
              <a:rPr lang="fr-FR" sz="3600" b="1" dirty="0" smtClean="0">
                <a:solidFill>
                  <a:schemeClr val="bg1">
                    <a:lumMod val="50000"/>
                  </a:schemeClr>
                </a:solidFill>
              </a:rPr>
              <a:t>Le parcours « compétences »</a:t>
            </a:r>
            <a:endParaRPr lang="fr-FR" sz="3600" b="1" dirty="0">
              <a:solidFill>
                <a:schemeClr val="accent5">
                  <a:lumMod val="60000"/>
                  <a:lumOff val="40000"/>
                </a:schemeClr>
              </a:solidFill>
            </a:endParaRPr>
          </a:p>
        </p:txBody>
      </p:sp>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bwMode="auto">
          <a:xfrm>
            <a:off x="486981" y="1043360"/>
            <a:ext cx="8328485" cy="4985499"/>
          </a:xfrm>
          <a:prstGeom prst="rect">
            <a:avLst/>
          </a:prstGeom>
          <a:solidFill>
            <a:schemeClr val="accent5">
              <a:lumMod val="20000"/>
              <a:lumOff val="80000"/>
              <a:alpha val="50000"/>
            </a:schemeClr>
          </a:solidFill>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fontAlgn="auto">
              <a:spcBef>
                <a:spcPts val="0"/>
              </a:spcBef>
              <a:spcAft>
                <a:spcPts val="0"/>
              </a:spcAft>
            </a:pPr>
            <a:r>
              <a:rPr lang="fr-FR" sz="2400" b="1" dirty="0" smtClean="0">
                <a:solidFill>
                  <a:schemeClr val="tx1"/>
                </a:solidFill>
              </a:rPr>
              <a:t>Le niveau IV : Bac Pro ERA</a:t>
            </a:r>
          </a:p>
          <a:p>
            <a:pPr fontAlgn="auto">
              <a:spcBef>
                <a:spcPts val="0"/>
              </a:spcBef>
              <a:spcAft>
                <a:spcPts val="0"/>
              </a:spcAft>
            </a:pPr>
            <a:r>
              <a:rPr lang="fr-FR" sz="2400" b="1" dirty="0" smtClean="0">
                <a:solidFill>
                  <a:schemeClr val="tx1"/>
                </a:solidFill>
              </a:rPr>
              <a:t>« Un technicien d’études et de suivi »</a:t>
            </a:r>
          </a:p>
        </p:txBody>
      </p:sp>
      <p:sp>
        <p:nvSpPr>
          <p:cNvPr id="6" name="Ellipse 5"/>
          <p:cNvSpPr/>
          <p:nvPr/>
        </p:nvSpPr>
        <p:spPr bwMode="auto">
          <a:xfrm>
            <a:off x="475121" y="1946553"/>
            <a:ext cx="2376229" cy="2266195"/>
          </a:xfrm>
          <a:prstGeom prst="ellipse">
            <a:avLst/>
          </a:prstGeom>
          <a:solidFill>
            <a:srgbClr val="92D050"/>
          </a:soli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fontAlgn="auto">
              <a:spcBef>
                <a:spcPts val="0"/>
              </a:spcBef>
              <a:spcAft>
                <a:spcPts val="0"/>
              </a:spcAft>
            </a:pPr>
            <a:r>
              <a:rPr lang="fr-FR" sz="2000" dirty="0" smtClean="0">
                <a:solidFill>
                  <a:schemeClr val="tx1"/>
                </a:solidFill>
              </a:rPr>
              <a:t>Analyser les contraintes techniques,</a:t>
            </a:r>
          </a:p>
          <a:p>
            <a:pPr algn="ctr" fontAlgn="auto">
              <a:spcBef>
                <a:spcPts val="0"/>
              </a:spcBef>
              <a:spcAft>
                <a:spcPts val="0"/>
              </a:spcAft>
            </a:pPr>
            <a:r>
              <a:rPr lang="fr-FR" sz="2000" dirty="0">
                <a:solidFill>
                  <a:schemeClr val="tx1"/>
                </a:solidFill>
              </a:rPr>
              <a:t>e</a:t>
            </a:r>
            <a:r>
              <a:rPr lang="fr-FR" sz="2000" dirty="0" smtClean="0">
                <a:solidFill>
                  <a:schemeClr val="tx1"/>
                </a:solidFill>
              </a:rPr>
              <a:t>sthétiques,</a:t>
            </a:r>
          </a:p>
          <a:p>
            <a:pPr algn="ctr" fontAlgn="auto">
              <a:spcBef>
                <a:spcPts val="0"/>
              </a:spcBef>
              <a:spcAft>
                <a:spcPts val="0"/>
              </a:spcAft>
            </a:pPr>
            <a:r>
              <a:rPr lang="fr-FR" sz="2000" dirty="0" smtClean="0">
                <a:solidFill>
                  <a:schemeClr val="tx1"/>
                </a:solidFill>
              </a:rPr>
              <a:t>règlementaires</a:t>
            </a:r>
          </a:p>
        </p:txBody>
      </p:sp>
      <p:sp>
        <p:nvSpPr>
          <p:cNvPr id="7" name="Ellipse 6"/>
          <p:cNvSpPr/>
          <p:nvPr/>
        </p:nvSpPr>
        <p:spPr bwMode="auto">
          <a:xfrm>
            <a:off x="4244732" y="4304347"/>
            <a:ext cx="3820256" cy="1067361"/>
          </a:xfrm>
          <a:prstGeom prst="ellipse">
            <a:avLst/>
          </a:prstGeom>
          <a:solidFill>
            <a:srgbClr val="92D050"/>
          </a:soli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fontAlgn="auto">
              <a:spcBef>
                <a:spcPts val="0"/>
              </a:spcBef>
              <a:spcAft>
                <a:spcPts val="0"/>
              </a:spcAft>
            </a:pPr>
            <a:r>
              <a:rPr lang="fr-FR" sz="2000" dirty="0" smtClean="0">
                <a:solidFill>
                  <a:schemeClr val="tx1"/>
                </a:solidFill>
              </a:rPr>
              <a:t>Gérer les délais,</a:t>
            </a:r>
          </a:p>
          <a:p>
            <a:pPr algn="ctr" fontAlgn="auto">
              <a:spcBef>
                <a:spcPts val="0"/>
              </a:spcBef>
              <a:spcAft>
                <a:spcPts val="0"/>
              </a:spcAft>
            </a:pPr>
            <a:r>
              <a:rPr lang="fr-FR" sz="2000" dirty="0" smtClean="0">
                <a:solidFill>
                  <a:schemeClr val="tx1"/>
                </a:solidFill>
              </a:rPr>
              <a:t>la conformité , la sécurité</a:t>
            </a:r>
          </a:p>
        </p:txBody>
      </p:sp>
      <p:sp>
        <p:nvSpPr>
          <p:cNvPr id="8" name="Ellipse 7"/>
          <p:cNvSpPr/>
          <p:nvPr/>
        </p:nvSpPr>
        <p:spPr bwMode="auto">
          <a:xfrm>
            <a:off x="6864366" y="5061040"/>
            <a:ext cx="1886292" cy="967819"/>
          </a:xfrm>
          <a:prstGeom prst="ellipse">
            <a:avLst/>
          </a:prstGeom>
          <a:solidFill>
            <a:srgbClr val="92D050"/>
          </a:soli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fontAlgn="auto">
              <a:spcBef>
                <a:spcPts val="0"/>
              </a:spcBef>
              <a:spcAft>
                <a:spcPts val="0"/>
              </a:spcAft>
            </a:pPr>
            <a:r>
              <a:rPr lang="fr-FR" sz="2000" dirty="0" smtClean="0">
                <a:solidFill>
                  <a:schemeClr val="tx1"/>
                </a:solidFill>
              </a:rPr>
              <a:t>Animer une équipe</a:t>
            </a:r>
          </a:p>
        </p:txBody>
      </p:sp>
      <p:sp>
        <p:nvSpPr>
          <p:cNvPr id="9" name="Ellipse 8"/>
          <p:cNvSpPr/>
          <p:nvPr/>
        </p:nvSpPr>
        <p:spPr bwMode="auto">
          <a:xfrm>
            <a:off x="4840092" y="5269587"/>
            <a:ext cx="2238100" cy="605772"/>
          </a:xfrm>
          <a:prstGeom prst="ellipse">
            <a:avLst/>
          </a:prstGeom>
          <a:solidFill>
            <a:srgbClr val="92D050"/>
          </a:soli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fontAlgn="auto">
              <a:spcBef>
                <a:spcPts val="0"/>
              </a:spcBef>
              <a:spcAft>
                <a:spcPts val="0"/>
              </a:spcAft>
            </a:pPr>
            <a:r>
              <a:rPr lang="fr-FR" sz="2000" dirty="0" smtClean="0">
                <a:solidFill>
                  <a:schemeClr val="tx1"/>
                </a:solidFill>
              </a:rPr>
              <a:t>Communiquer</a:t>
            </a:r>
          </a:p>
        </p:txBody>
      </p:sp>
      <p:sp>
        <p:nvSpPr>
          <p:cNvPr id="11" name="Ellipse 10"/>
          <p:cNvSpPr/>
          <p:nvPr/>
        </p:nvSpPr>
        <p:spPr bwMode="auto">
          <a:xfrm>
            <a:off x="2702465" y="2106545"/>
            <a:ext cx="1886292" cy="967819"/>
          </a:xfrm>
          <a:prstGeom prst="ellipse">
            <a:avLst/>
          </a:prstGeom>
          <a:solidFill>
            <a:srgbClr val="92D050"/>
          </a:soli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fontAlgn="auto">
              <a:spcBef>
                <a:spcPts val="0"/>
              </a:spcBef>
              <a:spcAft>
                <a:spcPts val="0"/>
              </a:spcAft>
            </a:pPr>
            <a:r>
              <a:rPr lang="fr-FR" sz="2000" b="1" dirty="0" smtClean="0">
                <a:solidFill>
                  <a:schemeClr val="tx1"/>
                </a:solidFill>
              </a:rPr>
              <a:t>Présenter un projet</a:t>
            </a:r>
          </a:p>
        </p:txBody>
      </p:sp>
      <p:sp>
        <p:nvSpPr>
          <p:cNvPr id="12" name="Ellipse 11"/>
          <p:cNvSpPr/>
          <p:nvPr/>
        </p:nvSpPr>
        <p:spPr bwMode="auto">
          <a:xfrm>
            <a:off x="2282084" y="3176371"/>
            <a:ext cx="2113841" cy="2698988"/>
          </a:xfrm>
          <a:prstGeom prst="ellipse">
            <a:avLst/>
          </a:prstGeom>
          <a:solidFill>
            <a:srgbClr val="92D050"/>
          </a:soli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spAutoFit/>
          </a:bodyPr>
          <a:lstStyle/>
          <a:p>
            <a:pPr algn="ctr" fontAlgn="auto">
              <a:spcBef>
                <a:spcPts val="0"/>
              </a:spcBef>
              <a:spcAft>
                <a:spcPts val="0"/>
              </a:spcAft>
            </a:pPr>
            <a:r>
              <a:rPr lang="fr-FR" sz="2000" dirty="0" smtClean="0">
                <a:solidFill>
                  <a:schemeClr val="tx1"/>
                </a:solidFill>
              </a:rPr>
              <a:t>Proposer, optimiser et justifier les solutions techniques et esthétiques</a:t>
            </a:r>
          </a:p>
        </p:txBody>
      </p:sp>
      <p:sp>
        <p:nvSpPr>
          <p:cNvPr id="14" name="Ellipse 13"/>
          <p:cNvSpPr/>
          <p:nvPr/>
        </p:nvSpPr>
        <p:spPr bwMode="auto">
          <a:xfrm>
            <a:off x="4174655" y="3560725"/>
            <a:ext cx="1634414" cy="893918"/>
          </a:xfrm>
          <a:prstGeom prst="ellipse">
            <a:avLst/>
          </a:prstGeom>
          <a:blipFill>
            <a:blip r:embed="rId3"/>
            <a:tile tx="0" ty="0" sx="100000" sy="100000" flip="none" algn="tl"/>
          </a:blipFill>
          <a:ln/>
        </p:spPr>
        <p:style>
          <a:lnRef idx="0">
            <a:schemeClr val="accent1"/>
          </a:lnRef>
          <a:fillRef idx="3">
            <a:schemeClr val="accent1"/>
          </a:fillRef>
          <a:effectRef idx="3">
            <a:schemeClr val="accent1"/>
          </a:effectRef>
          <a:fontRef idx="minor">
            <a:schemeClr val="lt1"/>
          </a:fontRef>
        </p:style>
        <p:txBody>
          <a:bodyPr lIns="36000" tIns="36000" rIns="36000" bIns="36000" rtlCol="0" anchor="ctr">
            <a:noAutofit/>
          </a:bodyPr>
          <a:lstStyle/>
          <a:p>
            <a:pPr algn="ctr" fontAlgn="auto">
              <a:spcBef>
                <a:spcPts val="0"/>
              </a:spcBef>
              <a:spcAft>
                <a:spcPts val="0"/>
              </a:spcAft>
            </a:pPr>
            <a:r>
              <a:rPr lang="fr-FR" sz="2000" b="1" dirty="0" smtClean="0">
                <a:solidFill>
                  <a:schemeClr val="tx1"/>
                </a:solidFill>
              </a:rPr>
              <a:t>Quantifier</a:t>
            </a:r>
          </a:p>
        </p:txBody>
      </p:sp>
      <p:sp>
        <p:nvSpPr>
          <p:cNvPr id="15" name="Ellipse 14"/>
          <p:cNvSpPr/>
          <p:nvPr/>
        </p:nvSpPr>
        <p:spPr bwMode="auto">
          <a:xfrm>
            <a:off x="5635235" y="2703558"/>
            <a:ext cx="2163773" cy="1536516"/>
          </a:xfrm>
          <a:prstGeom prst="ellipse">
            <a:avLst/>
          </a:prstGeom>
          <a:blipFill>
            <a:blip r:embed="rId3"/>
            <a:tile tx="0" ty="0" sx="100000" sy="100000" flip="none" algn="tl"/>
          </a:blipFill>
          <a:ln/>
        </p:spPr>
        <p:style>
          <a:lnRef idx="0">
            <a:schemeClr val="accent1"/>
          </a:lnRef>
          <a:fillRef idx="3">
            <a:schemeClr val="accent1"/>
          </a:fillRef>
          <a:effectRef idx="3">
            <a:schemeClr val="accent1"/>
          </a:effectRef>
          <a:fontRef idx="minor">
            <a:schemeClr val="lt1"/>
          </a:fontRef>
        </p:style>
        <p:txBody>
          <a:bodyPr lIns="36000" tIns="36000" rIns="36000" bIns="36000" rtlCol="0" anchor="ctr">
            <a:noAutofit/>
          </a:bodyPr>
          <a:lstStyle/>
          <a:p>
            <a:pPr algn="ctr" fontAlgn="auto">
              <a:spcBef>
                <a:spcPts val="0"/>
              </a:spcBef>
              <a:spcAft>
                <a:spcPts val="0"/>
              </a:spcAft>
            </a:pPr>
            <a:r>
              <a:rPr lang="fr-FR" sz="2000" b="1" dirty="0" smtClean="0">
                <a:solidFill>
                  <a:schemeClr val="tx1"/>
                </a:solidFill>
              </a:rPr>
              <a:t>Réaliser maquettes et prototypes</a:t>
            </a:r>
          </a:p>
        </p:txBody>
      </p:sp>
      <p:sp>
        <p:nvSpPr>
          <p:cNvPr id="16" name="Ellipse 15"/>
          <p:cNvSpPr/>
          <p:nvPr/>
        </p:nvSpPr>
        <p:spPr bwMode="auto">
          <a:xfrm>
            <a:off x="5236494" y="1553241"/>
            <a:ext cx="1966746" cy="1227119"/>
          </a:xfrm>
          <a:prstGeom prst="ellipse">
            <a:avLst/>
          </a:prstGeom>
          <a:blipFill>
            <a:blip r:embed="rId3"/>
            <a:tile tx="0" ty="0" sx="100000" sy="100000" flip="none" algn="tl"/>
          </a:blipFill>
          <a:ln/>
        </p:spPr>
        <p:style>
          <a:lnRef idx="0">
            <a:schemeClr val="accent1"/>
          </a:lnRef>
          <a:fillRef idx="3">
            <a:schemeClr val="accent1"/>
          </a:fillRef>
          <a:effectRef idx="3">
            <a:schemeClr val="accent1"/>
          </a:effectRef>
          <a:fontRef idx="minor">
            <a:schemeClr val="lt1"/>
          </a:fontRef>
        </p:style>
        <p:txBody>
          <a:bodyPr lIns="36000" tIns="36000" rIns="36000" bIns="36000" rtlCol="0" anchor="ctr">
            <a:noAutofit/>
          </a:bodyPr>
          <a:lstStyle/>
          <a:p>
            <a:pPr algn="ctr" fontAlgn="auto">
              <a:spcBef>
                <a:spcPts val="0"/>
              </a:spcBef>
              <a:spcAft>
                <a:spcPts val="0"/>
              </a:spcAft>
            </a:pPr>
            <a:r>
              <a:rPr lang="fr-FR" sz="2000" b="1" dirty="0" smtClean="0">
                <a:solidFill>
                  <a:schemeClr val="tx1"/>
                </a:solidFill>
              </a:rPr>
              <a:t>Traduire l’esthétique du projet</a:t>
            </a:r>
          </a:p>
        </p:txBody>
      </p:sp>
      <p:sp>
        <p:nvSpPr>
          <p:cNvPr id="17" name="Ellipse 16"/>
          <p:cNvSpPr/>
          <p:nvPr/>
        </p:nvSpPr>
        <p:spPr bwMode="auto">
          <a:xfrm>
            <a:off x="4154344" y="2453972"/>
            <a:ext cx="1804798" cy="1240785"/>
          </a:xfrm>
          <a:prstGeom prst="ellipse">
            <a:avLst/>
          </a:prstGeom>
          <a:blipFill>
            <a:blip r:embed="rId3"/>
            <a:tile tx="0" ty="0" sx="100000" sy="100000" flip="none" algn="tl"/>
          </a:blipFill>
          <a:ln/>
        </p:spPr>
        <p:style>
          <a:lnRef idx="0">
            <a:schemeClr val="accent1"/>
          </a:lnRef>
          <a:fillRef idx="3">
            <a:schemeClr val="accent1"/>
          </a:fillRef>
          <a:effectRef idx="3">
            <a:schemeClr val="accent1"/>
          </a:effectRef>
          <a:fontRef idx="minor">
            <a:schemeClr val="lt1"/>
          </a:fontRef>
        </p:style>
        <p:txBody>
          <a:bodyPr lIns="36000" tIns="36000" rIns="36000" bIns="36000" rtlCol="0" anchor="ctr">
            <a:noAutofit/>
          </a:bodyPr>
          <a:lstStyle/>
          <a:p>
            <a:pPr algn="ctr" fontAlgn="auto">
              <a:spcBef>
                <a:spcPts val="0"/>
              </a:spcBef>
              <a:spcAft>
                <a:spcPts val="0"/>
              </a:spcAft>
            </a:pPr>
            <a:r>
              <a:rPr lang="fr-FR" sz="2000" b="1" dirty="0" smtClean="0">
                <a:solidFill>
                  <a:schemeClr val="tx1"/>
                </a:solidFill>
              </a:rPr>
              <a:t>Définir l’ouvrage Modéliser</a:t>
            </a:r>
          </a:p>
        </p:txBody>
      </p:sp>
    </p:spTree>
    <p:extLst>
      <p:ext uri="{BB962C8B-B14F-4D97-AF65-F5344CB8AC3E}">
        <p14:creationId xmlns:p14="http://schemas.microsoft.com/office/powerpoint/2010/main" val="41811818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1000"/>
                                        <p:tgtEl>
                                          <p:spTgt spid="11"/>
                                        </p:tgtEl>
                                      </p:cBhvr>
                                    </p:animEffect>
                                  </p:childTnLst>
                                </p:cTn>
                              </p:par>
                            </p:childTnLst>
                          </p:cTn>
                        </p:par>
                        <p:par>
                          <p:cTn id="16" fill="hold">
                            <p:stCondLst>
                              <p:cond delay="3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1000"/>
                                        <p:tgtEl>
                                          <p:spTgt spid="17"/>
                                        </p:tgtEl>
                                      </p:cBhvr>
                                    </p:animEffect>
                                  </p:childTnLst>
                                </p:cTn>
                              </p:par>
                            </p:childTnLst>
                          </p:cTn>
                        </p:par>
                        <p:par>
                          <p:cTn id="20" fill="hold">
                            <p:stCondLst>
                              <p:cond delay="4500"/>
                            </p:stCondLst>
                            <p:childTnLst>
                              <p:par>
                                <p:cTn id="21" presetID="2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1000"/>
                                        <p:tgtEl>
                                          <p:spTgt spid="14"/>
                                        </p:tgtEl>
                                      </p:cBhvr>
                                    </p:animEffect>
                                  </p:childTnLst>
                                </p:cTn>
                              </p:par>
                            </p:childTnLst>
                          </p:cTn>
                        </p:par>
                        <p:par>
                          <p:cTn id="24" fill="hold">
                            <p:stCondLst>
                              <p:cond delay="55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1000"/>
                                        <p:tgtEl>
                                          <p:spTgt spid="15"/>
                                        </p:tgtEl>
                                      </p:cBhvr>
                                    </p:animEffect>
                                  </p:childTnLst>
                                </p:cTn>
                              </p:par>
                            </p:childTnLst>
                          </p:cTn>
                        </p:par>
                        <p:par>
                          <p:cTn id="28" fill="hold">
                            <p:stCondLst>
                              <p:cond delay="6500"/>
                            </p:stCondLst>
                            <p:childTnLst>
                              <p:par>
                                <p:cTn id="29" presetID="22" presetClass="entr" presetSubtype="4"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1000"/>
                                        <p:tgtEl>
                                          <p:spTgt spid="16"/>
                                        </p:tgtEl>
                                      </p:cBhvr>
                                    </p:animEffect>
                                  </p:childTnLst>
                                </p:cTn>
                              </p:par>
                            </p:childTnLst>
                          </p:cTn>
                        </p:par>
                        <p:par>
                          <p:cTn id="32" fill="hold">
                            <p:stCondLst>
                              <p:cond delay="7500"/>
                            </p:stCondLst>
                            <p:childTnLst>
                              <p:par>
                                <p:cTn id="33" presetID="22" presetClass="entr" presetSubtype="4"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1000"/>
                                        <p:tgtEl>
                                          <p:spTgt spid="7"/>
                                        </p:tgtEl>
                                      </p:cBhvr>
                                    </p:animEffect>
                                  </p:childTnLst>
                                </p:cTn>
                              </p:par>
                            </p:childTnLst>
                          </p:cTn>
                        </p:par>
                        <p:par>
                          <p:cTn id="36" fill="hold">
                            <p:stCondLst>
                              <p:cond delay="8500"/>
                            </p:stCondLst>
                            <p:childTnLst>
                              <p:par>
                                <p:cTn id="37" presetID="2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750"/>
                                        <p:tgtEl>
                                          <p:spTgt spid="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4" grpId="0" animBg="1"/>
      <p:bldP spid="15" grpId="0" animBg="1"/>
      <p:bldP spid="16"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0" y="6267028"/>
            <a:ext cx="7577138"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179512" y="0"/>
            <a:ext cx="8712968" cy="779560"/>
          </a:xfrm>
        </p:spPr>
        <p:txBody>
          <a:bodyPr>
            <a:noAutofit/>
          </a:bodyPr>
          <a:lstStyle/>
          <a:p>
            <a:pPr algn="r"/>
            <a:r>
              <a:rPr lang="fr-FR" sz="3600" b="1" dirty="0" smtClean="0">
                <a:solidFill>
                  <a:schemeClr val="bg1">
                    <a:lumMod val="50000"/>
                  </a:schemeClr>
                </a:solidFill>
              </a:rPr>
              <a:t>Le parcours « compétences »</a:t>
            </a:r>
            <a:endParaRPr lang="fr-FR" sz="3600" b="1" dirty="0">
              <a:solidFill>
                <a:schemeClr val="accent5">
                  <a:lumMod val="60000"/>
                  <a:lumOff val="40000"/>
                </a:schemeClr>
              </a:solidFill>
            </a:endParaRPr>
          </a:p>
        </p:txBody>
      </p:sp>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Espace réservé du texte 4"/>
          <p:cNvSpPr txBox="1">
            <a:spLocks/>
          </p:cNvSpPr>
          <p:nvPr/>
        </p:nvSpPr>
        <p:spPr>
          <a:xfrm>
            <a:off x="617638" y="1052736"/>
            <a:ext cx="7908724" cy="5040700"/>
          </a:xfrm>
          <a:prstGeom prst="rect">
            <a:avLst/>
          </a:prstGeom>
        </p:spPr>
        <p:style>
          <a:lnRef idx="1">
            <a:schemeClr val="accent1"/>
          </a:lnRef>
          <a:fillRef idx="2">
            <a:schemeClr val="accent1"/>
          </a:fillRef>
          <a:effectRef idx="1">
            <a:schemeClr val="accent1"/>
          </a:effectRef>
          <a:fontRef idx="minor">
            <a:schemeClr val="dk1"/>
          </a:fontRef>
        </p:style>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720000">
              <a:buFont typeface="Wingdings" panose="05000000000000000000" pitchFamily="2" charset="2"/>
              <a:buChar char="§"/>
              <a:defRPr/>
            </a:pPr>
            <a:r>
              <a:rPr lang="fr-FR" sz="2400" b="1" dirty="0" smtClean="0"/>
              <a:t>E2 : Epreuve technologique et artistique   ……</a:t>
            </a:r>
            <a:r>
              <a:rPr lang="fr-FR" sz="2400" b="1" i="1" dirty="0" smtClean="0"/>
              <a:t>ponctuelle</a:t>
            </a:r>
          </a:p>
          <a:p>
            <a:pPr marL="742909" lvl="1" indent="-342900" defTabSz="720000">
              <a:buFont typeface="Wingdings" panose="05000000000000000000" pitchFamily="2" charset="2"/>
              <a:buChar char="§"/>
              <a:defRPr/>
            </a:pPr>
            <a:r>
              <a:rPr lang="fr-FR" sz="2000" b="1" dirty="0" smtClean="0"/>
              <a:t>Arts et techniques</a:t>
            </a:r>
          </a:p>
          <a:p>
            <a:pPr marL="742910" lvl="2" indent="-342900" defTabSz="720000">
              <a:buFont typeface="Wingdings" panose="05000000000000000000" pitchFamily="2" charset="2"/>
              <a:buChar char="§"/>
              <a:defRPr/>
            </a:pPr>
            <a:r>
              <a:rPr lang="fr-FR" sz="2000" b="1" dirty="0" smtClean="0"/>
              <a:t>Analyse </a:t>
            </a:r>
            <a:r>
              <a:rPr lang="fr-FR" sz="2000" dirty="0" smtClean="0"/>
              <a:t>d’un projet d’agencement</a:t>
            </a:r>
          </a:p>
          <a:p>
            <a:pPr marL="742910" lvl="2" indent="-342900" defTabSz="720000">
              <a:buFont typeface="Wingdings" panose="05000000000000000000" pitchFamily="2" charset="2"/>
              <a:buChar char="§"/>
              <a:defRPr/>
            </a:pPr>
            <a:r>
              <a:rPr lang="fr-FR" sz="2000" b="1" dirty="0" smtClean="0"/>
              <a:t>Préparation</a:t>
            </a:r>
            <a:r>
              <a:rPr lang="fr-FR" sz="2000" dirty="0" smtClean="0"/>
              <a:t> de chantier</a:t>
            </a:r>
          </a:p>
          <a:p>
            <a:pPr marL="800100" lvl="1" indent="-342900" defTabSz="720000">
              <a:buFont typeface="Wingdings" panose="05000000000000000000" pitchFamily="2" charset="2"/>
              <a:buChar char="§"/>
              <a:defRPr/>
            </a:pPr>
            <a:endParaRPr lang="fr-FR" sz="2400" dirty="0" smtClean="0"/>
          </a:p>
          <a:p>
            <a:pPr defTabSz="720000">
              <a:buFont typeface="Wingdings" panose="05000000000000000000" pitchFamily="2" charset="2"/>
              <a:buChar char="§"/>
              <a:defRPr/>
            </a:pPr>
            <a:r>
              <a:rPr lang="fr-FR" sz="2400" b="1" dirty="0" smtClean="0"/>
              <a:t>E3 : Epreuve pratique   ……</a:t>
            </a:r>
            <a:r>
              <a:rPr lang="fr-FR" sz="2400" b="1" i="1" dirty="0" smtClean="0"/>
              <a:t>Contrôle en cours de formation</a:t>
            </a:r>
          </a:p>
          <a:p>
            <a:pPr marL="742909" lvl="1" indent="-342900" defTabSz="720000">
              <a:buFont typeface="Wingdings" panose="05000000000000000000" pitchFamily="2" charset="2"/>
              <a:buChar char="§"/>
              <a:defRPr/>
            </a:pPr>
            <a:r>
              <a:rPr lang="fr-FR" sz="2000" b="1" dirty="0" smtClean="0"/>
              <a:t>Réalisation et suivi </a:t>
            </a:r>
            <a:r>
              <a:rPr lang="fr-FR" sz="2000" dirty="0" smtClean="0"/>
              <a:t>…. en entreprise </a:t>
            </a:r>
          </a:p>
          <a:p>
            <a:pPr marL="742909" lvl="1" indent="-342900" defTabSz="720000">
              <a:buFont typeface="Wingdings" panose="05000000000000000000" pitchFamily="2" charset="2"/>
              <a:buChar char="§"/>
              <a:defRPr/>
            </a:pPr>
            <a:r>
              <a:rPr lang="fr-FR" sz="2000" b="1" dirty="0" smtClean="0"/>
              <a:t>Etude et présentation </a:t>
            </a:r>
            <a:r>
              <a:rPr lang="fr-FR" sz="2000" dirty="0" smtClean="0"/>
              <a:t>d’un projet</a:t>
            </a:r>
          </a:p>
          <a:p>
            <a:pPr marL="742909" lvl="1" indent="-342900" defTabSz="720000">
              <a:buFont typeface="Wingdings" panose="05000000000000000000" pitchFamily="2" charset="2"/>
              <a:buChar char="§"/>
              <a:defRPr/>
            </a:pPr>
            <a:r>
              <a:rPr lang="fr-FR" sz="2000" b="1" dirty="0" smtClean="0"/>
              <a:t>Réalisation </a:t>
            </a:r>
            <a:r>
              <a:rPr lang="fr-FR" sz="2000" dirty="0" smtClean="0"/>
              <a:t>de maquettes et prototypes</a:t>
            </a:r>
          </a:p>
          <a:p>
            <a:pPr marL="742909" lvl="1" indent="-342900" defTabSz="720000">
              <a:buFont typeface="Wingdings" panose="05000000000000000000" pitchFamily="2" charset="2"/>
              <a:buChar char="§"/>
              <a:defRPr/>
            </a:pPr>
            <a:endParaRPr lang="fr-FR" sz="2000" b="1" dirty="0" smtClean="0"/>
          </a:p>
          <a:p>
            <a:pPr marL="742909" lvl="1" indent="-342900" defTabSz="720000">
              <a:buFont typeface="Wingdings" panose="05000000000000000000" pitchFamily="2" charset="2"/>
              <a:buChar char="§"/>
              <a:defRPr/>
            </a:pPr>
            <a:r>
              <a:rPr lang="fr-FR" sz="2000" dirty="0" smtClean="0"/>
              <a:t>Economie – gestion</a:t>
            </a:r>
          </a:p>
          <a:p>
            <a:pPr marL="742909" lvl="1" indent="-342900" defTabSz="720000">
              <a:buFont typeface="Wingdings" panose="05000000000000000000" pitchFamily="2" charset="2"/>
              <a:buChar char="§"/>
              <a:defRPr/>
            </a:pPr>
            <a:r>
              <a:rPr lang="fr-FR" sz="2000" dirty="0" smtClean="0"/>
              <a:t>Prévention – santé - environnement</a:t>
            </a:r>
          </a:p>
          <a:p>
            <a:pPr defTabSz="720000">
              <a:buFont typeface="Wingdings" panose="05000000000000000000" pitchFamily="2" charset="2"/>
              <a:buChar char="§"/>
            </a:pPr>
            <a:endParaRPr lang="fr-FR" sz="2400" dirty="0"/>
          </a:p>
        </p:txBody>
      </p:sp>
    </p:spTree>
    <p:extLst>
      <p:ext uri="{BB962C8B-B14F-4D97-AF65-F5344CB8AC3E}">
        <p14:creationId xmlns:p14="http://schemas.microsoft.com/office/powerpoint/2010/main" val="36188998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55562" y="6267028"/>
            <a:ext cx="763270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179512" y="0"/>
            <a:ext cx="8712968" cy="779560"/>
          </a:xfrm>
        </p:spPr>
        <p:txBody>
          <a:bodyPr>
            <a:noAutofit/>
          </a:bodyPr>
          <a:lstStyle/>
          <a:p>
            <a:pPr algn="r"/>
            <a:r>
              <a:rPr lang="fr-FR" sz="3600" b="1" dirty="0" smtClean="0">
                <a:solidFill>
                  <a:schemeClr val="bg1">
                    <a:lumMod val="50000"/>
                  </a:schemeClr>
                </a:solidFill>
              </a:rPr>
              <a:t>Le parcours « compétences »</a:t>
            </a:r>
            <a:endParaRPr lang="fr-FR" sz="3600" b="1" dirty="0">
              <a:solidFill>
                <a:schemeClr val="accent5">
                  <a:lumMod val="60000"/>
                  <a:lumOff val="40000"/>
                </a:schemeClr>
              </a:solidFill>
            </a:endParaRPr>
          </a:p>
        </p:txBody>
      </p:sp>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lèche vers le bas 4"/>
          <p:cNvSpPr/>
          <p:nvPr/>
        </p:nvSpPr>
        <p:spPr>
          <a:xfrm>
            <a:off x="1289823" y="1100874"/>
            <a:ext cx="391720" cy="542446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6" name="ZoneTexte 5"/>
          <p:cNvSpPr txBox="1"/>
          <p:nvPr/>
        </p:nvSpPr>
        <p:spPr bwMode="auto">
          <a:xfrm>
            <a:off x="1084414" y="1604788"/>
            <a:ext cx="3992411" cy="646331"/>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r>
              <a:rPr lang="fr-FR" b="1" dirty="0" smtClean="0"/>
              <a:t>Analyse technique et définition  </a:t>
            </a:r>
            <a:r>
              <a:rPr lang="fr-FR" dirty="0" smtClean="0"/>
              <a:t>du produit, de l’ouvrage…</a:t>
            </a:r>
          </a:p>
        </p:txBody>
      </p:sp>
      <p:sp>
        <p:nvSpPr>
          <p:cNvPr id="7" name="ZoneTexte 6"/>
          <p:cNvSpPr txBox="1"/>
          <p:nvPr/>
        </p:nvSpPr>
        <p:spPr bwMode="auto">
          <a:xfrm>
            <a:off x="1093963" y="2329261"/>
            <a:ext cx="3982861" cy="646331"/>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r>
              <a:rPr lang="fr-FR" b="1" dirty="0"/>
              <a:t>P</a:t>
            </a:r>
            <a:r>
              <a:rPr lang="fr-FR" b="1" dirty="0" smtClean="0"/>
              <a:t>réparation et organisation </a:t>
            </a:r>
            <a:r>
              <a:rPr lang="fr-FR" dirty="0" smtClean="0"/>
              <a:t>du process de réalisation, …</a:t>
            </a:r>
          </a:p>
        </p:txBody>
      </p:sp>
      <p:sp>
        <p:nvSpPr>
          <p:cNvPr id="8" name="ZoneTexte 7"/>
          <p:cNvSpPr txBox="1"/>
          <p:nvPr/>
        </p:nvSpPr>
        <p:spPr bwMode="auto">
          <a:xfrm>
            <a:off x="1113387" y="3394734"/>
            <a:ext cx="3963437" cy="646331"/>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r>
              <a:rPr lang="fr-FR" b="1" dirty="0" smtClean="0"/>
              <a:t>Production, fabrication </a:t>
            </a:r>
            <a:r>
              <a:rPr lang="fr-FR" dirty="0" smtClean="0"/>
              <a:t>du produit, de l’ouvrage …</a:t>
            </a:r>
          </a:p>
        </p:txBody>
      </p:sp>
      <p:sp>
        <p:nvSpPr>
          <p:cNvPr id="9" name="ZoneTexte 8"/>
          <p:cNvSpPr txBox="1"/>
          <p:nvPr/>
        </p:nvSpPr>
        <p:spPr bwMode="auto">
          <a:xfrm>
            <a:off x="1113389" y="4114216"/>
            <a:ext cx="3963435" cy="646331"/>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r>
              <a:rPr lang="fr-FR" b="1" dirty="0" smtClean="0"/>
              <a:t>Installation, mise en œuvre </a:t>
            </a:r>
            <a:r>
              <a:rPr lang="fr-FR" dirty="0" smtClean="0"/>
              <a:t>du produit, de l’ouvrage sur site, contrôle, …</a:t>
            </a:r>
          </a:p>
        </p:txBody>
      </p:sp>
      <p:sp>
        <p:nvSpPr>
          <p:cNvPr id="11" name="ZoneTexte 10"/>
          <p:cNvSpPr txBox="1"/>
          <p:nvPr/>
        </p:nvSpPr>
        <p:spPr bwMode="auto">
          <a:xfrm>
            <a:off x="1106538" y="5044534"/>
            <a:ext cx="3970286" cy="923330"/>
          </a:xfrm>
          <a:prstGeom prst="rect">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r>
              <a:rPr lang="fr-FR" b="1" dirty="0" smtClean="0"/>
              <a:t>Gestion</a:t>
            </a:r>
            <a:r>
              <a:rPr lang="fr-FR" dirty="0" smtClean="0"/>
              <a:t> de la qualité, des délais, de la sécurité, </a:t>
            </a:r>
            <a:r>
              <a:rPr lang="fr-FR" b="1" dirty="0" smtClean="0"/>
              <a:t>animation et communication </a:t>
            </a:r>
            <a:r>
              <a:rPr lang="fr-FR" dirty="0" smtClean="0"/>
              <a:t>autour du projet, …</a:t>
            </a:r>
          </a:p>
        </p:txBody>
      </p:sp>
      <p:sp>
        <p:nvSpPr>
          <p:cNvPr id="12" name="ZoneTexte 11"/>
          <p:cNvSpPr txBox="1"/>
          <p:nvPr/>
        </p:nvSpPr>
        <p:spPr bwMode="auto">
          <a:xfrm>
            <a:off x="6224578" y="5229200"/>
            <a:ext cx="1587781" cy="369332"/>
          </a:xfrm>
          <a:prstGeom prst="rect">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ctr"/>
            <a:r>
              <a:rPr lang="fr-FR" b="1" dirty="0" smtClean="0"/>
              <a:t>U.C.31, 13, …</a:t>
            </a:r>
          </a:p>
        </p:txBody>
      </p:sp>
      <p:sp>
        <p:nvSpPr>
          <p:cNvPr id="14" name="ZoneTexte 13"/>
          <p:cNvSpPr txBox="1"/>
          <p:nvPr/>
        </p:nvSpPr>
        <p:spPr bwMode="auto">
          <a:xfrm>
            <a:off x="6239726" y="2467760"/>
            <a:ext cx="1572633" cy="369332"/>
          </a:xfrm>
          <a:prstGeom prst="rect">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ctr"/>
            <a:r>
              <a:rPr lang="fr-FR" b="1" dirty="0" smtClean="0"/>
              <a:t>U.C.22, 12, …</a:t>
            </a:r>
          </a:p>
        </p:txBody>
      </p:sp>
      <p:sp>
        <p:nvSpPr>
          <p:cNvPr id="15" name="ZoneTexte 14"/>
          <p:cNvSpPr txBox="1"/>
          <p:nvPr/>
        </p:nvSpPr>
        <p:spPr bwMode="auto">
          <a:xfrm>
            <a:off x="6239726" y="4252715"/>
            <a:ext cx="1572634" cy="369332"/>
          </a:xfrm>
          <a:prstGeom prst="rect">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ctr"/>
            <a:r>
              <a:rPr lang="fr-FR" b="1" dirty="0" smtClean="0"/>
              <a:t>U.C.33,31,..</a:t>
            </a:r>
          </a:p>
        </p:txBody>
      </p:sp>
      <p:sp>
        <p:nvSpPr>
          <p:cNvPr id="16" name="ZoneTexte 15"/>
          <p:cNvSpPr txBox="1"/>
          <p:nvPr/>
        </p:nvSpPr>
        <p:spPr bwMode="auto">
          <a:xfrm>
            <a:off x="6262582" y="1743287"/>
            <a:ext cx="1549777" cy="369332"/>
          </a:xfrm>
          <a:prstGeom prst="rect">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ctr"/>
            <a:r>
              <a:rPr lang="fr-FR" b="1" dirty="0" smtClean="0"/>
              <a:t>U.C.21, 11, …</a:t>
            </a:r>
          </a:p>
        </p:txBody>
      </p:sp>
      <p:sp>
        <p:nvSpPr>
          <p:cNvPr id="17" name="ZoneTexte 16"/>
          <p:cNvSpPr txBox="1"/>
          <p:nvPr/>
        </p:nvSpPr>
        <p:spPr bwMode="auto">
          <a:xfrm>
            <a:off x="6239726" y="3533233"/>
            <a:ext cx="1572634" cy="369332"/>
          </a:xfrm>
          <a:prstGeom prst="rect">
            <a:avLst/>
          </a:prstGeom>
          <a:ln/>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algn="ctr"/>
            <a:r>
              <a:rPr lang="fr-FR" b="1" dirty="0" smtClean="0"/>
              <a:t>U.C.32, 20, …</a:t>
            </a:r>
          </a:p>
        </p:txBody>
      </p:sp>
      <p:sp>
        <p:nvSpPr>
          <p:cNvPr id="18" name="ZoneTexte 17"/>
          <p:cNvSpPr txBox="1"/>
          <p:nvPr/>
        </p:nvSpPr>
        <p:spPr>
          <a:xfrm>
            <a:off x="3760788" y="870043"/>
            <a:ext cx="469761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fr-FR" sz="2400" b="1" dirty="0" smtClean="0"/>
              <a:t>Unités de certification – niveau IV</a:t>
            </a:r>
            <a:endParaRPr lang="fr-FR" sz="2400" b="1" dirty="0"/>
          </a:p>
        </p:txBody>
      </p:sp>
    </p:spTree>
    <p:extLst>
      <p:ext uri="{BB962C8B-B14F-4D97-AF65-F5344CB8AC3E}">
        <p14:creationId xmlns:p14="http://schemas.microsoft.com/office/powerpoint/2010/main" val="38054065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000"/>
                                        <p:tgtEl>
                                          <p:spTgt spid="5"/>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1000"/>
                                        <p:tgtEl>
                                          <p:spTgt spid="6"/>
                                        </p:tgtEl>
                                      </p:cBhvr>
                                    </p:animEffect>
                                  </p:childTnLst>
                                </p:cTn>
                              </p:par>
                            </p:childTnLst>
                          </p:cTn>
                        </p:par>
                        <p:par>
                          <p:cTn id="15" fill="hold">
                            <p:stCondLst>
                              <p:cond delay="2000"/>
                            </p:stCondLst>
                            <p:childTnLst>
                              <p:par>
                                <p:cTn id="16" presetID="22" presetClass="entr" presetSubtype="2"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right)">
                                      <p:cBhvr>
                                        <p:cTn id="18" dur="1000"/>
                                        <p:tgtEl>
                                          <p:spTgt spid="16"/>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1000"/>
                                        <p:tgtEl>
                                          <p:spTgt spid="7"/>
                                        </p:tgtEl>
                                      </p:cBhvr>
                                    </p:animEffect>
                                  </p:childTnLst>
                                </p:cTn>
                              </p:par>
                            </p:childTnLst>
                          </p:cTn>
                        </p:par>
                        <p:par>
                          <p:cTn id="23" fill="hold">
                            <p:stCondLst>
                              <p:cond delay="4000"/>
                            </p:stCondLst>
                            <p:childTnLst>
                              <p:par>
                                <p:cTn id="24" presetID="22" presetClass="entr" presetSubtype="2"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1000"/>
                                        <p:tgtEl>
                                          <p:spTgt spid="14"/>
                                        </p:tgtEl>
                                      </p:cBhvr>
                                    </p:animEffect>
                                  </p:childTnLst>
                                </p:cTn>
                              </p:par>
                            </p:childTnLst>
                          </p:cTn>
                        </p:par>
                        <p:par>
                          <p:cTn id="27" fill="hold">
                            <p:stCondLst>
                              <p:cond delay="5000"/>
                            </p:stCondLst>
                            <p:childTnLst>
                              <p:par>
                                <p:cTn id="28" presetID="22" presetClass="entr" presetSubtype="1"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1000"/>
                                        <p:tgtEl>
                                          <p:spTgt spid="8"/>
                                        </p:tgtEl>
                                      </p:cBhvr>
                                    </p:animEffect>
                                  </p:childTnLst>
                                </p:cTn>
                              </p:par>
                            </p:childTnLst>
                          </p:cTn>
                        </p:par>
                        <p:par>
                          <p:cTn id="31" fill="hold">
                            <p:stCondLst>
                              <p:cond delay="6000"/>
                            </p:stCondLst>
                            <p:childTnLst>
                              <p:par>
                                <p:cTn id="32" presetID="22" presetClass="entr" presetSubtype="2"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right)">
                                      <p:cBhvr>
                                        <p:cTn id="34" dur="1000"/>
                                        <p:tgtEl>
                                          <p:spTgt spid="17"/>
                                        </p:tgtEl>
                                      </p:cBhvr>
                                    </p:animEffect>
                                  </p:childTnLst>
                                </p:cTn>
                              </p:par>
                            </p:childTnLst>
                          </p:cTn>
                        </p:par>
                        <p:par>
                          <p:cTn id="35" fill="hold">
                            <p:stCondLst>
                              <p:cond delay="7000"/>
                            </p:stCondLst>
                            <p:childTnLst>
                              <p:par>
                                <p:cTn id="36" presetID="22" presetClass="entr" presetSubtype="1"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up)">
                                      <p:cBhvr>
                                        <p:cTn id="38" dur="1000"/>
                                        <p:tgtEl>
                                          <p:spTgt spid="9"/>
                                        </p:tgtEl>
                                      </p:cBhvr>
                                    </p:animEffect>
                                  </p:childTnLst>
                                </p:cTn>
                              </p:par>
                            </p:childTnLst>
                          </p:cTn>
                        </p:par>
                        <p:par>
                          <p:cTn id="39" fill="hold">
                            <p:stCondLst>
                              <p:cond delay="8000"/>
                            </p:stCondLst>
                            <p:childTnLst>
                              <p:par>
                                <p:cTn id="40" presetID="22" presetClass="entr" presetSubtype="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right)">
                                      <p:cBhvr>
                                        <p:cTn id="42" dur="1000"/>
                                        <p:tgtEl>
                                          <p:spTgt spid="15"/>
                                        </p:tgtEl>
                                      </p:cBhvr>
                                    </p:animEffect>
                                  </p:childTnLst>
                                </p:cTn>
                              </p:par>
                            </p:childTnLst>
                          </p:cTn>
                        </p:par>
                        <p:par>
                          <p:cTn id="43" fill="hold">
                            <p:stCondLst>
                              <p:cond delay="9000"/>
                            </p:stCondLst>
                            <p:childTnLst>
                              <p:par>
                                <p:cTn id="44" presetID="22" presetClass="entr" presetSubtype="1"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1000"/>
                                        <p:tgtEl>
                                          <p:spTgt spid="11"/>
                                        </p:tgtEl>
                                      </p:cBhvr>
                                    </p:animEffect>
                                  </p:childTnLst>
                                </p:cTn>
                              </p:par>
                            </p:childTnLst>
                          </p:cTn>
                        </p:par>
                        <p:par>
                          <p:cTn id="47" fill="hold">
                            <p:stCondLst>
                              <p:cond delay="10000"/>
                            </p:stCondLst>
                            <p:childTnLst>
                              <p:par>
                                <p:cTn id="48" presetID="22" presetClass="entr" presetSubtype="2"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right)">
                                      <p:cBhvr>
                                        <p:cTn id="5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P spid="12" grpId="0" animBg="1"/>
      <p:bldP spid="14" grpId="0" animBg="1"/>
      <p:bldP spid="15" grpId="0" animBg="1"/>
      <p:bldP spid="16" grpId="0" animBg="1"/>
      <p:bldP spid="17"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0" y="6274456"/>
            <a:ext cx="7577138" cy="7428"/>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179512" y="0"/>
            <a:ext cx="8712968" cy="779560"/>
          </a:xfrm>
        </p:spPr>
        <p:txBody>
          <a:bodyPr>
            <a:noAutofit/>
          </a:bodyPr>
          <a:lstStyle/>
          <a:p>
            <a:pPr algn="r"/>
            <a:r>
              <a:rPr lang="fr-FR" sz="3600" b="1" dirty="0" smtClean="0">
                <a:solidFill>
                  <a:schemeClr val="bg1">
                    <a:lumMod val="50000"/>
                  </a:schemeClr>
                </a:solidFill>
              </a:rPr>
              <a:t>Le parcours « compétences »</a:t>
            </a:r>
            <a:endParaRPr lang="fr-FR" sz="3600" b="1" dirty="0">
              <a:solidFill>
                <a:schemeClr val="accent5">
                  <a:lumMod val="60000"/>
                  <a:lumOff val="40000"/>
                </a:schemeClr>
              </a:solidFill>
            </a:endParaRPr>
          </a:p>
        </p:txBody>
      </p:sp>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7469820" y="4134317"/>
            <a:ext cx="0" cy="2733508"/>
          </a:xfrm>
          <a:prstGeom prst="line">
            <a:avLst/>
          </a:prstGeom>
          <a:ln w="31750">
            <a:solidFill>
              <a:schemeClr val="bg1"/>
            </a:solidFill>
            <a:prstDash val="sysDot"/>
          </a:ln>
        </p:spPr>
        <p:style>
          <a:lnRef idx="1">
            <a:schemeClr val="dk1"/>
          </a:lnRef>
          <a:fillRef idx="0">
            <a:schemeClr val="dk1"/>
          </a:fillRef>
          <a:effectRef idx="0">
            <a:schemeClr val="dk1"/>
          </a:effectRef>
          <a:fontRef idx="minor">
            <a:schemeClr val="tx1"/>
          </a:fontRef>
        </p:style>
      </p:cxnSp>
      <p:grpSp>
        <p:nvGrpSpPr>
          <p:cNvPr id="3" name="Groupe 2"/>
          <p:cNvGrpSpPr/>
          <p:nvPr/>
        </p:nvGrpSpPr>
        <p:grpSpPr>
          <a:xfrm>
            <a:off x="634265" y="2822453"/>
            <a:ext cx="7875470" cy="1917512"/>
            <a:chOff x="634265" y="2822453"/>
            <a:chExt cx="7875470" cy="1917512"/>
          </a:xfrm>
        </p:grpSpPr>
        <p:sp>
          <p:nvSpPr>
            <p:cNvPr id="6" name="Rectangle 5"/>
            <p:cNvSpPr/>
            <p:nvPr/>
          </p:nvSpPr>
          <p:spPr>
            <a:xfrm>
              <a:off x="765378" y="2822453"/>
              <a:ext cx="7744357" cy="451907"/>
            </a:xfrm>
            <a:prstGeom prst="rect">
              <a:avLst/>
            </a:prstGeom>
            <a:pattFill prst="ltUpDiag">
              <a:fgClr>
                <a:schemeClr val="bg1">
                  <a:lumMod val="85000"/>
                </a:schemeClr>
              </a:fgClr>
              <a:bgClr>
                <a:schemeClr val="bg1"/>
              </a:bgClr>
            </a:pattFill>
            <a:ln>
              <a:noFill/>
            </a:ln>
          </p:spPr>
          <p:style>
            <a:lnRef idx="2">
              <a:schemeClr val="accent4"/>
            </a:lnRef>
            <a:fillRef idx="1">
              <a:schemeClr val="lt1"/>
            </a:fillRef>
            <a:effectRef idx="0">
              <a:schemeClr val="accent4"/>
            </a:effectRef>
            <a:fontRef idx="minor">
              <a:schemeClr val="dk1"/>
            </a:fontRef>
          </p:style>
          <p:txBody>
            <a:bodyPr vert="horz" rtlCol="0" anchor="ctr"/>
            <a:lstStyle/>
            <a:p>
              <a:pPr algn="ctr"/>
              <a:r>
                <a:rPr lang="fr-FR" b="1" dirty="0" smtClean="0">
                  <a:solidFill>
                    <a:schemeClr val="tx1">
                      <a:lumMod val="50000"/>
                      <a:lumOff val="50000"/>
                    </a:schemeClr>
                  </a:solidFill>
                  <a:ea typeface="Times New Roman" charset="0"/>
                  <a:cs typeface="Times New Roman" charset="0"/>
                </a:rPr>
                <a:t> A un bloc de compétences correspond une unité certificative</a:t>
              </a:r>
            </a:p>
          </p:txBody>
        </p:sp>
        <p:sp>
          <p:nvSpPr>
            <p:cNvPr id="7" name="Rectangle à coins arrondis 6"/>
            <p:cNvSpPr/>
            <p:nvPr/>
          </p:nvSpPr>
          <p:spPr>
            <a:xfrm>
              <a:off x="6684744" y="3579589"/>
              <a:ext cx="1824991" cy="116037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lumMod val="75000"/>
                      <a:lumOff val="25000"/>
                    </a:schemeClr>
                  </a:solidFill>
                </a:rPr>
                <a:t>U</a:t>
              </a:r>
              <a:r>
                <a:rPr lang="fr-FR" b="1" dirty="0" smtClean="0">
                  <a:solidFill>
                    <a:schemeClr val="tx1">
                      <a:lumMod val="75000"/>
                      <a:lumOff val="25000"/>
                    </a:schemeClr>
                  </a:solidFill>
                </a:rPr>
                <a:t>ne unité certificative</a:t>
              </a:r>
            </a:p>
            <a:p>
              <a:pPr algn="ctr"/>
              <a:r>
                <a:rPr lang="fr-FR" b="1" dirty="0" smtClean="0">
                  <a:solidFill>
                    <a:schemeClr val="tx1">
                      <a:lumMod val="75000"/>
                      <a:lumOff val="25000"/>
                    </a:schemeClr>
                  </a:solidFill>
                </a:rPr>
                <a:t> du diplôme</a:t>
              </a:r>
              <a:endParaRPr lang="fr-FR" b="1" dirty="0">
                <a:solidFill>
                  <a:schemeClr val="tx1">
                    <a:lumMod val="75000"/>
                    <a:lumOff val="25000"/>
                  </a:schemeClr>
                </a:solidFill>
              </a:endParaRPr>
            </a:p>
          </p:txBody>
        </p:sp>
        <p:sp>
          <p:nvSpPr>
            <p:cNvPr id="8" name="Rectangle à coins arrondis 7"/>
            <p:cNvSpPr/>
            <p:nvPr/>
          </p:nvSpPr>
          <p:spPr>
            <a:xfrm>
              <a:off x="3620451" y="3543429"/>
              <a:ext cx="2034209" cy="1171044"/>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dirty="0">
                  <a:solidFill>
                    <a:schemeClr val="bg1"/>
                  </a:solidFill>
                </a:rPr>
                <a:t>U</a:t>
              </a:r>
              <a:r>
                <a:rPr lang="fr-FR" sz="2000" b="1" dirty="0" smtClean="0">
                  <a:solidFill>
                    <a:schemeClr val="bg1"/>
                  </a:solidFill>
                </a:rPr>
                <a:t>n bloc de compétences</a:t>
              </a:r>
              <a:endParaRPr lang="fr-FR" sz="2000" b="1" dirty="0">
                <a:solidFill>
                  <a:schemeClr val="bg1"/>
                </a:solidFill>
              </a:endParaRPr>
            </a:p>
          </p:txBody>
        </p:sp>
        <p:sp>
          <p:nvSpPr>
            <p:cNvPr id="12" name="Rectangle à coins arrondis 11"/>
            <p:cNvSpPr/>
            <p:nvPr/>
          </p:nvSpPr>
          <p:spPr>
            <a:xfrm>
              <a:off x="634265" y="3443797"/>
              <a:ext cx="1975837" cy="127724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lumMod val="75000"/>
                      <a:lumOff val="25000"/>
                    </a:schemeClr>
                  </a:solidFill>
                </a:rPr>
                <a:t>Un ensemble cohérent d’activités professionnelles</a:t>
              </a:r>
              <a:endParaRPr lang="fr-FR" b="1" dirty="0">
                <a:solidFill>
                  <a:schemeClr val="tx1">
                    <a:lumMod val="75000"/>
                    <a:lumOff val="25000"/>
                  </a:schemeClr>
                </a:solidFill>
              </a:endParaRPr>
            </a:p>
          </p:txBody>
        </p:sp>
        <p:sp>
          <p:nvSpPr>
            <p:cNvPr id="14" name="Flèche droite 13"/>
            <p:cNvSpPr/>
            <p:nvPr/>
          </p:nvSpPr>
          <p:spPr>
            <a:xfrm>
              <a:off x="2831183" y="3935514"/>
              <a:ext cx="518175" cy="35847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5" name="Flèche droite 14"/>
            <p:cNvSpPr/>
            <p:nvPr/>
          </p:nvSpPr>
          <p:spPr>
            <a:xfrm>
              <a:off x="5933349" y="3935514"/>
              <a:ext cx="518175" cy="35847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sp>
        <p:nvSpPr>
          <p:cNvPr id="16" name="Titre 1"/>
          <p:cNvSpPr txBox="1">
            <a:spLocks/>
          </p:cNvSpPr>
          <p:nvPr/>
        </p:nvSpPr>
        <p:spPr>
          <a:xfrm>
            <a:off x="1691680" y="1556792"/>
            <a:ext cx="6480720" cy="56656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100" dirty="0" smtClean="0"/>
              <a:t>Le principe des blocs de compétences</a:t>
            </a:r>
            <a:endParaRPr lang="fr-FR" sz="3100" dirty="0"/>
          </a:p>
        </p:txBody>
      </p:sp>
    </p:spTree>
    <p:extLst>
      <p:ext uri="{BB962C8B-B14F-4D97-AF65-F5344CB8AC3E}">
        <p14:creationId xmlns:p14="http://schemas.microsoft.com/office/powerpoint/2010/main" val="4724403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0" y="6237312"/>
            <a:ext cx="7577138"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179512" y="0"/>
            <a:ext cx="8712968" cy="779560"/>
          </a:xfrm>
        </p:spPr>
        <p:txBody>
          <a:bodyPr>
            <a:noAutofit/>
          </a:bodyPr>
          <a:lstStyle/>
          <a:p>
            <a:pPr algn="r"/>
            <a:r>
              <a:rPr lang="fr-FR" sz="3600" b="1" dirty="0" smtClean="0">
                <a:solidFill>
                  <a:schemeClr val="bg1">
                    <a:lumMod val="50000"/>
                  </a:schemeClr>
                </a:solidFill>
              </a:rPr>
              <a:t>Le parcours « compétences »</a:t>
            </a:r>
            <a:endParaRPr lang="fr-FR" sz="3600" b="1" dirty="0">
              <a:solidFill>
                <a:schemeClr val="accent5">
                  <a:lumMod val="60000"/>
                  <a:lumOff val="40000"/>
                </a:schemeClr>
              </a:solidFill>
            </a:endParaRPr>
          </a:p>
        </p:txBody>
      </p:sp>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7469820" y="4134317"/>
            <a:ext cx="0" cy="2733508"/>
          </a:xfrm>
          <a:prstGeom prst="line">
            <a:avLst/>
          </a:prstGeom>
          <a:ln w="31750">
            <a:solidFill>
              <a:schemeClr val="bg1"/>
            </a:solidFill>
            <a:prstDash val="sysDot"/>
          </a:ln>
        </p:spPr>
        <p:style>
          <a:lnRef idx="1">
            <a:schemeClr val="dk1"/>
          </a:lnRef>
          <a:fillRef idx="0">
            <a:schemeClr val="dk1"/>
          </a:fillRef>
          <a:effectRef idx="0">
            <a:schemeClr val="dk1"/>
          </a:effectRef>
          <a:fontRef idx="minor">
            <a:schemeClr val="tx1"/>
          </a:fontRef>
        </p:style>
      </p:cxnSp>
      <p:sp>
        <p:nvSpPr>
          <p:cNvPr id="7" name="ZoneTexte 6"/>
          <p:cNvSpPr txBox="1"/>
          <p:nvPr/>
        </p:nvSpPr>
        <p:spPr>
          <a:xfrm>
            <a:off x="421341" y="980728"/>
            <a:ext cx="7895075" cy="5078313"/>
          </a:xfrm>
          <a:prstGeom prst="rect">
            <a:avLst/>
          </a:prstGeom>
          <a:solidFill>
            <a:schemeClr val="bg1"/>
          </a:solidFill>
        </p:spPr>
        <p:txBody>
          <a:bodyPr wrap="square" rtlCol="0">
            <a:spAutoFit/>
          </a:bodyPr>
          <a:lstStyle/>
          <a:p>
            <a:r>
              <a:rPr lang="fr-FR" sz="2000" b="1" dirty="0"/>
              <a:t>L</a:t>
            </a:r>
            <a:r>
              <a:rPr lang="fr-FR" sz="2000" b="1" dirty="0" smtClean="0"/>
              <a:t>a notion de compétence </a:t>
            </a:r>
            <a:r>
              <a:rPr lang="fr-FR" dirty="0" smtClean="0"/>
              <a:t>(principes associés)</a:t>
            </a:r>
          </a:p>
          <a:p>
            <a:pPr marL="542925" indent="-171450">
              <a:buFont typeface="Arial" panose="020B0604020202020204" pitchFamily="34" charset="0"/>
              <a:buChar char="•"/>
            </a:pPr>
            <a:r>
              <a:rPr lang="fr-FR" sz="2000" dirty="0" smtClean="0"/>
              <a:t>Un développement progressif </a:t>
            </a:r>
            <a:r>
              <a:rPr lang="fr-FR" dirty="0" smtClean="0"/>
              <a:t>(progressivité des apprentissages)</a:t>
            </a:r>
          </a:p>
          <a:p>
            <a:pPr marL="542925" indent="-171450">
              <a:buFont typeface="Arial" panose="020B0604020202020204" pitchFamily="34" charset="0"/>
              <a:buChar char="•"/>
            </a:pPr>
            <a:r>
              <a:rPr lang="fr-FR" sz="2000" dirty="0" smtClean="0"/>
              <a:t>la transférabilité des démarches (outils et méthodes)</a:t>
            </a:r>
          </a:p>
          <a:p>
            <a:pPr marL="542925" indent="-171450">
              <a:buFont typeface="Arial" panose="020B0604020202020204" pitchFamily="34" charset="0"/>
              <a:buChar char="•"/>
            </a:pPr>
            <a:r>
              <a:rPr lang="fr-FR" sz="2000" dirty="0" smtClean="0"/>
              <a:t>La mise en situation comme seul moyen de validation</a:t>
            </a:r>
          </a:p>
          <a:p>
            <a:endParaRPr lang="fr-FR" sz="2400" b="1" dirty="0" smtClean="0"/>
          </a:p>
          <a:p>
            <a:r>
              <a:rPr lang="fr-FR" sz="2000" b="1" dirty="0" smtClean="0"/>
              <a:t>Les contraintes :</a:t>
            </a:r>
          </a:p>
          <a:p>
            <a:endParaRPr lang="fr-FR" sz="2000" dirty="0" smtClean="0"/>
          </a:p>
          <a:p>
            <a:pPr marL="266700" indent="-266700">
              <a:buFont typeface="Wingdings" panose="05000000000000000000" pitchFamily="2" charset="2"/>
              <a:buChar char="§"/>
            </a:pPr>
            <a:r>
              <a:rPr lang="fr-FR" sz="2000" dirty="0" smtClean="0"/>
              <a:t>La définition des blocs de compétences au regard des spécialités</a:t>
            </a:r>
          </a:p>
          <a:p>
            <a:pPr marL="1181100" lvl="4" indent="-266700">
              <a:buFont typeface="Wingdings" panose="05000000000000000000" pitchFamily="2" charset="2"/>
              <a:buChar char="§"/>
            </a:pPr>
            <a:r>
              <a:rPr lang="fr-FR" sz="2000" i="1" dirty="0" smtClean="0"/>
              <a:t>Tableau des équivalences de blocs entre spécialités</a:t>
            </a:r>
            <a:endParaRPr lang="fr-FR" sz="2000" i="1" dirty="0"/>
          </a:p>
          <a:p>
            <a:pPr marL="1181100" lvl="4" indent="-266700">
              <a:buFont typeface="Wingdings" panose="05000000000000000000" pitchFamily="2" charset="2"/>
              <a:buChar char="§"/>
            </a:pPr>
            <a:r>
              <a:rPr lang="fr-FR" sz="2000" i="1" dirty="0" smtClean="0"/>
              <a:t>Modules complémentaires d’adaptation</a:t>
            </a:r>
          </a:p>
          <a:p>
            <a:pPr marL="266700" indent="-266700">
              <a:buFont typeface="Wingdings" panose="05000000000000000000" pitchFamily="2" charset="2"/>
              <a:buChar char="§"/>
            </a:pPr>
            <a:endParaRPr lang="fr-FR" sz="2000" i="1" dirty="0"/>
          </a:p>
          <a:p>
            <a:pPr marL="266700" indent="-266700">
              <a:buFont typeface="Wingdings" panose="05000000000000000000" pitchFamily="2" charset="2"/>
              <a:buChar char="§"/>
            </a:pPr>
            <a:r>
              <a:rPr lang="fr-FR" sz="2000" dirty="0" smtClean="0"/>
              <a:t>L</a:t>
            </a:r>
            <a:r>
              <a:rPr lang="fr-FR" sz="2000" dirty="0"/>
              <a:t>’ évaluation et le positionnement progressif du degré de maîtrise de la compétence</a:t>
            </a:r>
          </a:p>
          <a:p>
            <a:pPr marL="1181100" lvl="4" indent="-266700">
              <a:buFont typeface="Wingdings" panose="05000000000000000000" pitchFamily="2" charset="2"/>
              <a:buChar char="§"/>
            </a:pPr>
            <a:r>
              <a:rPr lang="fr-FR" sz="2000" i="1" dirty="0"/>
              <a:t>Tableau de bord de suivi de la compétence</a:t>
            </a:r>
          </a:p>
          <a:p>
            <a:pPr marL="266700" lvl="2" indent="-266700"/>
            <a:endParaRPr lang="fr-FR" sz="2000" i="1" dirty="0"/>
          </a:p>
          <a:p>
            <a:pPr marL="266700" indent="-266700">
              <a:buFont typeface="Wingdings" panose="05000000000000000000" pitchFamily="2" charset="2"/>
              <a:buChar char="§"/>
            </a:pPr>
            <a:r>
              <a:rPr lang="fr-FR" sz="2000" dirty="0" smtClean="0"/>
              <a:t>La traçabilité du parcours de formation (</a:t>
            </a:r>
            <a:r>
              <a:rPr lang="fr-FR" sz="2000" i="1" dirty="0" smtClean="0"/>
              <a:t>portefeuille de compétences)</a:t>
            </a:r>
          </a:p>
        </p:txBody>
      </p:sp>
    </p:spTree>
    <p:extLst>
      <p:ext uri="{BB962C8B-B14F-4D97-AF65-F5344CB8AC3E}">
        <p14:creationId xmlns:p14="http://schemas.microsoft.com/office/powerpoint/2010/main" val="36727789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up)">
                                      <p:cBhvr>
                                        <p:cTn id="7" dur="10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1000"/>
                                        <p:tgtEl>
                                          <p:spTgt spid="7">
                                            <p:txEl>
                                              <p:pRg st="0" end="0"/>
                                            </p:txEl>
                                          </p:spTgt>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up)">
                                      <p:cBhvr>
                                        <p:cTn id="16" dur="1000"/>
                                        <p:tgtEl>
                                          <p:spTgt spid="7">
                                            <p:txEl>
                                              <p:pRg st="1" end="1"/>
                                            </p:txEl>
                                          </p:spTgt>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up)">
                                      <p:cBhvr>
                                        <p:cTn id="20" dur="1000"/>
                                        <p:tgtEl>
                                          <p:spTgt spid="7">
                                            <p:txEl>
                                              <p:pRg st="2" end="2"/>
                                            </p:txEl>
                                          </p:spTgt>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wipe(up)">
                                      <p:cBhvr>
                                        <p:cTn id="24" dur="1000"/>
                                        <p:tgtEl>
                                          <p:spTgt spid="7">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wipe(up)">
                                      <p:cBhvr>
                                        <p:cTn id="29" dur="1000"/>
                                        <p:tgtEl>
                                          <p:spTgt spid="7">
                                            <p:txEl>
                                              <p:pRg st="5" end="5"/>
                                            </p:txEl>
                                          </p:spTgt>
                                        </p:tgtEl>
                                      </p:cBhvr>
                                    </p:animEffect>
                                  </p:childTnLst>
                                </p:cTn>
                              </p:par>
                            </p:childTnLst>
                          </p:cTn>
                        </p:par>
                        <p:par>
                          <p:cTn id="30" fill="hold">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Effect transition="in" filter="wipe(up)">
                                      <p:cBhvr>
                                        <p:cTn id="33" dur="1000"/>
                                        <p:tgtEl>
                                          <p:spTgt spid="7">
                                            <p:txEl>
                                              <p:pRg st="7" end="7"/>
                                            </p:txEl>
                                          </p:spTgt>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animEffect transition="in" filter="wipe(up)">
                                      <p:cBhvr>
                                        <p:cTn id="37" dur="1000"/>
                                        <p:tgtEl>
                                          <p:spTgt spid="7">
                                            <p:txEl>
                                              <p:pRg st="8" end="8"/>
                                            </p:txEl>
                                          </p:spTgt>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7">
                                            <p:txEl>
                                              <p:pRg st="9" end="9"/>
                                            </p:txEl>
                                          </p:spTgt>
                                        </p:tgtEl>
                                        <p:attrNameLst>
                                          <p:attrName>style.visibility</p:attrName>
                                        </p:attrNameLst>
                                      </p:cBhvr>
                                      <p:to>
                                        <p:strVal val="visible"/>
                                      </p:to>
                                    </p:set>
                                    <p:animEffect transition="in" filter="wipe(up)">
                                      <p:cBhvr>
                                        <p:cTn id="41" dur="1000"/>
                                        <p:tgtEl>
                                          <p:spTgt spid="7">
                                            <p:txEl>
                                              <p:pRg st="9" end="9"/>
                                            </p:txEl>
                                          </p:spTgt>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
                                            <p:txEl>
                                              <p:pRg st="11" end="11"/>
                                            </p:txEl>
                                          </p:spTgt>
                                        </p:tgtEl>
                                        <p:attrNameLst>
                                          <p:attrName>style.visibility</p:attrName>
                                        </p:attrNameLst>
                                      </p:cBhvr>
                                      <p:to>
                                        <p:strVal val="visible"/>
                                      </p:to>
                                    </p:set>
                                    <p:animEffect transition="in" filter="wipe(up)">
                                      <p:cBhvr>
                                        <p:cTn id="45" dur="1000"/>
                                        <p:tgtEl>
                                          <p:spTgt spid="7">
                                            <p:txEl>
                                              <p:pRg st="11" end="11"/>
                                            </p:txEl>
                                          </p:spTgt>
                                        </p:tgtEl>
                                      </p:cBhvr>
                                    </p:animEffect>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7">
                                            <p:txEl>
                                              <p:pRg st="12" end="12"/>
                                            </p:txEl>
                                          </p:spTgt>
                                        </p:tgtEl>
                                        <p:attrNameLst>
                                          <p:attrName>style.visibility</p:attrName>
                                        </p:attrNameLst>
                                      </p:cBhvr>
                                      <p:to>
                                        <p:strVal val="visible"/>
                                      </p:to>
                                    </p:set>
                                    <p:animEffect transition="in" filter="wipe(up)">
                                      <p:cBhvr>
                                        <p:cTn id="49" dur="1000"/>
                                        <p:tgtEl>
                                          <p:spTgt spid="7">
                                            <p:txEl>
                                              <p:pRg st="12" end="12"/>
                                            </p:txEl>
                                          </p:spTgt>
                                        </p:tgtEl>
                                      </p:cBhvr>
                                    </p:animEffect>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7">
                                            <p:txEl>
                                              <p:pRg st="14" end="14"/>
                                            </p:txEl>
                                          </p:spTgt>
                                        </p:tgtEl>
                                        <p:attrNameLst>
                                          <p:attrName>style.visibility</p:attrName>
                                        </p:attrNameLst>
                                      </p:cBhvr>
                                      <p:to>
                                        <p:strVal val="visible"/>
                                      </p:to>
                                    </p:set>
                                    <p:animEffect transition="in" filter="wipe(up)">
                                      <p:cBhvr>
                                        <p:cTn id="53" dur="1000"/>
                                        <p:tgtEl>
                                          <p:spTgt spid="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Connecteur droit 12"/>
          <p:cNvCxnSpPr/>
          <p:nvPr/>
        </p:nvCxnSpPr>
        <p:spPr>
          <a:xfrm>
            <a:off x="0" y="6267028"/>
            <a:ext cx="7577138"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179512" y="0"/>
            <a:ext cx="8712968" cy="779560"/>
          </a:xfrm>
        </p:spPr>
        <p:txBody>
          <a:bodyPr>
            <a:noAutofit/>
          </a:bodyPr>
          <a:lstStyle/>
          <a:p>
            <a:pPr algn="r"/>
            <a:r>
              <a:rPr lang="fr-FR" sz="3600" b="1" dirty="0" smtClean="0">
                <a:solidFill>
                  <a:schemeClr val="bg1">
                    <a:lumMod val="50000"/>
                  </a:schemeClr>
                </a:solidFill>
              </a:rPr>
              <a:t>Le parcours « compétences »</a:t>
            </a:r>
            <a:endParaRPr lang="fr-FR" sz="3600" b="1" dirty="0">
              <a:solidFill>
                <a:schemeClr val="accent5">
                  <a:lumMod val="60000"/>
                  <a:lumOff val="40000"/>
                </a:schemeClr>
              </a:solidFill>
            </a:endParaRPr>
          </a:p>
        </p:txBody>
      </p:sp>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7469820" y="4134317"/>
            <a:ext cx="0" cy="2733508"/>
          </a:xfrm>
          <a:prstGeom prst="line">
            <a:avLst/>
          </a:prstGeom>
          <a:ln w="31750">
            <a:solidFill>
              <a:schemeClr val="bg1"/>
            </a:solidFill>
            <a:prstDash val="sysDot"/>
          </a:ln>
        </p:spPr>
        <p:style>
          <a:lnRef idx="1">
            <a:schemeClr val="dk1"/>
          </a:lnRef>
          <a:fillRef idx="0">
            <a:schemeClr val="dk1"/>
          </a:fillRef>
          <a:effectRef idx="0">
            <a:schemeClr val="dk1"/>
          </a:effectRef>
          <a:fontRef idx="minor">
            <a:schemeClr val="tx1"/>
          </a:fontRef>
        </p:style>
      </p:cxnSp>
      <p:graphicFrame>
        <p:nvGraphicFramePr>
          <p:cNvPr id="4" name="Tableau 3"/>
          <p:cNvGraphicFramePr>
            <a:graphicFrameLocks noGrp="1"/>
          </p:cNvGraphicFramePr>
          <p:nvPr>
            <p:extLst/>
          </p:nvPr>
        </p:nvGraphicFramePr>
        <p:xfrm>
          <a:off x="683568" y="1340766"/>
          <a:ext cx="7848875" cy="4320480"/>
        </p:xfrm>
        <a:graphic>
          <a:graphicData uri="http://schemas.openxmlformats.org/drawingml/2006/table">
            <a:tbl>
              <a:tblPr firstRow="1" bandRow="1">
                <a:tableStyleId>{69CF1AB2-1976-4502-BF36-3FF5EA218861}</a:tableStyleId>
              </a:tblPr>
              <a:tblGrid>
                <a:gridCol w="1569775"/>
                <a:gridCol w="1569775"/>
                <a:gridCol w="1569775"/>
                <a:gridCol w="1569775"/>
                <a:gridCol w="1569775"/>
              </a:tblGrid>
              <a:tr h="720080">
                <a:tc>
                  <a:txBody>
                    <a:bodyPr/>
                    <a:lstStyle/>
                    <a:p>
                      <a:pPr algn="ctr"/>
                      <a:endParaRPr lang="fr-FR" b="1" dirty="0"/>
                    </a:p>
                  </a:txBody>
                  <a:tcPr anchor="ctr"/>
                </a:tc>
                <a:tc>
                  <a:txBody>
                    <a:bodyPr/>
                    <a:lstStyle/>
                    <a:p>
                      <a:pPr algn="ctr"/>
                      <a:r>
                        <a:rPr lang="fr-FR" b="1" dirty="0" smtClean="0"/>
                        <a:t>UC.1</a:t>
                      </a:r>
                      <a:endParaRPr lang="fr-FR" b="1" dirty="0"/>
                    </a:p>
                  </a:txBody>
                  <a:tcPr anchor="ctr"/>
                </a:tc>
                <a:tc>
                  <a:txBody>
                    <a:bodyPr/>
                    <a:lstStyle/>
                    <a:p>
                      <a:pPr algn="ctr"/>
                      <a:r>
                        <a:rPr lang="fr-FR" b="1" dirty="0" smtClean="0"/>
                        <a:t>UC.2</a:t>
                      </a:r>
                      <a:endParaRPr lang="fr-FR" b="1" dirty="0"/>
                    </a:p>
                  </a:txBody>
                  <a:tcPr anchor="ctr"/>
                </a:tc>
                <a:tc>
                  <a:txBody>
                    <a:bodyPr/>
                    <a:lstStyle/>
                    <a:p>
                      <a:pPr algn="ctr"/>
                      <a:r>
                        <a:rPr lang="fr-FR" b="1" dirty="0" smtClean="0"/>
                        <a:t>UC.3</a:t>
                      </a:r>
                      <a:endParaRPr lang="fr-FR" b="1" dirty="0"/>
                    </a:p>
                  </a:txBody>
                  <a:tcPr anchor="ctr"/>
                </a:tc>
                <a:tc>
                  <a:txBody>
                    <a:bodyPr/>
                    <a:lstStyle/>
                    <a:p>
                      <a:pPr algn="ctr"/>
                      <a:r>
                        <a:rPr lang="fr-FR" b="1" dirty="0" smtClean="0"/>
                        <a:t>UC.n</a:t>
                      </a:r>
                      <a:endParaRPr lang="fr-FR" b="1" dirty="0"/>
                    </a:p>
                  </a:txBody>
                  <a:tcPr anchor="ctr"/>
                </a:tc>
              </a:tr>
              <a:tr h="72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smtClean="0"/>
                        <a:t>BMA xx</a:t>
                      </a:r>
                    </a:p>
                  </a:txBody>
                  <a:tcPr anchor="ctr"/>
                </a:tc>
                <a:tc>
                  <a:txBody>
                    <a:bodyPr/>
                    <a:lstStyle/>
                    <a:p>
                      <a:pPr algn="ctr"/>
                      <a:endParaRPr lang="fr-FR" b="1" dirty="0"/>
                    </a:p>
                  </a:txBody>
                  <a:tcPr anchor="ctr"/>
                </a:tc>
                <a:tc>
                  <a:txBody>
                    <a:bodyPr/>
                    <a:lstStyle/>
                    <a:p>
                      <a:pPr algn="ctr"/>
                      <a:endParaRPr lang="fr-FR" b="1" dirty="0"/>
                    </a:p>
                  </a:txBody>
                  <a:tcPr anchor="ctr"/>
                </a:tc>
                <a:tc>
                  <a:txBody>
                    <a:bodyPr/>
                    <a:lstStyle/>
                    <a:p>
                      <a:pPr algn="ctr"/>
                      <a:endParaRPr lang="fr-FR" b="1" dirty="0"/>
                    </a:p>
                  </a:txBody>
                  <a:tcPr anchor="ctr"/>
                </a:tc>
                <a:tc>
                  <a:txBody>
                    <a:bodyPr/>
                    <a:lstStyle/>
                    <a:p>
                      <a:pPr algn="ctr"/>
                      <a:endParaRPr lang="fr-FR" b="1" dirty="0"/>
                    </a:p>
                  </a:txBody>
                  <a:tcPr anchor="ctr"/>
                </a:tc>
              </a:tr>
              <a:tr h="720080">
                <a:tc>
                  <a:txBody>
                    <a:bodyPr/>
                    <a:lstStyle/>
                    <a:p>
                      <a:pPr algn="ctr"/>
                      <a:r>
                        <a:rPr lang="fr-FR" b="1" dirty="0" smtClean="0"/>
                        <a:t>BP xx</a:t>
                      </a:r>
                      <a:endParaRPr lang="fr-FR" b="1" dirty="0"/>
                    </a:p>
                  </a:txBody>
                  <a:tcPr anchor="ctr"/>
                </a:tc>
                <a:tc>
                  <a:txBody>
                    <a:bodyPr/>
                    <a:lstStyle/>
                    <a:p>
                      <a:pPr algn="ctr"/>
                      <a:endParaRPr lang="fr-FR" b="1" dirty="0"/>
                    </a:p>
                  </a:txBody>
                  <a:tcPr anchor="ctr"/>
                </a:tc>
                <a:tc>
                  <a:txBody>
                    <a:bodyPr/>
                    <a:lstStyle/>
                    <a:p>
                      <a:pPr algn="ctr"/>
                      <a:endParaRPr lang="fr-FR" b="1" dirty="0"/>
                    </a:p>
                  </a:txBody>
                  <a:tcPr anchor="ctr"/>
                </a:tc>
                <a:tc>
                  <a:txBody>
                    <a:bodyPr/>
                    <a:lstStyle/>
                    <a:p>
                      <a:pPr algn="ctr"/>
                      <a:endParaRPr lang="fr-FR" b="1" dirty="0"/>
                    </a:p>
                  </a:txBody>
                  <a:tcPr anchor="ctr"/>
                </a:tc>
                <a:tc>
                  <a:txBody>
                    <a:bodyPr/>
                    <a:lstStyle/>
                    <a:p>
                      <a:pPr algn="ctr"/>
                      <a:endParaRPr lang="fr-FR" b="1" dirty="0"/>
                    </a:p>
                  </a:txBody>
                  <a:tcPr anchor="ctr"/>
                </a:tc>
              </a:tr>
              <a:tr h="72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smtClean="0"/>
                        <a:t>Bac Pro xx</a:t>
                      </a:r>
                    </a:p>
                  </a:txBody>
                  <a:tcPr anchor="ctr"/>
                </a:tc>
                <a:tc>
                  <a:txBody>
                    <a:bodyPr/>
                    <a:lstStyle/>
                    <a:p>
                      <a:pPr algn="ctr"/>
                      <a:endParaRPr lang="fr-FR" b="1" dirty="0"/>
                    </a:p>
                  </a:txBody>
                  <a:tcPr anchor="ctr"/>
                </a:tc>
                <a:tc>
                  <a:txBody>
                    <a:bodyPr/>
                    <a:lstStyle/>
                    <a:p>
                      <a:pPr algn="ctr"/>
                      <a:endParaRPr lang="fr-FR" b="1" dirty="0"/>
                    </a:p>
                  </a:txBody>
                  <a:tcPr anchor="ctr"/>
                </a:tc>
                <a:tc>
                  <a:txBody>
                    <a:bodyPr/>
                    <a:lstStyle/>
                    <a:p>
                      <a:pPr algn="ctr"/>
                      <a:endParaRPr lang="fr-FR" b="1" dirty="0"/>
                    </a:p>
                  </a:txBody>
                  <a:tcPr anchor="ctr"/>
                </a:tc>
                <a:tc>
                  <a:txBody>
                    <a:bodyPr/>
                    <a:lstStyle/>
                    <a:p>
                      <a:pPr algn="ctr"/>
                      <a:endParaRPr lang="fr-FR" b="1" dirty="0"/>
                    </a:p>
                  </a:txBody>
                  <a:tcPr anchor="ctr"/>
                </a:tc>
              </a:tr>
              <a:tr h="720080">
                <a:tc>
                  <a:txBody>
                    <a:bodyPr/>
                    <a:lstStyle/>
                    <a:p>
                      <a:pPr algn="ctr"/>
                      <a:r>
                        <a:rPr lang="fr-FR" b="1" dirty="0" smtClean="0"/>
                        <a:t>BEP xx</a:t>
                      </a:r>
                      <a:endParaRPr lang="fr-FR" b="1" dirty="0"/>
                    </a:p>
                  </a:txBody>
                  <a:tcPr anchor="ctr"/>
                </a:tc>
                <a:tc>
                  <a:txBody>
                    <a:bodyPr/>
                    <a:lstStyle/>
                    <a:p>
                      <a:pPr algn="ctr"/>
                      <a:endParaRPr lang="fr-FR" b="1" dirty="0"/>
                    </a:p>
                  </a:txBody>
                  <a:tcPr anchor="ctr"/>
                </a:tc>
                <a:tc>
                  <a:txBody>
                    <a:bodyPr/>
                    <a:lstStyle/>
                    <a:p>
                      <a:pPr algn="ctr"/>
                      <a:endParaRPr lang="fr-FR" b="1" dirty="0"/>
                    </a:p>
                  </a:txBody>
                  <a:tcPr anchor="ctr"/>
                </a:tc>
                <a:tc>
                  <a:txBody>
                    <a:bodyPr/>
                    <a:lstStyle/>
                    <a:p>
                      <a:pPr algn="ctr"/>
                      <a:endParaRPr lang="fr-FR" b="1" dirty="0"/>
                    </a:p>
                  </a:txBody>
                  <a:tcPr anchor="ctr"/>
                </a:tc>
                <a:tc>
                  <a:txBody>
                    <a:bodyPr/>
                    <a:lstStyle/>
                    <a:p>
                      <a:pPr algn="ctr"/>
                      <a:endParaRPr lang="fr-FR" b="1" dirty="0"/>
                    </a:p>
                  </a:txBody>
                  <a:tcPr anchor="ctr"/>
                </a:tc>
              </a:tr>
              <a:tr h="7200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b="1" dirty="0" smtClean="0"/>
                        <a:t>CAP xx</a:t>
                      </a:r>
                    </a:p>
                  </a:txBody>
                  <a:tcPr anchor="ctr"/>
                </a:tc>
                <a:tc>
                  <a:txBody>
                    <a:bodyPr/>
                    <a:lstStyle/>
                    <a:p>
                      <a:pPr algn="ctr"/>
                      <a:endParaRPr lang="fr-FR" b="1" dirty="0"/>
                    </a:p>
                  </a:txBody>
                  <a:tcPr anchor="ctr"/>
                </a:tc>
                <a:tc>
                  <a:txBody>
                    <a:bodyPr/>
                    <a:lstStyle/>
                    <a:p>
                      <a:pPr algn="ctr"/>
                      <a:endParaRPr lang="fr-FR" b="1" dirty="0"/>
                    </a:p>
                  </a:txBody>
                  <a:tcPr anchor="ctr"/>
                </a:tc>
                <a:tc>
                  <a:txBody>
                    <a:bodyPr/>
                    <a:lstStyle/>
                    <a:p>
                      <a:pPr algn="ctr"/>
                      <a:endParaRPr lang="fr-FR" b="1" dirty="0"/>
                    </a:p>
                  </a:txBody>
                  <a:tcPr anchor="ctr"/>
                </a:tc>
                <a:tc>
                  <a:txBody>
                    <a:bodyPr/>
                    <a:lstStyle/>
                    <a:p>
                      <a:pPr algn="ctr"/>
                      <a:endParaRPr lang="fr-FR" b="1" dirty="0"/>
                    </a:p>
                  </a:txBody>
                  <a:tcPr anchor="ctr"/>
                </a:tc>
              </a:tr>
            </a:tbl>
          </a:graphicData>
        </a:graphic>
      </p:graphicFrame>
      <p:sp>
        <p:nvSpPr>
          <p:cNvPr id="9" name="Rectangle à coins arrondis 8"/>
          <p:cNvSpPr/>
          <p:nvPr/>
        </p:nvSpPr>
        <p:spPr>
          <a:xfrm>
            <a:off x="2469400" y="5013176"/>
            <a:ext cx="1137034" cy="576064"/>
          </a:xfrm>
          <a:prstGeom prst="roundRect">
            <a:avLst/>
          </a:prstGeom>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rPr>
              <a:t>B</a:t>
            </a:r>
            <a:r>
              <a:rPr lang="fr-FR" b="1" dirty="0" smtClean="0">
                <a:solidFill>
                  <a:schemeClr val="bg1"/>
                </a:solidFill>
              </a:rPr>
              <a:t>loc A1</a:t>
            </a:r>
            <a:endParaRPr lang="fr-FR" b="1" dirty="0">
              <a:solidFill>
                <a:schemeClr val="bg1"/>
              </a:solidFill>
            </a:endParaRPr>
          </a:p>
        </p:txBody>
      </p:sp>
      <p:sp>
        <p:nvSpPr>
          <p:cNvPr id="12" name="Rectangle à coins arrondis 11"/>
          <p:cNvSpPr/>
          <p:nvPr/>
        </p:nvSpPr>
        <p:spPr>
          <a:xfrm>
            <a:off x="5652120" y="3568245"/>
            <a:ext cx="1137034" cy="576064"/>
          </a:xfrm>
          <a:prstGeom prst="roundRect">
            <a:avLst/>
          </a:prstGeom>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rPr>
              <a:t>B</a:t>
            </a:r>
            <a:r>
              <a:rPr lang="fr-FR" b="1" dirty="0" smtClean="0">
                <a:solidFill>
                  <a:schemeClr val="bg1"/>
                </a:solidFill>
              </a:rPr>
              <a:t>loc C1</a:t>
            </a:r>
            <a:endParaRPr lang="fr-FR" b="1" dirty="0">
              <a:solidFill>
                <a:schemeClr val="bg1"/>
              </a:solidFill>
            </a:endParaRPr>
          </a:p>
        </p:txBody>
      </p:sp>
      <p:sp>
        <p:nvSpPr>
          <p:cNvPr id="14" name="Rectangle à coins arrondis 13"/>
          <p:cNvSpPr/>
          <p:nvPr/>
        </p:nvSpPr>
        <p:spPr>
          <a:xfrm>
            <a:off x="5625802" y="2852936"/>
            <a:ext cx="1137034" cy="576064"/>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rPr>
              <a:t>B</a:t>
            </a:r>
            <a:r>
              <a:rPr lang="fr-FR" b="1" dirty="0" smtClean="0">
                <a:solidFill>
                  <a:schemeClr val="bg1"/>
                </a:solidFill>
              </a:rPr>
              <a:t>loc C2</a:t>
            </a:r>
            <a:endParaRPr lang="fr-FR" b="1" dirty="0">
              <a:solidFill>
                <a:schemeClr val="bg1"/>
              </a:solidFill>
            </a:endParaRPr>
          </a:p>
        </p:txBody>
      </p:sp>
      <p:sp>
        <p:nvSpPr>
          <p:cNvPr id="15" name="Rectangle à coins arrondis 14"/>
          <p:cNvSpPr/>
          <p:nvPr/>
        </p:nvSpPr>
        <p:spPr>
          <a:xfrm>
            <a:off x="2483768" y="3568245"/>
            <a:ext cx="1137034" cy="576064"/>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rPr>
              <a:t>B</a:t>
            </a:r>
            <a:r>
              <a:rPr lang="fr-FR" b="1" dirty="0" smtClean="0">
                <a:solidFill>
                  <a:schemeClr val="bg1"/>
                </a:solidFill>
              </a:rPr>
              <a:t>loc A2</a:t>
            </a:r>
            <a:endParaRPr lang="fr-FR" b="1" dirty="0">
              <a:solidFill>
                <a:schemeClr val="bg1"/>
              </a:solidFill>
            </a:endParaRPr>
          </a:p>
        </p:txBody>
      </p:sp>
      <p:sp>
        <p:nvSpPr>
          <p:cNvPr id="16" name="Rectangle à coins arrondis 15"/>
          <p:cNvSpPr/>
          <p:nvPr/>
        </p:nvSpPr>
        <p:spPr>
          <a:xfrm>
            <a:off x="4003483" y="3568245"/>
            <a:ext cx="1137034" cy="576064"/>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rPr>
              <a:t>B</a:t>
            </a:r>
            <a:r>
              <a:rPr lang="fr-FR" b="1" dirty="0" smtClean="0">
                <a:solidFill>
                  <a:schemeClr val="bg1"/>
                </a:solidFill>
              </a:rPr>
              <a:t>loc B2</a:t>
            </a:r>
            <a:endParaRPr lang="fr-FR" b="1" dirty="0">
              <a:solidFill>
                <a:schemeClr val="bg1"/>
              </a:solidFill>
            </a:endParaRPr>
          </a:p>
        </p:txBody>
      </p:sp>
      <p:sp>
        <p:nvSpPr>
          <p:cNvPr id="17" name="Rectangle à coins arrondis 16"/>
          <p:cNvSpPr/>
          <p:nvPr/>
        </p:nvSpPr>
        <p:spPr>
          <a:xfrm>
            <a:off x="4003483" y="4293096"/>
            <a:ext cx="1137034" cy="576064"/>
          </a:xfrm>
          <a:prstGeom prst="roundRect">
            <a:avLst/>
          </a:prstGeom>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rPr>
              <a:t>B</a:t>
            </a:r>
            <a:r>
              <a:rPr lang="fr-FR" b="1" dirty="0" smtClean="0">
                <a:solidFill>
                  <a:schemeClr val="bg1"/>
                </a:solidFill>
              </a:rPr>
              <a:t>loc B1</a:t>
            </a:r>
            <a:endParaRPr lang="fr-FR" b="1" dirty="0">
              <a:solidFill>
                <a:schemeClr val="bg1"/>
              </a:solidFill>
            </a:endParaRPr>
          </a:p>
        </p:txBody>
      </p:sp>
      <p:sp>
        <p:nvSpPr>
          <p:cNvPr id="18" name="Rectangle à coins arrondis 17"/>
          <p:cNvSpPr/>
          <p:nvPr/>
        </p:nvSpPr>
        <p:spPr>
          <a:xfrm>
            <a:off x="7164288" y="3558253"/>
            <a:ext cx="1137034" cy="576064"/>
          </a:xfrm>
          <a:prstGeom prst="roundRect">
            <a:avLst/>
          </a:prstGeom>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rPr>
              <a:t>B</a:t>
            </a:r>
            <a:r>
              <a:rPr lang="fr-FR" b="1" dirty="0" smtClean="0">
                <a:solidFill>
                  <a:schemeClr val="bg1"/>
                </a:solidFill>
              </a:rPr>
              <a:t>loc D1</a:t>
            </a:r>
            <a:endParaRPr lang="fr-FR" b="1" dirty="0">
              <a:solidFill>
                <a:schemeClr val="bg1"/>
              </a:solidFill>
            </a:endParaRPr>
          </a:p>
        </p:txBody>
      </p:sp>
      <p:sp>
        <p:nvSpPr>
          <p:cNvPr id="19" name="Rectangle à coins arrondis 18"/>
          <p:cNvSpPr/>
          <p:nvPr/>
        </p:nvSpPr>
        <p:spPr>
          <a:xfrm>
            <a:off x="7164288" y="2132856"/>
            <a:ext cx="1137034" cy="576064"/>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rPr>
              <a:t>B</a:t>
            </a:r>
            <a:r>
              <a:rPr lang="fr-FR" b="1" dirty="0" smtClean="0">
                <a:solidFill>
                  <a:schemeClr val="bg1"/>
                </a:solidFill>
              </a:rPr>
              <a:t>loc D2</a:t>
            </a:r>
            <a:endParaRPr lang="fr-FR" b="1" dirty="0">
              <a:solidFill>
                <a:schemeClr val="bg1"/>
              </a:solidFill>
            </a:endParaRPr>
          </a:p>
        </p:txBody>
      </p:sp>
      <p:sp>
        <p:nvSpPr>
          <p:cNvPr id="20" name="Rectangle à coins arrondis 19"/>
          <p:cNvSpPr/>
          <p:nvPr/>
        </p:nvSpPr>
        <p:spPr>
          <a:xfrm>
            <a:off x="7164288" y="5013176"/>
            <a:ext cx="1137034" cy="576064"/>
          </a:xfrm>
          <a:prstGeom prst="roundRect">
            <a:avLst/>
          </a:prstGeom>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rPr>
              <a:t>B</a:t>
            </a:r>
            <a:r>
              <a:rPr lang="fr-FR" b="1" dirty="0" smtClean="0">
                <a:solidFill>
                  <a:schemeClr val="bg1"/>
                </a:solidFill>
              </a:rPr>
              <a:t>loc D1</a:t>
            </a:r>
            <a:endParaRPr lang="fr-FR" b="1" dirty="0">
              <a:solidFill>
                <a:schemeClr val="bg1"/>
              </a:solidFill>
            </a:endParaRPr>
          </a:p>
        </p:txBody>
      </p:sp>
      <p:sp>
        <p:nvSpPr>
          <p:cNvPr id="21" name="Rectangle à coins arrondis 20"/>
          <p:cNvSpPr/>
          <p:nvPr/>
        </p:nvSpPr>
        <p:spPr>
          <a:xfrm>
            <a:off x="2460272" y="2852936"/>
            <a:ext cx="1137034" cy="576064"/>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rPr>
              <a:t>B</a:t>
            </a:r>
            <a:r>
              <a:rPr lang="fr-FR" b="1" dirty="0" smtClean="0">
                <a:solidFill>
                  <a:schemeClr val="bg1"/>
                </a:solidFill>
              </a:rPr>
              <a:t>loc A3</a:t>
            </a:r>
            <a:endParaRPr lang="fr-FR" b="1" dirty="0">
              <a:solidFill>
                <a:schemeClr val="bg1"/>
              </a:solidFill>
            </a:endParaRPr>
          </a:p>
        </p:txBody>
      </p:sp>
      <p:sp>
        <p:nvSpPr>
          <p:cNvPr id="22" name="Rectangle à coins arrondis 21"/>
          <p:cNvSpPr/>
          <p:nvPr/>
        </p:nvSpPr>
        <p:spPr>
          <a:xfrm>
            <a:off x="5620469" y="5013176"/>
            <a:ext cx="1137034" cy="576064"/>
          </a:xfrm>
          <a:prstGeom prst="roundRect">
            <a:avLst/>
          </a:prstGeom>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rPr>
              <a:t>B</a:t>
            </a:r>
            <a:r>
              <a:rPr lang="fr-FR" b="1" dirty="0" smtClean="0">
                <a:solidFill>
                  <a:schemeClr val="bg1"/>
                </a:solidFill>
              </a:rPr>
              <a:t>loc C1</a:t>
            </a:r>
            <a:endParaRPr lang="fr-FR" b="1" dirty="0">
              <a:solidFill>
                <a:schemeClr val="bg1"/>
              </a:solidFill>
            </a:endParaRPr>
          </a:p>
        </p:txBody>
      </p:sp>
      <p:sp>
        <p:nvSpPr>
          <p:cNvPr id="23" name="Rectangle à coins arrondis 22"/>
          <p:cNvSpPr/>
          <p:nvPr/>
        </p:nvSpPr>
        <p:spPr>
          <a:xfrm>
            <a:off x="4038600" y="2852936"/>
            <a:ext cx="1137034" cy="576064"/>
          </a:xfrm>
          <a:prstGeom prst="roundRect">
            <a:avLst/>
          </a:prstGeom>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rPr>
              <a:t>B</a:t>
            </a:r>
            <a:r>
              <a:rPr lang="fr-FR" b="1" dirty="0" smtClean="0">
                <a:solidFill>
                  <a:schemeClr val="bg1"/>
                </a:solidFill>
              </a:rPr>
              <a:t>loc B1</a:t>
            </a:r>
            <a:endParaRPr lang="fr-FR" b="1" dirty="0">
              <a:solidFill>
                <a:schemeClr val="bg1"/>
              </a:solidFill>
            </a:endParaRPr>
          </a:p>
        </p:txBody>
      </p:sp>
      <p:sp>
        <p:nvSpPr>
          <p:cNvPr id="3" name="Rectangle 2"/>
          <p:cNvSpPr/>
          <p:nvPr/>
        </p:nvSpPr>
        <p:spPr>
          <a:xfrm rot="20235286">
            <a:off x="441080" y="921675"/>
            <a:ext cx="2745843" cy="707886"/>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fr-FR"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EXEMPLE</a:t>
            </a:r>
            <a:endParaRPr lang="fr-FR" sz="4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643665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out)">
                                      <p:cBhvr>
                                        <p:cTn id="7" dur="2000"/>
                                        <p:tgtEl>
                                          <p:spTgt spid="21"/>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out)">
                                      <p:cBhvr>
                                        <p:cTn id="10" dur="2000"/>
                                        <p:tgtEl>
                                          <p:spTgt spid="15"/>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out)">
                                      <p:cBhvr>
                                        <p:cTn id="13" dur="2000"/>
                                        <p:tgtEl>
                                          <p:spTgt spid="9"/>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circle(out)">
                                      <p:cBhvr>
                                        <p:cTn id="16" dur="2000"/>
                                        <p:tgtEl>
                                          <p:spTgt spid="23"/>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out)">
                                      <p:cBhvr>
                                        <p:cTn id="19" dur="2000"/>
                                        <p:tgtEl>
                                          <p:spTgt spid="16"/>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out)">
                                      <p:cBhvr>
                                        <p:cTn id="22" dur="2000"/>
                                        <p:tgtEl>
                                          <p:spTgt spid="17"/>
                                        </p:tgtEl>
                                      </p:cBhvr>
                                    </p:animEffect>
                                  </p:childTnLst>
                                </p:cTn>
                              </p:par>
                              <p:par>
                                <p:cTn id="23" presetID="6" presetClass="entr" presetSubtype="32"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out)">
                                      <p:cBhvr>
                                        <p:cTn id="25" dur="2000"/>
                                        <p:tgtEl>
                                          <p:spTgt spid="14"/>
                                        </p:tgtEl>
                                      </p:cBhvr>
                                    </p:animEffect>
                                  </p:childTnLst>
                                </p:cTn>
                              </p:par>
                              <p:par>
                                <p:cTn id="26" presetID="6" presetClass="entr" presetSubtype="32"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out)">
                                      <p:cBhvr>
                                        <p:cTn id="28" dur="2000"/>
                                        <p:tgtEl>
                                          <p:spTgt spid="12"/>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circle(out)">
                                      <p:cBhvr>
                                        <p:cTn id="31" dur="2000"/>
                                        <p:tgtEl>
                                          <p:spTgt spid="22"/>
                                        </p:tgtEl>
                                      </p:cBhvr>
                                    </p:animEffect>
                                  </p:childTnLst>
                                </p:cTn>
                              </p:par>
                              <p:par>
                                <p:cTn id="32" presetID="6" presetClass="entr" presetSubtype="32"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circle(out)">
                                      <p:cBhvr>
                                        <p:cTn id="34" dur="2000"/>
                                        <p:tgtEl>
                                          <p:spTgt spid="20"/>
                                        </p:tgtEl>
                                      </p:cBhvr>
                                    </p:animEffect>
                                  </p:childTnLst>
                                </p:cTn>
                              </p:par>
                              <p:par>
                                <p:cTn id="35" presetID="6" presetClass="entr" presetSubtype="32"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ircle(out)">
                                      <p:cBhvr>
                                        <p:cTn id="37" dur="2000"/>
                                        <p:tgtEl>
                                          <p:spTgt spid="18"/>
                                        </p:tgtEl>
                                      </p:cBhvr>
                                    </p:animEffect>
                                  </p:childTnLst>
                                </p:cTn>
                              </p:par>
                              <p:par>
                                <p:cTn id="38" presetID="6" presetClass="entr" presetSubtype="32"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ircle(out)">
                                      <p:cBhvr>
                                        <p:cTn id="4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solidFill>
                  <a:schemeClr val="tx1"/>
                </a:solidFill>
              </a:rPr>
              <a:t>Les </a:t>
            </a:r>
            <a:r>
              <a:rPr lang="fr-FR" sz="3200" dirty="0" smtClean="0">
                <a:solidFill>
                  <a:schemeClr val="tx1"/>
                </a:solidFill>
              </a:rPr>
              <a:t>ELEMENTS DE CONTEXTE</a:t>
            </a:r>
            <a:endParaRPr lang="fr-FR" dirty="0"/>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4</a:t>
            </a:fld>
            <a:endParaRPr lang="fr-FR" dirty="0"/>
          </a:p>
        </p:txBody>
      </p:sp>
      <p:sp>
        <p:nvSpPr>
          <p:cNvPr id="6" name="Espace réservé du texte 5"/>
          <p:cNvSpPr txBox="1">
            <a:spLocks noGrp="1"/>
          </p:cNvSpPr>
          <p:nvPr>
            <p:ph type="body" sz="quarter" idx="13"/>
          </p:nvPr>
        </p:nvSpPr>
        <p:spPr>
          <a:xfrm>
            <a:off x="804863" y="1471083"/>
            <a:ext cx="7581491" cy="707886"/>
          </a:xfrm>
          <a:prstGeom prst="rect">
            <a:avLst/>
          </a:prstGeom>
          <a:noFill/>
        </p:spPr>
        <p:txBody>
          <a:bodyPr wrap="square" rtlCol="0">
            <a:spAutoFit/>
          </a:bodyPr>
          <a:lstStyle/>
          <a:p>
            <a:r>
              <a:rPr lang="fr-FR" dirty="0" smtClean="0"/>
              <a:t>Evolution du nombre de candidats aux baccalauréats professionnels et BMA de la filière bois</a:t>
            </a:r>
            <a:endParaRPr lang="fr-FR" dirty="0"/>
          </a:p>
        </p:txBody>
      </p:sp>
      <p:pic>
        <p:nvPicPr>
          <p:cNvPr id="9" name="Image 8"/>
          <p:cNvPicPr>
            <a:picLocks noChangeAspect="1"/>
          </p:cNvPicPr>
          <p:nvPr/>
        </p:nvPicPr>
        <p:blipFill>
          <a:blip r:embed="rId3"/>
          <a:stretch>
            <a:fillRect/>
          </a:stretch>
        </p:blipFill>
        <p:spPr>
          <a:xfrm>
            <a:off x="3195433" y="2655735"/>
            <a:ext cx="5179737" cy="3735175"/>
          </a:xfrm>
          <a:prstGeom prst="rect">
            <a:avLst/>
          </a:prstGeom>
        </p:spPr>
      </p:pic>
      <p:sp>
        <p:nvSpPr>
          <p:cNvPr id="10" name="ZoneTexte 9"/>
          <p:cNvSpPr txBox="1"/>
          <p:nvPr/>
        </p:nvSpPr>
        <p:spPr>
          <a:xfrm>
            <a:off x="732752" y="2684760"/>
            <a:ext cx="2361538" cy="1200329"/>
          </a:xfrm>
          <a:prstGeom prst="rect">
            <a:avLst/>
          </a:prstGeom>
          <a:noFill/>
        </p:spPr>
        <p:txBody>
          <a:bodyPr wrap="square" rtlCol="0">
            <a:spAutoFit/>
          </a:bodyPr>
          <a:lstStyle/>
          <a:p>
            <a:r>
              <a:rPr lang="fr-FR" dirty="0" smtClean="0"/>
              <a:t>Une diminution de 6</a:t>
            </a:r>
            <a:r>
              <a:rPr lang="fr-FR" smtClean="0"/>
              <a:t>% du nombre de </a:t>
            </a:r>
            <a:r>
              <a:rPr lang="fr-FR" dirty="0" smtClean="0"/>
              <a:t>candidats entre 2014 et 2016</a:t>
            </a:r>
            <a:endParaRPr lang="fr-FR" dirty="0"/>
          </a:p>
        </p:txBody>
      </p:sp>
      <p:sp>
        <p:nvSpPr>
          <p:cNvPr id="11" name="ZoneTexte 10"/>
          <p:cNvSpPr txBox="1"/>
          <p:nvPr/>
        </p:nvSpPr>
        <p:spPr>
          <a:xfrm>
            <a:off x="6766560" y="3284925"/>
            <a:ext cx="652743"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fr-FR" smtClean="0"/>
              <a:t>4914</a:t>
            </a:r>
            <a:endParaRPr lang="fr-FR"/>
          </a:p>
        </p:txBody>
      </p:sp>
      <p:sp>
        <p:nvSpPr>
          <p:cNvPr id="12" name="ZoneTexte 11"/>
          <p:cNvSpPr txBox="1"/>
          <p:nvPr/>
        </p:nvSpPr>
        <p:spPr>
          <a:xfrm>
            <a:off x="7823570" y="3381666"/>
            <a:ext cx="652743"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fr-FR" dirty="0" smtClean="0"/>
              <a:t>4617</a:t>
            </a:r>
            <a:endParaRPr lang="fr-FR" dirty="0"/>
          </a:p>
        </p:txBody>
      </p:sp>
      <p:cxnSp>
        <p:nvCxnSpPr>
          <p:cNvPr id="14" name="Connecteur droit 13"/>
          <p:cNvCxnSpPr>
            <a:stCxn id="11" idx="2"/>
          </p:cNvCxnSpPr>
          <p:nvPr/>
        </p:nvCxnSpPr>
        <p:spPr>
          <a:xfrm flipH="1">
            <a:off x="7092931" y="3654257"/>
            <a:ext cx="1" cy="201807"/>
          </a:xfrm>
          <a:prstGeom prst="line">
            <a:avLst/>
          </a:prstGeom>
          <a:ln w="25400">
            <a:solidFill>
              <a:schemeClr val="accent6"/>
            </a:solidFill>
            <a:tailEnd type="oval"/>
          </a:ln>
        </p:spPr>
        <p:style>
          <a:lnRef idx="1">
            <a:schemeClr val="accent2"/>
          </a:lnRef>
          <a:fillRef idx="0">
            <a:schemeClr val="accent2"/>
          </a:fillRef>
          <a:effectRef idx="0">
            <a:schemeClr val="accent2"/>
          </a:effectRef>
          <a:fontRef idx="minor">
            <a:schemeClr val="tx1"/>
          </a:fontRef>
        </p:style>
      </p:cxnSp>
      <p:cxnSp>
        <p:nvCxnSpPr>
          <p:cNvPr id="15" name="Connecteur droit 14"/>
          <p:cNvCxnSpPr/>
          <p:nvPr/>
        </p:nvCxnSpPr>
        <p:spPr>
          <a:xfrm flipH="1">
            <a:off x="8139585" y="3755160"/>
            <a:ext cx="1" cy="201807"/>
          </a:xfrm>
          <a:prstGeom prst="line">
            <a:avLst/>
          </a:prstGeom>
          <a:ln w="25400">
            <a:solidFill>
              <a:schemeClr val="accent6"/>
            </a:solidFill>
            <a:tailEnd type="oval"/>
          </a:ln>
        </p:spPr>
        <p:style>
          <a:lnRef idx="1">
            <a:schemeClr val="accent2"/>
          </a:lnRef>
          <a:fillRef idx="0">
            <a:schemeClr val="accent2"/>
          </a:fillRef>
          <a:effectRef idx="0">
            <a:schemeClr val="accent2"/>
          </a:effectRef>
          <a:fontRef idx="minor">
            <a:schemeClr val="tx1"/>
          </a:fontRef>
        </p:style>
      </p:cxnSp>
      <p:sp>
        <p:nvSpPr>
          <p:cNvPr id="18" name="ZoneTexte 17"/>
          <p:cNvSpPr txBox="1"/>
          <p:nvPr/>
        </p:nvSpPr>
        <p:spPr>
          <a:xfrm>
            <a:off x="711710" y="4209199"/>
            <a:ext cx="2413548" cy="1015663"/>
          </a:xfrm>
          <a:prstGeom prst="rect">
            <a:avLst/>
          </a:prstGeom>
          <a:noFill/>
        </p:spPr>
        <p:txBody>
          <a:bodyPr wrap="square" rtlCol="0">
            <a:spAutoFit/>
          </a:bodyPr>
          <a:lstStyle/>
          <a:p>
            <a:r>
              <a:rPr lang="fr-FR" sz="1200" dirty="0" smtClean="0"/>
              <a:t>(-5,4% au national de 2014 à 2015 pour l’ensemble des baccalauréats professionnels de service et de production </a:t>
            </a:r>
            <a:r>
              <a:rPr lang="mr-IN" sz="1200" dirty="0" smtClean="0"/>
              <a:t>–</a:t>
            </a:r>
            <a:r>
              <a:rPr lang="fr-FR" sz="1200" dirty="0" smtClean="0"/>
              <a:t> source DEPP repères et références statistiques 2016)</a:t>
            </a:r>
            <a:endParaRPr lang="fr-FR" sz="1200" dirty="0"/>
          </a:p>
        </p:txBody>
      </p:sp>
    </p:spTree>
    <p:extLst>
      <p:ext uri="{BB962C8B-B14F-4D97-AF65-F5344CB8AC3E}">
        <p14:creationId xmlns:p14="http://schemas.microsoft.com/office/powerpoint/2010/main" val="14727366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83568" y="1052736"/>
            <a:ext cx="7704856" cy="5078313"/>
          </a:xfrm>
          <a:prstGeom prst="rect">
            <a:avLst/>
          </a:prstGeom>
          <a:solidFill>
            <a:schemeClr val="bg1"/>
          </a:solidFill>
        </p:spPr>
        <p:txBody>
          <a:bodyPr wrap="square" rtlCol="0">
            <a:spAutoFit/>
          </a:bodyPr>
          <a:lstStyle/>
          <a:p>
            <a:pPr algn="just"/>
            <a:r>
              <a:rPr lang="fr-FR" sz="2400" b="1" dirty="0" smtClean="0"/>
              <a:t>Objectifs et conclusions :</a:t>
            </a:r>
          </a:p>
          <a:p>
            <a:pPr algn="just"/>
            <a:endParaRPr lang="fr-FR" sz="2000" b="1" dirty="0"/>
          </a:p>
          <a:p>
            <a:pPr marL="342900" indent="-257175" algn="just">
              <a:buFont typeface="Arial" panose="020B0604020202020204" pitchFamily="34" charset="0"/>
              <a:buChar char="•"/>
            </a:pPr>
            <a:r>
              <a:rPr lang="fr-FR" sz="2000" dirty="0" smtClean="0"/>
              <a:t>Renforcer les parcours « métiers » par une augmentation des dispenses et équivalences d’épreuves entre diplômes,</a:t>
            </a:r>
          </a:p>
          <a:p>
            <a:pPr marL="342900" indent="-257175" algn="just">
              <a:buFont typeface="Arial" panose="020B0604020202020204" pitchFamily="34" charset="0"/>
              <a:buChar char="•"/>
            </a:pPr>
            <a:endParaRPr lang="fr-FR" sz="2000" dirty="0" smtClean="0"/>
          </a:p>
          <a:p>
            <a:pPr marL="342900" indent="-257175" algn="just">
              <a:buFont typeface="Arial" panose="020B0604020202020204" pitchFamily="34" charset="0"/>
              <a:buChar char="•"/>
            </a:pPr>
            <a:r>
              <a:rPr lang="fr-FR" sz="2000" dirty="0" smtClean="0"/>
              <a:t>Généraliser l’approche, le suivi et l’évaluation par compétences afin d’assurer une </a:t>
            </a:r>
            <a:r>
              <a:rPr lang="fr-FR" sz="2000" dirty="0"/>
              <a:t>meilleure </a:t>
            </a:r>
            <a:r>
              <a:rPr lang="fr-FR" sz="2000" b="1" dirty="0"/>
              <a:t>continuité des </a:t>
            </a:r>
            <a:r>
              <a:rPr lang="fr-FR" sz="2000" b="1" dirty="0" smtClean="0"/>
              <a:t>parcours</a:t>
            </a:r>
            <a:r>
              <a:rPr lang="fr-FR" sz="2000" dirty="0" smtClean="0"/>
              <a:t> de formation,</a:t>
            </a:r>
          </a:p>
          <a:p>
            <a:pPr marL="342900" indent="-257175" algn="just">
              <a:buFont typeface="Arial" panose="020B0604020202020204" pitchFamily="34" charset="0"/>
              <a:buChar char="•"/>
            </a:pPr>
            <a:endParaRPr lang="fr-FR" sz="2000" dirty="0"/>
          </a:p>
          <a:p>
            <a:pPr marL="342900" indent="-257175" algn="just">
              <a:buFont typeface="Arial" panose="020B0604020202020204" pitchFamily="34" charset="0"/>
              <a:buChar char="•"/>
            </a:pPr>
            <a:r>
              <a:rPr lang="fr-FR" sz="2000" dirty="0" smtClean="0"/>
              <a:t>Améliorer la lisibilité des parcours par une restructuration de la validation des diplômes de la filière en </a:t>
            </a:r>
            <a:r>
              <a:rPr lang="fr-FR" sz="2000" b="1" dirty="0" smtClean="0"/>
              <a:t>blocs de compétences </a:t>
            </a:r>
            <a:r>
              <a:rPr lang="fr-FR" sz="2000" dirty="0" smtClean="0"/>
              <a:t>progressifs, communs et/ou complémentaires,</a:t>
            </a:r>
          </a:p>
          <a:p>
            <a:pPr marL="342900" indent="-257175" algn="just">
              <a:buFont typeface="Arial" panose="020B0604020202020204" pitchFamily="34" charset="0"/>
              <a:buChar char="•"/>
            </a:pPr>
            <a:endParaRPr lang="fr-FR" sz="2000" dirty="0" smtClean="0"/>
          </a:p>
          <a:p>
            <a:pPr marL="342900" indent="-257175" algn="just">
              <a:buFont typeface="Arial" panose="020B0604020202020204" pitchFamily="34" charset="0"/>
              <a:buChar char="•"/>
            </a:pPr>
            <a:r>
              <a:rPr lang="fr-FR" sz="2000" dirty="0" smtClean="0"/>
              <a:t>Valoriser le parcours individuel de formation en dotant chaque jeune d’un « </a:t>
            </a:r>
            <a:r>
              <a:rPr lang="fr-FR" sz="2000" b="1" dirty="0" smtClean="0"/>
              <a:t>portefeuille de compétences</a:t>
            </a:r>
            <a:r>
              <a:rPr lang="fr-FR" sz="2000" dirty="0" smtClean="0"/>
              <a:t> », commun à l’ensemble des diplômes de la filière bois, véritable passeport pour une formation continuée</a:t>
            </a:r>
            <a:r>
              <a:rPr lang="fr-FR" sz="2000" dirty="0"/>
              <a:t> </a:t>
            </a:r>
            <a:r>
              <a:rPr lang="fr-FR" sz="2000" dirty="0" smtClean="0"/>
              <a:t>et son adaptation tout au long de sa vie professionnelle.</a:t>
            </a:r>
            <a:endParaRPr lang="fr-FR" sz="2000" dirty="0"/>
          </a:p>
        </p:txBody>
      </p:sp>
      <p:cxnSp>
        <p:nvCxnSpPr>
          <p:cNvPr id="13" name="Connecteur droit 12"/>
          <p:cNvCxnSpPr/>
          <p:nvPr/>
        </p:nvCxnSpPr>
        <p:spPr>
          <a:xfrm>
            <a:off x="0" y="6381328"/>
            <a:ext cx="763270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179512" y="0"/>
            <a:ext cx="8712968" cy="779560"/>
          </a:xfrm>
          <a:solidFill>
            <a:schemeClr val="bg1"/>
          </a:solidFill>
        </p:spPr>
        <p:txBody>
          <a:bodyPr>
            <a:noAutofit/>
          </a:bodyPr>
          <a:lstStyle/>
          <a:p>
            <a:pPr algn="r"/>
            <a:r>
              <a:rPr lang="fr-FR" sz="3600" b="1" dirty="0">
                <a:solidFill>
                  <a:schemeClr val="bg1">
                    <a:lumMod val="50000"/>
                  </a:schemeClr>
                </a:solidFill>
              </a:rPr>
              <a:t>Cohérence et </a:t>
            </a:r>
            <a:r>
              <a:rPr lang="fr-FR" sz="3600" b="1" dirty="0" smtClean="0">
                <a:solidFill>
                  <a:schemeClr val="bg1">
                    <a:lumMod val="50000"/>
                  </a:schemeClr>
                </a:solidFill>
              </a:rPr>
              <a:t>continuité des </a:t>
            </a:r>
            <a:r>
              <a:rPr lang="fr-FR" sz="3600" b="1" dirty="0">
                <a:solidFill>
                  <a:schemeClr val="bg1">
                    <a:lumMod val="50000"/>
                  </a:schemeClr>
                </a:solidFill>
              </a:rPr>
              <a:t>parcours</a:t>
            </a:r>
            <a:endParaRPr lang="fr-FR" sz="3600" b="1" dirty="0">
              <a:solidFill>
                <a:schemeClr val="accent5">
                  <a:lumMod val="60000"/>
                  <a:lumOff val="40000"/>
                </a:schemeClr>
              </a:solidFill>
            </a:endParaRPr>
          </a:p>
        </p:txBody>
      </p:sp>
      <p:cxnSp>
        <p:nvCxnSpPr>
          <p:cNvPr id="10" name="Connecteur droit 9"/>
          <p:cNvCxnSpPr/>
          <p:nvPr/>
        </p:nvCxnSpPr>
        <p:spPr>
          <a:xfrm>
            <a:off x="0" y="764704"/>
            <a:ext cx="7560840" cy="14856"/>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2411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up)">
                                      <p:cBhvr>
                                        <p:cTn id="27" dur="1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up)">
                                      <p:cBhvr>
                                        <p:cTn id="32"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98C2B6A-585A-4FDA-8F79-084B1166EA1E}" type="slidenum">
              <a:rPr lang="fr-FR" smtClean="0"/>
              <a:pPr/>
              <a:t>41</a:t>
            </a:fld>
            <a:endParaRPr lang="fr-FR" dirty="0"/>
          </a:p>
        </p:txBody>
      </p:sp>
      <p:pic>
        <p:nvPicPr>
          <p:cNvPr id="5" name="Image 4"/>
          <p:cNvPicPr>
            <a:picLocks noChangeAspect="1"/>
          </p:cNvPicPr>
          <p:nvPr/>
        </p:nvPicPr>
        <p:blipFill>
          <a:blip r:embed="rId2"/>
          <a:stretch>
            <a:fillRect/>
          </a:stretch>
        </p:blipFill>
        <p:spPr>
          <a:xfrm>
            <a:off x="71718" y="0"/>
            <a:ext cx="9001718" cy="5943600"/>
          </a:xfrm>
          <a:prstGeom prst="rect">
            <a:avLst/>
          </a:prstGeom>
        </p:spPr>
      </p:pic>
    </p:spTree>
    <p:extLst>
      <p:ext uri="{BB962C8B-B14F-4D97-AF65-F5344CB8AC3E}">
        <p14:creationId xmlns:p14="http://schemas.microsoft.com/office/powerpoint/2010/main" val="1666071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98C2B6A-585A-4FDA-8F79-084B1166EA1E}" type="slidenum">
              <a:rPr lang="fr-FR" smtClean="0"/>
              <a:pPr/>
              <a:t>42</a:t>
            </a:fld>
            <a:endParaRPr lang="fr-FR" dirty="0"/>
          </a:p>
        </p:txBody>
      </p:sp>
      <p:pic>
        <p:nvPicPr>
          <p:cNvPr id="9" name="Image 8"/>
          <p:cNvPicPr>
            <a:picLocks noChangeAspect="1"/>
          </p:cNvPicPr>
          <p:nvPr/>
        </p:nvPicPr>
        <p:blipFill>
          <a:blip r:embed="rId2"/>
          <a:stretch>
            <a:fillRect/>
          </a:stretch>
        </p:blipFill>
        <p:spPr>
          <a:xfrm>
            <a:off x="-338138" y="-261938"/>
            <a:ext cx="9820275" cy="7381875"/>
          </a:xfrm>
          <a:prstGeom prst="rect">
            <a:avLst/>
          </a:prstGeom>
        </p:spPr>
      </p:pic>
    </p:spTree>
    <p:extLst>
      <p:ext uri="{BB962C8B-B14F-4D97-AF65-F5344CB8AC3E}">
        <p14:creationId xmlns:p14="http://schemas.microsoft.com/office/powerpoint/2010/main" val="12878534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98C2B6A-585A-4FDA-8F79-084B1166EA1E}" type="slidenum">
              <a:rPr lang="fr-FR" smtClean="0"/>
              <a:pPr/>
              <a:t>43</a:t>
            </a:fld>
            <a:endParaRPr lang="fr-FR" dirty="0"/>
          </a:p>
        </p:txBody>
      </p:sp>
      <p:pic>
        <p:nvPicPr>
          <p:cNvPr id="5" name="Image 4"/>
          <p:cNvPicPr>
            <a:picLocks noChangeAspect="1"/>
          </p:cNvPicPr>
          <p:nvPr/>
        </p:nvPicPr>
        <p:blipFill>
          <a:blip r:embed="rId2"/>
          <a:stretch>
            <a:fillRect/>
          </a:stretch>
        </p:blipFill>
        <p:spPr>
          <a:xfrm>
            <a:off x="79031" y="74060"/>
            <a:ext cx="9064969" cy="6499412"/>
          </a:xfrm>
          <a:prstGeom prst="rect">
            <a:avLst/>
          </a:prstGeom>
        </p:spPr>
      </p:pic>
    </p:spTree>
    <p:extLst>
      <p:ext uri="{BB962C8B-B14F-4D97-AF65-F5344CB8AC3E}">
        <p14:creationId xmlns:p14="http://schemas.microsoft.com/office/powerpoint/2010/main" val="2444950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stretch>
            <a:fillRect/>
          </a:stretch>
        </p:blipFill>
        <p:spPr>
          <a:xfrm>
            <a:off x="3319004" y="2129730"/>
            <a:ext cx="5737532" cy="4261180"/>
          </a:xfrm>
          <a:prstGeom prst="rect">
            <a:avLst/>
          </a:prstGeom>
        </p:spPr>
      </p:pic>
      <p:sp>
        <p:nvSpPr>
          <p:cNvPr id="2" name="Titre 1"/>
          <p:cNvSpPr>
            <a:spLocks noGrp="1"/>
          </p:cNvSpPr>
          <p:nvPr>
            <p:ph type="title"/>
          </p:nvPr>
        </p:nvSpPr>
        <p:spPr/>
        <p:txBody>
          <a:bodyPr>
            <a:normAutofit/>
          </a:bodyPr>
          <a:lstStyle/>
          <a:p>
            <a:r>
              <a:rPr lang="fr-FR" sz="3200" dirty="0">
                <a:solidFill>
                  <a:schemeClr val="tx1"/>
                </a:solidFill>
              </a:rPr>
              <a:t>Les </a:t>
            </a:r>
            <a:r>
              <a:rPr lang="fr-FR" sz="3200" dirty="0" smtClean="0">
                <a:solidFill>
                  <a:schemeClr val="tx1"/>
                </a:solidFill>
              </a:rPr>
              <a:t>ELEMENTS DE CONTEXTE</a:t>
            </a:r>
            <a:endParaRPr lang="fr-FR" dirty="0"/>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5</a:t>
            </a:fld>
            <a:endParaRPr lang="fr-FR" dirty="0"/>
          </a:p>
        </p:txBody>
      </p:sp>
      <p:sp>
        <p:nvSpPr>
          <p:cNvPr id="6" name="Espace réservé du texte 5"/>
          <p:cNvSpPr txBox="1">
            <a:spLocks noGrp="1"/>
          </p:cNvSpPr>
          <p:nvPr>
            <p:ph type="body" sz="quarter" idx="13"/>
          </p:nvPr>
        </p:nvSpPr>
        <p:spPr>
          <a:xfrm>
            <a:off x="804863" y="1471083"/>
            <a:ext cx="7581491" cy="400110"/>
          </a:xfrm>
          <a:prstGeom prst="rect">
            <a:avLst/>
          </a:prstGeom>
          <a:noFill/>
        </p:spPr>
        <p:txBody>
          <a:bodyPr wrap="square" rtlCol="0">
            <a:spAutoFit/>
          </a:bodyPr>
          <a:lstStyle/>
          <a:p>
            <a:r>
              <a:rPr lang="fr-FR" dirty="0" smtClean="0"/>
              <a:t>Evolution du nombre de candidats en CAP de la filière bois</a:t>
            </a:r>
            <a:endParaRPr lang="fr-FR" dirty="0"/>
          </a:p>
        </p:txBody>
      </p:sp>
      <p:sp>
        <p:nvSpPr>
          <p:cNvPr id="10" name="ZoneTexte 9"/>
          <p:cNvSpPr txBox="1"/>
          <p:nvPr/>
        </p:nvSpPr>
        <p:spPr>
          <a:xfrm>
            <a:off x="856873" y="2127001"/>
            <a:ext cx="2361538" cy="1754326"/>
          </a:xfrm>
          <a:prstGeom prst="rect">
            <a:avLst/>
          </a:prstGeom>
          <a:noFill/>
        </p:spPr>
        <p:txBody>
          <a:bodyPr wrap="square" rtlCol="0">
            <a:spAutoFit/>
          </a:bodyPr>
          <a:lstStyle/>
          <a:p>
            <a:r>
              <a:rPr lang="fr-FR" dirty="0" smtClean="0"/>
              <a:t>Une diminution de 19% du nombre de candidats entre 2011 et 2016 dans les principaux diplômes de la filière bois</a:t>
            </a:r>
            <a:endParaRPr lang="fr-FR" dirty="0"/>
          </a:p>
        </p:txBody>
      </p:sp>
      <p:sp>
        <p:nvSpPr>
          <p:cNvPr id="11" name="ZoneTexte 10"/>
          <p:cNvSpPr txBox="1"/>
          <p:nvPr/>
        </p:nvSpPr>
        <p:spPr>
          <a:xfrm>
            <a:off x="5631965" y="3191328"/>
            <a:ext cx="769763"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fr-FR" smtClean="0"/>
              <a:t>11529</a:t>
            </a:r>
            <a:endParaRPr lang="fr-FR" dirty="0"/>
          </a:p>
        </p:txBody>
      </p:sp>
      <p:sp>
        <p:nvSpPr>
          <p:cNvPr id="12" name="ZoneTexte 11"/>
          <p:cNvSpPr txBox="1"/>
          <p:nvPr/>
        </p:nvSpPr>
        <p:spPr>
          <a:xfrm>
            <a:off x="8463404" y="2721654"/>
            <a:ext cx="652743"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fr-FR" dirty="0" smtClean="0"/>
              <a:t>9290</a:t>
            </a:r>
            <a:endParaRPr lang="fr-FR" dirty="0"/>
          </a:p>
        </p:txBody>
      </p:sp>
      <p:cxnSp>
        <p:nvCxnSpPr>
          <p:cNvPr id="14" name="Connecteur droit 13"/>
          <p:cNvCxnSpPr/>
          <p:nvPr/>
        </p:nvCxnSpPr>
        <p:spPr>
          <a:xfrm flipV="1">
            <a:off x="6016847" y="2979665"/>
            <a:ext cx="1377" cy="220815"/>
          </a:xfrm>
          <a:prstGeom prst="line">
            <a:avLst/>
          </a:prstGeom>
          <a:ln w="25400">
            <a:solidFill>
              <a:schemeClr val="accent6"/>
            </a:solidFill>
            <a:tailEnd type="oval"/>
          </a:ln>
        </p:spPr>
        <p:style>
          <a:lnRef idx="1">
            <a:schemeClr val="accent2"/>
          </a:lnRef>
          <a:fillRef idx="0">
            <a:schemeClr val="accent2"/>
          </a:fillRef>
          <a:effectRef idx="0">
            <a:schemeClr val="accent2"/>
          </a:effectRef>
          <a:fontRef idx="minor">
            <a:schemeClr val="tx1"/>
          </a:fontRef>
        </p:style>
      </p:cxnSp>
      <p:cxnSp>
        <p:nvCxnSpPr>
          <p:cNvPr id="15" name="Connecteur droit 14"/>
          <p:cNvCxnSpPr/>
          <p:nvPr/>
        </p:nvCxnSpPr>
        <p:spPr>
          <a:xfrm flipH="1">
            <a:off x="8789775" y="3109994"/>
            <a:ext cx="1" cy="201807"/>
          </a:xfrm>
          <a:prstGeom prst="line">
            <a:avLst/>
          </a:prstGeom>
          <a:ln w="25400">
            <a:solidFill>
              <a:schemeClr val="accent6"/>
            </a:solidFill>
            <a:tailEnd type="oval"/>
          </a:ln>
        </p:spPr>
        <p:style>
          <a:lnRef idx="1">
            <a:schemeClr val="accent2"/>
          </a:lnRef>
          <a:fillRef idx="0">
            <a:schemeClr val="accent2"/>
          </a:fillRef>
          <a:effectRef idx="0">
            <a:schemeClr val="accent2"/>
          </a:effectRef>
          <a:fontRef idx="minor">
            <a:schemeClr val="tx1"/>
          </a:fontRef>
        </p:style>
      </p:cxnSp>
      <p:sp>
        <p:nvSpPr>
          <p:cNvPr id="8" name="ZoneTexte 7"/>
          <p:cNvSpPr txBox="1"/>
          <p:nvPr/>
        </p:nvSpPr>
        <p:spPr>
          <a:xfrm>
            <a:off x="856873" y="4137135"/>
            <a:ext cx="2413548" cy="1015663"/>
          </a:xfrm>
          <a:prstGeom prst="rect">
            <a:avLst/>
          </a:prstGeom>
          <a:noFill/>
        </p:spPr>
        <p:txBody>
          <a:bodyPr wrap="square" rtlCol="0">
            <a:spAutoFit/>
          </a:bodyPr>
          <a:lstStyle/>
          <a:p>
            <a:r>
              <a:rPr lang="fr-FR" sz="1200" dirty="0" smtClean="0"/>
              <a:t>(+0,2% au national de 2011 à 2015 pour l’ensemble des CAP de service et de production </a:t>
            </a:r>
            <a:r>
              <a:rPr lang="mr-IN" sz="1200" dirty="0" smtClean="0"/>
              <a:t>–</a:t>
            </a:r>
            <a:r>
              <a:rPr lang="fr-FR" sz="1200" dirty="0" smtClean="0"/>
              <a:t> source DEPP repères et références statistiques 2016)</a:t>
            </a:r>
            <a:endParaRPr lang="fr-FR" sz="1200" dirty="0"/>
          </a:p>
        </p:txBody>
      </p:sp>
    </p:spTree>
    <p:extLst>
      <p:ext uri="{BB962C8B-B14F-4D97-AF65-F5344CB8AC3E}">
        <p14:creationId xmlns:p14="http://schemas.microsoft.com/office/powerpoint/2010/main" val="543548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a:picLocks noChangeAspect="1"/>
          </p:cNvPicPr>
          <p:nvPr/>
        </p:nvPicPr>
        <p:blipFill>
          <a:blip r:embed="rId2"/>
          <a:stretch>
            <a:fillRect/>
          </a:stretch>
        </p:blipFill>
        <p:spPr>
          <a:xfrm>
            <a:off x="258175" y="1943369"/>
            <a:ext cx="5784815" cy="3477299"/>
          </a:xfrm>
          <a:prstGeom prst="rect">
            <a:avLst/>
          </a:prstGeom>
        </p:spPr>
      </p:pic>
      <p:sp>
        <p:nvSpPr>
          <p:cNvPr id="2" name="Titre 1"/>
          <p:cNvSpPr>
            <a:spLocks noGrp="1"/>
          </p:cNvSpPr>
          <p:nvPr>
            <p:ph type="title"/>
          </p:nvPr>
        </p:nvSpPr>
        <p:spPr/>
        <p:txBody>
          <a:bodyPr/>
          <a:lstStyle/>
          <a:p>
            <a:r>
              <a:rPr lang="fr-FR" dirty="0" smtClean="0"/>
              <a:t>LES ELEMENTS DE CONTEXTE</a:t>
            </a:r>
            <a:endParaRPr lang="fr-FR" dirty="0"/>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6</a:t>
            </a:fld>
            <a:endParaRPr lang="fr-FR" dirty="0"/>
          </a:p>
        </p:txBody>
      </p:sp>
      <p:sp>
        <p:nvSpPr>
          <p:cNvPr id="4" name="Espace réservé du texte 3"/>
          <p:cNvSpPr>
            <a:spLocks noGrp="1"/>
          </p:cNvSpPr>
          <p:nvPr>
            <p:ph type="body" sz="quarter" idx="13"/>
          </p:nvPr>
        </p:nvSpPr>
        <p:spPr/>
        <p:txBody>
          <a:bodyPr/>
          <a:lstStyle/>
          <a:p>
            <a:r>
              <a:rPr lang="fr-FR" dirty="0" smtClean="0"/>
              <a:t>Une filière de formation qui diplôme majoritairement au niveau V</a:t>
            </a:r>
            <a:endParaRPr lang="fr-FR" dirty="0"/>
          </a:p>
        </p:txBody>
      </p:sp>
      <p:sp>
        <p:nvSpPr>
          <p:cNvPr id="14" name="ZoneTexte 13"/>
          <p:cNvSpPr txBox="1"/>
          <p:nvPr/>
        </p:nvSpPr>
        <p:spPr>
          <a:xfrm>
            <a:off x="5944819" y="2665047"/>
            <a:ext cx="2605238" cy="923330"/>
          </a:xfrm>
          <a:prstGeom prst="rect">
            <a:avLst/>
          </a:prstGeom>
          <a:noFill/>
        </p:spPr>
        <p:txBody>
          <a:bodyPr wrap="square" rtlCol="0">
            <a:spAutoFit/>
          </a:bodyPr>
          <a:lstStyle/>
          <a:p>
            <a:r>
              <a:rPr lang="fr-FR" b="1" dirty="0" smtClean="0">
                <a:solidFill>
                  <a:srgbClr val="FFC000"/>
                </a:solidFill>
              </a:rPr>
              <a:t>Le niveau V représente encore 56% des candidats à l’examen.</a:t>
            </a:r>
            <a:endParaRPr lang="fr-FR" b="1" dirty="0">
              <a:solidFill>
                <a:srgbClr val="FFC000"/>
              </a:solidFill>
            </a:endParaRPr>
          </a:p>
        </p:txBody>
      </p:sp>
      <p:sp>
        <p:nvSpPr>
          <p:cNvPr id="5" name="ZoneTexte 4"/>
          <p:cNvSpPr txBox="1"/>
          <p:nvPr/>
        </p:nvSpPr>
        <p:spPr>
          <a:xfrm>
            <a:off x="5944819" y="4378258"/>
            <a:ext cx="466794" cy="369332"/>
          </a:xfrm>
          <a:prstGeom prst="rect">
            <a:avLst/>
          </a:prstGeom>
          <a:noFill/>
        </p:spPr>
        <p:txBody>
          <a:bodyPr wrap="none" rtlCol="0">
            <a:spAutoFit/>
          </a:bodyPr>
          <a:lstStyle/>
          <a:p>
            <a:r>
              <a:rPr lang="fr-FR" b="1" dirty="0" smtClean="0">
                <a:solidFill>
                  <a:schemeClr val="accent1"/>
                </a:solidFill>
              </a:rPr>
              <a:t>7%</a:t>
            </a:r>
            <a:endParaRPr lang="fr-FR" b="1" dirty="0">
              <a:solidFill>
                <a:schemeClr val="accent1"/>
              </a:solidFill>
            </a:endParaRPr>
          </a:p>
        </p:txBody>
      </p:sp>
      <p:sp>
        <p:nvSpPr>
          <p:cNvPr id="6" name="ZoneTexte 5"/>
          <p:cNvSpPr txBox="1"/>
          <p:nvPr/>
        </p:nvSpPr>
        <p:spPr>
          <a:xfrm>
            <a:off x="5944819" y="3868891"/>
            <a:ext cx="583814" cy="369332"/>
          </a:xfrm>
          <a:prstGeom prst="rect">
            <a:avLst/>
          </a:prstGeom>
          <a:noFill/>
        </p:spPr>
        <p:txBody>
          <a:bodyPr wrap="none" rtlCol="0">
            <a:spAutoFit/>
          </a:bodyPr>
          <a:lstStyle/>
          <a:p>
            <a:r>
              <a:rPr lang="fr-FR" b="1" dirty="0" smtClean="0">
                <a:solidFill>
                  <a:schemeClr val="accent6"/>
                </a:solidFill>
              </a:rPr>
              <a:t>37%</a:t>
            </a:r>
            <a:endParaRPr lang="fr-FR" b="1" dirty="0">
              <a:solidFill>
                <a:schemeClr val="accent6"/>
              </a:solidFill>
            </a:endParaRPr>
          </a:p>
        </p:txBody>
      </p:sp>
      <p:cxnSp>
        <p:nvCxnSpPr>
          <p:cNvPr id="9" name="Connecteur droit 8"/>
          <p:cNvCxnSpPr/>
          <p:nvPr/>
        </p:nvCxnSpPr>
        <p:spPr>
          <a:xfrm flipH="1">
            <a:off x="5808076" y="2636471"/>
            <a:ext cx="1" cy="101697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flipH="1">
            <a:off x="5808076" y="3725616"/>
            <a:ext cx="2" cy="663497"/>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19" name="Connecteur droit 18"/>
          <p:cNvCxnSpPr/>
          <p:nvPr/>
        </p:nvCxnSpPr>
        <p:spPr>
          <a:xfrm>
            <a:off x="5808076" y="4465538"/>
            <a:ext cx="0" cy="161175"/>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5804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786685B-2977-D546-9E3D-3CA676A47F0C}" type="slidenum">
              <a:rPr lang="fr-FR" smtClean="0"/>
              <a:t>7</a:t>
            </a:fld>
            <a:endParaRPr lang="fr-FR"/>
          </a:p>
        </p:txBody>
      </p:sp>
      <p:sp>
        <p:nvSpPr>
          <p:cNvPr id="5" name="Titre 1"/>
          <p:cNvSpPr txBox="1">
            <a:spLocks/>
          </p:cNvSpPr>
          <p:nvPr/>
        </p:nvSpPr>
        <p:spPr>
          <a:xfrm>
            <a:off x="698440" y="3480152"/>
            <a:ext cx="7881400" cy="1286937"/>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b="1"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2</a:t>
            </a:r>
            <a:r>
              <a:rPr lang="fr-FR" b="1" cap="none"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Le parcours avenir et les partenaires avec le monde économique</a:t>
            </a:r>
            <a:endParaRPr lang="fr-FR" b="1"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7" name="ZoneTexte 6"/>
          <p:cNvSpPr txBox="1"/>
          <p:nvPr/>
        </p:nvSpPr>
        <p:spPr>
          <a:xfrm>
            <a:off x="1363450" y="5336656"/>
            <a:ext cx="7437459" cy="646331"/>
          </a:xfrm>
          <a:prstGeom prst="rect">
            <a:avLst/>
          </a:prstGeom>
          <a:noFill/>
        </p:spPr>
        <p:txBody>
          <a:bodyPr wrap="square" rtlCol="0">
            <a:spAutoFit/>
          </a:bodyPr>
          <a:lstStyle/>
          <a:p>
            <a:r>
              <a:rPr lang="fr-FR" dirty="0" smtClean="0"/>
              <a:t>Jean-Pierre Collignon, Inspecteur Général de l’éducation Nationale, groupe sciences et techniques industrielles,</a:t>
            </a:r>
            <a:endParaRPr lang="fr-FR" dirty="0"/>
          </a:p>
        </p:txBody>
      </p:sp>
      <p:sp>
        <p:nvSpPr>
          <p:cNvPr id="8" name="ZoneTexte 7"/>
          <p:cNvSpPr txBox="1"/>
          <p:nvPr/>
        </p:nvSpPr>
        <p:spPr>
          <a:xfrm>
            <a:off x="757421" y="308359"/>
            <a:ext cx="8265459" cy="523220"/>
          </a:xfrm>
          <a:prstGeom prst="rect">
            <a:avLst/>
          </a:prstGeom>
          <a:noFill/>
        </p:spPr>
        <p:txBody>
          <a:bodyPr wrap="square" rtlCol="0">
            <a:spAutoFit/>
          </a:bodyPr>
          <a:lstStyle/>
          <a:p>
            <a:r>
              <a:rPr lang="fr-FR" sz="2800" b="1" dirty="0" smtClean="0">
                <a:ln w="22225">
                  <a:solidFill>
                    <a:schemeClr val="accent2"/>
                  </a:solidFill>
                  <a:prstDash val="solid"/>
                </a:ln>
                <a:solidFill>
                  <a:schemeClr val="accent2">
                    <a:lumMod val="40000"/>
                    <a:lumOff val="60000"/>
                  </a:schemeClr>
                </a:solidFill>
              </a:rPr>
              <a:t>SEMINAIRE du 30 MARS 2017 LYCEE DIDEROT PARIS</a:t>
            </a:r>
          </a:p>
        </p:txBody>
      </p:sp>
      <p:sp>
        <p:nvSpPr>
          <p:cNvPr id="9" name="Rectangle 8"/>
          <p:cNvSpPr/>
          <p:nvPr/>
        </p:nvSpPr>
        <p:spPr>
          <a:xfrm>
            <a:off x="259788" y="1525590"/>
            <a:ext cx="8758705" cy="1384995"/>
          </a:xfrm>
          <a:prstGeom prst="rect">
            <a:avLst/>
          </a:prstGeom>
        </p:spPr>
        <p:txBody>
          <a:bodyPr wrap="square">
            <a:spAutoFit/>
          </a:bodyPr>
          <a:lstStyle/>
          <a:p>
            <a:r>
              <a:rPr lang="fr-FR" sz="2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CAP ET BP DE LA FILIERE BOIS:</a:t>
            </a:r>
          </a:p>
          <a:p>
            <a:r>
              <a:rPr lang="fr-FR" sz="2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LA CONSTRUCTION DU PARCOURS AVENIR DANS LA FILIÈRE BOIS POUR L’ENSEIGNEMENT PROFESSIONNEL</a:t>
            </a:r>
            <a:endParaRPr lang="fr-FR"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937271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786685B-2977-D546-9E3D-3CA676A47F0C}" type="slidenum">
              <a:rPr lang="fr-FR" smtClean="0"/>
              <a:t>8</a:t>
            </a:fld>
            <a:endParaRPr lang="fr-FR"/>
          </a:p>
        </p:txBody>
      </p:sp>
      <p:sp>
        <p:nvSpPr>
          <p:cNvPr id="5" name="Espace réservé du contenu 2"/>
          <p:cNvSpPr>
            <a:spLocks noGrp="1"/>
          </p:cNvSpPr>
          <p:nvPr>
            <p:ph idx="1"/>
          </p:nvPr>
        </p:nvSpPr>
        <p:spPr>
          <a:xfrm>
            <a:off x="323850" y="1557338"/>
            <a:ext cx="8596032" cy="4535958"/>
          </a:xfrm>
        </p:spPr>
        <p:txBody>
          <a:bodyPr>
            <a:normAutofit lnSpcReduction="10000"/>
          </a:bodyPr>
          <a:lstStyle/>
          <a:p>
            <a:pPr marL="254000" lvl="2" indent="0" algn="just">
              <a:defRPr/>
            </a:pPr>
            <a:r>
              <a:rPr lang="fr-FR" altLang="fr-FR" sz="3200" b="1" dirty="0" smtClean="0">
                <a:solidFill>
                  <a:srgbClr val="000000"/>
                </a:solidFill>
                <a:latin typeface="Calibri" pitchFamily="34" charset="0"/>
                <a:cs typeface="Calibri" pitchFamily="34" charset="0"/>
              </a:rPr>
              <a:t>Améliorer </a:t>
            </a:r>
            <a:r>
              <a:rPr lang="fr-FR" altLang="fr-FR" sz="3200" b="1" dirty="0">
                <a:solidFill>
                  <a:srgbClr val="000000"/>
                </a:solidFill>
                <a:latin typeface="Calibri" pitchFamily="34" charset="0"/>
                <a:cs typeface="Calibri" pitchFamily="34" charset="0"/>
              </a:rPr>
              <a:t>l’insertion professionnelle immédiate ou différée des </a:t>
            </a:r>
            <a:r>
              <a:rPr lang="fr-FR" altLang="fr-FR" sz="3200" b="1" dirty="0" smtClean="0">
                <a:solidFill>
                  <a:srgbClr val="000000"/>
                </a:solidFill>
                <a:latin typeface="Calibri" pitchFamily="34" charset="0"/>
                <a:cs typeface="Calibri" pitchFamily="34" charset="0"/>
              </a:rPr>
              <a:t>élèves :</a:t>
            </a:r>
            <a:endParaRPr lang="fr-FR" altLang="fr-FR" sz="3200" dirty="0">
              <a:solidFill>
                <a:srgbClr val="FF0000"/>
              </a:solidFill>
              <a:latin typeface="Calibri" pitchFamily="34" charset="0"/>
              <a:cs typeface="Calibri" pitchFamily="34" charset="0"/>
            </a:endParaRPr>
          </a:p>
          <a:p>
            <a:pPr marL="446088" lvl="3" indent="0" algn="just">
              <a:buClrTx/>
              <a:defRPr/>
            </a:pPr>
            <a:r>
              <a:rPr lang="fr-FR" altLang="fr-FR" sz="3200" dirty="0" smtClean="0">
                <a:latin typeface="Calibri" pitchFamily="34" charset="0"/>
                <a:cs typeface="Calibri" pitchFamily="34" charset="0"/>
              </a:rPr>
              <a:t> découvrir </a:t>
            </a:r>
            <a:r>
              <a:rPr lang="fr-FR" altLang="fr-FR" sz="3200" dirty="0">
                <a:latin typeface="Calibri" pitchFamily="34" charset="0"/>
                <a:cs typeface="Calibri" pitchFamily="34" charset="0"/>
              </a:rPr>
              <a:t>les </a:t>
            </a:r>
            <a:r>
              <a:rPr lang="fr-FR" altLang="fr-FR" sz="3200" b="1" dirty="0" smtClean="0">
                <a:latin typeface="Calibri" pitchFamily="34" charset="0"/>
                <a:cs typeface="Calibri" pitchFamily="34" charset="0"/>
              </a:rPr>
              <a:t>métiers </a:t>
            </a:r>
            <a:r>
              <a:rPr lang="fr-FR" altLang="fr-FR" sz="3200" dirty="0" smtClean="0">
                <a:latin typeface="Calibri" pitchFamily="34" charset="0"/>
                <a:cs typeface="Calibri" pitchFamily="34" charset="0"/>
              </a:rPr>
              <a:t>et les qualifications</a:t>
            </a:r>
            <a:r>
              <a:rPr lang="fr-FR" altLang="fr-FR" sz="3200" dirty="0">
                <a:latin typeface="Calibri" pitchFamily="34" charset="0"/>
                <a:cs typeface="Calibri" pitchFamily="34" charset="0"/>
              </a:rPr>
              <a:t>, les formations </a:t>
            </a:r>
            <a:r>
              <a:rPr lang="fr-FR" altLang="fr-FR" sz="3200" dirty="0" smtClean="0">
                <a:latin typeface="Calibri" pitchFamily="34" charset="0"/>
                <a:cs typeface="Calibri" pitchFamily="34" charset="0"/>
              </a:rPr>
              <a:t>associées (statut scolaire et </a:t>
            </a:r>
            <a:r>
              <a:rPr lang="fr-FR" altLang="fr-FR" sz="3200" b="1" dirty="0" smtClean="0">
                <a:latin typeface="Calibri" pitchFamily="34" charset="0"/>
                <a:cs typeface="Calibri" pitchFamily="34" charset="0"/>
              </a:rPr>
              <a:t>apprentissage</a:t>
            </a:r>
            <a:r>
              <a:rPr lang="fr-FR" altLang="fr-FR" sz="3200" dirty="0" smtClean="0">
                <a:latin typeface="Calibri" pitchFamily="34" charset="0"/>
                <a:cs typeface="Calibri" pitchFamily="34" charset="0"/>
              </a:rPr>
              <a:t> (découverte de la pédagogie de l’alternance)), le monde économique;</a:t>
            </a:r>
          </a:p>
          <a:p>
            <a:pPr marL="446088" lvl="3" indent="0" algn="just">
              <a:buClrTx/>
              <a:defRPr/>
            </a:pPr>
            <a:r>
              <a:rPr lang="fr-FR" altLang="fr-FR" sz="3200" dirty="0" smtClean="0">
                <a:latin typeface="Calibri" pitchFamily="34" charset="0"/>
                <a:cs typeface="Calibri" pitchFamily="34" charset="0"/>
              </a:rPr>
              <a:t> développer </a:t>
            </a:r>
            <a:r>
              <a:rPr lang="fr-FR" altLang="fr-FR" sz="3200" b="1" dirty="0">
                <a:latin typeface="Calibri" pitchFamily="34" charset="0"/>
                <a:cs typeface="Calibri" pitchFamily="34" charset="0"/>
              </a:rPr>
              <a:t>l’esprit d’entreprendre </a:t>
            </a:r>
            <a:r>
              <a:rPr lang="fr-FR" altLang="fr-FR" sz="3200" dirty="0">
                <a:latin typeface="Calibri" pitchFamily="34" charset="0"/>
                <a:cs typeface="Calibri" pitchFamily="34" charset="0"/>
              </a:rPr>
              <a:t>(autonomie, respect de l’autre, esprit citoyen, initiative, </a:t>
            </a:r>
            <a:r>
              <a:rPr lang="fr-FR" altLang="fr-FR" sz="3200" dirty="0" smtClean="0">
                <a:latin typeface="Calibri" pitchFamily="34" charset="0"/>
                <a:cs typeface="Calibri" pitchFamily="34" charset="0"/>
              </a:rPr>
              <a:t>projet).</a:t>
            </a:r>
            <a:endParaRPr lang="fr-FR" altLang="fr-FR" sz="3200" dirty="0">
              <a:latin typeface="Calibri" pitchFamily="34" charset="0"/>
              <a:cs typeface="Calibri" pitchFamily="34" charset="0"/>
            </a:endParaRPr>
          </a:p>
          <a:p>
            <a:pPr marL="254000" lvl="2" indent="0" algn="just">
              <a:defRPr/>
            </a:pPr>
            <a:endParaRPr lang="fr-FR" altLang="fr-FR" sz="2400" dirty="0" smtClean="0">
              <a:solidFill>
                <a:schemeClr val="accent1"/>
              </a:solidFill>
              <a:latin typeface="Calibri" pitchFamily="34" charset="0"/>
              <a:cs typeface="Calibri" pitchFamily="34" charset="0"/>
            </a:endParaRPr>
          </a:p>
          <a:p>
            <a:pPr marL="254000" lvl="2" indent="0" algn="just">
              <a:defRPr/>
            </a:pPr>
            <a:endParaRPr lang="fr-FR" altLang="fr-FR" sz="2000" dirty="0" smtClean="0">
              <a:solidFill>
                <a:srgbClr val="FF0000"/>
              </a:solidFill>
              <a:latin typeface="Calibri" pitchFamily="34" charset="0"/>
              <a:cs typeface="Calibri" pitchFamily="34" charset="0"/>
            </a:endParaRPr>
          </a:p>
          <a:p>
            <a:pPr lvl="1">
              <a:defRPr/>
            </a:pPr>
            <a:endParaRPr lang="fr-FR" altLang="fr-FR" dirty="0" smtClean="0">
              <a:solidFill>
                <a:srgbClr val="000000"/>
              </a:solidFill>
              <a:latin typeface="Calibri" pitchFamily="34" charset="0"/>
              <a:cs typeface="Calibri" pitchFamily="34" charset="0"/>
            </a:endParaRPr>
          </a:p>
          <a:p>
            <a:pPr lvl="2">
              <a:defRPr/>
            </a:pPr>
            <a:endParaRPr lang="fr-FR" altLang="fr-FR" dirty="0" smtClean="0">
              <a:solidFill>
                <a:srgbClr val="000000"/>
              </a:solidFill>
              <a:latin typeface="Calibri" pitchFamily="34" charset="0"/>
              <a:cs typeface="Calibri" pitchFamily="34" charset="0"/>
            </a:endParaRPr>
          </a:p>
          <a:p>
            <a:pPr lvl="2">
              <a:defRPr/>
            </a:pPr>
            <a:endParaRPr lang="fr-FR" altLang="fr-FR" dirty="0" smtClean="0">
              <a:solidFill>
                <a:srgbClr val="000000"/>
              </a:solidFill>
              <a:latin typeface="Calibri" pitchFamily="34" charset="0"/>
              <a:cs typeface="Calibri" pitchFamily="34" charset="0"/>
            </a:endParaRPr>
          </a:p>
        </p:txBody>
      </p:sp>
      <p:sp>
        <p:nvSpPr>
          <p:cNvPr id="6" name="Titre 1"/>
          <p:cNvSpPr txBox="1">
            <a:spLocks/>
          </p:cNvSpPr>
          <p:nvPr/>
        </p:nvSpPr>
        <p:spPr>
          <a:xfrm>
            <a:off x="895663" y="0"/>
            <a:ext cx="7881400" cy="1286937"/>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b="1" cap="none"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Le parcours avenir et les partenaires avec le monde économique</a:t>
            </a:r>
            <a:endParaRPr lang="fr-FR" b="1"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289457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786685B-2977-D546-9E3D-3CA676A47F0C}" type="slidenum">
              <a:rPr lang="fr-FR" smtClean="0"/>
              <a:t>9</a:t>
            </a:fld>
            <a:endParaRPr lang="fr-FR"/>
          </a:p>
        </p:txBody>
      </p:sp>
      <p:sp>
        <p:nvSpPr>
          <p:cNvPr id="5" name="Espace réservé du contenu 2"/>
          <p:cNvSpPr txBox="1">
            <a:spLocks/>
          </p:cNvSpPr>
          <p:nvPr/>
        </p:nvSpPr>
        <p:spPr>
          <a:xfrm>
            <a:off x="323528" y="1772816"/>
            <a:ext cx="8424863" cy="4176464"/>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2000" kern="1200">
                <a:solidFill>
                  <a:srgbClr val="683086"/>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sz="150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sz="110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0"/>
              </a:spcBef>
              <a:buFont typeface="Arial"/>
              <a:buNone/>
            </a:pPr>
            <a:r>
              <a:rPr lang="fr-FR" sz="2800" smtClean="0">
                <a:solidFill>
                  <a:schemeClr val="tx1"/>
                </a:solidFill>
              </a:rPr>
              <a:t>Des </a:t>
            </a:r>
            <a:r>
              <a:rPr lang="fr-FR" sz="2800" b="1" smtClean="0">
                <a:solidFill>
                  <a:schemeClr val="tx1"/>
                </a:solidFill>
              </a:rPr>
              <a:t>actions de découverte des mondes économique et professionnel </a:t>
            </a:r>
            <a:r>
              <a:rPr lang="fr-FR" sz="2800" smtClean="0">
                <a:solidFill>
                  <a:schemeClr val="tx1"/>
                </a:solidFill>
              </a:rPr>
              <a:t>(visites d’entreprises, classes en entreprise, interventions de professionnels en classe, forums, conférences, débats, sites et numérique, etc.). </a:t>
            </a:r>
          </a:p>
          <a:p>
            <a:pPr marL="0" indent="0" algn="just">
              <a:spcBef>
                <a:spcPts val="0"/>
              </a:spcBef>
              <a:buFont typeface="Arial"/>
              <a:buNone/>
            </a:pPr>
            <a:endParaRPr lang="fr-FR" sz="2800" smtClean="0">
              <a:solidFill>
                <a:schemeClr val="tx1"/>
              </a:solidFill>
            </a:endParaRPr>
          </a:p>
          <a:p>
            <a:pPr marL="0" indent="0" algn="just">
              <a:spcBef>
                <a:spcPts val="0"/>
              </a:spcBef>
              <a:buFont typeface="Arial"/>
              <a:buNone/>
            </a:pPr>
            <a:r>
              <a:rPr lang="fr-FR" sz="2800" smtClean="0">
                <a:solidFill>
                  <a:schemeClr val="tx1"/>
                </a:solidFill>
              </a:rPr>
              <a:t>Des </a:t>
            </a:r>
            <a:r>
              <a:rPr lang="fr-FR" sz="2800" b="1" smtClean="0">
                <a:solidFill>
                  <a:schemeClr val="tx1"/>
                </a:solidFill>
              </a:rPr>
              <a:t>actions de sensibilisation </a:t>
            </a:r>
            <a:r>
              <a:rPr lang="fr-FR" sz="2800" smtClean="0">
                <a:solidFill>
                  <a:schemeClr val="tx1"/>
                </a:solidFill>
              </a:rPr>
              <a:t>(semaine école-entreprise, semaine de l’industrie, semaine de sensibilisation des jeunes à l’entrepreneuriat féminin, semaine de l’économie sociale et solidaire, etc.).</a:t>
            </a:r>
          </a:p>
          <a:p>
            <a:pPr marL="254000" lvl="2" algn="just">
              <a:defRPr/>
            </a:pPr>
            <a:endParaRPr lang="fr-FR" altLang="fr-FR" sz="2400" smtClean="0">
              <a:solidFill>
                <a:schemeClr val="accent1"/>
              </a:solidFill>
              <a:latin typeface="Calibri" pitchFamily="34" charset="0"/>
              <a:cs typeface="Calibri" pitchFamily="34" charset="0"/>
            </a:endParaRPr>
          </a:p>
          <a:p>
            <a:pPr marL="254000" lvl="2" algn="just">
              <a:defRPr/>
            </a:pPr>
            <a:endParaRPr lang="fr-FR" altLang="fr-FR" sz="2000" smtClean="0">
              <a:solidFill>
                <a:srgbClr val="FF0000"/>
              </a:solidFill>
              <a:latin typeface="Calibri" pitchFamily="34" charset="0"/>
              <a:cs typeface="Calibri" pitchFamily="34" charset="0"/>
            </a:endParaRPr>
          </a:p>
          <a:p>
            <a:pPr lvl="1">
              <a:defRPr/>
            </a:pPr>
            <a:endParaRPr lang="fr-FR" altLang="fr-FR" smtClean="0">
              <a:solidFill>
                <a:srgbClr val="000000"/>
              </a:solidFill>
              <a:latin typeface="Calibri" pitchFamily="34" charset="0"/>
              <a:cs typeface="Calibri" pitchFamily="34" charset="0"/>
            </a:endParaRPr>
          </a:p>
          <a:p>
            <a:pPr lvl="2">
              <a:defRPr/>
            </a:pPr>
            <a:endParaRPr lang="fr-FR" altLang="fr-FR" smtClean="0">
              <a:solidFill>
                <a:srgbClr val="000000"/>
              </a:solidFill>
              <a:latin typeface="Calibri" pitchFamily="34" charset="0"/>
              <a:cs typeface="Calibri" pitchFamily="34" charset="0"/>
            </a:endParaRPr>
          </a:p>
          <a:p>
            <a:pPr lvl="2">
              <a:defRPr/>
            </a:pPr>
            <a:endParaRPr lang="fr-FR" altLang="fr-FR" dirty="0" smtClean="0">
              <a:solidFill>
                <a:srgbClr val="000000"/>
              </a:solidFill>
              <a:latin typeface="Calibri" pitchFamily="34" charset="0"/>
              <a:cs typeface="Calibri" pitchFamily="34" charset="0"/>
            </a:endParaRPr>
          </a:p>
        </p:txBody>
      </p:sp>
      <p:sp>
        <p:nvSpPr>
          <p:cNvPr id="6" name="Titre 1"/>
          <p:cNvSpPr txBox="1">
            <a:spLocks/>
          </p:cNvSpPr>
          <p:nvPr/>
        </p:nvSpPr>
        <p:spPr>
          <a:xfrm>
            <a:off x="895663" y="0"/>
            <a:ext cx="7881400" cy="1286937"/>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a:lstStyle>
          <a:p>
            <a:r>
              <a:rPr lang="fr-FR" b="1" cap="none"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Le parcours avenir et les partenaires avec le monde économique</a:t>
            </a:r>
            <a:endParaRPr lang="fr-FR" b="1" cap="none"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757586296"/>
      </p:ext>
    </p:extLst>
  </p:cSld>
  <p:clrMapOvr>
    <a:masterClrMapping/>
  </p:clrMapOvr>
</p:sld>
</file>

<file path=ppt/theme/theme1.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12349</TotalTime>
  <Words>2662</Words>
  <Application>Microsoft Office PowerPoint</Application>
  <PresentationFormat>Affichage à l'écran (4:3)</PresentationFormat>
  <Paragraphs>538</Paragraphs>
  <Slides>43</Slides>
  <Notes>18</Notes>
  <HiddenSlides>0</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43</vt:i4>
      </vt:variant>
    </vt:vector>
  </HeadingPairs>
  <TitlesOfParts>
    <vt:vector size="54" baseType="lpstr">
      <vt:lpstr>Arial</vt:lpstr>
      <vt:lpstr>Arial Italic</vt:lpstr>
      <vt:lpstr>Calibri</vt:lpstr>
      <vt:lpstr>Helvetica</vt:lpstr>
      <vt:lpstr>Mangal</vt:lpstr>
      <vt:lpstr>Times New Roman</vt:lpstr>
      <vt:lpstr>Wingdings</vt:lpstr>
      <vt:lpstr>Wingdings 2</vt:lpstr>
      <vt:lpstr>pages de contenus</vt:lpstr>
      <vt:lpstr>page de presentation et de partie</vt:lpstr>
      <vt:lpstr>page de sous-partie</vt:lpstr>
      <vt:lpstr>1°) Introduction du séminaire: programme et objectifs réflexions sur la construction du parcours avenir</vt:lpstr>
      <vt:lpstr>Plan national de formation</vt:lpstr>
      <vt:lpstr>Les ELEMENTS DE CONTEXTE</vt:lpstr>
      <vt:lpstr>Les ELEMENTS DE CONTEXTE</vt:lpstr>
      <vt:lpstr>Les ELEMENTS DE CONTEXTE</vt:lpstr>
      <vt:lpstr>LES ELEMENTS DE CONTEXTE</vt:lpstr>
      <vt:lpstr>Présentation PowerPoint</vt:lpstr>
      <vt:lpstr>Présentation PowerPoint</vt:lpstr>
      <vt:lpstr>Présentation PowerPoint</vt:lpstr>
      <vt:lpstr>Présentation PowerPoint</vt:lpstr>
      <vt:lpstr>Parcours Avenir : trois objectifs  </vt:lpstr>
      <vt:lpstr>Notion de parcours </vt:lpstr>
      <vt:lpstr>Place et rôle des corps d’inspection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parcours «  métiers »</vt:lpstr>
      <vt:lpstr>Les parcours «  métiers »</vt:lpstr>
      <vt:lpstr>Les parcours «  métiers »</vt:lpstr>
      <vt:lpstr>Les parcours «  métiers »</vt:lpstr>
      <vt:lpstr>Les parcours «  métiers »</vt:lpstr>
      <vt:lpstr>Présentation PowerPoint</vt:lpstr>
      <vt:lpstr>Les passerelles, poursuites et réorientations</vt:lpstr>
      <vt:lpstr>Les passerelles, poursuites et réorientations</vt:lpstr>
      <vt:lpstr>Présentation PowerPoint</vt:lpstr>
      <vt:lpstr>Le parcours « compétences »</vt:lpstr>
      <vt:lpstr>Le parcours « compétences »</vt:lpstr>
      <vt:lpstr>Le parcours « compétences »</vt:lpstr>
      <vt:lpstr>Le parcours « compétences »</vt:lpstr>
      <vt:lpstr>Le parcours « compétences »</vt:lpstr>
      <vt:lpstr>Le parcours « compétences »</vt:lpstr>
      <vt:lpstr>Le parcours « compétences »</vt:lpstr>
      <vt:lpstr>Le parcours « compétences »</vt:lpstr>
      <vt:lpstr>Le parcours « compétences »</vt:lpstr>
      <vt:lpstr>Le parcours « compétences »</vt:lpstr>
      <vt:lpstr>Cohérence et continuité des parcours</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Angelo ...</cp:lastModifiedBy>
  <cp:revision>259</cp:revision>
  <cp:lastPrinted>2015-02-04T16:19:06Z</cp:lastPrinted>
  <dcterms:created xsi:type="dcterms:W3CDTF">2015-02-04T10:43:31Z</dcterms:created>
  <dcterms:modified xsi:type="dcterms:W3CDTF">2017-05-10T15:22:04Z</dcterms:modified>
</cp:coreProperties>
</file>