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89" r:id="rId3"/>
    <p:sldId id="262" r:id="rId4"/>
    <p:sldId id="287" r:id="rId5"/>
    <p:sldId id="276" r:id="rId6"/>
    <p:sldId id="264" r:id="rId7"/>
    <p:sldId id="281" r:id="rId8"/>
    <p:sldId id="286" r:id="rId9"/>
    <p:sldId id="288" r:id="rId10"/>
    <p:sldId id="268" r:id="rId11"/>
    <p:sldId id="284" r:id="rId12"/>
    <p:sldId id="265" r:id="rId13"/>
    <p:sldId id="283" r:id="rId14"/>
    <p:sldId id="292" r:id="rId15"/>
    <p:sldId id="290" r:id="rId16"/>
    <p:sldId id="291" r:id="rId17"/>
  </p:sldIdLst>
  <p:sldSz cx="9144000" cy="6858000" type="screen4x3"/>
  <p:notesSz cx="6858000" cy="9144000"/>
  <p:custDataLst>
    <p:tags r:id="rId19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714" autoAdjust="0"/>
  </p:normalViewPr>
  <p:slideViewPr>
    <p:cSldViewPr>
      <p:cViewPr varScale="1">
        <p:scale>
          <a:sx n="103" d="100"/>
          <a:sy n="103" d="100"/>
        </p:scale>
        <p:origin x="-1128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01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69E06-311C-4DD4-9352-7EA64B6E3C12}" type="datetimeFigureOut">
              <a:rPr lang="fr-FR" smtClean="0"/>
              <a:pPr/>
              <a:t>21/06/2016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BC7A9-7788-4C32-9ACB-9727611899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541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C7A9-7788-4C32-9ACB-9727611899A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C7A9-7788-4C32-9ACB-9727611899AB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C7A9-7788-4C32-9ACB-9727611899AB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C7A9-7788-4C32-9ACB-9727611899AB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C7A9-7788-4C32-9ACB-9727611899AB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C7A9-7788-4C32-9ACB-9727611899AB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C7A9-7788-4C32-9ACB-9727611899AB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C7A9-7788-4C32-9ACB-9727611899AB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C7A9-7788-4C32-9ACB-9727611899A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C7A9-7788-4C32-9ACB-9727611899AB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C7A9-7788-4C32-9ACB-9727611899AB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C7A9-7788-4C32-9ACB-9727611899AB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53B27-0031-44E3-8473-1DD8C48E1C10}" type="datetimeFigureOut">
              <a:rPr lang="fr-FR" smtClean="0"/>
              <a:pPr/>
              <a:t>21/06/2016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8EF14-DC68-4B57-A1EB-04AD43DAAC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53B27-0031-44E3-8473-1DD8C48E1C10}" type="datetimeFigureOut">
              <a:rPr lang="fr-FR" smtClean="0"/>
              <a:pPr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8EF14-DC68-4B57-A1EB-04AD43DAAC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53B27-0031-44E3-8473-1DD8C48E1C10}" type="datetimeFigureOut">
              <a:rPr lang="fr-FR" smtClean="0"/>
              <a:pPr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8EF14-DC68-4B57-A1EB-04AD43DAAC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53B27-0031-44E3-8473-1DD8C48E1C10}" type="datetimeFigureOut">
              <a:rPr lang="fr-FR" smtClean="0"/>
              <a:pPr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8EF14-DC68-4B57-A1EB-04AD43DAAC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53B27-0031-44E3-8473-1DD8C48E1C10}" type="datetimeFigureOut">
              <a:rPr lang="fr-FR" smtClean="0"/>
              <a:pPr/>
              <a:t>21/06/2016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8EF14-DC68-4B57-A1EB-04AD43DAAC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53B27-0031-44E3-8473-1DD8C48E1C10}" type="datetimeFigureOut">
              <a:rPr lang="fr-FR" smtClean="0"/>
              <a:pPr/>
              <a:t>21/06/2016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8EF14-DC68-4B57-A1EB-04AD43DAAC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53B27-0031-44E3-8473-1DD8C48E1C10}" type="datetimeFigureOut">
              <a:rPr lang="fr-FR" smtClean="0"/>
              <a:pPr/>
              <a:t>21/06/2016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8EF14-DC68-4B57-A1EB-04AD43DAAC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53B27-0031-44E3-8473-1DD8C48E1C10}" type="datetimeFigureOut">
              <a:rPr lang="fr-FR" smtClean="0"/>
              <a:pPr/>
              <a:t>21/06/2016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8EF14-DC68-4B57-A1EB-04AD43DAAC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53B27-0031-44E3-8473-1DD8C48E1C10}" type="datetimeFigureOut">
              <a:rPr lang="fr-FR" smtClean="0"/>
              <a:pPr/>
              <a:t>21/06/2016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8EF14-DC68-4B57-A1EB-04AD43DAAC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53B27-0031-44E3-8473-1DD8C48E1C10}" type="datetimeFigureOut">
              <a:rPr lang="fr-FR" smtClean="0"/>
              <a:pPr/>
              <a:t>21/06/2016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8EF14-DC68-4B57-A1EB-04AD43DAAC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53B27-0031-44E3-8473-1DD8C48E1C10}" type="datetimeFigureOut">
              <a:rPr lang="fr-FR" smtClean="0"/>
              <a:pPr/>
              <a:t>21/06/2016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8EF14-DC68-4B57-A1EB-04AD43DAAC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E53B27-0031-44E3-8473-1DD8C48E1C10}" type="datetimeFigureOut">
              <a:rPr lang="fr-FR" smtClean="0"/>
              <a:pPr/>
              <a:t>21/06/2016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F8EF14-DC68-4B57-A1EB-04AD43DAAC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38968" y="548680"/>
            <a:ext cx="6729402" cy="849188"/>
          </a:xfrm>
        </p:spPr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FORMATION  2016/17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1412776"/>
            <a:ext cx="5040560" cy="571504"/>
          </a:xfrm>
        </p:spPr>
        <p:txBody>
          <a:bodyPr/>
          <a:lstStyle/>
          <a:p>
            <a:r>
              <a:rPr lang="fr-FR" b="1" dirty="0" smtClean="0"/>
              <a:t>TECHNOLOGIE  COLLEGE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403648" y="6342825"/>
            <a:ext cx="6579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u="sng" dirty="0" smtClean="0"/>
              <a:t>Correspondant de formation : CORNELIE Serge  ;  serge.cornelie@ac-guadeloupe.fr</a:t>
            </a:r>
            <a:endParaRPr lang="fr-FR" sz="1600" i="1" u="sng" dirty="0"/>
          </a:p>
        </p:txBody>
      </p:sp>
      <p:pic>
        <p:nvPicPr>
          <p:cNvPr id="4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20888"/>
            <a:ext cx="6409654" cy="26928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272808" cy="1143000"/>
          </a:xfrm>
        </p:spPr>
        <p:txBody>
          <a:bodyPr>
            <a:noAutofit/>
          </a:bodyPr>
          <a:lstStyle/>
          <a:p>
            <a:r>
              <a:rPr lang="fr-FR" sz="3200" i="1" u="sng" dirty="0" smtClean="0">
                <a:solidFill>
                  <a:srgbClr val="FF0000"/>
                </a:solidFill>
              </a:rPr>
              <a:t>DISPOSITIF 2</a:t>
            </a:r>
            <a:r>
              <a:rPr lang="fr-FR" sz="3200" u="sng" dirty="0" smtClean="0">
                <a:solidFill>
                  <a:srgbClr val="FF0000"/>
                </a:solidFill>
              </a:rPr>
              <a:t>: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/>
              <a:t>outils numériques dans les apprentissages                                            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700" b="1" dirty="0" smtClean="0"/>
              <a:t>Volume horaire</a:t>
            </a:r>
            <a:r>
              <a:rPr lang="fr-FR" sz="1700" dirty="0" smtClean="0"/>
              <a:t> :  modules de 24h </a:t>
            </a:r>
          </a:p>
          <a:p>
            <a:endParaRPr lang="fr-FR" sz="1700" dirty="0" smtClean="0"/>
          </a:p>
          <a:p>
            <a:pPr>
              <a:buNone/>
            </a:pPr>
            <a:r>
              <a:rPr lang="fr-FR" sz="1700" b="1" dirty="0" smtClean="0">
                <a:solidFill>
                  <a:schemeClr val="accent5">
                    <a:lumMod val="50000"/>
                  </a:schemeClr>
                </a:solidFill>
              </a:rPr>
              <a:t>MODULE 4: USAGE PÉDAGOGIQUE DU NUMÉRIQUE</a:t>
            </a:r>
            <a:endParaRPr lang="fr-FR" sz="1700" dirty="0" smtClean="0"/>
          </a:p>
          <a:p>
            <a:pPr marL="0" indent="0">
              <a:buNone/>
            </a:pPr>
            <a:endParaRPr lang="fr-FR" sz="1700" b="1" dirty="0" smtClean="0"/>
          </a:p>
          <a:p>
            <a:pPr marL="0" indent="0">
              <a:buNone/>
            </a:pPr>
            <a:r>
              <a:rPr lang="fr-FR" sz="1700" b="1" dirty="0" smtClean="0"/>
              <a:t>Objectif </a:t>
            </a:r>
            <a:r>
              <a:rPr lang="fr-FR" sz="1700" dirty="0" smtClean="0"/>
              <a:t>:</a:t>
            </a:r>
          </a:p>
          <a:p>
            <a:r>
              <a:rPr lang="fr-FR" sz="1700" dirty="0" smtClean="0"/>
              <a:t> </a:t>
            </a:r>
            <a:r>
              <a:rPr lang="fr-FR" sz="1700" dirty="0"/>
              <a:t>Intégrer le numérique dans les pratiques </a:t>
            </a:r>
            <a:r>
              <a:rPr lang="fr-FR" sz="1700" dirty="0" smtClean="0"/>
              <a:t>pédagogiques</a:t>
            </a:r>
            <a:endParaRPr lang="fr-FR" sz="1700" dirty="0"/>
          </a:p>
          <a:p>
            <a:r>
              <a:rPr lang="fr-FR" sz="1700" dirty="0"/>
              <a:t>Outils d’intégration du numérique dans les pratiques pédagogiques (différenciation, groupes de compétences</a:t>
            </a:r>
            <a:r>
              <a:rPr lang="fr-FR" sz="1700" dirty="0" smtClean="0"/>
              <a:t>).</a:t>
            </a:r>
          </a:p>
          <a:p>
            <a:r>
              <a:rPr lang="fr-FR" sz="1700" dirty="0" smtClean="0"/>
              <a:t>Production de </a:t>
            </a:r>
            <a:r>
              <a:rPr lang="fr-FR" sz="1700" dirty="0" smtClean="0"/>
              <a:t>ressources</a:t>
            </a:r>
            <a:endParaRPr lang="fr-FR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229600" cy="1143000"/>
          </a:xfrm>
        </p:spPr>
        <p:txBody>
          <a:bodyPr>
            <a:noAutofit/>
          </a:bodyPr>
          <a:lstStyle/>
          <a:p>
            <a:r>
              <a:rPr lang="fr-FR" sz="3200" i="1" u="sng" dirty="0" smtClean="0">
                <a:solidFill>
                  <a:srgbClr val="FF0000"/>
                </a:solidFill>
              </a:rPr>
              <a:t>DISPOSITIF 2</a:t>
            </a:r>
            <a:r>
              <a:rPr lang="fr-FR" sz="3200" u="sng" dirty="0" smtClean="0">
                <a:solidFill>
                  <a:srgbClr val="FF0000"/>
                </a:solidFill>
              </a:rPr>
              <a:t>: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/>
              <a:t>outils numériques dans les apprentissages                                            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240848" cy="5149552"/>
          </a:xfrm>
        </p:spPr>
        <p:txBody>
          <a:bodyPr>
            <a:normAutofit/>
          </a:bodyPr>
          <a:lstStyle/>
          <a:p>
            <a:r>
              <a:rPr lang="fr-FR" sz="1700" b="1" dirty="0" smtClean="0"/>
              <a:t>Volume horaire</a:t>
            </a:r>
            <a:r>
              <a:rPr lang="fr-FR" sz="1700" dirty="0" smtClean="0"/>
              <a:t> :  modules de 18 h </a:t>
            </a:r>
          </a:p>
          <a:p>
            <a:endParaRPr lang="fr-FR" sz="1700" dirty="0" smtClean="0"/>
          </a:p>
          <a:p>
            <a:pPr marL="92075" indent="-9525">
              <a:buNone/>
            </a:pPr>
            <a:r>
              <a:rPr lang="fr-FR" sz="1700" b="1" dirty="0" smtClean="0">
                <a:solidFill>
                  <a:schemeClr val="accent5">
                    <a:lumMod val="50000"/>
                  </a:schemeClr>
                </a:solidFill>
              </a:rPr>
              <a:t>MODULE 5: MODÉLISATION EN 3D ET CONCEPTION </a:t>
            </a:r>
            <a:r>
              <a:rPr lang="fr-FR" sz="1700" b="1" dirty="0" smtClean="0">
                <a:solidFill>
                  <a:schemeClr val="accent5">
                    <a:lumMod val="50000"/>
                  </a:schemeClr>
                </a:solidFill>
              </a:rPr>
              <a:t>ASSISTEE PAR ORDINATEUR</a:t>
            </a:r>
            <a:endParaRPr lang="fr-FR" sz="17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fr-FR" sz="1700" dirty="0" smtClean="0"/>
          </a:p>
          <a:p>
            <a:r>
              <a:rPr lang="fr-FR" sz="1700" b="1" dirty="0" smtClean="0"/>
              <a:t>Objectif </a:t>
            </a:r>
            <a:r>
              <a:rPr lang="fr-FR" sz="1700" dirty="0" smtClean="0"/>
              <a:t>: Savoir mettre en œuvre un modeleur volumique, pour modéliser tout ou partie d’un objet technique</a:t>
            </a:r>
          </a:p>
          <a:p>
            <a:r>
              <a:rPr lang="fr-FR" sz="1700" dirty="0" smtClean="0"/>
              <a:t>Mise en œuvre de l’imprimante 3D.</a:t>
            </a:r>
          </a:p>
          <a:p>
            <a:r>
              <a:rPr lang="fr-FR" sz="1700" dirty="0" smtClean="0"/>
              <a:t>Utilisation </a:t>
            </a:r>
            <a:r>
              <a:rPr lang="fr-FR" sz="1700" dirty="0"/>
              <a:t>du logiciel Charly Graal pour la conception  et fabrication de pièces avec la machine outil à commande numérique</a:t>
            </a:r>
            <a:r>
              <a:rPr lang="fr-FR" sz="1700" dirty="0" smtClean="0"/>
              <a:t>.</a:t>
            </a:r>
          </a:p>
          <a:p>
            <a:r>
              <a:rPr lang="fr-FR" sz="1700" dirty="0"/>
              <a:t>La CFAO dans une démarche de projet : construction d’outils et de fiches </a:t>
            </a:r>
            <a:r>
              <a:rPr lang="fr-FR" sz="1700" dirty="0" smtClean="0"/>
              <a:t>d’activités</a:t>
            </a:r>
            <a:endParaRPr lang="fr-FR" sz="1700" dirty="0"/>
          </a:p>
        </p:txBody>
      </p:sp>
    </p:spTree>
    <p:extLst>
      <p:ext uri="{BB962C8B-B14F-4D97-AF65-F5344CB8AC3E}">
        <p14:creationId xmlns:p14="http://schemas.microsoft.com/office/powerpoint/2010/main" val="39159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8162" cy="1143000"/>
          </a:xfrm>
        </p:spPr>
        <p:txBody>
          <a:bodyPr>
            <a:normAutofit/>
          </a:bodyPr>
          <a:lstStyle/>
          <a:p>
            <a:r>
              <a:rPr lang="fr-FR" sz="3100" i="1" u="sng" dirty="0" smtClean="0">
                <a:solidFill>
                  <a:srgbClr val="C00000"/>
                </a:solidFill>
              </a:rPr>
              <a:t>DISPOSITIF 3</a:t>
            </a:r>
            <a:r>
              <a:rPr lang="fr-FR" sz="3100" u="sng" dirty="0" smtClean="0">
                <a:solidFill>
                  <a:srgbClr val="C00000"/>
                </a:solidFill>
              </a:rPr>
              <a:t> :</a:t>
            </a:r>
            <a:r>
              <a:rPr lang="fr-FR" sz="3100" dirty="0" smtClean="0">
                <a:solidFill>
                  <a:srgbClr val="C00000"/>
                </a:solidFill>
              </a:rPr>
              <a:t> </a:t>
            </a:r>
            <a:r>
              <a:rPr lang="fr-FR" sz="3100" dirty="0"/>
              <a:t>accompagnement des personnes </a:t>
            </a:r>
            <a:r>
              <a:rPr lang="fr-FR" sz="3100" dirty="0" smtClean="0"/>
              <a:t>ressources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484784"/>
            <a:ext cx="6984776" cy="388843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FR" sz="3600" b="1" dirty="0" smtClean="0"/>
          </a:p>
          <a:p>
            <a:r>
              <a:rPr lang="fr-FR" sz="6800" b="1" dirty="0" smtClean="0"/>
              <a:t>Volume horaire</a:t>
            </a:r>
            <a:r>
              <a:rPr lang="fr-FR" sz="6800" dirty="0" smtClean="0"/>
              <a:t> : 12 h </a:t>
            </a:r>
          </a:p>
          <a:p>
            <a:endParaRPr lang="fr-FR" sz="6800" dirty="0" smtClean="0"/>
          </a:p>
          <a:p>
            <a:r>
              <a:rPr lang="fr-FR" sz="6800" b="1" dirty="0" smtClean="0">
                <a:solidFill>
                  <a:schemeClr val="accent6">
                    <a:lumMod val="50000"/>
                  </a:schemeClr>
                </a:solidFill>
              </a:rPr>
              <a:t>MODULE 1 : CERCLE DE RÉFLEXION ET DE PROFESSIONNALISATION</a:t>
            </a:r>
          </a:p>
          <a:p>
            <a:pPr>
              <a:buNone/>
            </a:pPr>
            <a:endParaRPr lang="fr-FR" sz="6800" dirty="0" smtClean="0"/>
          </a:p>
          <a:p>
            <a:r>
              <a:rPr lang="fr-FR" sz="6800" b="1" dirty="0" smtClean="0"/>
              <a:t>Objectif</a:t>
            </a:r>
            <a:r>
              <a:rPr lang="fr-FR" sz="6800" dirty="0" smtClean="0"/>
              <a:t> </a:t>
            </a:r>
          </a:p>
          <a:p>
            <a:pPr>
              <a:buNone/>
            </a:pPr>
            <a:r>
              <a:rPr lang="fr-FR" sz="6800" dirty="0" smtClean="0"/>
              <a:t>	 </a:t>
            </a:r>
          </a:p>
          <a:p>
            <a:r>
              <a:rPr lang="fr-FR" sz="6800" dirty="0" smtClean="0"/>
              <a:t>Formation de formateurs</a:t>
            </a:r>
          </a:p>
          <a:p>
            <a:r>
              <a:rPr lang="fr-FR" sz="6800" dirty="0" smtClean="0"/>
              <a:t>Formation aux outils pédagogiques</a:t>
            </a:r>
          </a:p>
          <a:p>
            <a:r>
              <a:rPr lang="fr-FR" sz="6800" dirty="0" smtClean="0"/>
              <a:t>Regroupement des professeurs de technologie </a:t>
            </a:r>
          </a:p>
          <a:p>
            <a:pPr>
              <a:buNone/>
            </a:pPr>
            <a:r>
              <a:rPr lang="fr-FR" sz="6800" b="1" dirty="0" smtClean="0"/>
              <a:t>       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1487" y="260648"/>
            <a:ext cx="8158162" cy="1143000"/>
          </a:xfrm>
        </p:spPr>
        <p:txBody>
          <a:bodyPr>
            <a:normAutofit/>
          </a:bodyPr>
          <a:lstStyle/>
          <a:p>
            <a:r>
              <a:rPr lang="fr-FR" sz="3100" i="1" u="sng" dirty="0" smtClean="0">
                <a:solidFill>
                  <a:srgbClr val="C00000"/>
                </a:solidFill>
              </a:rPr>
              <a:t>DISPOSITIF 3</a:t>
            </a:r>
            <a:r>
              <a:rPr lang="fr-FR" sz="3100" u="sng" dirty="0" smtClean="0">
                <a:solidFill>
                  <a:srgbClr val="C00000"/>
                </a:solidFill>
              </a:rPr>
              <a:t> :</a:t>
            </a:r>
            <a:r>
              <a:rPr lang="fr-FR" sz="3100" dirty="0" smtClean="0">
                <a:solidFill>
                  <a:srgbClr val="C00000"/>
                </a:solidFill>
              </a:rPr>
              <a:t> </a:t>
            </a:r>
            <a:r>
              <a:rPr lang="fr-FR" sz="3100" dirty="0"/>
              <a:t>accompagnement des personnes </a:t>
            </a:r>
            <a:r>
              <a:rPr lang="fr-FR" sz="3100" dirty="0" smtClean="0"/>
              <a:t>ressources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412776"/>
            <a:ext cx="7704856" cy="48965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FR" sz="3600" b="1" dirty="0" smtClean="0"/>
          </a:p>
          <a:p>
            <a:pPr>
              <a:buNone/>
            </a:pPr>
            <a:endParaRPr lang="fr-FR" sz="3600" b="1" dirty="0"/>
          </a:p>
          <a:p>
            <a:r>
              <a:rPr lang="fr-FR" sz="6800" b="1" dirty="0"/>
              <a:t>Volume horaire</a:t>
            </a:r>
            <a:r>
              <a:rPr lang="fr-FR" sz="6800" dirty="0"/>
              <a:t> : </a:t>
            </a:r>
            <a:r>
              <a:rPr lang="fr-FR" sz="6800" dirty="0" smtClean="0"/>
              <a:t>18h</a:t>
            </a:r>
            <a:endParaRPr lang="fr-FR" sz="6800" dirty="0"/>
          </a:p>
          <a:p>
            <a:endParaRPr lang="fr-FR" sz="6800" dirty="0"/>
          </a:p>
          <a:p>
            <a:r>
              <a:rPr lang="fr-FR" sz="6800" b="1" dirty="0">
                <a:solidFill>
                  <a:schemeClr val="accent6">
                    <a:lumMod val="50000"/>
                  </a:schemeClr>
                </a:solidFill>
              </a:rPr>
              <a:t>MODULE 2 : </a:t>
            </a:r>
            <a:r>
              <a:rPr lang="fr-FR" sz="7200" b="1" dirty="0">
                <a:solidFill>
                  <a:schemeClr val="accent6">
                    <a:lumMod val="50000"/>
                  </a:schemeClr>
                </a:solidFill>
              </a:rPr>
              <a:t>MUTUALISATION DES PRATIQUES ET TRAVAIL EN EQUIPE</a:t>
            </a:r>
            <a:endParaRPr lang="fr-FR" sz="6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fr-FR" sz="6800" dirty="0"/>
          </a:p>
          <a:p>
            <a:r>
              <a:rPr lang="fr-FR" sz="6800" b="1" dirty="0"/>
              <a:t>Objectif</a:t>
            </a:r>
            <a:r>
              <a:rPr lang="fr-FR" sz="6800" dirty="0"/>
              <a:t> </a:t>
            </a:r>
          </a:p>
          <a:p>
            <a:pPr>
              <a:buNone/>
            </a:pPr>
            <a:r>
              <a:rPr lang="fr-FR" sz="6800" dirty="0"/>
              <a:t>	 </a:t>
            </a:r>
          </a:p>
          <a:p>
            <a:r>
              <a:rPr lang="fr-FR" sz="6800" dirty="0"/>
              <a:t>Elaborer des projets pédagogiques </a:t>
            </a:r>
          </a:p>
          <a:p>
            <a:r>
              <a:rPr lang="fr-FR" sz="6800" dirty="0"/>
              <a:t>Développer </a:t>
            </a:r>
            <a:r>
              <a:rPr lang="fr-FR" sz="6800" dirty="0" smtClean="0"/>
              <a:t>l’interdisciplinarité</a:t>
            </a:r>
            <a:endParaRPr lang="fr-FR" sz="6800" dirty="0"/>
          </a:p>
          <a:p>
            <a:r>
              <a:rPr lang="fr-FR" sz="6800" dirty="0"/>
              <a:t>Diffuser la didactique de la discipline</a:t>
            </a:r>
          </a:p>
          <a:p>
            <a:r>
              <a:rPr lang="fr-FR" sz="6800" dirty="0"/>
              <a:t>Promouvoir la recherche éducative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	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634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55776" y="404664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PAF TECHNOLOGIE EN CHIFFRES</a:t>
            </a:r>
            <a:endParaRPr lang="fr-FR" sz="24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093601" y="1844824"/>
            <a:ext cx="5760640" cy="286232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b="1" dirty="0" smtClean="0"/>
          </a:p>
          <a:p>
            <a:pPr algn="ctr"/>
            <a:r>
              <a:rPr lang="fr-FR" b="1" dirty="0" smtClean="0"/>
              <a:t>3 dispositifs</a:t>
            </a:r>
          </a:p>
          <a:p>
            <a:pPr algn="ctr"/>
            <a:endParaRPr lang="fr-FR" b="1" dirty="0"/>
          </a:p>
          <a:p>
            <a:pPr algn="ctr"/>
            <a:r>
              <a:rPr lang="fr-FR" b="1" dirty="0" smtClean="0"/>
              <a:t>11 modules</a:t>
            </a:r>
          </a:p>
          <a:p>
            <a:pPr algn="ctr"/>
            <a:endParaRPr lang="fr-FR" b="1" dirty="0"/>
          </a:p>
          <a:p>
            <a:pPr algn="ctr"/>
            <a:r>
              <a:rPr lang="fr-FR" b="1" dirty="0" smtClean="0"/>
              <a:t>219 heures de formations</a:t>
            </a:r>
          </a:p>
          <a:p>
            <a:pPr algn="ctr"/>
            <a:endParaRPr lang="fr-FR" b="1" dirty="0"/>
          </a:p>
          <a:p>
            <a:pPr algn="ctr"/>
            <a:r>
              <a:rPr lang="fr-FR" b="1" dirty="0" smtClean="0"/>
              <a:t>201heures de vacations</a:t>
            </a:r>
          </a:p>
          <a:p>
            <a:pPr algn="ctr"/>
            <a:endParaRPr lang="fr-FR" b="1" dirty="0"/>
          </a:p>
          <a:p>
            <a:pPr algn="ct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1885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43808" y="332656"/>
            <a:ext cx="4752528" cy="404806"/>
          </a:xfrm>
        </p:spPr>
        <p:txBody>
          <a:bodyPr>
            <a:noAutofit/>
          </a:bodyPr>
          <a:lstStyle/>
          <a:p>
            <a:r>
              <a:rPr lang="fr-FR" sz="2400" u="sng" dirty="0" smtClean="0">
                <a:solidFill>
                  <a:srgbClr val="C00000"/>
                </a:solidFill>
              </a:rPr>
              <a:t>QUELQUES DATES A RETENIR</a:t>
            </a:r>
            <a:endParaRPr lang="fr-FR" sz="2400" u="sng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927" y="1412776"/>
            <a:ext cx="7515275" cy="41928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6632"/>
            <a:ext cx="2179505" cy="1101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90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43808" y="332656"/>
            <a:ext cx="4752528" cy="404806"/>
          </a:xfrm>
        </p:spPr>
        <p:txBody>
          <a:bodyPr>
            <a:noAutofit/>
          </a:bodyPr>
          <a:lstStyle/>
          <a:p>
            <a:r>
              <a:rPr lang="fr-FR" sz="2400" u="sng" dirty="0" smtClean="0">
                <a:solidFill>
                  <a:srgbClr val="C00000"/>
                </a:solidFill>
              </a:rPr>
              <a:t>QUELQUES DATES A RETENIR</a:t>
            </a:r>
            <a:endParaRPr lang="fr-FR" sz="2400" u="sng" dirty="0">
              <a:solidFill>
                <a:srgbClr val="C0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6632"/>
            <a:ext cx="2179505" cy="1101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68233"/>
            <a:ext cx="7524328" cy="28688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2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243896" cy="548822"/>
          </a:xfrm>
        </p:spPr>
        <p:txBody>
          <a:bodyPr>
            <a:normAutofit/>
          </a:bodyPr>
          <a:lstStyle/>
          <a:p>
            <a:pPr algn="ctr"/>
            <a:r>
              <a:rPr lang="fr-FR" sz="2400" u="sng" dirty="0" smtClean="0"/>
              <a:t>CAHIER DES CHARGES</a:t>
            </a:r>
            <a:endParaRPr lang="fr-FR" sz="2400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73106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84632" indent="-457200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fr-FR" dirty="0" smtClean="0"/>
              <a:t>Poursuivre </a:t>
            </a:r>
            <a:r>
              <a:rPr lang="fr-FR" dirty="0"/>
              <a:t>la mise en </a:t>
            </a:r>
            <a:r>
              <a:rPr lang="fr-FR" dirty="0" smtClean="0"/>
              <a:t>œuvre </a:t>
            </a:r>
            <a:r>
              <a:rPr lang="fr-FR" dirty="0"/>
              <a:t>des reformes </a:t>
            </a:r>
            <a:endParaRPr lang="fr-FR" dirty="0" smtClean="0"/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fr-FR" dirty="0" smtClean="0"/>
              <a:t>Agir </a:t>
            </a:r>
            <a:r>
              <a:rPr lang="fr-FR" dirty="0"/>
              <a:t>sur les pratiques pédagogiques et </a:t>
            </a:r>
            <a:r>
              <a:rPr lang="fr-FR" dirty="0" smtClean="0"/>
              <a:t>éducatives</a:t>
            </a: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fr-FR" dirty="0" smtClean="0"/>
              <a:t> Fluidifier </a:t>
            </a:r>
            <a:r>
              <a:rPr lang="fr-FR" dirty="0"/>
              <a:t>et sécuriser les parcours </a:t>
            </a:r>
            <a:endParaRPr lang="fr-FR" dirty="0" smtClean="0"/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fr-FR" dirty="0" smtClean="0"/>
              <a:t>Agir </a:t>
            </a:r>
            <a:r>
              <a:rPr lang="fr-FR" dirty="0"/>
              <a:t>sur l'accompagnement des acteurs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969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357274"/>
            <a:ext cx="7200800" cy="3655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700" b="1" dirty="0"/>
              <a:t>Volume horaire</a:t>
            </a:r>
            <a:r>
              <a:rPr lang="fr-FR" sz="1700" dirty="0"/>
              <a:t> :  24H</a:t>
            </a:r>
          </a:p>
          <a:p>
            <a:pPr marL="0" indent="0">
              <a:buNone/>
            </a:pPr>
            <a:endParaRPr lang="fr-FR" sz="17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fr-FR" sz="1700" b="1" dirty="0" smtClean="0">
                <a:solidFill>
                  <a:schemeClr val="accent5">
                    <a:lumMod val="50000"/>
                  </a:schemeClr>
                </a:solidFill>
              </a:rPr>
              <a:t>MODULE </a:t>
            </a:r>
            <a:r>
              <a:rPr lang="fr-FR" sz="1700" b="1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fr-FR" sz="1700" b="1" dirty="0" smtClean="0">
                <a:solidFill>
                  <a:schemeClr val="accent5">
                    <a:lumMod val="50000"/>
                  </a:schemeClr>
                </a:solidFill>
              </a:rPr>
              <a:t> :  </a:t>
            </a:r>
            <a:r>
              <a:rPr lang="fr-FR" sz="1700" dirty="0" smtClean="0">
                <a:solidFill>
                  <a:schemeClr val="accent5">
                    <a:lumMod val="50000"/>
                  </a:schemeClr>
                </a:solidFill>
              </a:rPr>
              <a:t>CONDUITE DES DÉMARCHES PÉDAGOGIQUES</a:t>
            </a:r>
          </a:p>
          <a:p>
            <a:pPr>
              <a:buNone/>
            </a:pPr>
            <a:endParaRPr lang="fr-FR" sz="1700" dirty="0" smtClean="0"/>
          </a:p>
          <a:p>
            <a:r>
              <a:rPr lang="fr-FR" sz="1700" b="1" dirty="0" smtClean="0"/>
              <a:t>Objectif </a:t>
            </a:r>
            <a:r>
              <a:rPr lang="fr-FR" sz="1700" dirty="0"/>
              <a:t>:   Conduire les démarches pédagogiques </a:t>
            </a:r>
          </a:p>
          <a:p>
            <a:r>
              <a:rPr lang="fr-FR" sz="1700" dirty="0" smtClean="0"/>
              <a:t>Démarche d’investigation </a:t>
            </a:r>
          </a:p>
          <a:p>
            <a:r>
              <a:rPr lang="fr-FR" sz="1700" dirty="0" smtClean="0"/>
              <a:t>Démarche de résolution de problème technique</a:t>
            </a:r>
          </a:p>
          <a:p>
            <a:r>
              <a:rPr lang="fr-FR" sz="1700" dirty="0" smtClean="0"/>
              <a:t>Démarche de projet</a:t>
            </a:r>
          </a:p>
          <a:p>
            <a:r>
              <a:rPr lang="fr-FR" sz="1700" dirty="0" smtClean="0"/>
              <a:t>Conception  d’activités </a:t>
            </a:r>
            <a:r>
              <a:rPr lang="fr-FR" sz="1700" dirty="0"/>
              <a:t>et de fiches de travail.</a:t>
            </a:r>
          </a:p>
          <a:p>
            <a:r>
              <a:rPr lang="fr-FR" sz="1700" dirty="0" smtClean="0"/>
              <a:t>Conception de </a:t>
            </a:r>
            <a:r>
              <a:rPr lang="fr-FR" sz="1700" dirty="0"/>
              <a:t>ressources didactiques et </a:t>
            </a:r>
            <a:r>
              <a:rPr lang="fr-FR" sz="1700" dirty="0" smtClean="0"/>
              <a:t>pédagogiques</a:t>
            </a:r>
            <a:endParaRPr lang="fr-FR" sz="1700" dirty="0"/>
          </a:p>
          <a:p>
            <a:pPr>
              <a:buNone/>
            </a:pPr>
            <a:endParaRPr lang="fr-FR" sz="1700" b="1" dirty="0"/>
          </a:p>
          <a:p>
            <a:endParaRPr lang="fr-FR" sz="1700" dirty="0" smtClean="0"/>
          </a:p>
          <a:p>
            <a:endParaRPr lang="fr-FR" sz="17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043608" y="476672"/>
            <a:ext cx="7100862" cy="1143000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3100" i="1" u="sng" dirty="0" smtClean="0">
                <a:solidFill>
                  <a:srgbClr val="FF0000"/>
                </a:solidFill>
              </a:rPr>
              <a:t>DISPOSITIF 1: Améliorer l'efficacité pédagogique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556792"/>
            <a:ext cx="7902152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700" b="1" dirty="0"/>
              <a:t>Volume horaire</a:t>
            </a:r>
            <a:r>
              <a:rPr lang="fr-FR" sz="1700" dirty="0"/>
              <a:t> :  24H</a:t>
            </a:r>
          </a:p>
          <a:p>
            <a:pPr marL="0" indent="0">
              <a:buNone/>
            </a:pPr>
            <a:endParaRPr lang="fr-FR" sz="17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fr-FR" sz="1700" b="1" dirty="0" smtClean="0">
                <a:solidFill>
                  <a:schemeClr val="accent5">
                    <a:lumMod val="50000"/>
                  </a:schemeClr>
                </a:solidFill>
              </a:rPr>
              <a:t>MODULE 3:  </a:t>
            </a:r>
            <a:r>
              <a:rPr lang="fr-FR" sz="1700" dirty="0" smtClean="0">
                <a:solidFill>
                  <a:schemeClr val="accent5">
                    <a:lumMod val="50000"/>
                  </a:schemeClr>
                </a:solidFill>
              </a:rPr>
              <a:t>CONDUITE DE PROJET ET INTERDISCIPLINARITE</a:t>
            </a:r>
          </a:p>
          <a:p>
            <a:pPr>
              <a:buNone/>
            </a:pPr>
            <a:endParaRPr lang="fr-FR" sz="1700" dirty="0" smtClean="0"/>
          </a:p>
          <a:p>
            <a:r>
              <a:rPr lang="fr-FR" sz="1700" b="1" dirty="0" smtClean="0"/>
              <a:t>Objectif </a:t>
            </a:r>
            <a:r>
              <a:rPr lang="fr-FR" sz="1700" dirty="0"/>
              <a:t>:   Conduire </a:t>
            </a:r>
            <a:r>
              <a:rPr lang="fr-FR" sz="1700" dirty="0" smtClean="0"/>
              <a:t>des </a:t>
            </a:r>
            <a:r>
              <a:rPr lang="fr-FR" sz="1700" dirty="0"/>
              <a:t>démarches </a:t>
            </a:r>
            <a:r>
              <a:rPr lang="fr-FR" sz="1700" dirty="0" smtClean="0"/>
              <a:t>de projets interdisciplinaires en sciences </a:t>
            </a:r>
          </a:p>
          <a:p>
            <a:r>
              <a:rPr lang="fr-FR" sz="1700" dirty="0" smtClean="0"/>
              <a:t>Mise en œuvre des EPI </a:t>
            </a:r>
          </a:p>
          <a:p>
            <a:r>
              <a:rPr lang="fr-FR" sz="1700" dirty="0" smtClean="0"/>
              <a:t>Conception  d’activités </a:t>
            </a:r>
            <a:r>
              <a:rPr lang="fr-FR" sz="1700" dirty="0"/>
              <a:t>et de fiches de travail</a:t>
            </a:r>
            <a:r>
              <a:rPr lang="fr-FR" sz="1700" dirty="0" smtClean="0"/>
              <a:t>.</a:t>
            </a:r>
            <a:endParaRPr lang="fr-FR" sz="1700" dirty="0"/>
          </a:p>
          <a:p>
            <a:r>
              <a:rPr lang="fr-FR" sz="1700" dirty="0" smtClean="0"/>
              <a:t>Conception de </a:t>
            </a:r>
            <a:r>
              <a:rPr lang="fr-FR" sz="1700" dirty="0"/>
              <a:t>ressources didactiques et </a:t>
            </a:r>
            <a:r>
              <a:rPr lang="fr-FR" sz="1700" dirty="0" smtClean="0"/>
              <a:t>pédagogiques</a:t>
            </a:r>
            <a:endParaRPr lang="fr-FR" sz="1700" dirty="0"/>
          </a:p>
          <a:p>
            <a:pPr>
              <a:buNone/>
            </a:pPr>
            <a:endParaRPr lang="fr-FR" sz="2000" b="1" dirty="0"/>
          </a:p>
          <a:p>
            <a:endParaRPr lang="fr-FR" sz="2000" dirty="0" smtClean="0"/>
          </a:p>
          <a:p>
            <a:endParaRPr lang="fr-FR" sz="20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043608" y="461508"/>
            <a:ext cx="7100862" cy="1143000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3100" i="1" u="sng" dirty="0" smtClean="0">
                <a:solidFill>
                  <a:srgbClr val="FF0000"/>
                </a:solidFill>
              </a:rPr>
              <a:t>DISPOSITIF 1: Améliorer l'efficacité pédagogique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96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00862" cy="1143000"/>
          </a:xfrm>
        </p:spPr>
        <p:txBody>
          <a:bodyPr>
            <a:normAutofit fontScale="90000"/>
          </a:bodyPr>
          <a:lstStyle/>
          <a:p>
            <a:r>
              <a:rPr lang="fr-FR" sz="3600" i="1" u="sng" dirty="0" smtClean="0">
                <a:solidFill>
                  <a:srgbClr val="FF0000"/>
                </a:solidFill>
              </a:rPr>
              <a:t>DISPOSITIF 1: </a:t>
            </a:r>
            <a:r>
              <a:rPr lang="fr-FR" sz="3600" i="1" u="sng" dirty="0" smtClean="0">
                <a:solidFill>
                  <a:schemeClr val="tx1"/>
                </a:solidFill>
              </a:rPr>
              <a:t>Améliorer </a:t>
            </a:r>
            <a:r>
              <a:rPr lang="fr-FR" sz="3600" i="1" u="sng" dirty="0">
                <a:solidFill>
                  <a:schemeClr val="tx1"/>
                </a:solidFill>
              </a:rPr>
              <a:t>l'efficacité </a:t>
            </a:r>
            <a:r>
              <a:rPr lang="fr-FR" sz="3600" i="1" u="sng" dirty="0" smtClean="0">
                <a:solidFill>
                  <a:schemeClr val="tx1"/>
                </a:solidFill>
              </a:rPr>
              <a:t>pédagogique</a:t>
            </a:r>
            <a:endParaRPr lang="fr-FR" sz="60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556792"/>
            <a:ext cx="7560840" cy="3010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700" b="1" dirty="0"/>
              <a:t>Volume horaire</a:t>
            </a:r>
            <a:r>
              <a:rPr lang="fr-FR" sz="1700" dirty="0"/>
              <a:t> :  </a:t>
            </a:r>
            <a:r>
              <a:rPr lang="fr-FR" sz="1700" dirty="0" smtClean="0"/>
              <a:t>12H</a:t>
            </a:r>
            <a:endParaRPr lang="fr-FR" sz="17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fr-FR" sz="17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fr-FR" sz="1700" b="1" dirty="0" smtClean="0">
                <a:solidFill>
                  <a:schemeClr val="accent5">
                    <a:lumMod val="50000"/>
                  </a:schemeClr>
                </a:solidFill>
              </a:rPr>
              <a:t>MODULE 4 :  CONCEVOIR UNE SÉQUENCE AVEC </a:t>
            </a:r>
            <a:r>
              <a:rPr lang="fr-FR" sz="1700" b="1" dirty="0" smtClean="0">
                <a:solidFill>
                  <a:schemeClr val="accent5">
                    <a:lumMod val="50000"/>
                  </a:schemeClr>
                </a:solidFill>
              </a:rPr>
              <a:t>L’ESPACE</a:t>
            </a:r>
          </a:p>
          <a:p>
            <a:pPr marL="82296" indent="0">
              <a:buNone/>
            </a:pPr>
            <a:r>
              <a:rPr lang="fr-FR" sz="17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sz="1700" b="1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fr-FR" sz="17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sz="1700" b="1" dirty="0" smtClean="0">
                <a:solidFill>
                  <a:schemeClr val="accent5">
                    <a:lumMod val="50000"/>
                  </a:schemeClr>
                </a:solidFill>
              </a:rPr>
              <a:t>CONFORT ET DOMOTIQUE</a:t>
            </a:r>
          </a:p>
          <a:p>
            <a:pPr>
              <a:buNone/>
            </a:pPr>
            <a:endParaRPr lang="fr-FR" sz="1700" dirty="0" smtClean="0"/>
          </a:p>
          <a:p>
            <a:r>
              <a:rPr lang="fr-FR" sz="1700" b="1" dirty="0" smtClean="0"/>
              <a:t>Objectif </a:t>
            </a:r>
            <a:r>
              <a:rPr lang="fr-FR" sz="1700" dirty="0" smtClean="0"/>
              <a:t>:  </a:t>
            </a:r>
            <a:r>
              <a:rPr lang="fr-FR" sz="1700" dirty="0"/>
              <a:t>Utilisation de la plateforme confort et domotique.</a:t>
            </a:r>
          </a:p>
          <a:p>
            <a:r>
              <a:rPr lang="fr-FR" sz="1700" dirty="0"/>
              <a:t>Construction de séquences d’investigations complètes et mise à disposition </a:t>
            </a:r>
            <a:endParaRPr lang="fr-FR" sz="1700" dirty="0" smtClean="0"/>
          </a:p>
          <a:p>
            <a:pPr marL="82296" indent="0">
              <a:buNone/>
            </a:pPr>
            <a:r>
              <a:rPr lang="fr-FR" sz="1700" dirty="0"/>
              <a:t> </a:t>
            </a:r>
            <a:r>
              <a:rPr lang="fr-FR" sz="1700" dirty="0" smtClean="0"/>
              <a:t>    </a:t>
            </a:r>
            <a:r>
              <a:rPr lang="fr-FR" sz="1700" dirty="0" smtClean="0"/>
              <a:t>des </a:t>
            </a:r>
            <a:r>
              <a:rPr lang="fr-FR" sz="1700" dirty="0"/>
              <a:t>activités pour les élèves </a:t>
            </a:r>
            <a:endParaRPr lang="fr-FR" sz="1700" dirty="0" smtClean="0"/>
          </a:p>
          <a:p>
            <a:pPr>
              <a:buNone/>
            </a:pPr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422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00862" cy="1143000"/>
          </a:xfrm>
        </p:spPr>
        <p:txBody>
          <a:bodyPr>
            <a:noAutofit/>
          </a:bodyPr>
          <a:lstStyle/>
          <a:p>
            <a:r>
              <a:rPr lang="fr-FR" sz="3200" i="1" u="sng" dirty="0" smtClean="0">
                <a:solidFill>
                  <a:srgbClr val="FF0000"/>
                </a:solidFill>
              </a:rPr>
              <a:t>DISPOSITIF 1: </a:t>
            </a:r>
            <a:r>
              <a:rPr lang="fr-FR" sz="3200" i="1" u="sng" dirty="0" smtClean="0">
                <a:solidFill>
                  <a:schemeClr val="tx1"/>
                </a:solidFill>
              </a:rPr>
              <a:t>Améliorer </a:t>
            </a:r>
            <a:r>
              <a:rPr lang="fr-FR" sz="3200" i="1" u="sng" dirty="0">
                <a:solidFill>
                  <a:schemeClr val="tx1"/>
                </a:solidFill>
              </a:rPr>
              <a:t>l'efficacité </a:t>
            </a:r>
            <a:r>
              <a:rPr lang="fr-FR" sz="3200" i="1" u="sng" dirty="0" smtClean="0">
                <a:solidFill>
                  <a:schemeClr val="tx1"/>
                </a:solidFill>
              </a:rPr>
              <a:t>pédagogique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484784"/>
            <a:ext cx="7560840" cy="43924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2000" b="1" dirty="0"/>
              <a:t>Volume horaire</a:t>
            </a:r>
            <a:r>
              <a:rPr lang="fr-FR" sz="2000" dirty="0"/>
              <a:t> :  </a:t>
            </a:r>
            <a:r>
              <a:rPr lang="fr-FR" sz="2000" dirty="0" smtClean="0"/>
              <a:t>24H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b="1" dirty="0" smtClean="0">
                <a:solidFill>
                  <a:schemeClr val="accent6">
                    <a:lumMod val="50000"/>
                  </a:schemeClr>
                </a:solidFill>
              </a:rPr>
              <a:t>Module 6: L’ÉVALUATION DES COMPÉTENCES </a:t>
            </a:r>
            <a:endParaRPr lang="fr-FR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2000" b="1" dirty="0" smtClean="0">
                <a:solidFill>
                  <a:schemeClr val="accent6">
                    <a:lumMod val="50000"/>
                  </a:schemeClr>
                </a:solidFill>
              </a:rPr>
              <a:t>EN </a:t>
            </a:r>
            <a:r>
              <a:rPr lang="fr-FR" sz="2000" b="1" dirty="0" smtClean="0">
                <a:solidFill>
                  <a:schemeClr val="accent6">
                    <a:lumMod val="50000"/>
                  </a:schemeClr>
                </a:solidFill>
              </a:rPr>
              <a:t>TECHNOLOGIE  </a:t>
            </a:r>
            <a:endParaRPr lang="fr-F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fr-FR" sz="2000" dirty="0" smtClean="0"/>
          </a:p>
          <a:p>
            <a:r>
              <a:rPr lang="fr-FR" sz="2000" b="1" dirty="0" smtClean="0"/>
              <a:t>Objectif</a:t>
            </a:r>
            <a:r>
              <a:rPr lang="fr-FR" sz="2000" dirty="0" smtClean="0"/>
              <a:t> :</a:t>
            </a:r>
          </a:p>
          <a:p>
            <a:pPr marL="0" indent="0">
              <a:buNone/>
            </a:pPr>
            <a:r>
              <a:rPr lang="fr-FR" sz="2000" dirty="0" smtClean="0"/>
              <a:t>   Statut de l’évaluation</a:t>
            </a:r>
          </a:p>
          <a:p>
            <a:pPr>
              <a:buNone/>
            </a:pPr>
            <a:r>
              <a:rPr lang="fr-FR" sz="2000" dirty="0" smtClean="0"/>
              <a:t> </a:t>
            </a:r>
            <a:r>
              <a:rPr lang="fr-FR" sz="2000" dirty="0"/>
              <a:t> </a:t>
            </a:r>
            <a:r>
              <a:rPr lang="fr-FR" sz="2000" dirty="0" smtClean="0"/>
              <a:t> Différents types d’évaluation</a:t>
            </a:r>
          </a:p>
          <a:p>
            <a:pPr>
              <a:buNone/>
            </a:pPr>
            <a:r>
              <a:rPr lang="fr-FR" sz="2000" dirty="0" smtClean="0"/>
              <a:t>   Réfléchir sur les pratiques d’évaluation</a:t>
            </a:r>
          </a:p>
          <a:p>
            <a:pPr>
              <a:buNone/>
            </a:pPr>
            <a:r>
              <a:rPr lang="fr-FR" sz="2000" dirty="0" smtClean="0"/>
              <a:t> </a:t>
            </a:r>
            <a:r>
              <a:rPr lang="fr-FR" sz="2000" dirty="0"/>
              <a:t> </a:t>
            </a:r>
            <a:r>
              <a:rPr lang="fr-FR" sz="2000" dirty="0" smtClean="0"/>
              <a:t> Penser les acquisitions en termes de compétences</a:t>
            </a:r>
          </a:p>
          <a:p>
            <a:pPr marL="0" indent="0">
              <a:buNone/>
            </a:pPr>
            <a:r>
              <a:rPr lang="fr-FR" sz="2000" dirty="0" smtClean="0"/>
              <a:t>   Questionner les pratiques de notation des élèves</a:t>
            </a:r>
          </a:p>
          <a:p>
            <a:pPr>
              <a:buNone/>
            </a:pPr>
            <a:r>
              <a:rPr lang="fr-FR" sz="2000" dirty="0"/>
              <a:t> </a:t>
            </a:r>
            <a:r>
              <a:rPr lang="fr-FR" sz="2000" dirty="0" smtClean="0"/>
              <a:t> 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</a:t>
            </a:r>
          </a:p>
          <a:p>
            <a:pPr>
              <a:buFontTx/>
              <a:buChar char="-"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88832" cy="1143000"/>
          </a:xfrm>
        </p:spPr>
        <p:txBody>
          <a:bodyPr>
            <a:noAutofit/>
          </a:bodyPr>
          <a:lstStyle/>
          <a:p>
            <a:r>
              <a:rPr lang="fr-FR" sz="3200" i="1" u="sng" dirty="0" smtClean="0">
                <a:solidFill>
                  <a:srgbClr val="FF0000"/>
                </a:solidFill>
              </a:rPr>
              <a:t>DISPOSITIF 2</a:t>
            </a:r>
            <a:r>
              <a:rPr lang="fr-FR" sz="3200" u="sng" dirty="0" smtClean="0">
                <a:solidFill>
                  <a:srgbClr val="FF0000"/>
                </a:solidFill>
              </a:rPr>
              <a:t>: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/>
              <a:t>outils numériques dans les apprentissages                                            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1700" b="1" dirty="0" smtClean="0"/>
              <a:t>Volume horaire</a:t>
            </a:r>
            <a:r>
              <a:rPr lang="fr-FR" sz="1700" dirty="0" smtClean="0"/>
              <a:t> :  modules de </a:t>
            </a:r>
            <a:r>
              <a:rPr lang="fr-FR" sz="1700" dirty="0"/>
              <a:t>9</a:t>
            </a:r>
            <a:r>
              <a:rPr lang="fr-FR" sz="1700" dirty="0" smtClean="0"/>
              <a:t> h </a:t>
            </a:r>
          </a:p>
          <a:p>
            <a:endParaRPr lang="fr-FR" sz="1700" dirty="0" smtClean="0"/>
          </a:p>
          <a:p>
            <a:pPr>
              <a:buNone/>
            </a:pPr>
            <a:r>
              <a:rPr lang="fr-FR" sz="1700" b="1" dirty="0" smtClean="0">
                <a:solidFill>
                  <a:schemeClr val="accent5">
                    <a:lumMod val="50000"/>
                  </a:schemeClr>
                </a:solidFill>
              </a:rPr>
              <a:t>MODULE </a:t>
            </a:r>
            <a:r>
              <a:rPr lang="fr-FR" sz="1700" b="1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fr-FR" sz="1700" b="1" dirty="0" smtClean="0">
                <a:solidFill>
                  <a:schemeClr val="accent5">
                    <a:lumMod val="50000"/>
                  </a:schemeClr>
                </a:solidFill>
              </a:rPr>
              <a:t>: FORMER LES ENSEIGNANTS AU ET PAR LE NUMÉRIQUE, QUELS  </a:t>
            </a:r>
          </a:p>
          <a:p>
            <a:pPr>
              <a:buNone/>
            </a:pPr>
            <a:r>
              <a:rPr lang="fr-FR" sz="17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sz="17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ENJEUX ?</a:t>
            </a:r>
          </a:p>
          <a:p>
            <a:pPr>
              <a:buNone/>
            </a:pPr>
            <a:endParaRPr lang="fr-FR" sz="1700" dirty="0" smtClean="0"/>
          </a:p>
          <a:p>
            <a:r>
              <a:rPr lang="fr-FR" sz="1700" b="1" dirty="0" smtClean="0"/>
              <a:t>Objectif </a:t>
            </a:r>
            <a:r>
              <a:rPr lang="fr-FR" sz="1700" dirty="0" smtClean="0"/>
              <a:t>: </a:t>
            </a:r>
          </a:p>
          <a:p>
            <a:r>
              <a:rPr lang="fr-FR" sz="1700" dirty="0" smtClean="0"/>
              <a:t>Développer des pratiques de classe avec le numérique </a:t>
            </a:r>
            <a:endParaRPr lang="fr-FR" sz="1700" dirty="0"/>
          </a:p>
          <a:p>
            <a:r>
              <a:rPr lang="fr-FR" sz="1700" dirty="0" smtClean="0"/>
              <a:t> Produire et publier, connaitre le droit, se doter de règles étiques.</a:t>
            </a:r>
          </a:p>
          <a:p>
            <a:r>
              <a:rPr lang="fr-FR" sz="1700" dirty="0" smtClean="0"/>
              <a:t>Favoriser les interactions, connaitre les règles pour communiquer</a:t>
            </a:r>
          </a:p>
          <a:p>
            <a:pPr marL="0" indent="0">
              <a:buNone/>
            </a:pPr>
            <a:endParaRPr lang="fr-FR" sz="1700" dirty="0" smtClean="0"/>
          </a:p>
          <a:p>
            <a:r>
              <a:rPr lang="fr-FR" sz="1700" b="1" dirty="0" smtClean="0"/>
              <a:t>Mise en œuvre </a:t>
            </a:r>
            <a:r>
              <a:rPr lang="fr-FR" sz="1700" dirty="0" smtClean="0"/>
              <a:t>: Parcours de formation </a:t>
            </a:r>
            <a:r>
              <a:rPr lang="fr-FR" sz="1700" dirty="0" err="1" smtClean="0"/>
              <a:t>M@gistère</a:t>
            </a:r>
            <a:r>
              <a:rPr lang="fr-FR" sz="1700" dirty="0" smtClean="0"/>
              <a:t>. 3h présentiel et 6h distant</a:t>
            </a:r>
          </a:p>
          <a:p>
            <a:pPr>
              <a:buNone/>
            </a:pPr>
            <a:r>
              <a:rPr lang="fr-FR" sz="1700" dirty="0" smtClean="0"/>
              <a:t>	</a:t>
            </a:r>
          </a:p>
          <a:p>
            <a:pPr>
              <a:buNone/>
            </a:pPr>
            <a:endParaRPr lang="fr-FR" sz="1700" dirty="0" smtClean="0"/>
          </a:p>
          <a:p>
            <a:pPr>
              <a:buNone/>
            </a:pPr>
            <a:r>
              <a:rPr lang="fr-FR" sz="1700" dirty="0" smtClean="0"/>
              <a:t>	</a:t>
            </a:r>
          </a:p>
          <a:p>
            <a:pPr>
              <a:buNone/>
            </a:pPr>
            <a:r>
              <a:rPr lang="fr-FR" sz="1700" dirty="0" smtClean="0"/>
              <a:t>   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11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88832" cy="1143000"/>
          </a:xfrm>
        </p:spPr>
        <p:txBody>
          <a:bodyPr>
            <a:noAutofit/>
          </a:bodyPr>
          <a:lstStyle/>
          <a:p>
            <a:r>
              <a:rPr lang="fr-FR" sz="3200" i="1" u="sng" dirty="0" smtClean="0">
                <a:solidFill>
                  <a:srgbClr val="FF0000"/>
                </a:solidFill>
              </a:rPr>
              <a:t>DISPOSITIF 2</a:t>
            </a:r>
            <a:r>
              <a:rPr lang="fr-FR" sz="3200" u="sng" dirty="0" smtClean="0">
                <a:solidFill>
                  <a:srgbClr val="FF0000"/>
                </a:solidFill>
              </a:rPr>
              <a:t>: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/>
              <a:t>outils numériques dans les apprentissages                                            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1700" b="1" dirty="0" smtClean="0"/>
              <a:t>Volume horaire</a:t>
            </a:r>
            <a:r>
              <a:rPr lang="fr-FR" sz="1700" dirty="0" smtClean="0"/>
              <a:t> :  module de 24 h </a:t>
            </a:r>
          </a:p>
          <a:p>
            <a:endParaRPr lang="fr-FR" sz="1700" dirty="0" smtClean="0"/>
          </a:p>
          <a:p>
            <a:pPr>
              <a:buNone/>
            </a:pPr>
            <a:r>
              <a:rPr lang="fr-FR" sz="1700" b="1" dirty="0" smtClean="0">
                <a:solidFill>
                  <a:schemeClr val="accent5">
                    <a:lumMod val="50000"/>
                  </a:schemeClr>
                </a:solidFill>
              </a:rPr>
              <a:t>MODULE </a:t>
            </a:r>
            <a:r>
              <a:rPr lang="fr-FR" sz="1700" b="1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fr-FR" sz="1700" b="1" dirty="0" smtClean="0">
                <a:solidFill>
                  <a:schemeClr val="accent5">
                    <a:lumMod val="50000"/>
                  </a:schemeClr>
                </a:solidFill>
              </a:rPr>
              <a:t>: INFORMATIQUE ET PROGRAMMATION</a:t>
            </a:r>
          </a:p>
          <a:p>
            <a:pPr>
              <a:buNone/>
            </a:pPr>
            <a:endParaRPr lang="fr-FR" sz="1700" dirty="0" smtClean="0"/>
          </a:p>
          <a:p>
            <a:r>
              <a:rPr lang="fr-FR" sz="1700" b="1" dirty="0" smtClean="0"/>
              <a:t>Objectif </a:t>
            </a:r>
            <a:r>
              <a:rPr lang="fr-FR" sz="1700" dirty="0" smtClean="0"/>
              <a:t>: Conception  et mise en œuvre de projet informatique au cycle 4</a:t>
            </a:r>
          </a:p>
          <a:p>
            <a:endParaRPr lang="fr-FR" sz="1700" dirty="0"/>
          </a:p>
          <a:p>
            <a:r>
              <a:rPr lang="fr-FR" sz="1700" dirty="0" smtClean="0"/>
              <a:t>Utilisation des logiciels de programmation scratch, </a:t>
            </a:r>
            <a:r>
              <a:rPr lang="fr-FR" sz="1700" dirty="0" err="1" smtClean="0"/>
              <a:t>mblock</a:t>
            </a:r>
            <a:r>
              <a:rPr lang="fr-FR" sz="1700" dirty="0" smtClean="0"/>
              <a:t>, </a:t>
            </a:r>
            <a:r>
              <a:rPr lang="fr-FR" sz="1700" dirty="0" smtClean="0"/>
              <a:t>lego </a:t>
            </a:r>
            <a:r>
              <a:rPr lang="fr-FR" sz="1700" dirty="0" err="1" smtClean="0"/>
              <a:t>Minstorm</a:t>
            </a:r>
            <a:r>
              <a:rPr lang="fr-FR" sz="1700" dirty="0" smtClean="0"/>
              <a:t>, codage.</a:t>
            </a:r>
          </a:p>
          <a:p>
            <a:r>
              <a:rPr lang="fr-FR" sz="1700" dirty="0" smtClean="0"/>
              <a:t>Intégration de l’informatique et du numérique  dans le projet </a:t>
            </a:r>
          </a:p>
          <a:p>
            <a:r>
              <a:rPr lang="fr-FR" sz="1700" dirty="0" smtClean="0"/>
              <a:t>Mise en œuvre de séquences basée sur la commande et le pilotage.</a:t>
            </a:r>
          </a:p>
          <a:p>
            <a:pPr>
              <a:buNone/>
            </a:pPr>
            <a:r>
              <a:rPr lang="fr-FR" sz="1700" dirty="0" smtClean="0"/>
              <a:t>	</a:t>
            </a:r>
          </a:p>
          <a:p>
            <a:pPr>
              <a:buNone/>
            </a:pPr>
            <a:endParaRPr lang="fr-FR" sz="1700" dirty="0" smtClean="0"/>
          </a:p>
          <a:p>
            <a:pPr>
              <a:buNone/>
            </a:pPr>
            <a:endParaRPr lang="fr-FR" sz="1700" dirty="0" smtClean="0"/>
          </a:p>
          <a:p>
            <a:pPr>
              <a:buNone/>
            </a:pPr>
            <a:endParaRPr lang="fr-FR" sz="1700" dirty="0" smtClean="0"/>
          </a:p>
          <a:p>
            <a:pPr>
              <a:buNone/>
            </a:pPr>
            <a:r>
              <a:rPr lang="fr-FR" sz="1700" dirty="0" smtClean="0"/>
              <a:t>   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483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560840" cy="1143000"/>
          </a:xfrm>
        </p:spPr>
        <p:txBody>
          <a:bodyPr>
            <a:noAutofit/>
          </a:bodyPr>
          <a:lstStyle/>
          <a:p>
            <a:r>
              <a:rPr lang="fr-FR" sz="3200" i="1" u="sng" dirty="0" smtClean="0">
                <a:solidFill>
                  <a:srgbClr val="FF0000"/>
                </a:solidFill>
              </a:rPr>
              <a:t>DISPOSITIF 2</a:t>
            </a:r>
            <a:r>
              <a:rPr lang="fr-FR" sz="3200" u="sng" dirty="0" smtClean="0">
                <a:solidFill>
                  <a:srgbClr val="FF0000"/>
                </a:solidFill>
              </a:rPr>
              <a:t>: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/>
              <a:t>outils numériques dans les apprentissages                                            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1484784"/>
            <a:ext cx="749808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700" b="1" dirty="0" smtClean="0"/>
              <a:t>Volume horaire</a:t>
            </a:r>
            <a:r>
              <a:rPr lang="fr-FR" sz="1700" dirty="0" smtClean="0"/>
              <a:t> :  module de 12 h </a:t>
            </a:r>
          </a:p>
          <a:p>
            <a:endParaRPr lang="fr-FR" sz="1700" dirty="0" smtClean="0"/>
          </a:p>
          <a:p>
            <a:pPr>
              <a:buNone/>
            </a:pPr>
            <a:r>
              <a:rPr lang="fr-FR" sz="1700" b="1" dirty="0" smtClean="0">
                <a:solidFill>
                  <a:schemeClr val="accent5">
                    <a:lumMod val="50000"/>
                  </a:schemeClr>
                </a:solidFill>
              </a:rPr>
              <a:t>MODULE </a:t>
            </a:r>
            <a:r>
              <a:rPr lang="fr-FR" sz="1700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fr-FR" sz="1700" b="1" dirty="0" smtClean="0">
                <a:solidFill>
                  <a:schemeClr val="accent5">
                    <a:lumMod val="50000"/>
                  </a:schemeClr>
                </a:solidFill>
              </a:rPr>
              <a:t>: USAGE PEDAGOGIQUE DE MAQUETTES </a:t>
            </a:r>
          </a:p>
          <a:p>
            <a:pPr>
              <a:buNone/>
            </a:pPr>
            <a:endParaRPr lang="fr-FR" sz="1700" dirty="0" smtClean="0"/>
          </a:p>
          <a:p>
            <a:r>
              <a:rPr lang="fr-FR" sz="1700" b="1" dirty="0" smtClean="0"/>
              <a:t>Objectif </a:t>
            </a:r>
            <a:r>
              <a:rPr lang="fr-FR" sz="1700" dirty="0" smtClean="0"/>
              <a:t>: </a:t>
            </a:r>
          </a:p>
          <a:p>
            <a:r>
              <a:rPr lang="fr-FR" sz="1700" dirty="0" smtClean="0"/>
              <a:t>Installation et mise en œuvre des maquettes didactiques</a:t>
            </a:r>
            <a:endParaRPr lang="fr-FR" sz="1700" dirty="0"/>
          </a:p>
          <a:p>
            <a:r>
              <a:rPr lang="fr-FR" sz="1700" dirty="0" smtClean="0"/>
              <a:t>Usage pédagogique de maquettes didactiques.</a:t>
            </a:r>
          </a:p>
          <a:p>
            <a:r>
              <a:rPr lang="fr-FR" sz="1700" dirty="0" smtClean="0"/>
              <a:t>Mise en œuvre de séquences.</a:t>
            </a:r>
          </a:p>
          <a:p>
            <a:pPr>
              <a:buNone/>
            </a:pPr>
            <a:r>
              <a:rPr lang="fr-FR" sz="17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6063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5c10e9ef51676d5dd17174a0251dfe5eae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2912</TotalTime>
  <Words>166</Words>
  <Application>Microsoft Office PowerPoint</Application>
  <PresentationFormat>Affichage à l'écran (4:3)</PresentationFormat>
  <Paragraphs>168</Paragraphs>
  <Slides>16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Solstice</vt:lpstr>
      <vt:lpstr>FORMATION  2016/17</vt:lpstr>
      <vt:lpstr>CAHIER DES CHARGES</vt:lpstr>
      <vt:lpstr>Présentation PowerPoint</vt:lpstr>
      <vt:lpstr>Présentation PowerPoint</vt:lpstr>
      <vt:lpstr>DISPOSITIF 1: Améliorer l'efficacité pédagogique</vt:lpstr>
      <vt:lpstr>DISPOSITIF 1: Améliorer l'efficacité pédagogique</vt:lpstr>
      <vt:lpstr>DISPOSITIF 2: outils numériques dans les apprentissages                                            </vt:lpstr>
      <vt:lpstr>DISPOSITIF 2: outils numériques dans les apprentissages                                            </vt:lpstr>
      <vt:lpstr>DISPOSITIF 2: outils numériques dans les apprentissages                                            </vt:lpstr>
      <vt:lpstr>DISPOSITIF 2: outils numériques dans les apprentissages                                            </vt:lpstr>
      <vt:lpstr>DISPOSITIF 2: outils numériques dans les apprentissages                                            </vt:lpstr>
      <vt:lpstr>DISPOSITIF 3 : accompagnement des personnes ressources</vt:lpstr>
      <vt:lpstr>DISPOSITIF 3 : accompagnement des personnes ressources</vt:lpstr>
      <vt:lpstr>Présentation PowerPoint</vt:lpstr>
      <vt:lpstr>QUELQUES DATES A RETENIR</vt:lpstr>
      <vt:lpstr>QUELQUES DATES A RETENIR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Propositions de formations</dc:title>
  <dc:creator>SERGE</dc:creator>
  <cp:lastModifiedBy>Serge</cp:lastModifiedBy>
  <cp:revision>132</cp:revision>
  <dcterms:created xsi:type="dcterms:W3CDTF">2009-06-08T21:13:06Z</dcterms:created>
  <dcterms:modified xsi:type="dcterms:W3CDTF">2016-06-21T18:48:22Z</dcterms:modified>
</cp:coreProperties>
</file>