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3" r:id="rId8"/>
    <p:sldId id="266" r:id="rId9"/>
    <p:sldId id="265" r:id="rId10"/>
  </p:sldIdLst>
  <p:sldSz cx="9144000" cy="6858000" type="screen4x3"/>
  <p:notesSz cx="6858000" cy="9144000"/>
  <p:custDataLst>
    <p:tags r:id="rId1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2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C5B3E70-F800-4D89-9DC3-3C9EEA323E1E}"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4402003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5B3E70-F800-4D89-9DC3-3C9EEA323E1E}"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2707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5B3E70-F800-4D89-9DC3-3C9EEA323E1E}"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43281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C5B3E70-F800-4D89-9DC3-3C9EEA323E1E}"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2245004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C5B3E70-F800-4D89-9DC3-3C9EEA323E1E}" type="datetimeFigureOut">
              <a:rPr lang="fr-FR" smtClean="0"/>
              <a:t>21/06/2016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182716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C5B3E70-F800-4D89-9DC3-3C9EEA323E1E}" type="datetimeFigureOut">
              <a:rPr lang="fr-FR" smtClean="0"/>
              <a:t>21/06/2016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41276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C5B3E70-F800-4D89-9DC3-3C9EEA323E1E}" type="datetimeFigureOut">
              <a:rPr lang="fr-FR" smtClean="0"/>
              <a:t>21/06/2016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281427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C5B3E70-F800-4D89-9DC3-3C9EEA323E1E}" type="datetimeFigureOut">
              <a:rPr lang="fr-FR" smtClean="0"/>
              <a:t>21/06/2016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159352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5B3E70-F800-4D89-9DC3-3C9EEA323E1E}" type="datetimeFigureOut">
              <a:rPr lang="fr-FR" smtClean="0"/>
              <a:t>21/06/2016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4061902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C5B3E70-F800-4D89-9DC3-3C9EEA323E1E}" type="datetimeFigureOut">
              <a:rPr lang="fr-FR" smtClean="0"/>
              <a:t>21/06/2016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40874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C5B3E70-F800-4D89-9DC3-3C9EEA323E1E}" type="datetimeFigureOut">
              <a:rPr lang="fr-FR" smtClean="0"/>
              <a:t>21/06/2016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657F02-ADCC-49A3-8DE7-17A00582C604}" type="slidenum">
              <a:rPr lang="fr-FR" smtClean="0"/>
              <a:t>‹N°›</a:t>
            </a:fld>
            <a:endParaRPr lang="fr-FR"/>
          </a:p>
        </p:txBody>
      </p:sp>
    </p:spTree>
    <p:extLst>
      <p:ext uri="{BB962C8B-B14F-4D97-AF65-F5344CB8AC3E}">
        <p14:creationId xmlns:p14="http://schemas.microsoft.com/office/powerpoint/2010/main" val="9238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B3E70-F800-4D89-9DC3-3C9EEA323E1E}" type="datetimeFigureOut">
              <a:rPr lang="fr-FR" smtClean="0"/>
              <a:t>21/06/2016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57F02-ADCC-49A3-8DE7-17A00582C604}" type="slidenum">
              <a:rPr lang="fr-FR" smtClean="0"/>
              <a:t>‹N°›</a:t>
            </a:fld>
            <a:endParaRPr lang="fr-FR"/>
          </a:p>
        </p:txBody>
      </p:sp>
    </p:spTree>
    <p:extLst>
      <p:ext uri="{BB962C8B-B14F-4D97-AF65-F5344CB8AC3E}">
        <p14:creationId xmlns:p14="http://schemas.microsoft.com/office/powerpoint/2010/main" val="225385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0769"/>
            <a:ext cx="1303815" cy="122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20769"/>
            <a:ext cx="2012259" cy="94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ctrTitle"/>
          </p:nvPr>
        </p:nvSpPr>
        <p:spPr>
          <a:xfrm>
            <a:off x="1441136" y="732837"/>
            <a:ext cx="5544616" cy="504055"/>
          </a:xfrm>
        </p:spPr>
        <p:txBody>
          <a:bodyPr>
            <a:normAutofit fontScale="90000"/>
          </a:bodyPr>
          <a:lstStyle/>
          <a:p>
            <a:r>
              <a:rPr lang="fr-FR" sz="3200" b="1" dirty="0" smtClean="0">
                <a:solidFill>
                  <a:schemeClr val="tx1">
                    <a:lumMod val="75000"/>
                    <a:lumOff val="25000"/>
                  </a:schemeClr>
                </a:solidFill>
                <a:effectLst>
                  <a:outerShdw blurRad="38100" dist="38100" dir="2700000" algn="tl">
                    <a:srgbClr val="000000">
                      <a:alpha val="43137"/>
                    </a:srgbClr>
                  </a:outerShdw>
                </a:effectLst>
                <a:latin typeface="Berlin Sans FB Demi" panose="020E0802020502020306" pitchFamily="34" charset="0"/>
              </a:rPr>
              <a:t>TOURNOI ACADEMIQUE 2016</a:t>
            </a:r>
            <a:endParaRPr lang="fr-FR" sz="3200" b="1" dirty="0">
              <a:solidFill>
                <a:schemeClr val="tx1">
                  <a:lumMod val="75000"/>
                  <a:lumOff val="25000"/>
                </a:schemeClr>
              </a:solidFill>
              <a:effectLst>
                <a:outerShdw blurRad="38100" dist="38100" dir="2700000" algn="tl">
                  <a:srgbClr val="000000">
                    <a:alpha val="43137"/>
                  </a:srgbClr>
                </a:outerShdw>
              </a:effectLst>
              <a:latin typeface="Berlin Sans FB Demi" panose="020E0802020502020306"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26" y="2276872"/>
            <a:ext cx="4228404" cy="211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411" y="4941168"/>
            <a:ext cx="3312368" cy="135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G:\DCIM\101ROBOT\DSC_01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5243" y="2209806"/>
            <a:ext cx="4083221" cy="27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83305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60848"/>
            <a:ext cx="8568952" cy="4525963"/>
          </a:xfrm>
        </p:spPr>
        <p:txBody>
          <a:bodyPr>
            <a:normAutofit fontScale="77500" lnSpcReduction="20000"/>
          </a:bodyPr>
          <a:lstStyle/>
          <a:p>
            <a:pPr marL="357188" indent="-357188"/>
            <a:r>
              <a:rPr lang="fr-FR" dirty="0"/>
              <a:t>Nous sommes une équipe.</a:t>
            </a:r>
          </a:p>
          <a:p>
            <a:pPr marL="357188" indent="-357188"/>
            <a:r>
              <a:rPr lang="fr-FR" dirty="0" smtClean="0"/>
              <a:t>Nous </a:t>
            </a:r>
            <a:r>
              <a:rPr lang="fr-FR" dirty="0"/>
              <a:t>recherchons des solutions en suivant les conseils de nos </a:t>
            </a:r>
            <a:r>
              <a:rPr lang="fr-FR" dirty="0" smtClean="0"/>
              <a:t>coaches </a:t>
            </a:r>
            <a:r>
              <a:rPr lang="fr-FR" dirty="0"/>
              <a:t>et mentors.</a:t>
            </a:r>
          </a:p>
          <a:p>
            <a:pPr marL="357188" indent="-357188"/>
            <a:r>
              <a:rPr lang="fr-FR" dirty="0" smtClean="0"/>
              <a:t>Nous </a:t>
            </a:r>
            <a:r>
              <a:rPr lang="fr-FR" dirty="0"/>
              <a:t>savons que nos </a:t>
            </a:r>
            <a:r>
              <a:rPr lang="fr-FR" dirty="0" smtClean="0"/>
              <a:t>coaches </a:t>
            </a:r>
            <a:r>
              <a:rPr lang="fr-FR" dirty="0"/>
              <a:t>et mentors n’ont pas toutes les réponses; nous </a:t>
            </a:r>
            <a:r>
              <a:rPr lang="fr-FR" dirty="0" smtClean="0"/>
              <a:t>apprenons ensemble</a:t>
            </a:r>
            <a:r>
              <a:rPr lang="fr-FR" dirty="0"/>
              <a:t>.</a:t>
            </a:r>
          </a:p>
          <a:p>
            <a:pPr marL="357188" indent="-357188"/>
            <a:r>
              <a:rPr lang="fr-FR" dirty="0" smtClean="0"/>
              <a:t>Nous </a:t>
            </a:r>
            <a:r>
              <a:rPr lang="fr-FR" dirty="0"/>
              <a:t>respectons l’esprit de compétition amicale.</a:t>
            </a:r>
          </a:p>
          <a:p>
            <a:pPr marL="357188" indent="-357188"/>
            <a:r>
              <a:rPr lang="fr-FR" dirty="0" smtClean="0"/>
              <a:t>Ce </a:t>
            </a:r>
            <a:r>
              <a:rPr lang="fr-FR" dirty="0"/>
              <a:t>que nous découvrons est plus important que ce que nous gagnons.</a:t>
            </a:r>
          </a:p>
          <a:p>
            <a:pPr marL="357188" indent="-357188"/>
            <a:r>
              <a:rPr lang="fr-FR" dirty="0" smtClean="0"/>
              <a:t>Nous </a:t>
            </a:r>
            <a:r>
              <a:rPr lang="fr-FR" dirty="0"/>
              <a:t>partageons nos expériences avec les autres.</a:t>
            </a:r>
          </a:p>
          <a:p>
            <a:pPr marL="357188" indent="-357188"/>
            <a:r>
              <a:rPr lang="fr-FR" dirty="0" smtClean="0"/>
              <a:t>Nous </a:t>
            </a:r>
            <a:r>
              <a:rPr lang="fr-FR" dirty="0"/>
              <a:t>appliquons les principes de </a:t>
            </a:r>
            <a:r>
              <a:rPr lang="fr-FR" dirty="0" smtClean="0"/>
              <a:t>professionnalisme dans </a:t>
            </a:r>
            <a:r>
              <a:rPr lang="fr-FR" dirty="0"/>
              <a:t>tout ce que nous faisons.</a:t>
            </a:r>
          </a:p>
          <a:p>
            <a:pPr marL="357188" indent="-357188"/>
            <a:r>
              <a:rPr lang="fr-FR" dirty="0" smtClean="0"/>
              <a:t>Nous </a:t>
            </a:r>
            <a:r>
              <a:rPr lang="fr-FR" dirty="0"/>
              <a:t>nous amusons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30807"/>
            <a:ext cx="1393803" cy="163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27584" y="586766"/>
            <a:ext cx="3538148"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CULTIVER DES VALEURS</a:t>
            </a:r>
            <a:endParaRPr lang="fr-FR" sz="2400" b="1" dirty="0">
              <a:solidFill>
                <a:schemeClr val="accent5">
                  <a:lumMod val="50000"/>
                </a:schemeClr>
              </a:solidFill>
              <a:latin typeface="Berlin Sans FB Demi" panose="020E0802020502020306"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6461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596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562" y="2420888"/>
            <a:ext cx="8229600" cy="4320480"/>
          </a:xfrm>
        </p:spPr>
        <p:style>
          <a:lnRef idx="2">
            <a:schemeClr val="accent1"/>
          </a:lnRef>
          <a:fillRef idx="1">
            <a:schemeClr val="lt1"/>
          </a:fillRef>
          <a:effectRef idx="0">
            <a:schemeClr val="accent1"/>
          </a:effectRef>
          <a:fontRef idx="minor">
            <a:schemeClr val="dk1"/>
          </a:fontRef>
        </p:style>
        <p:txBody>
          <a:bodyPr>
            <a:normAutofit/>
          </a:bodyPr>
          <a:lstStyle/>
          <a:p>
            <a:r>
              <a:rPr lang="fr-FR" sz="2400" dirty="0" smtClean="0"/>
              <a:t>Dans le Jeu du robot, les jeunes construisent et programment un robot autonome LEGO MINDSTORMS pour marquer des points en accomplissant des missions sur le thème du Défi. Un règlement strict du jeu accompagne chaque mission.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9" y="227179"/>
            <a:ext cx="2592288" cy="163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27584" y="586766"/>
            <a:ext cx="2887329"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UNE COMPETITION</a:t>
            </a:r>
            <a:endParaRPr lang="fr-FR" sz="2400" b="1" dirty="0">
              <a:solidFill>
                <a:schemeClr val="accent5">
                  <a:lumMod val="50000"/>
                </a:schemeClr>
              </a:solidFill>
              <a:latin typeface="Berlin Sans FB Demi" panose="020E0802020502020306"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125838"/>
            <a:ext cx="2309243" cy="173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872" y="4013187"/>
            <a:ext cx="4683359" cy="258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67544" y="1862389"/>
            <a:ext cx="1879041"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Jeu du robot</a:t>
            </a:r>
            <a:endParaRPr lang="fr-FR" sz="2400" b="1" dirty="0">
              <a:solidFill>
                <a:schemeClr val="accent5">
                  <a:lumMod val="50000"/>
                </a:schemeClr>
              </a:solidFill>
              <a:latin typeface="Berlin Sans FB Demi" panose="020E0802020502020306" pitchFamily="34" charset="0"/>
            </a:endParaRPr>
          </a:p>
        </p:txBody>
      </p:sp>
    </p:spTree>
    <p:extLst>
      <p:ext uri="{BB962C8B-B14F-4D97-AF65-F5344CB8AC3E}">
        <p14:creationId xmlns:p14="http://schemas.microsoft.com/office/powerpoint/2010/main" val="601887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4562" y="2420888"/>
            <a:ext cx="8229600" cy="4320480"/>
          </a:xfrm>
        </p:spPr>
        <p:style>
          <a:lnRef idx="2">
            <a:schemeClr val="accent1"/>
          </a:lnRef>
          <a:fillRef idx="1">
            <a:schemeClr val="lt1"/>
          </a:fillRef>
          <a:effectRef idx="0">
            <a:schemeClr val="accent1"/>
          </a:effectRef>
          <a:fontRef idx="minor">
            <a:schemeClr val="dk1"/>
          </a:fontRef>
        </p:style>
        <p:txBody>
          <a:bodyPr>
            <a:normAutofit/>
          </a:bodyPr>
          <a:lstStyle/>
          <a:p>
            <a:r>
              <a:rPr lang="fr-FR" sz="2400" dirty="0" smtClean="0"/>
              <a:t>Chaque équipe </a:t>
            </a:r>
            <a:r>
              <a:rPr lang="fr-FR" sz="2400" dirty="0"/>
              <a:t>choisira un problème sur lequel elle fera des </a:t>
            </a:r>
            <a:r>
              <a:rPr lang="fr-FR" sz="2400" dirty="0" smtClean="0"/>
              <a:t>recherches, concevra </a:t>
            </a:r>
            <a:r>
              <a:rPr lang="fr-FR" sz="2400" dirty="0"/>
              <a:t>sa propre solution innovante et partagera </a:t>
            </a:r>
            <a:r>
              <a:rPr lang="fr-FR" sz="2400" dirty="0" smtClean="0"/>
              <a:t>son expérience </a:t>
            </a:r>
            <a:r>
              <a:rPr lang="fr-FR" sz="2400" dirty="0"/>
              <a:t>avec les autres.</a:t>
            </a:r>
            <a:endParaRPr lang="fr-FR" sz="24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9" y="227179"/>
            <a:ext cx="2592288" cy="163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27584" y="586766"/>
            <a:ext cx="2887329"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UNE COMPETITION</a:t>
            </a:r>
            <a:endParaRPr lang="fr-FR" sz="2400" b="1" dirty="0">
              <a:solidFill>
                <a:schemeClr val="accent5">
                  <a:lumMod val="50000"/>
                </a:schemeClr>
              </a:solidFill>
              <a:latin typeface="Berlin Sans FB Demi" panose="020E0802020502020306"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125838"/>
            <a:ext cx="2309243" cy="173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467544" y="1862389"/>
            <a:ext cx="1021433"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Projet</a:t>
            </a:r>
            <a:endParaRPr lang="fr-FR" sz="2400" b="1" dirty="0">
              <a:solidFill>
                <a:schemeClr val="accent5">
                  <a:lumMod val="50000"/>
                </a:schemeClr>
              </a:solidFill>
              <a:latin typeface="Berlin Sans FB Demi" panose="020E0802020502020306"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904133"/>
            <a:ext cx="5099246" cy="254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202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94323"/>
            <a:ext cx="8229600" cy="4525963"/>
          </a:xfrm>
        </p:spPr>
        <p:txBody>
          <a:bodyPr>
            <a:normAutofit fontScale="92500" lnSpcReduction="10000"/>
          </a:bodyPr>
          <a:lstStyle/>
          <a:p>
            <a:r>
              <a:rPr lang="fr-FR" sz="2400" dirty="0" smtClean="0"/>
              <a:t>Les mentors dans chaque établissement constituent une équipe de 10 à 15 élèves âgés de 11 à 14 ans (5</a:t>
            </a:r>
            <a:r>
              <a:rPr lang="fr-FR" sz="2400" baseline="30000" dirty="0" smtClean="0"/>
              <a:t>ème</a:t>
            </a:r>
            <a:r>
              <a:rPr lang="fr-FR" sz="2400" dirty="0" smtClean="0"/>
              <a:t> à 4</a:t>
            </a:r>
            <a:r>
              <a:rPr lang="fr-FR" sz="2400" baseline="30000" dirty="0" smtClean="0"/>
              <a:t>ème</a:t>
            </a:r>
            <a:r>
              <a:rPr lang="fr-FR" sz="2400" dirty="0" smtClean="0"/>
              <a:t>).</a:t>
            </a:r>
            <a:endParaRPr lang="fr-FR" sz="2000" dirty="0" smtClean="0"/>
          </a:p>
          <a:p>
            <a:endParaRPr lang="fr-FR" sz="2400" dirty="0" smtClean="0"/>
          </a:p>
          <a:p>
            <a:pPr lvl="1"/>
            <a:r>
              <a:rPr lang="fr-FR" sz="2000" dirty="0" smtClean="0"/>
              <a:t>Les établissements, en concertation avec les mentors mettent en place des créneaux horaires destinés à la préparation de la compétition. </a:t>
            </a:r>
          </a:p>
          <a:p>
            <a:pPr lvl="1"/>
            <a:endParaRPr lang="fr-FR" sz="2000" dirty="0"/>
          </a:p>
          <a:p>
            <a:pPr lvl="1"/>
            <a:r>
              <a:rPr lang="fr-FR" sz="2000" dirty="0" smtClean="0"/>
              <a:t>Un espace dédié à la conception du robot et à l’entrainement devra être défini.  Un Kit robot sera fourni dans chaque établissement. </a:t>
            </a:r>
          </a:p>
          <a:p>
            <a:pPr lvl="1"/>
            <a:endParaRPr lang="fr-FR" sz="2000" dirty="0"/>
          </a:p>
          <a:p>
            <a:pPr lvl="1"/>
            <a:r>
              <a:rPr lang="fr-FR" sz="2000" dirty="0" smtClean="0"/>
              <a:t>Un délai d’environ 8 semaines est accordé aux équipes afin de relever les différents défis.  </a:t>
            </a:r>
          </a:p>
          <a:p>
            <a:pPr lvl="1"/>
            <a:endParaRPr lang="fr-FR" sz="2000" dirty="0"/>
          </a:p>
          <a:p>
            <a:pPr lvl="1"/>
            <a:r>
              <a:rPr lang="fr-FR" sz="2000" dirty="0" smtClean="0"/>
              <a:t>Une rencontre finale, permet de mettre les différentes équipes en confrontation directe (matchs, présentations,  productions, …) devant jury.                    </a:t>
            </a:r>
            <a:endParaRPr lang="fr-FR" sz="8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9" y="227179"/>
            <a:ext cx="2592288" cy="163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27584" y="586766"/>
            <a:ext cx="2289409"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PREPARATION</a:t>
            </a:r>
            <a:endParaRPr lang="fr-FR" sz="2400" b="1" dirty="0">
              <a:solidFill>
                <a:schemeClr val="accent5">
                  <a:lumMod val="50000"/>
                </a:schemeClr>
              </a:solidFill>
              <a:latin typeface="Berlin Sans FB Demi" panose="020E0802020502020306"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125838"/>
            <a:ext cx="2309243" cy="173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755576" y="1499592"/>
            <a:ext cx="1980029"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Organisation</a:t>
            </a:r>
            <a:endParaRPr lang="fr-FR" sz="2400" b="1" dirty="0">
              <a:solidFill>
                <a:schemeClr val="accent5">
                  <a:lumMod val="50000"/>
                </a:schemeClr>
              </a:solidFill>
              <a:latin typeface="Berlin Sans FB Demi" panose="020E0802020502020306" pitchFamily="34" charset="0"/>
            </a:endParaRPr>
          </a:p>
        </p:txBody>
      </p:sp>
    </p:spTree>
    <p:extLst>
      <p:ext uri="{BB962C8B-B14F-4D97-AF65-F5344CB8AC3E}">
        <p14:creationId xmlns:p14="http://schemas.microsoft.com/office/powerpoint/2010/main" val="619511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94323"/>
            <a:ext cx="8229600" cy="4525963"/>
          </a:xfrm>
        </p:spPr>
        <p:txBody>
          <a:bodyPr>
            <a:normAutofit lnSpcReduction="10000"/>
          </a:bodyPr>
          <a:lstStyle/>
          <a:p>
            <a:r>
              <a:rPr lang="fr-FR" sz="2300" dirty="0" smtClean="0"/>
              <a:t>12 collèges en compétition :</a:t>
            </a:r>
          </a:p>
          <a:p>
            <a:pPr marL="0" indent="0">
              <a:buNone/>
            </a:pPr>
            <a:r>
              <a:rPr lang="fr-FR" sz="2300" dirty="0" err="1" smtClean="0"/>
              <a:t>Gourdeliane</a:t>
            </a:r>
            <a:r>
              <a:rPr lang="fr-FR" sz="2300" dirty="0" smtClean="0"/>
              <a:t>, Maurice </a:t>
            </a:r>
            <a:r>
              <a:rPr lang="fr-FR" sz="2300" dirty="0" err="1" smtClean="0"/>
              <a:t>Satineau</a:t>
            </a:r>
            <a:r>
              <a:rPr lang="fr-FR" sz="2300" dirty="0" smtClean="0"/>
              <a:t>, Front de Mer, Cite scolaire, Courbaril, La Désirade, Quartier d’Orléans (Saint Martin), Port Louis, Rémy </a:t>
            </a:r>
            <a:r>
              <a:rPr lang="fr-FR" sz="2300" dirty="0" err="1" smtClean="0"/>
              <a:t>Nainsouta</a:t>
            </a:r>
            <a:r>
              <a:rPr lang="fr-FR" sz="2300" dirty="0" smtClean="0"/>
              <a:t>, Baillif , Alexandre Isaac, Saint John Perse </a:t>
            </a:r>
          </a:p>
          <a:p>
            <a:pPr marL="0" indent="0">
              <a:buNone/>
            </a:pPr>
            <a:r>
              <a:rPr lang="fr-FR" sz="2300" dirty="0" smtClean="0"/>
              <a:t> </a:t>
            </a:r>
          </a:p>
          <a:p>
            <a:r>
              <a:rPr lang="fr-FR" sz="2300" dirty="0" smtClean="0"/>
              <a:t>14 </a:t>
            </a:r>
            <a:r>
              <a:rPr lang="fr-FR" sz="2300" dirty="0" err="1" smtClean="0"/>
              <a:t>coachs</a:t>
            </a:r>
            <a:r>
              <a:rPr lang="fr-FR" sz="2300" dirty="0" smtClean="0"/>
              <a:t>  : 13 professeurs de technologie</a:t>
            </a:r>
          </a:p>
          <a:p>
            <a:pPr marL="0" indent="0">
              <a:buNone/>
            </a:pPr>
            <a:r>
              <a:rPr lang="fr-FR" sz="2300" dirty="0" smtClean="0"/>
              <a:t>                           1   professeur de sciences physiques</a:t>
            </a:r>
            <a:endParaRPr lang="fr-FR" sz="2000" dirty="0"/>
          </a:p>
          <a:p>
            <a:pPr marL="0" lvl="2" indent="357188"/>
            <a:r>
              <a:rPr lang="fr-FR" sz="2300" dirty="0" smtClean="0"/>
              <a:t>140 élèves participants</a:t>
            </a:r>
          </a:p>
          <a:p>
            <a:pPr marL="0" lvl="2" indent="357188"/>
            <a:r>
              <a:rPr lang="fr-FR" sz="2300" dirty="0" smtClean="0"/>
              <a:t>1 comité de suivi composé de 6 enseignants de technologie </a:t>
            </a:r>
          </a:p>
          <a:p>
            <a:pPr marL="0" lvl="2" indent="357188"/>
            <a:r>
              <a:rPr lang="fr-FR" sz="2300" dirty="0" smtClean="0"/>
              <a:t>Lancement officiel le 07/04;  finale le 26/05/2016</a:t>
            </a:r>
          </a:p>
          <a:p>
            <a:pPr marL="0" lvl="2" indent="357188"/>
            <a:r>
              <a:rPr lang="fr-FR" sz="2300" dirty="0" smtClean="0"/>
              <a:t>Un réseau de partenaires: Académie, Fondation Blandin, Archipel des sciences, ARBS, Rotary Club, mairie de B/Mahault. </a:t>
            </a:r>
          </a:p>
          <a:p>
            <a:pPr marL="0" lvl="2" indent="0">
              <a:buNone/>
            </a:pPr>
            <a:endParaRPr lang="fr-FR" sz="2300" dirty="0" smtClean="0"/>
          </a:p>
          <a:p>
            <a:pPr marL="357188" lvl="2" indent="0">
              <a:buFontTx/>
              <a:buChar char="-"/>
            </a:pPr>
            <a:endParaRPr lang="fr-FR" sz="2000" dirty="0"/>
          </a:p>
          <a:p>
            <a:pPr marL="357188" lvl="2" indent="0">
              <a:buFontTx/>
              <a:buChar char="-"/>
            </a:pPr>
            <a:endParaRPr lang="fr-FR" sz="20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9" y="227179"/>
            <a:ext cx="2592288" cy="163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27584" y="586766"/>
            <a:ext cx="2289409"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PREPARATION</a:t>
            </a:r>
            <a:endParaRPr lang="fr-FR" sz="2400" b="1" dirty="0">
              <a:solidFill>
                <a:schemeClr val="accent5">
                  <a:lumMod val="50000"/>
                </a:schemeClr>
              </a:solidFill>
              <a:latin typeface="Berlin Sans FB Demi" panose="020E0802020502020306"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125838"/>
            <a:ext cx="2309243" cy="173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755576" y="1499592"/>
            <a:ext cx="2664512"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Organisation 2015</a:t>
            </a:r>
            <a:endParaRPr lang="fr-FR" sz="2400" b="1" dirty="0">
              <a:solidFill>
                <a:schemeClr val="accent5">
                  <a:lumMod val="50000"/>
                </a:schemeClr>
              </a:solidFill>
              <a:latin typeface="Berlin Sans FB Demi" panose="020E0802020502020306" pitchFamily="34" charset="0"/>
            </a:endParaRPr>
          </a:p>
        </p:txBody>
      </p:sp>
    </p:spTree>
    <p:extLst>
      <p:ext uri="{BB962C8B-B14F-4D97-AF65-F5344CB8AC3E}">
        <p14:creationId xmlns:p14="http://schemas.microsoft.com/office/powerpoint/2010/main" val="925563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94323"/>
            <a:ext cx="8229600" cy="4525963"/>
          </a:xfrm>
        </p:spPr>
        <p:txBody>
          <a:bodyPr>
            <a:normAutofit fontScale="70000" lnSpcReduction="20000"/>
          </a:bodyPr>
          <a:lstStyle/>
          <a:p>
            <a:r>
              <a:rPr lang="fr-FR" sz="2600" dirty="0" smtClean="0"/>
              <a:t>compétition le 26 Mai 2016 au Gymnase Valère Lamy de 8h à 1630</a:t>
            </a:r>
          </a:p>
          <a:p>
            <a:endParaRPr lang="fr-FR" sz="2600" dirty="0" smtClean="0"/>
          </a:p>
          <a:p>
            <a:r>
              <a:rPr lang="fr-FR" sz="2600" dirty="0" smtClean="0"/>
              <a:t>Environ 1000 visiteurs sur le site de la manifestation</a:t>
            </a:r>
          </a:p>
          <a:p>
            <a:pPr marL="0" indent="0">
              <a:buNone/>
            </a:pPr>
            <a:r>
              <a:rPr lang="fr-FR" sz="2600" dirty="0" smtClean="0"/>
              <a:t> </a:t>
            </a:r>
          </a:p>
          <a:p>
            <a:r>
              <a:rPr lang="fr-FR" sz="2600" dirty="0" smtClean="0"/>
              <a:t>Participation de partenaires et exposants :</a:t>
            </a:r>
          </a:p>
          <a:p>
            <a:pPr marL="0" indent="0">
              <a:buNone/>
            </a:pPr>
            <a:r>
              <a:rPr lang="fr-FR" sz="2600" dirty="0"/>
              <a:t>	</a:t>
            </a:r>
            <a:r>
              <a:rPr lang="fr-FR" sz="2600" dirty="0" smtClean="0"/>
              <a:t>la </a:t>
            </a:r>
            <a:r>
              <a:rPr lang="fr-FR" sz="2600" dirty="0"/>
              <a:t>pépinière d'entreprise </a:t>
            </a:r>
            <a:r>
              <a:rPr lang="fr-FR" sz="2600" dirty="0" err="1" smtClean="0"/>
              <a:t>Audacia</a:t>
            </a:r>
            <a:endParaRPr lang="fr-FR" sz="2600" dirty="0"/>
          </a:p>
          <a:p>
            <a:pPr marL="0" indent="0">
              <a:buNone/>
            </a:pPr>
            <a:r>
              <a:rPr lang="fr-FR" sz="2600" dirty="0"/>
              <a:t>	</a:t>
            </a:r>
            <a:r>
              <a:rPr lang="fr-FR" sz="2600" dirty="0" smtClean="0"/>
              <a:t>la </a:t>
            </a:r>
            <a:r>
              <a:rPr lang="fr-FR" sz="2600" dirty="0"/>
              <a:t>société </a:t>
            </a:r>
            <a:r>
              <a:rPr lang="fr-FR" sz="2600" dirty="0" smtClean="0"/>
              <a:t>Blandin</a:t>
            </a:r>
          </a:p>
          <a:p>
            <a:pPr marL="0" indent="0">
              <a:buNone/>
            </a:pPr>
            <a:r>
              <a:rPr lang="fr-FR" sz="2600" dirty="0"/>
              <a:t>	</a:t>
            </a:r>
            <a:r>
              <a:rPr lang="fr-FR" sz="2600" dirty="0" smtClean="0"/>
              <a:t>Quick</a:t>
            </a:r>
          </a:p>
          <a:p>
            <a:pPr marL="0" indent="0">
              <a:buNone/>
            </a:pPr>
            <a:r>
              <a:rPr lang="fr-FR" sz="2600" dirty="0"/>
              <a:t>	</a:t>
            </a:r>
            <a:r>
              <a:rPr lang="fr-FR" sz="2600" dirty="0" err="1" smtClean="0"/>
              <a:t>matouba</a:t>
            </a:r>
            <a:endParaRPr lang="fr-FR" sz="2600" dirty="0" smtClean="0"/>
          </a:p>
          <a:p>
            <a:pPr marL="0" indent="0">
              <a:buNone/>
            </a:pPr>
            <a:r>
              <a:rPr lang="fr-FR" sz="2600" dirty="0"/>
              <a:t>	</a:t>
            </a:r>
            <a:r>
              <a:rPr lang="fr-FR" sz="2600" dirty="0" smtClean="0"/>
              <a:t>les </a:t>
            </a:r>
            <a:r>
              <a:rPr lang="fr-FR" sz="2600" dirty="0"/>
              <a:t>filières technologiques STI2D et </a:t>
            </a:r>
            <a:r>
              <a:rPr lang="fr-FR" sz="2600" dirty="0" smtClean="0"/>
              <a:t>SI</a:t>
            </a:r>
          </a:p>
          <a:p>
            <a:pPr marL="0" indent="0">
              <a:buNone/>
            </a:pPr>
            <a:r>
              <a:rPr lang="fr-FR" sz="2600" dirty="0" smtClean="0"/>
              <a:t> 	l'entreprise </a:t>
            </a:r>
            <a:r>
              <a:rPr lang="fr-FR" sz="2600" dirty="0"/>
              <a:t>Matrix 3 D</a:t>
            </a:r>
            <a:r>
              <a:rPr lang="fr-FR" sz="2600" dirty="0" smtClean="0"/>
              <a:t>.</a:t>
            </a:r>
          </a:p>
          <a:p>
            <a:pPr marL="0" indent="0">
              <a:buNone/>
            </a:pPr>
            <a:r>
              <a:rPr lang="fr-FR" sz="2600" dirty="0"/>
              <a:t>	</a:t>
            </a:r>
            <a:r>
              <a:rPr lang="fr-FR" sz="2600" dirty="0" smtClean="0"/>
              <a:t>Le collège Les Roches gravées : four solaire</a:t>
            </a:r>
          </a:p>
          <a:p>
            <a:pPr marL="0" indent="0">
              <a:buNone/>
            </a:pPr>
            <a:r>
              <a:rPr lang="fr-FR" sz="2600" dirty="0"/>
              <a:t>	</a:t>
            </a:r>
            <a:r>
              <a:rPr lang="fr-FR" sz="2600" dirty="0" smtClean="0"/>
              <a:t>Le collège Eugène </a:t>
            </a:r>
            <a:r>
              <a:rPr lang="fr-FR" sz="2600" dirty="0" err="1" smtClean="0"/>
              <a:t>Isaap</a:t>
            </a:r>
            <a:r>
              <a:rPr lang="fr-FR" sz="2600" dirty="0" smtClean="0"/>
              <a:t> : 2</a:t>
            </a:r>
            <a:r>
              <a:rPr lang="fr-FR" sz="2600" baseline="30000" dirty="0" smtClean="0"/>
              <a:t>ème</a:t>
            </a:r>
            <a:r>
              <a:rPr lang="fr-FR" sz="2600" dirty="0" smtClean="0"/>
              <a:t> concours C’Génial : Les dons de la mer  </a:t>
            </a:r>
          </a:p>
          <a:p>
            <a:endParaRPr lang="fr-FR" sz="2000" dirty="0" smtClean="0"/>
          </a:p>
          <a:p>
            <a:pPr marL="0" indent="0">
              <a:buNone/>
            </a:pPr>
            <a:endParaRPr lang="fr-FR" sz="2000" dirty="0" smtClean="0"/>
          </a:p>
          <a:p>
            <a:pPr marL="0" indent="0">
              <a:buNone/>
            </a:pPr>
            <a:r>
              <a:rPr lang="fr-FR" sz="2000" dirty="0" smtClean="0"/>
              <a:t> </a:t>
            </a:r>
            <a:endParaRPr lang="fr-FR" sz="2000" dirty="0"/>
          </a:p>
          <a:p>
            <a:pPr marL="357188" lvl="2" indent="0">
              <a:buFontTx/>
              <a:buChar char="-"/>
            </a:pPr>
            <a:endParaRPr lang="fr-FR" sz="20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9" y="227179"/>
            <a:ext cx="2592288" cy="163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27584" y="586766"/>
            <a:ext cx="2199641" cy="461665"/>
          </a:xfrm>
          <a:prstGeom prst="rect">
            <a:avLst/>
          </a:prstGeom>
          <a:noFill/>
        </p:spPr>
        <p:txBody>
          <a:bodyPr wrap="none" rtlCol="0">
            <a:spAutoFit/>
          </a:bodyPr>
          <a:lstStyle/>
          <a:p>
            <a:r>
              <a:rPr lang="fr-FR" sz="2400" b="1" dirty="0" smtClean="0">
                <a:solidFill>
                  <a:schemeClr val="accent5">
                    <a:lumMod val="50000"/>
                  </a:schemeClr>
                </a:solidFill>
                <a:latin typeface="Berlin Sans FB Demi" panose="020E0802020502020306" pitchFamily="34" charset="0"/>
              </a:rPr>
              <a:t>COMPETITION</a:t>
            </a:r>
            <a:endParaRPr lang="fr-FR" sz="2400" b="1" dirty="0">
              <a:solidFill>
                <a:schemeClr val="accent5">
                  <a:lumMod val="50000"/>
                </a:schemeClr>
              </a:solidFill>
              <a:latin typeface="Berlin Sans FB Demi" panose="020E0802020502020306"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08924"/>
            <a:ext cx="1853952" cy="185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579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erge\AppData\Local\Microsoft\Windows\INetCache\Content.Outlook\MDFSL8EM\Robotique Firs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001781" y="3852047"/>
            <a:ext cx="2108990" cy="374931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DCIM\101ROBOT\DSC_0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940" y="131128"/>
            <a:ext cx="2980671" cy="198178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DCIM\101ROBOT\DSC_00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18" y="4550605"/>
            <a:ext cx="3239462" cy="21538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DCIM\101ROBOT\DSC_0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2300837"/>
            <a:ext cx="3384376" cy="22501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070" y="2300837"/>
            <a:ext cx="3206130" cy="213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144" y="106964"/>
            <a:ext cx="3194056" cy="2129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485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94323"/>
            <a:ext cx="8229600" cy="4525963"/>
          </a:xfrm>
        </p:spPr>
        <p:txBody>
          <a:bodyPr>
            <a:normAutofit/>
          </a:bodyPr>
          <a:lstStyle/>
          <a:p>
            <a:pPr marL="357188" lvl="2" indent="0">
              <a:buFontTx/>
              <a:buChar char="-"/>
            </a:pPr>
            <a:endParaRPr lang="fr-FR" sz="2000" dirty="0"/>
          </a:p>
          <a:p>
            <a:pPr marL="357188" lvl="2" indent="0">
              <a:buFontTx/>
              <a:buChar char="-"/>
            </a:pPr>
            <a:endParaRPr lang="fr-FR" sz="20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9" y="227179"/>
            <a:ext cx="2592288" cy="163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827584" y="404664"/>
            <a:ext cx="2736304" cy="461665"/>
          </a:xfrm>
          <a:prstGeom prst="rect">
            <a:avLst/>
          </a:prstGeom>
          <a:noFill/>
        </p:spPr>
        <p:txBody>
          <a:bodyPr wrap="square" rtlCol="0">
            <a:spAutoFit/>
          </a:bodyPr>
          <a:lstStyle/>
          <a:p>
            <a:r>
              <a:rPr lang="fr-FR" sz="2400" b="1" dirty="0" smtClean="0">
                <a:solidFill>
                  <a:schemeClr val="accent5">
                    <a:lumMod val="50000"/>
                  </a:schemeClr>
                </a:solidFill>
                <a:latin typeface="Berlin Sans FB Demi" panose="020E0802020502020306" pitchFamily="34" charset="0"/>
              </a:rPr>
              <a:t> LA COMPETITION</a:t>
            </a:r>
            <a:endParaRPr lang="fr-FR" sz="2400" b="1" dirty="0">
              <a:solidFill>
                <a:schemeClr val="accent5">
                  <a:lumMod val="50000"/>
                </a:schemeClr>
              </a:solidFill>
              <a:latin typeface="Berlin Sans FB Demi" panose="020E0802020502020306"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208924"/>
            <a:ext cx="1853952" cy="185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07794" y="2204864"/>
            <a:ext cx="7407696" cy="3477875"/>
          </a:xfrm>
          <a:prstGeom prst="rect">
            <a:avLst/>
          </a:prstGeom>
          <a:noFill/>
        </p:spPr>
        <p:txBody>
          <a:bodyPr wrap="square" rtlCol="0">
            <a:spAutoFit/>
          </a:bodyPr>
          <a:lstStyle/>
          <a:p>
            <a:r>
              <a:rPr lang="fr-FR" sz="2000" b="1" u="sng" dirty="0" smtClean="0">
                <a:effectLst>
                  <a:outerShdw blurRad="38100" dist="38100" dir="2700000" algn="tl">
                    <a:srgbClr val="000000">
                      <a:alpha val="43137"/>
                    </a:srgbClr>
                  </a:outerShdw>
                </a:effectLst>
              </a:rPr>
              <a:t>LE CLASSEMENT FINAL EST LE SUIVANT :</a:t>
            </a:r>
          </a:p>
          <a:p>
            <a:r>
              <a:rPr lang="fr-FR" sz="2000" dirty="0" smtClean="0"/>
              <a:t> </a:t>
            </a:r>
            <a:endParaRPr lang="fr-FR" sz="2000" dirty="0"/>
          </a:p>
          <a:p>
            <a:r>
              <a:rPr lang="fr-FR" sz="2000" dirty="0"/>
              <a:t>• Prix de l'Académie : Collège Courbaril de POINTE NOIRE </a:t>
            </a:r>
          </a:p>
          <a:p>
            <a:r>
              <a:rPr lang="fr-FR" sz="2000" dirty="0"/>
              <a:t>• Prix du </a:t>
            </a:r>
            <a:r>
              <a:rPr lang="fr-FR" sz="2000" dirty="0" smtClean="0"/>
              <a:t>jeu de </a:t>
            </a:r>
            <a:r>
              <a:rPr lang="fr-FR" sz="2000" dirty="0"/>
              <a:t>robot : Collège de </a:t>
            </a:r>
            <a:r>
              <a:rPr lang="fr-FR" sz="2000" dirty="0" err="1"/>
              <a:t>Boisripeaux</a:t>
            </a:r>
            <a:r>
              <a:rPr lang="fr-FR" sz="2000" dirty="0"/>
              <a:t> des ABYMES </a:t>
            </a:r>
          </a:p>
          <a:p>
            <a:r>
              <a:rPr lang="fr-FR" sz="2000" dirty="0"/>
              <a:t>• Prix des </a:t>
            </a:r>
            <a:r>
              <a:rPr lang="fr-FR" sz="2000" dirty="0" smtClean="0"/>
              <a:t> </a:t>
            </a:r>
            <a:r>
              <a:rPr lang="fr-FR" sz="2000" dirty="0"/>
              <a:t>valeurs fondamentales : Collège de PORT LOUIS </a:t>
            </a:r>
          </a:p>
          <a:p>
            <a:r>
              <a:rPr lang="fr-FR" sz="2000" dirty="0"/>
              <a:t>• Prix </a:t>
            </a:r>
            <a:r>
              <a:rPr lang="fr-FR" sz="2000" dirty="0" smtClean="0"/>
              <a:t>du </a:t>
            </a:r>
            <a:r>
              <a:rPr lang="fr-FR" sz="2000" dirty="0"/>
              <a:t>design : Collège de </a:t>
            </a:r>
            <a:r>
              <a:rPr lang="fr-FR" sz="2000" dirty="0" err="1"/>
              <a:t>Gourdeliane</a:t>
            </a:r>
            <a:r>
              <a:rPr lang="fr-FR" sz="2000" dirty="0"/>
              <a:t> à BAIE MAHAULT </a:t>
            </a:r>
          </a:p>
          <a:p>
            <a:r>
              <a:rPr lang="fr-FR" sz="2000" dirty="0"/>
              <a:t>• Prix </a:t>
            </a:r>
            <a:r>
              <a:rPr lang="fr-FR" sz="2000" dirty="0" smtClean="0"/>
              <a:t>du </a:t>
            </a:r>
            <a:r>
              <a:rPr lang="fr-FR" sz="2000" dirty="0"/>
              <a:t>projet " sur la trace des déchets " : Collège Maurice </a:t>
            </a:r>
            <a:r>
              <a:rPr lang="fr-FR" sz="2000" dirty="0" err="1"/>
              <a:t>Satineau</a:t>
            </a:r>
            <a:r>
              <a:rPr lang="fr-FR" sz="2000" dirty="0"/>
              <a:t> </a:t>
            </a:r>
            <a:r>
              <a:rPr lang="fr-FR" sz="2000" dirty="0" smtClean="0"/>
              <a:t> </a:t>
            </a:r>
          </a:p>
          <a:p>
            <a:r>
              <a:rPr lang="fr-FR" sz="2000" dirty="0"/>
              <a:t> </a:t>
            </a:r>
            <a:r>
              <a:rPr lang="fr-FR" sz="2000" dirty="0" smtClean="0"/>
              <a:t>                                                                               de </a:t>
            </a:r>
            <a:r>
              <a:rPr lang="fr-FR" sz="2000" dirty="0"/>
              <a:t>BAIE MAHAULT </a:t>
            </a:r>
          </a:p>
          <a:p>
            <a:r>
              <a:rPr lang="fr-FR" sz="2000" dirty="0"/>
              <a:t>• Prix du meilleur stand : Cité Sportive de l'Excellence des </a:t>
            </a:r>
            <a:r>
              <a:rPr lang="fr-FR" sz="2000" dirty="0" smtClean="0"/>
              <a:t>ABYMES </a:t>
            </a:r>
            <a:endParaRPr lang="fr-FR" sz="2000" dirty="0"/>
          </a:p>
          <a:p>
            <a:r>
              <a:rPr lang="fr-FR" sz="2000" dirty="0"/>
              <a:t>• Prix du meilleur coach : Collège Front de Mer de POINTE A PITRE </a:t>
            </a:r>
          </a:p>
          <a:p>
            <a:pPr algn="ctr"/>
            <a:endParaRPr lang="fr-FR"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42462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3c544a7707219b59760c04bafaba6aabb9232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503</Words>
  <Application>Microsoft Office PowerPoint</Application>
  <PresentationFormat>Affichage à l'écran (4:3)</PresentationFormat>
  <Paragraphs>67</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TOURNOI ACADEMIQUE 2016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Serge</dc:creator>
  <cp:lastModifiedBy>Serge</cp:lastModifiedBy>
  <cp:revision>55</cp:revision>
  <dcterms:created xsi:type="dcterms:W3CDTF">2016-02-21T20:00:39Z</dcterms:created>
  <dcterms:modified xsi:type="dcterms:W3CDTF">2016-06-22T02:00:53Z</dcterms:modified>
</cp:coreProperties>
</file>