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6" r:id="rId2"/>
    <p:sldId id="283" r:id="rId3"/>
    <p:sldId id="280" r:id="rId4"/>
    <p:sldId id="281" r:id="rId5"/>
    <p:sldId id="295" r:id="rId6"/>
    <p:sldId id="296" r:id="rId7"/>
    <p:sldId id="297" r:id="rId8"/>
    <p:sldId id="289" r:id="rId9"/>
    <p:sldId id="290" r:id="rId10"/>
    <p:sldId id="291" r:id="rId11"/>
    <p:sldId id="292" r:id="rId12"/>
    <p:sldId id="293" r:id="rId13"/>
    <p:sldId id="294" r:id="rId14"/>
    <p:sldId id="285" r:id="rId15"/>
    <p:sldId id="284" r:id="rId16"/>
    <p:sldId id="286" r:id="rId17"/>
    <p:sldId id="288" r:id="rId18"/>
    <p:sldId id="287"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guillaume-alexis"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76" d="100"/>
          <a:sy n="76" d="100"/>
        </p:scale>
        <p:origin x="-984" y="-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740AE5-F2CE-417A-A9D4-99628C89239F}" type="datetimeFigureOut">
              <a:rPr lang="fr-FR" smtClean="0"/>
              <a:pPr/>
              <a:t>21/06/2016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8A13E-B07C-43EE-B82A-9E572E7CE976}" type="slidenum">
              <a:rPr lang="fr-FR" smtClean="0"/>
              <a:pPr/>
              <a:t>‹N°›</a:t>
            </a:fld>
            <a:endParaRPr lang="fr-FR"/>
          </a:p>
        </p:txBody>
      </p:sp>
    </p:spTree>
    <p:extLst>
      <p:ext uri="{BB962C8B-B14F-4D97-AF65-F5344CB8AC3E}">
        <p14:creationId xmlns="" xmlns:p14="http://schemas.microsoft.com/office/powerpoint/2010/main" val="3168496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maîtrise de chaque domaine ne peut être compensée par la maîtrise d’un autre domaine.</a:t>
            </a:r>
          </a:p>
          <a:p>
            <a:r>
              <a:rPr lang="fr-FR" dirty="0" smtClean="0"/>
              <a:t>Les quatre « objectifs de connaissances et de compétences pour la maîtrise du socle commun » du domaine 1 ne sont pas compensables entre eux.</a:t>
            </a:r>
          </a:p>
          <a:p>
            <a:r>
              <a:rPr lang="fr-FR" dirty="0" smtClean="0"/>
              <a:t>Page de présentation du socle commun : http://www.education.gouv.fr/cid88125/qu-apprendront-les-eleves-de-6-a-16-ans-a-la-rentree-2016-decouvrez-le-socle-commun-de-connaissances-de-competences-et-de-culture.html&amp;xtmc=soclecommun&amp;xtnp=1&amp;xtcr=5</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2</a:t>
            </a:fld>
            <a:endParaRPr lang="fr-FR"/>
          </a:p>
        </p:txBody>
      </p:sp>
      <p:sp>
        <p:nvSpPr>
          <p:cNvPr id="5" name="Espace réservé du pied de page 4"/>
          <p:cNvSpPr>
            <a:spLocks noGrp="1"/>
          </p:cNvSpPr>
          <p:nvPr>
            <p:ph type="ftr" sz="quarter" idx="11"/>
          </p:nvPr>
        </p:nvSpPr>
        <p:spPr/>
        <p:txBody>
          <a:bodyPr/>
          <a:lstStyle/>
          <a:p>
            <a:r>
              <a:rPr lang="fr-FR" smtClean="0"/>
              <a:t>Aline Bertrand Sylvie Raynaud</a:t>
            </a:r>
            <a:endParaRPr lang="fr-FR"/>
          </a:p>
        </p:txBody>
      </p:sp>
    </p:spTree>
    <p:extLst>
      <p:ext uri="{BB962C8B-B14F-4D97-AF65-F5344CB8AC3E}">
        <p14:creationId xmlns="" xmlns:p14="http://schemas.microsoft.com/office/powerpoint/2010/main" val="276108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TextEdit="1"/>
          </p:cNvSpPr>
          <p:nvPr>
            <p:ph type="sldImg"/>
          </p:nvPr>
        </p:nvSpPr>
        <p:spPr bwMode="auto">
          <a:noFill/>
          <a:ln>
            <a:solidFill>
              <a:srgbClr val="000000"/>
            </a:solidFill>
            <a:miter lim="800000"/>
            <a:headEnd/>
            <a:tailEnd/>
          </a:ln>
        </p:spPr>
      </p:sp>
      <p:sp>
        <p:nvSpPr>
          <p:cNvPr id="68610" name="Rectangle 3"/>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16C4F94-EF4D-48B6-932A-2AACE76D028D}"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6C4F94-EF4D-48B6-932A-2AACE76D028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6C4F94-EF4D-48B6-932A-2AACE76D028D}"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re et diagramme ou organigramme">
    <p:spTree>
      <p:nvGrpSpPr>
        <p:cNvPr id="1" name=""/>
        <p:cNvGrpSpPr/>
        <p:nvPr/>
      </p:nvGrpSpPr>
      <p:grpSpPr>
        <a:xfrm>
          <a:off x="0" y="0"/>
          <a:ext cx="0" cy="0"/>
          <a:chOff x="0" y="0"/>
          <a:chExt cx="0" cy="0"/>
        </a:xfrm>
      </p:grpSpPr>
      <p:sp>
        <p:nvSpPr>
          <p:cNvPr id="2" name="Titre 1"/>
          <p:cNvSpPr>
            <a:spLocks noGrp="1"/>
          </p:cNvSpPr>
          <p:nvPr>
            <p:ph type="title"/>
          </p:nvPr>
        </p:nvSpPr>
        <p:spPr>
          <a:xfrm>
            <a:off x="468313" y="115888"/>
            <a:ext cx="8218487" cy="1225550"/>
          </a:xfrm>
        </p:spPr>
        <p:txBody>
          <a:bodyPr/>
          <a:lstStyle/>
          <a:p>
            <a:r>
              <a:rPr lang="fr-FR" smtClean="0"/>
              <a:t>Modifiez le style du titre</a:t>
            </a:r>
            <a:endParaRPr lang="fr-FR"/>
          </a:p>
        </p:txBody>
      </p:sp>
      <p:sp>
        <p:nvSpPr>
          <p:cNvPr id="3" name="Espace réservé du graphique SmartArt 2"/>
          <p:cNvSpPr>
            <a:spLocks noGrp="1"/>
          </p:cNvSpPr>
          <p:nvPr>
            <p:ph type="dgm" idx="1"/>
          </p:nvPr>
        </p:nvSpPr>
        <p:spPr>
          <a:xfrm>
            <a:off x="457201" y="1773238"/>
            <a:ext cx="8075613" cy="3752850"/>
          </a:xfrm>
        </p:spPr>
        <p:txBody>
          <a:bodyPr/>
          <a:lstStyle/>
          <a:p>
            <a:pPr lvl="0"/>
            <a:endParaRPr lang="fr-FR" noProof="0"/>
          </a:p>
        </p:txBody>
      </p:sp>
      <p:sp>
        <p:nvSpPr>
          <p:cNvPr id="4" name="Espace réservé du numéro de diapositive 3"/>
          <p:cNvSpPr>
            <a:spLocks noGrp="1"/>
          </p:cNvSpPr>
          <p:nvPr>
            <p:ph type="sldNum" sz="quarter" idx="10"/>
          </p:nvPr>
        </p:nvSpPr>
        <p:spPr>
          <a:xfrm>
            <a:off x="7667626"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F847E929-CBCA-4873-8E64-DB479EF87817}" type="slidenum">
              <a:rPr lang="fr-FR" b="1"/>
              <a:pPr>
                <a:defRPr/>
              </a:pPr>
              <a:t>‹N°›</a:t>
            </a:fld>
            <a:endParaRPr lang="fr-FR" b="1"/>
          </a:p>
        </p:txBody>
      </p:sp>
    </p:spTree>
    <p:extLst>
      <p:ext uri="{BB962C8B-B14F-4D97-AF65-F5344CB8AC3E}">
        <p14:creationId xmlns="" xmlns:p14="http://schemas.microsoft.com/office/powerpoint/2010/main" val="35845478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6C4F94-EF4D-48B6-932A-2AACE76D028D}"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16C4F94-EF4D-48B6-932A-2AACE76D028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6C4F94-EF4D-48B6-932A-2AACE76D028D}"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6C4F94-EF4D-48B6-932A-2AACE76D028D}"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6C4F94-EF4D-48B6-932A-2AACE76D028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6C4F94-EF4D-48B6-932A-2AACE76D028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6C4F94-EF4D-48B6-932A-2AACE76D028D}"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9A93DDE-46E5-43D1-A6D9-D1548890F8B2}" type="datetimeFigureOut">
              <a:rPr lang="fr-FR" smtClean="0"/>
              <a:pPr/>
              <a:t>21/06/2016</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16C4F94-EF4D-48B6-932A-2AACE76D028D}"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9A93DDE-46E5-43D1-A6D9-D1548890F8B2}" type="datetimeFigureOut">
              <a:rPr lang="fr-FR" smtClean="0"/>
              <a:pPr/>
              <a:t>21/06/2016</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16C4F94-EF4D-48B6-932A-2AACE76D028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ache.media.education.gouv.fr/file/17/45/6/Socle_commun_de_connaissances,_de_competences_et_de_culture_415456.pdf"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hyperlink" Target="http://eduscol.education.fr/colleges-rentree-201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DNB nouvelle formule</a:t>
            </a:r>
            <a:endParaRPr lang="fr-FR" dirty="0"/>
          </a:p>
        </p:txBody>
      </p:sp>
      <p:sp>
        <p:nvSpPr>
          <p:cNvPr id="3" name="Espace réservé du contenu 2"/>
          <p:cNvSpPr>
            <a:spLocks noGrp="1"/>
          </p:cNvSpPr>
          <p:nvPr>
            <p:ph sz="quarter" idx="1"/>
          </p:nvPr>
        </p:nvSpPr>
        <p:spPr/>
        <p:txBody>
          <a:bodyPr>
            <a:normAutofit fontScale="62500" lnSpcReduction="20000"/>
          </a:bodyPr>
          <a:lstStyle/>
          <a:p>
            <a:pPr marL="0" indent="0" algn="ctr">
              <a:buNone/>
            </a:pPr>
            <a:endParaRPr lang="fr-FR" b="1" dirty="0" smtClean="0"/>
          </a:p>
          <a:p>
            <a:pPr marL="0" indent="0" algn="ctr">
              <a:buNone/>
            </a:pPr>
            <a:r>
              <a:rPr lang="fr-FR" b="1" dirty="0" smtClean="0"/>
              <a:t>JORF </a:t>
            </a:r>
            <a:r>
              <a:rPr lang="fr-FR" b="1" dirty="0"/>
              <a:t>n°0002 du 3 janvier 2016 </a:t>
            </a:r>
            <a:r>
              <a:rPr lang="fr-FR" b="1" dirty="0" smtClean="0"/>
              <a:t>- texte </a:t>
            </a:r>
            <a:r>
              <a:rPr lang="fr-FR" b="1" dirty="0"/>
              <a:t>n° 12 </a:t>
            </a:r>
            <a:endParaRPr lang="fr-FR" b="1" dirty="0" smtClean="0"/>
          </a:p>
          <a:p>
            <a:pPr marL="0" indent="0" algn="ctr">
              <a:buNone/>
            </a:pPr>
            <a:r>
              <a:rPr lang="fr-FR" b="1" dirty="0" smtClean="0"/>
              <a:t>BO n°3 du 21 janvier </a:t>
            </a:r>
            <a:r>
              <a:rPr lang="fr-FR" b="1" dirty="0" smtClean="0"/>
              <a:t>2016</a:t>
            </a:r>
          </a:p>
          <a:p>
            <a:pPr marL="0" indent="0" algn="ctr">
              <a:buNone/>
            </a:pPr>
            <a:endParaRPr lang="fr-FR" b="1" dirty="0"/>
          </a:p>
          <a:p>
            <a:r>
              <a:rPr lang="fr-FR" sz="2900" dirty="0" smtClean="0"/>
              <a:t>l'examen </a:t>
            </a:r>
            <a:r>
              <a:rPr lang="fr-FR" sz="2900" dirty="0"/>
              <a:t>comporte trois épreuves obligatoires :</a:t>
            </a:r>
          </a:p>
          <a:p>
            <a:pPr marL="0" indent="0">
              <a:buNone/>
            </a:pPr>
            <a:r>
              <a:rPr lang="fr-FR" sz="2900" dirty="0"/>
              <a:t/>
            </a:r>
            <a:br>
              <a:rPr lang="fr-FR" sz="2900" dirty="0"/>
            </a:br>
            <a:r>
              <a:rPr lang="fr-FR" sz="2900" dirty="0" smtClean="0"/>
              <a:t>- </a:t>
            </a:r>
            <a:r>
              <a:rPr lang="fr-FR" sz="2900" dirty="0" smtClean="0"/>
              <a:t>une épreuve écrite qui porte sur les programmes de mathématiques, physique-chimie, sciences de la vie et de la Terre et technologie. </a:t>
            </a:r>
            <a:endParaRPr lang="fr-FR" sz="2900" dirty="0" smtClean="0"/>
          </a:p>
          <a:p>
            <a:pPr marL="0" indent="0">
              <a:buNone/>
            </a:pPr>
            <a:endParaRPr lang="fr-FR" sz="2900" dirty="0" smtClean="0"/>
          </a:p>
          <a:p>
            <a:pPr marL="0" indent="0">
              <a:buNone/>
            </a:pPr>
            <a:r>
              <a:rPr lang="fr-FR" sz="2900" dirty="0" smtClean="0"/>
              <a:t>- une épreuve écrite qui porte sur les programmes de français, histoire et géographie et enseignement moral et </a:t>
            </a:r>
            <a:r>
              <a:rPr lang="fr-FR" sz="2900" dirty="0" smtClean="0"/>
              <a:t>civique.</a:t>
            </a:r>
            <a:endParaRPr lang="fr-FR" sz="2900" dirty="0" smtClean="0"/>
          </a:p>
          <a:p>
            <a:pPr marL="0" indent="0">
              <a:buNone/>
            </a:pPr>
            <a:endParaRPr lang="fr-FR" sz="2900" dirty="0" smtClean="0"/>
          </a:p>
          <a:p>
            <a:pPr marL="0" indent="0">
              <a:buNone/>
            </a:pPr>
            <a:r>
              <a:rPr lang="fr-FR" sz="2900" dirty="0" smtClean="0"/>
              <a:t>- une </a:t>
            </a:r>
            <a:r>
              <a:rPr lang="fr-FR" sz="2900" dirty="0"/>
              <a:t>épreuve orale qui porte sur un des projets menés par le candidat dans le cadre des enseignements pratiques interdisciplinaires du cycle 4, du parcours Avenir, du parcours citoyen ou du parcours d'éducation artistique et </a:t>
            </a:r>
            <a:r>
              <a:rPr lang="fr-FR" sz="2900" dirty="0" smtClean="0"/>
              <a:t>culturelle.</a:t>
            </a:r>
            <a:endParaRPr lang="fr-FR"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oneTexte 6"/>
          <p:cNvSpPr txBox="1">
            <a:spLocks noChangeArrowheads="1"/>
          </p:cNvSpPr>
          <p:nvPr/>
        </p:nvSpPr>
        <p:spPr bwMode="auto">
          <a:xfrm>
            <a:off x="934605" y="2435081"/>
            <a:ext cx="7345363"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60000"/>
              </a:spcBef>
              <a:spcAft>
                <a:spcPct val="40000"/>
              </a:spcAft>
              <a:buClr>
                <a:schemeClr val="hlink"/>
              </a:buClr>
              <a:buFont typeface="Wingdings" pitchFamily="2" charset="2"/>
              <a:buChar char="n"/>
              <a:defRPr sz="2000">
                <a:solidFill>
                  <a:schemeClr val="accent1"/>
                </a:solidFill>
                <a:latin typeface="Calibri" pitchFamily="34" charset="0"/>
                <a:ea typeface="Arial" charset="0"/>
                <a:cs typeface="Calibri" pitchFamily="34" charset="0"/>
              </a:defRPr>
            </a:lvl1pPr>
            <a:lvl2pPr marL="742950" indent="-285750" eaLnBrk="0" hangingPunct="0">
              <a:spcBef>
                <a:spcPct val="20000"/>
              </a:spcBef>
              <a:buClr>
                <a:schemeClr val="accent1"/>
              </a:buClr>
              <a:buFont typeface="Wingdings" pitchFamily="2" charset="2"/>
              <a:buChar char=""/>
              <a:defRPr sz="1500">
                <a:solidFill>
                  <a:schemeClr val="tx1"/>
                </a:solidFill>
                <a:latin typeface="Calibri" pitchFamily="34" charset="0"/>
                <a:ea typeface="Arial" charset="0"/>
                <a:cs typeface="Calibri" pitchFamily="34" charset="0"/>
              </a:defRPr>
            </a:lvl2pPr>
            <a:lvl3pPr marL="1143000" indent="-228600" eaLnBrk="0" hangingPunct="0">
              <a:spcBef>
                <a:spcPct val="20000"/>
              </a:spcBef>
              <a:defRPr sz="1500">
                <a:solidFill>
                  <a:schemeClr val="tx1"/>
                </a:solidFill>
                <a:latin typeface="Calibri" pitchFamily="34" charset="0"/>
                <a:ea typeface="Arial" charset="0"/>
                <a:cs typeface="Calibri" pitchFamily="34" charset="0"/>
              </a:defRPr>
            </a:lvl3pPr>
            <a:lvl4pPr marL="1600200" indent="-228600" eaLnBrk="0" hangingPunct="0">
              <a:spcBef>
                <a:spcPct val="20000"/>
              </a:spcBef>
              <a:buClr>
                <a:schemeClr val="accent1"/>
              </a:buClr>
              <a:buFont typeface="Arial" charset="0"/>
              <a:buChar char="–"/>
              <a:defRPr sz="1100">
                <a:solidFill>
                  <a:schemeClr val="tx1"/>
                </a:solidFill>
                <a:latin typeface="Calibri" pitchFamily="34" charset="0"/>
                <a:ea typeface="Arial" charset="0"/>
                <a:cs typeface="Calibri" pitchFamily="34" charset="0"/>
              </a:defRPr>
            </a:lvl4pPr>
            <a:lvl5pPr marL="2057400" indent="-228600" eaLnBrk="0" hangingPunct="0">
              <a:spcBef>
                <a:spcPct val="20000"/>
              </a:spcBef>
              <a:defRPr sz="1100">
                <a:solidFill>
                  <a:schemeClr val="tx1"/>
                </a:solidFill>
                <a:latin typeface="Calibri" pitchFamily="34" charset="0"/>
                <a:ea typeface="Arial" charset="0"/>
                <a:cs typeface="Calibri" pitchFamily="34" charset="0"/>
              </a:defRPr>
            </a:lvl5pPr>
            <a:lvl6pPr marL="25146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6pPr>
            <a:lvl7pPr marL="29718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7pPr>
            <a:lvl8pPr marL="34290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8pPr>
            <a:lvl9pPr marL="38862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9pPr>
          </a:lstStyle>
          <a:p>
            <a:pPr algn="ctr" eaLnBrk="1" hangingPunct="1">
              <a:spcBef>
                <a:spcPct val="0"/>
              </a:spcBef>
              <a:spcAft>
                <a:spcPct val="0"/>
              </a:spcAft>
              <a:buClrTx/>
              <a:buFontTx/>
              <a:buNone/>
            </a:pPr>
            <a:r>
              <a:rPr lang="fr-FR" altLang="fr-FR" sz="3600" b="1" dirty="0">
                <a:solidFill>
                  <a:schemeClr val="tx1"/>
                </a:solidFill>
                <a:ea typeface="ＭＳ Ｐゴシック" charset="-128"/>
                <a:cs typeface="Arial" charset="0"/>
              </a:rPr>
              <a:t>Conclusions</a:t>
            </a:r>
          </a:p>
        </p:txBody>
      </p:sp>
    </p:spTree>
    <p:extLst>
      <p:ext uri="{BB962C8B-B14F-4D97-AF65-F5344CB8AC3E}">
        <p14:creationId xmlns:p14="http://schemas.microsoft.com/office/powerpoint/2010/main" xmlns="" val="142745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71538" y="1714488"/>
            <a:ext cx="7148946" cy="3970318"/>
          </a:xfrm>
          <a:prstGeom prst="rect">
            <a:avLst/>
          </a:prstGeom>
          <a:noFill/>
        </p:spPr>
        <p:txBody>
          <a:bodyPr wrap="square" rtlCol="0">
            <a:spAutoFit/>
          </a:bodyPr>
          <a:lstStyle/>
          <a:p>
            <a:pPr algn="just">
              <a:lnSpc>
                <a:spcPct val="150000"/>
              </a:lnSpc>
            </a:pPr>
            <a:r>
              <a:rPr lang="fr-FR" sz="2400" b="1" dirty="0" smtClean="0">
                <a:solidFill>
                  <a:srgbClr val="0000FF"/>
                </a:solidFill>
                <a:latin typeface="+mn-lt"/>
              </a:rPr>
              <a:t>Une nouvelle ère s’ouvre pour la </a:t>
            </a:r>
            <a:r>
              <a:rPr lang="fr-FR" sz="2400" b="1" dirty="0" smtClean="0">
                <a:solidFill>
                  <a:srgbClr val="0000FF"/>
                </a:solidFill>
                <a:latin typeface="+mn-lt"/>
              </a:rPr>
              <a:t>technologie</a:t>
            </a:r>
            <a:r>
              <a:rPr lang="fr-FR" sz="2400" dirty="0" smtClean="0">
                <a:solidFill>
                  <a:srgbClr val="0000FF"/>
                </a:solidFill>
                <a:latin typeface="+mn-lt"/>
              </a:rPr>
              <a:t>.</a:t>
            </a:r>
          </a:p>
          <a:p>
            <a:pPr algn="just">
              <a:lnSpc>
                <a:spcPct val="150000"/>
              </a:lnSpc>
            </a:pPr>
            <a:r>
              <a:rPr lang="fr-FR" sz="2400" dirty="0" smtClean="0">
                <a:solidFill>
                  <a:srgbClr val="0000FF"/>
                </a:solidFill>
                <a:latin typeface="+mn-lt"/>
              </a:rPr>
              <a:t>Ce </a:t>
            </a:r>
            <a:r>
              <a:rPr lang="fr-FR" sz="2400" dirty="0" smtClean="0">
                <a:solidFill>
                  <a:srgbClr val="0000FF"/>
                </a:solidFill>
                <a:latin typeface="+mn-lt"/>
              </a:rPr>
              <a:t>programme du cycle 4 s’insère parfaitement dans le continuum mis en place pour l’enseignement de la technologie au collège, les sciences de l’ingénieur au cycle terminal du lycée, et les sciences industrielles de l’ingénieur en CPGE.</a:t>
            </a:r>
            <a:endParaRPr lang="fr-FR" sz="2400" dirty="0">
              <a:solidFill>
                <a:srgbClr val="0000FF"/>
              </a:solidFill>
              <a:latin typeface="+mn-lt"/>
            </a:endParaRPr>
          </a:p>
        </p:txBody>
      </p:sp>
    </p:spTree>
    <p:extLst>
      <p:ext uri="{BB962C8B-B14F-4D97-AF65-F5344CB8AC3E}">
        <p14:creationId xmlns:p14="http://schemas.microsoft.com/office/powerpoint/2010/main" xmlns="" val="2425808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00100" y="1357298"/>
            <a:ext cx="7505123" cy="3970318"/>
          </a:xfrm>
          <a:prstGeom prst="rect">
            <a:avLst/>
          </a:prstGeom>
          <a:noFill/>
        </p:spPr>
        <p:txBody>
          <a:bodyPr wrap="square" rtlCol="0">
            <a:spAutoFit/>
          </a:bodyPr>
          <a:lstStyle/>
          <a:p>
            <a:pPr algn="just">
              <a:lnSpc>
                <a:spcPct val="150000"/>
              </a:lnSpc>
            </a:pPr>
            <a:r>
              <a:rPr lang="fr-FR" sz="2400" dirty="0" smtClean="0">
                <a:solidFill>
                  <a:srgbClr val="0000FF"/>
                </a:solidFill>
                <a:latin typeface="+mj-lt"/>
              </a:rPr>
              <a:t>Souhaitons que l’enseignement de la technologie au collège incite de nombreux jeunes à poursuivre des études </a:t>
            </a:r>
            <a:r>
              <a:rPr lang="fr-FR" sz="2400" dirty="0">
                <a:solidFill>
                  <a:srgbClr val="0000FF"/>
                </a:solidFill>
                <a:latin typeface="+mj-lt"/>
              </a:rPr>
              <a:t>pour les sciences et technologies de </a:t>
            </a:r>
            <a:r>
              <a:rPr lang="fr-FR" sz="2400" dirty="0" smtClean="0">
                <a:solidFill>
                  <a:srgbClr val="0000FF"/>
                </a:solidFill>
                <a:latin typeface="+mj-lt"/>
              </a:rPr>
              <a:t>l’ingénieur, </a:t>
            </a:r>
            <a:r>
              <a:rPr lang="fr-FR" sz="2400" dirty="0">
                <a:solidFill>
                  <a:srgbClr val="0000FF"/>
                </a:solidFill>
                <a:latin typeface="+mj-lt"/>
              </a:rPr>
              <a:t>désignées sous l’acronyme STEM (Sciences, </a:t>
            </a:r>
            <a:r>
              <a:rPr lang="fr-FR" sz="2400" dirty="0" err="1">
                <a:solidFill>
                  <a:srgbClr val="0000FF"/>
                </a:solidFill>
                <a:latin typeface="+mj-lt"/>
              </a:rPr>
              <a:t>Technology</a:t>
            </a:r>
            <a:r>
              <a:rPr lang="fr-FR" sz="2400" dirty="0">
                <a:solidFill>
                  <a:srgbClr val="0000FF"/>
                </a:solidFill>
                <a:latin typeface="+mj-lt"/>
              </a:rPr>
              <a:t>, Engineering, </a:t>
            </a:r>
            <a:r>
              <a:rPr lang="fr-FR" sz="2400" dirty="0" err="1">
                <a:solidFill>
                  <a:srgbClr val="0000FF"/>
                </a:solidFill>
                <a:latin typeface="+mj-lt"/>
              </a:rPr>
              <a:t>Mathematics</a:t>
            </a:r>
            <a:r>
              <a:rPr lang="fr-FR" sz="2400" dirty="0" smtClean="0">
                <a:solidFill>
                  <a:srgbClr val="0000FF"/>
                </a:solidFill>
                <a:latin typeface="+mj-lt"/>
              </a:rPr>
              <a:t>)</a:t>
            </a:r>
            <a:r>
              <a:rPr lang="fr-FR" sz="2400" dirty="0">
                <a:solidFill>
                  <a:srgbClr val="0000FF"/>
                </a:solidFill>
                <a:latin typeface="+mj-lt"/>
              </a:rPr>
              <a:t>.</a:t>
            </a:r>
            <a:endParaRPr lang="fr-FR" sz="2400" dirty="0" smtClean="0">
              <a:solidFill>
                <a:srgbClr val="0000FF"/>
              </a:solidFill>
              <a:latin typeface="+mj-lt"/>
            </a:endParaRPr>
          </a:p>
          <a:p>
            <a:pPr algn="just">
              <a:lnSpc>
                <a:spcPct val="150000"/>
              </a:lnSpc>
            </a:pPr>
            <a:r>
              <a:rPr lang="fr-FR" sz="2400" dirty="0" smtClean="0">
                <a:solidFill>
                  <a:srgbClr val="0000FF"/>
                </a:solidFill>
                <a:latin typeface="+mj-lt"/>
              </a:rPr>
              <a:t>La désaffectation actuelle des jeunes pour ces filières interroge au plus haut </a:t>
            </a:r>
            <a:r>
              <a:rPr lang="fr-FR" sz="2400" dirty="0">
                <a:solidFill>
                  <a:srgbClr val="0000FF"/>
                </a:solidFill>
                <a:latin typeface="+mj-lt"/>
              </a:rPr>
              <a:t>niveau de </a:t>
            </a:r>
            <a:r>
              <a:rPr lang="fr-FR" sz="2400" dirty="0" smtClean="0">
                <a:solidFill>
                  <a:srgbClr val="0000FF"/>
                </a:solidFill>
                <a:latin typeface="+mj-lt"/>
              </a:rPr>
              <a:t>l’État.</a:t>
            </a:r>
            <a:endParaRPr lang="fr-FR" sz="2400" dirty="0">
              <a:solidFill>
                <a:srgbClr val="0000FF"/>
              </a:solidFill>
              <a:latin typeface="+mj-lt"/>
            </a:endParaRPr>
          </a:p>
        </p:txBody>
      </p:sp>
    </p:spTree>
    <p:extLst>
      <p:ext uri="{BB962C8B-B14F-4D97-AF65-F5344CB8AC3E}">
        <p14:creationId xmlns:p14="http://schemas.microsoft.com/office/powerpoint/2010/main" xmlns="" val="1663772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4"/>
          <p:cNvGrpSpPr>
            <a:grpSpLocks/>
          </p:cNvGrpSpPr>
          <p:nvPr/>
        </p:nvGrpSpPr>
        <p:grpSpPr bwMode="auto">
          <a:xfrm>
            <a:off x="684213" y="1341438"/>
            <a:ext cx="8208962" cy="4205287"/>
            <a:chOff x="683568" y="1340768"/>
            <a:chExt cx="8208912" cy="4205184"/>
          </a:xfrm>
        </p:grpSpPr>
        <p:pic>
          <p:nvPicPr>
            <p:cNvPr id="67586" name="Image 1"/>
            <p:cNvPicPr>
              <a:picLocks noChangeAspect="1" noChangeArrowheads="1"/>
            </p:cNvPicPr>
            <p:nvPr/>
          </p:nvPicPr>
          <p:blipFill>
            <a:blip r:embed="rId3"/>
            <a:srcRect/>
            <a:stretch>
              <a:fillRect/>
            </a:stretch>
          </p:blipFill>
          <p:spPr bwMode="auto">
            <a:xfrm>
              <a:off x="5004048" y="3021977"/>
              <a:ext cx="2551711" cy="2523975"/>
            </a:xfrm>
            <a:prstGeom prst="rect">
              <a:avLst/>
            </a:prstGeom>
            <a:noFill/>
            <a:ln w="9525">
              <a:noFill/>
              <a:miter lim="800000"/>
              <a:headEnd/>
              <a:tailEnd/>
            </a:ln>
          </p:spPr>
        </p:pic>
        <p:sp>
          <p:nvSpPr>
            <p:cNvPr id="67587" name="ZoneTexte 3"/>
            <p:cNvSpPr txBox="1">
              <a:spLocks noChangeArrowheads="1"/>
            </p:cNvSpPr>
            <p:nvPr/>
          </p:nvSpPr>
          <p:spPr bwMode="auto">
            <a:xfrm>
              <a:off x="683568" y="1340768"/>
              <a:ext cx="8208912" cy="3093154"/>
            </a:xfrm>
            <a:prstGeom prst="rect">
              <a:avLst/>
            </a:prstGeom>
            <a:noFill/>
            <a:ln w="9525">
              <a:noFill/>
              <a:miter lim="800000"/>
              <a:headEnd/>
              <a:tailEnd/>
            </a:ln>
          </p:spPr>
          <p:txBody>
            <a:bodyPr>
              <a:spAutoFit/>
            </a:bodyPr>
            <a:lstStyle/>
            <a:p>
              <a:pPr defTabSz="914400">
                <a:lnSpc>
                  <a:spcPct val="150000"/>
                </a:lnSpc>
              </a:pPr>
              <a:r>
                <a:rPr lang="fr-FR" b="1">
                  <a:ea typeface="ＭＳ Ｐゴシック"/>
                  <a:cs typeface="ＭＳ Ｐゴシック"/>
                </a:rPr>
                <a:t> </a:t>
              </a:r>
              <a:endParaRPr lang="fr-FR">
                <a:ea typeface="ＭＳ Ｐゴシック"/>
                <a:cs typeface="ＭＳ Ｐゴシック"/>
              </a:endParaRPr>
            </a:p>
            <a:p>
              <a:pPr defTabSz="914400">
                <a:lnSpc>
                  <a:spcPct val="150000"/>
                </a:lnSpc>
              </a:pPr>
              <a:r>
                <a:rPr lang="fr-FR" sz="2800" b="1">
                  <a:solidFill>
                    <a:srgbClr val="0000FF"/>
                  </a:solidFill>
                  <a:latin typeface="Calibri" pitchFamily="34" charset="0"/>
                  <a:ea typeface="ＭＳ Ｐゴシック"/>
                  <a:cs typeface="ＭＳ Ｐゴシック"/>
                </a:rPr>
                <a:t>Il vaut mieux attraper un torticolis en visant trop haut que devenir voûté en regardant trop bas.</a:t>
              </a:r>
              <a:endParaRPr lang="fr-FR" sz="2800">
                <a:solidFill>
                  <a:srgbClr val="0000FF"/>
                </a:solidFill>
                <a:latin typeface="Calibri" pitchFamily="34" charset="0"/>
                <a:ea typeface="ＭＳ Ｐゴシック"/>
                <a:cs typeface="ＭＳ Ｐゴシック"/>
              </a:endParaRPr>
            </a:p>
            <a:p>
              <a:pPr defTabSz="914400">
                <a:lnSpc>
                  <a:spcPct val="150000"/>
                </a:lnSpc>
              </a:pPr>
              <a:endParaRPr lang="fr-FR" sz="2800">
                <a:solidFill>
                  <a:srgbClr val="0000FF"/>
                </a:solidFill>
                <a:latin typeface="Calibri" pitchFamily="34" charset="0"/>
                <a:ea typeface="ＭＳ Ｐゴシック"/>
                <a:cs typeface="ＭＳ Ｐゴシック"/>
              </a:endParaRPr>
            </a:p>
            <a:p>
              <a:pPr defTabSz="914400">
                <a:lnSpc>
                  <a:spcPct val="150000"/>
                </a:lnSpc>
              </a:pPr>
              <a:r>
                <a:rPr lang="fr-FR" sz="2800">
                  <a:solidFill>
                    <a:srgbClr val="0000FF"/>
                  </a:solidFill>
                  <a:latin typeface="Calibri" pitchFamily="34" charset="0"/>
                  <a:ea typeface="ＭＳ Ｐゴシック"/>
                  <a:cs typeface="ＭＳ Ｐゴシック"/>
                </a:rPr>
                <a:t>Jacques Chancel</a:t>
              </a:r>
            </a:p>
          </p:txBody>
        </p:sp>
      </p:grpSp>
    </p:spTree>
    <p:extLst>
      <p:ext uri="{BB962C8B-B14F-4D97-AF65-F5344CB8AC3E}">
        <p14:creationId xmlns:p14="http://schemas.microsoft.com/office/powerpoint/2010/main" xmlns="" val="1156755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Aujourd’hui, à quoi ressemble le livret scolaire ?</a:t>
            </a:r>
            <a:endParaRPr lang="fr-FR" dirty="0"/>
          </a:p>
        </p:txBody>
      </p:sp>
      <p:sp>
        <p:nvSpPr>
          <p:cNvPr id="3" name="Espace réservé du contenu 2"/>
          <p:cNvSpPr>
            <a:spLocks noGrp="1"/>
          </p:cNvSpPr>
          <p:nvPr>
            <p:ph sz="quarter" idx="1"/>
          </p:nvPr>
        </p:nvSpPr>
        <p:spPr/>
        <p:txBody>
          <a:bodyPr>
            <a:normAutofit fontScale="92500" lnSpcReduction="20000"/>
          </a:bodyPr>
          <a:lstStyle/>
          <a:p>
            <a:pPr marL="0" indent="0">
              <a:buNone/>
            </a:pPr>
            <a:r>
              <a:rPr lang="fr-FR" dirty="0"/>
              <a:t>Ce sont deux objets :</a:t>
            </a:r>
          </a:p>
          <a:p>
            <a:r>
              <a:rPr lang="fr-FR" b="1" dirty="0"/>
              <a:t>Un livret de compétences</a:t>
            </a:r>
            <a:r>
              <a:rPr lang="fr-FR" dirty="0"/>
              <a:t> créé localement, le plus souvent très complexe, pour le suivi des élèves à l’école élémentaire. À titre d’exemple, certains livrets pour les trois dernières années de l’école élémentaire (CE2, CM1, CM2) peuvent comporter jusqu’à 50 </a:t>
            </a:r>
            <a:r>
              <a:rPr lang="fr-FR" dirty="0" smtClean="0"/>
              <a:t>pages</a:t>
            </a:r>
          </a:p>
          <a:p>
            <a:pPr marL="0" indent="0">
              <a:buNone/>
            </a:pPr>
            <a:endParaRPr lang="fr-FR" dirty="0"/>
          </a:p>
          <a:p>
            <a:r>
              <a:rPr lang="fr-FR" b="1" dirty="0"/>
              <a:t>Le livret personnel de compétences (LPC) </a:t>
            </a:r>
            <a:r>
              <a:rPr lang="fr-FR" b="1" dirty="0" smtClean="0"/>
              <a:t>national</a:t>
            </a:r>
            <a:r>
              <a:rPr lang="fr-FR" dirty="0" smtClean="0"/>
              <a:t>, </a:t>
            </a:r>
            <a:r>
              <a:rPr lang="fr-FR" dirty="0"/>
              <a:t>qui évalue sur une vingtaine de pages 98 compétences auxquelles s’ajoutent des attestations de maîtrise de connaissances et de compétences à 3 paliers (fin de CE1, fin de CM2, fin de 3e.)</a:t>
            </a:r>
          </a:p>
          <a:p>
            <a:endParaRPr lang="fr-FR" dirty="0"/>
          </a:p>
        </p:txBody>
      </p:sp>
    </p:spTree>
    <p:extLst>
      <p:ext uri="{BB962C8B-B14F-4D97-AF65-F5344CB8AC3E}">
        <p14:creationId xmlns="" xmlns:p14="http://schemas.microsoft.com/office/powerpoint/2010/main" val="3781691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rcRect/>
          <a:stretch>
            <a:fillRect/>
          </a:stretch>
        </p:blipFill>
        <p:spPr bwMode="auto">
          <a:xfrm>
            <a:off x="467544" y="451300"/>
            <a:ext cx="3960440" cy="60428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716016" y="451300"/>
            <a:ext cx="3960440" cy="60428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667165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 partir de 2016,à quoi ressemblera le livret scolaire ?</a:t>
            </a:r>
            <a:endParaRPr lang="fr-FR" dirty="0"/>
          </a:p>
        </p:txBody>
      </p:sp>
      <p:sp>
        <p:nvSpPr>
          <p:cNvPr id="3" name="Espace réservé du contenu 2"/>
          <p:cNvSpPr>
            <a:spLocks noGrp="1"/>
          </p:cNvSpPr>
          <p:nvPr>
            <p:ph sz="quarter" idx="1"/>
          </p:nvPr>
        </p:nvSpPr>
        <p:spPr/>
        <p:txBody>
          <a:bodyPr>
            <a:normAutofit fontScale="77500" lnSpcReduction="20000"/>
          </a:bodyPr>
          <a:lstStyle/>
          <a:p>
            <a:pPr marL="0" indent="0">
              <a:buNone/>
            </a:pPr>
            <a:r>
              <a:rPr lang="fr-FR" dirty="0" smtClean="0"/>
              <a:t>Désormais</a:t>
            </a:r>
            <a:r>
              <a:rPr lang="fr-FR" dirty="0"/>
              <a:t>, les élèves n’auront qu’un seul document.</a:t>
            </a:r>
          </a:p>
          <a:p>
            <a:r>
              <a:rPr lang="fr-FR" b="1" dirty="0"/>
              <a:t>À la fin de chaque trimestre, un bulletin</a:t>
            </a:r>
            <a:r>
              <a:rPr lang="fr-FR" dirty="0"/>
              <a:t> détaillant :</a:t>
            </a:r>
          </a:p>
          <a:p>
            <a:pPr marL="0" indent="0">
              <a:buNone/>
            </a:pPr>
            <a:r>
              <a:rPr lang="fr-FR" dirty="0"/>
              <a:t>au recto, le niveau des élèves par </a:t>
            </a:r>
            <a:r>
              <a:rPr lang="fr-FR" dirty="0" smtClean="0"/>
              <a:t>matière</a:t>
            </a:r>
            <a:endParaRPr lang="fr-FR" dirty="0"/>
          </a:p>
          <a:p>
            <a:pPr marL="0" indent="0">
              <a:buNone/>
            </a:pPr>
            <a:r>
              <a:rPr lang="fr-FR" dirty="0"/>
              <a:t>au verso, les appréciations générales et les projets </a:t>
            </a:r>
            <a:r>
              <a:rPr lang="fr-FR" dirty="0" smtClean="0"/>
              <a:t>menés</a:t>
            </a:r>
            <a:endParaRPr lang="fr-FR" dirty="0"/>
          </a:p>
          <a:p>
            <a:pPr marL="0" indent="0">
              <a:buNone/>
            </a:pPr>
            <a:r>
              <a:rPr lang="fr-FR" dirty="0"/>
              <a:t>Ce modèle national est construit sur un format identique du CP à la </a:t>
            </a:r>
            <a:r>
              <a:rPr lang="fr-FR" dirty="0" smtClean="0"/>
              <a:t>3</a:t>
            </a:r>
            <a:r>
              <a:rPr lang="fr-FR" baseline="30000" dirty="0" smtClean="0"/>
              <a:t>e</a:t>
            </a:r>
            <a:endParaRPr lang="fr-FR" dirty="0" smtClean="0"/>
          </a:p>
          <a:p>
            <a:pPr marL="0" indent="0">
              <a:buNone/>
            </a:pPr>
            <a:endParaRPr lang="fr-FR" dirty="0"/>
          </a:p>
          <a:p>
            <a:r>
              <a:rPr lang="fr-FR" b="1" dirty="0"/>
              <a:t>À la fin de chaque cycle (CE2, 6e, 3e), une fiche dressant un bilan global sur les 8 champs d’apprentissage du socle </a:t>
            </a:r>
            <a:r>
              <a:rPr lang="fr-FR" dirty="0"/>
              <a:t>(langue française à l’oral et à l’écrit ; langages mathématiques, scientifiques et informatiques ; représentations du monde et activité humaine ; langues étrangères et régionales ; systèmes naturels et systèmes techniques ; formation de la personne et du citoyen ; langages des arts et du corps ; méthodes et outils pour apprendre) grâce à un indicateur simple : </a:t>
            </a:r>
            <a:r>
              <a:rPr lang="fr-FR" b="1" dirty="0"/>
              <a:t>maîtrise insuffisante, fragile, satisfaisante ou très bonne</a:t>
            </a:r>
            <a:r>
              <a:rPr lang="fr-FR" dirty="0" smtClean="0"/>
              <a:t>.</a:t>
            </a:r>
            <a:endParaRPr lang="fr-FR" dirty="0"/>
          </a:p>
          <a:p>
            <a:endParaRPr lang="fr-FR" dirty="0"/>
          </a:p>
        </p:txBody>
      </p:sp>
    </p:spTree>
    <p:extLst>
      <p:ext uri="{BB962C8B-B14F-4D97-AF65-F5344CB8AC3E}">
        <p14:creationId xmlns="" xmlns:p14="http://schemas.microsoft.com/office/powerpoint/2010/main" val="3641362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Bulletin 5ème</a:t>
            </a:r>
            <a:endParaRPr lang="fr-FR" dirty="0"/>
          </a:p>
        </p:txBody>
      </p:sp>
      <p:pic>
        <p:nvPicPr>
          <p:cNvPr id="3074" name="Picture 2"/>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rcRect/>
          <a:stretch>
            <a:fillRect/>
          </a:stretch>
        </p:blipFill>
        <p:spPr bwMode="auto">
          <a:xfrm>
            <a:off x="755576" y="1474279"/>
            <a:ext cx="3384376" cy="516390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355976" y="332656"/>
            <a:ext cx="3960440" cy="60428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872595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83768" y="122029"/>
            <a:ext cx="4608512" cy="703762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Rectangle 6"/>
          <p:cNvSpPr/>
          <p:nvPr/>
        </p:nvSpPr>
        <p:spPr>
          <a:xfrm>
            <a:off x="646923" y="600767"/>
            <a:ext cx="720080" cy="5976664"/>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4000" dirty="0" smtClean="0">
                <a:solidFill>
                  <a:schemeClr val="tx1">
                    <a:lumMod val="65000"/>
                    <a:lumOff val="35000"/>
                  </a:schemeClr>
                </a:solidFill>
                <a:latin typeface="+mj-lt"/>
              </a:rPr>
              <a:t>Fiche de fin de cycle</a:t>
            </a:r>
            <a:endParaRPr lang="fr-FR" sz="4000" dirty="0">
              <a:solidFill>
                <a:schemeClr val="tx1">
                  <a:lumMod val="65000"/>
                  <a:lumOff val="35000"/>
                </a:schemeClr>
              </a:solidFill>
              <a:latin typeface="+mj-lt"/>
            </a:endParaRPr>
          </a:p>
        </p:txBody>
      </p:sp>
    </p:spTree>
    <p:extLst>
      <p:ext uri="{BB962C8B-B14F-4D97-AF65-F5344CB8AC3E}">
        <p14:creationId xmlns="" xmlns:p14="http://schemas.microsoft.com/office/powerpoint/2010/main" val="371852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bwMode="auto">
          <a:xfrm>
            <a:off x="1416110" y="2699833"/>
            <a:ext cx="2600796" cy="2421734"/>
          </a:xfrm>
          <a:prstGeom prst="ellipse">
            <a:avLst/>
          </a:prstGeom>
          <a:gradFill flip="none" rotWithShape="1">
            <a:gsLst>
              <a:gs pos="0">
                <a:schemeClr val="bg1">
                  <a:lumMod val="95000"/>
                </a:schemeClr>
              </a:gs>
              <a:gs pos="50000">
                <a:schemeClr val="bg1">
                  <a:lumMod val="95000"/>
                </a:schemeClr>
              </a:gs>
              <a:gs pos="100000">
                <a:schemeClr val="bg1">
                  <a:lumMod val="85000"/>
                </a:schemeClr>
              </a:gs>
            </a:gsLst>
            <a:path path="circle">
              <a:fillToRect l="100000" t="100000"/>
            </a:path>
            <a:tileRect r="-100000" b="-100000"/>
          </a:gradFill>
          <a:ln w="5715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smtClean="0">
              <a:ln>
                <a:noFill/>
              </a:ln>
              <a:solidFill>
                <a:schemeClr val="tx1"/>
              </a:solidFill>
              <a:effectLst/>
              <a:latin typeface="Arial" pitchFamily="34" charset="0"/>
            </a:endParaRPr>
          </a:p>
        </p:txBody>
      </p:sp>
      <p:sp>
        <p:nvSpPr>
          <p:cNvPr id="23553" name="Rectangle 14"/>
          <p:cNvSpPr>
            <a:spLocks noGrp="1"/>
          </p:cNvSpPr>
          <p:nvPr>
            <p:ph type="title"/>
          </p:nvPr>
        </p:nvSpPr>
        <p:spPr/>
        <p:txBody>
          <a:bodyPr/>
          <a:lstStyle/>
          <a:p>
            <a:r>
              <a:rPr lang="fr-FR" dirty="0" smtClean="0"/>
              <a:t>Le nouveau socle commun</a:t>
            </a:r>
          </a:p>
        </p:txBody>
      </p:sp>
      <p:sp>
        <p:nvSpPr>
          <p:cNvPr id="28704" name="AutoShape 32"/>
          <p:cNvSpPr>
            <a:spLocks noChangeArrowheads="1"/>
          </p:cNvSpPr>
          <p:nvPr/>
        </p:nvSpPr>
        <p:spPr bwMode="auto">
          <a:xfrm>
            <a:off x="693316" y="4653136"/>
            <a:ext cx="2222500" cy="895350"/>
          </a:xfrm>
          <a:prstGeom prst="roundRect">
            <a:avLst>
              <a:gd name="adj" fmla="val 16667"/>
            </a:avLst>
          </a:prstGeom>
          <a:solidFill>
            <a:srgbClr val="0094C8"/>
          </a:solidFill>
          <a:ln w="9525">
            <a:noFill/>
            <a:round/>
            <a:headEnd/>
            <a:tailEnd/>
          </a:ln>
        </p:spPr>
        <p:txBody>
          <a:bodyPr anchor="ctr"/>
          <a:lstStyle/>
          <a:p>
            <a:pPr algn="ctr"/>
            <a:r>
              <a:rPr lang="fr-FR" sz="1600" b="1" dirty="0">
                <a:solidFill>
                  <a:srgbClr val="FFFFFF"/>
                </a:solidFill>
                <a:latin typeface="Calibri" pitchFamily="34" charset="0"/>
              </a:rPr>
              <a:t>4</a:t>
            </a:r>
            <a:r>
              <a:rPr lang="fr-FR" sz="1600" b="1" dirty="0" smtClean="0">
                <a:solidFill>
                  <a:srgbClr val="FFFFFF"/>
                </a:solidFill>
                <a:latin typeface="Calibri" pitchFamily="34" charset="0"/>
              </a:rPr>
              <a:t>. Les systèmes naturels et les systèmes techniques</a:t>
            </a:r>
            <a:endParaRPr lang="fr-FR" sz="1600" b="1" dirty="0">
              <a:solidFill>
                <a:srgbClr val="FFFFFF"/>
              </a:solidFill>
              <a:latin typeface="Calibri" pitchFamily="34" charset="0"/>
            </a:endParaRPr>
          </a:p>
        </p:txBody>
      </p:sp>
      <p:sp>
        <p:nvSpPr>
          <p:cNvPr id="28705" name="AutoShape 33"/>
          <p:cNvSpPr>
            <a:spLocks noChangeArrowheads="1"/>
          </p:cNvSpPr>
          <p:nvPr/>
        </p:nvSpPr>
        <p:spPr bwMode="auto">
          <a:xfrm>
            <a:off x="107505" y="3483473"/>
            <a:ext cx="2376487" cy="809625"/>
          </a:xfrm>
          <a:prstGeom prst="roundRect">
            <a:avLst>
              <a:gd name="adj" fmla="val 16667"/>
            </a:avLst>
          </a:prstGeom>
          <a:solidFill>
            <a:srgbClr val="7B418E"/>
          </a:solidFill>
          <a:ln w="9525">
            <a:noFill/>
            <a:round/>
            <a:headEnd/>
            <a:tailEnd/>
          </a:ln>
        </p:spPr>
        <p:txBody>
          <a:bodyPr anchor="ctr"/>
          <a:lstStyle/>
          <a:p>
            <a:pPr algn="ctr"/>
            <a:r>
              <a:rPr lang="fr-FR" sz="1600" b="1" dirty="0" smtClean="0">
                <a:solidFill>
                  <a:srgbClr val="FFFFFF"/>
                </a:solidFill>
                <a:latin typeface="Calibri" pitchFamily="34" charset="0"/>
              </a:rPr>
              <a:t>3. La </a:t>
            </a:r>
            <a:r>
              <a:rPr lang="fr-FR" sz="1600" b="1" dirty="0">
                <a:solidFill>
                  <a:srgbClr val="FFFFFF"/>
                </a:solidFill>
                <a:latin typeface="Calibri" pitchFamily="34" charset="0"/>
              </a:rPr>
              <a:t>formation de la personne et du citoyen</a:t>
            </a:r>
            <a:endParaRPr lang="fr-FR" sz="1600" i="1" dirty="0">
              <a:solidFill>
                <a:srgbClr val="000000"/>
              </a:solidFill>
              <a:latin typeface="Calibri" pitchFamily="34" charset="0"/>
            </a:endParaRPr>
          </a:p>
        </p:txBody>
      </p:sp>
      <p:sp>
        <p:nvSpPr>
          <p:cNvPr id="28706" name="AutoShape 34"/>
          <p:cNvSpPr>
            <a:spLocks noChangeArrowheads="1"/>
          </p:cNvSpPr>
          <p:nvPr/>
        </p:nvSpPr>
        <p:spPr bwMode="auto">
          <a:xfrm>
            <a:off x="429667" y="2278387"/>
            <a:ext cx="2270125" cy="790575"/>
          </a:xfrm>
          <a:prstGeom prst="roundRect">
            <a:avLst>
              <a:gd name="adj" fmla="val 16667"/>
            </a:avLst>
          </a:prstGeom>
          <a:solidFill>
            <a:srgbClr val="CB8459"/>
          </a:solidFill>
          <a:ln w="9525">
            <a:noFill/>
            <a:round/>
            <a:headEnd/>
            <a:tailEnd/>
          </a:ln>
        </p:spPr>
        <p:txBody>
          <a:bodyPr anchor="ctr"/>
          <a:lstStyle/>
          <a:p>
            <a:pPr algn="ctr"/>
            <a:r>
              <a:rPr lang="fr-FR" sz="1600" b="1" dirty="0" smtClean="0">
                <a:solidFill>
                  <a:srgbClr val="FFFFFF"/>
                </a:solidFill>
                <a:latin typeface="Calibri" pitchFamily="34" charset="0"/>
              </a:rPr>
              <a:t>2. Les </a:t>
            </a:r>
            <a:r>
              <a:rPr lang="fr-FR" sz="1600" b="1" dirty="0">
                <a:solidFill>
                  <a:srgbClr val="FFFFFF"/>
                </a:solidFill>
                <a:latin typeface="Calibri" pitchFamily="34" charset="0"/>
              </a:rPr>
              <a:t>méthodes et outils pour apprendre</a:t>
            </a:r>
          </a:p>
        </p:txBody>
      </p:sp>
      <p:sp>
        <p:nvSpPr>
          <p:cNvPr id="28708" name="AutoShape 36"/>
          <p:cNvSpPr>
            <a:spLocks noChangeArrowheads="1"/>
          </p:cNvSpPr>
          <p:nvPr/>
        </p:nvSpPr>
        <p:spPr bwMode="auto">
          <a:xfrm>
            <a:off x="3109774" y="3789977"/>
            <a:ext cx="2374900" cy="971550"/>
          </a:xfrm>
          <a:prstGeom prst="roundRect">
            <a:avLst>
              <a:gd name="adj" fmla="val 16667"/>
            </a:avLst>
          </a:prstGeom>
          <a:solidFill>
            <a:srgbClr val="FDA403"/>
          </a:solidFill>
          <a:ln w="9525">
            <a:noFill/>
            <a:round/>
            <a:headEnd/>
            <a:tailEnd/>
          </a:ln>
        </p:spPr>
        <p:txBody>
          <a:bodyPr anchor="ctr"/>
          <a:lstStyle/>
          <a:p>
            <a:pPr algn="ctr"/>
            <a:r>
              <a:rPr lang="fr-FR" sz="1600" b="1" dirty="0" smtClean="0">
                <a:solidFill>
                  <a:srgbClr val="FFFFFF"/>
                </a:solidFill>
                <a:latin typeface="Calibri" pitchFamily="34" charset="0"/>
              </a:rPr>
              <a:t>5. Les </a:t>
            </a:r>
            <a:r>
              <a:rPr lang="fr-FR" sz="1600" b="1" dirty="0">
                <a:solidFill>
                  <a:srgbClr val="FFFFFF"/>
                </a:solidFill>
                <a:latin typeface="Calibri" pitchFamily="34" charset="0"/>
              </a:rPr>
              <a:t>représentations du monde et </a:t>
            </a:r>
            <a:r>
              <a:rPr lang="fr-FR" sz="1600" b="1" dirty="0" smtClean="0">
                <a:solidFill>
                  <a:srgbClr val="FFFFFF"/>
                </a:solidFill>
                <a:latin typeface="Calibri" pitchFamily="34" charset="0"/>
              </a:rPr>
              <a:t/>
            </a:r>
            <a:br>
              <a:rPr lang="fr-FR" sz="1600" b="1" dirty="0" smtClean="0">
                <a:solidFill>
                  <a:srgbClr val="FFFFFF"/>
                </a:solidFill>
                <a:latin typeface="Calibri" pitchFamily="34" charset="0"/>
              </a:rPr>
            </a:br>
            <a:r>
              <a:rPr lang="fr-FR" sz="1600" b="1" dirty="0" smtClean="0">
                <a:solidFill>
                  <a:srgbClr val="FFFFFF"/>
                </a:solidFill>
                <a:latin typeface="Calibri" pitchFamily="34" charset="0"/>
              </a:rPr>
              <a:t>l’activité </a:t>
            </a:r>
            <a:r>
              <a:rPr lang="fr-FR" sz="1600" b="1" dirty="0">
                <a:solidFill>
                  <a:srgbClr val="FFFFFF"/>
                </a:solidFill>
                <a:latin typeface="Calibri" pitchFamily="34" charset="0"/>
              </a:rPr>
              <a:t>humaine</a:t>
            </a:r>
            <a:endParaRPr lang="fr-FR" sz="1600" i="1" dirty="0">
              <a:solidFill>
                <a:srgbClr val="000000"/>
              </a:solidFill>
              <a:latin typeface="Calibri" pitchFamily="34" charset="0"/>
            </a:endParaRPr>
          </a:p>
        </p:txBody>
      </p:sp>
      <p:sp>
        <p:nvSpPr>
          <p:cNvPr id="28710" name="AutoShape 38"/>
          <p:cNvSpPr>
            <a:spLocks noChangeArrowheads="1"/>
          </p:cNvSpPr>
          <p:nvPr/>
        </p:nvSpPr>
        <p:spPr bwMode="auto">
          <a:xfrm>
            <a:off x="2964395" y="2526600"/>
            <a:ext cx="2105025" cy="863600"/>
          </a:xfrm>
          <a:prstGeom prst="roundRect">
            <a:avLst>
              <a:gd name="adj" fmla="val 16667"/>
            </a:avLst>
          </a:prstGeom>
          <a:solidFill>
            <a:srgbClr val="00B050"/>
          </a:solidFill>
          <a:ln w="9525">
            <a:noFill/>
            <a:round/>
            <a:headEnd/>
            <a:tailEnd/>
          </a:ln>
        </p:spPr>
        <p:txBody>
          <a:bodyPr anchor="ctr"/>
          <a:lstStyle/>
          <a:p>
            <a:pPr algn="ctr"/>
            <a:r>
              <a:rPr lang="fr-FR" sz="1600" b="1" dirty="0" smtClean="0">
                <a:solidFill>
                  <a:srgbClr val="FFFFFF"/>
                </a:solidFill>
                <a:latin typeface="Calibri" pitchFamily="34" charset="0"/>
              </a:rPr>
              <a:t>1. Les </a:t>
            </a:r>
            <a:r>
              <a:rPr lang="fr-FR" sz="1600" b="1" dirty="0">
                <a:solidFill>
                  <a:srgbClr val="FFFFFF"/>
                </a:solidFill>
                <a:latin typeface="Calibri" pitchFamily="34" charset="0"/>
              </a:rPr>
              <a:t>langages pour penser et communiquer</a:t>
            </a:r>
            <a:endParaRPr lang="fr-FR" sz="1600" i="1" dirty="0">
              <a:solidFill>
                <a:srgbClr val="000000"/>
              </a:solidFill>
              <a:latin typeface="Calibri" pitchFamily="34" charset="0"/>
            </a:endParaRPr>
          </a:p>
        </p:txBody>
      </p:sp>
      <p:sp>
        <p:nvSpPr>
          <p:cNvPr id="28720" name="Text Box 48"/>
          <p:cNvSpPr txBox="1">
            <a:spLocks noChangeArrowheads="1"/>
          </p:cNvSpPr>
          <p:nvPr/>
        </p:nvSpPr>
        <p:spPr bwMode="auto">
          <a:xfrm>
            <a:off x="661988" y="1412777"/>
            <a:ext cx="3693188" cy="430887"/>
          </a:xfrm>
          <a:prstGeom prst="rect">
            <a:avLst/>
          </a:prstGeom>
          <a:noFill/>
          <a:ln>
            <a:noFill/>
          </a:ln>
          <a:effectLst/>
          <a:extLst/>
        </p:spPr>
        <p:txBody>
          <a:bodyPr wrap="square">
            <a:spAutoFit/>
          </a:bodyPr>
          <a:lstStyle/>
          <a:p>
            <a:pPr marL="342900" indent="-342900">
              <a:spcBef>
                <a:spcPct val="50000"/>
              </a:spcBef>
              <a:buFont typeface="Wingdings" pitchFamily="2" charset="2"/>
              <a:buChar char="Ø"/>
              <a:defRPr/>
            </a:pPr>
            <a:r>
              <a:rPr lang="fr-FR" sz="2200" b="1" dirty="0" smtClean="0">
                <a:solidFill>
                  <a:schemeClr val="accent6">
                    <a:lumMod val="60000"/>
                    <a:lumOff val="40000"/>
                  </a:schemeClr>
                </a:solidFill>
                <a:latin typeface="+mn-lt"/>
                <a:ea typeface="+mn-ea"/>
                <a:cs typeface="+mn-cs"/>
              </a:rPr>
              <a:t>5</a:t>
            </a:r>
            <a:r>
              <a:rPr lang="fr-FR" sz="2200" b="1" dirty="0" smtClean="0">
                <a:solidFill>
                  <a:srgbClr val="78BBBC"/>
                </a:solidFill>
                <a:latin typeface="+mn-lt"/>
                <a:ea typeface="+mn-ea"/>
                <a:cs typeface="+mn-cs"/>
              </a:rPr>
              <a:t> </a:t>
            </a:r>
            <a:r>
              <a:rPr lang="fr-FR" sz="2200" b="1" dirty="0">
                <a:solidFill>
                  <a:srgbClr val="7B418E"/>
                </a:solidFill>
                <a:latin typeface="+mn-lt"/>
                <a:ea typeface="+mn-ea"/>
                <a:cs typeface="+mn-cs"/>
              </a:rPr>
              <a:t>domaines</a:t>
            </a:r>
            <a:r>
              <a:rPr lang="fr-FR" sz="2200" b="1" dirty="0">
                <a:solidFill>
                  <a:schemeClr val="accent6">
                    <a:lumMod val="60000"/>
                    <a:lumOff val="40000"/>
                  </a:schemeClr>
                </a:solidFill>
                <a:latin typeface="+mn-lt"/>
                <a:ea typeface="+mn-ea"/>
                <a:cs typeface="+mn-cs"/>
              </a:rPr>
              <a:t> de formation</a:t>
            </a:r>
          </a:p>
        </p:txBody>
      </p:sp>
      <p:sp>
        <p:nvSpPr>
          <p:cNvPr id="21" name="Rectangle 20"/>
          <p:cNvSpPr/>
          <p:nvPr/>
        </p:nvSpPr>
        <p:spPr>
          <a:xfrm>
            <a:off x="4479969" y="1412777"/>
            <a:ext cx="4268495" cy="769441"/>
          </a:xfrm>
          <a:prstGeom prst="rect">
            <a:avLst/>
          </a:prstGeom>
        </p:spPr>
        <p:txBody>
          <a:bodyPr wrap="square">
            <a:spAutoFit/>
          </a:bodyPr>
          <a:lstStyle/>
          <a:p>
            <a:pPr marL="342900" indent="-342900">
              <a:spcBef>
                <a:spcPct val="50000"/>
              </a:spcBef>
              <a:buFont typeface="Wingdings" pitchFamily="2" charset="2"/>
              <a:buChar char="Ø"/>
              <a:defRPr/>
            </a:pPr>
            <a:r>
              <a:rPr lang="fr-FR" sz="2200" b="1" dirty="0">
                <a:solidFill>
                  <a:schemeClr val="accent6">
                    <a:lumMod val="60000"/>
                    <a:lumOff val="40000"/>
                  </a:schemeClr>
                </a:solidFill>
                <a:latin typeface="+mn-lt"/>
                <a:ea typeface="+mn-ea"/>
                <a:cs typeface="+mn-cs"/>
              </a:rPr>
              <a:t>Des</a:t>
            </a:r>
            <a:r>
              <a:rPr lang="fr-FR" sz="2200" b="1" dirty="0">
                <a:solidFill>
                  <a:srgbClr val="78BBBC"/>
                </a:solidFill>
                <a:latin typeface="+mn-lt"/>
                <a:ea typeface="+mn-ea"/>
                <a:cs typeface="+mn-cs"/>
              </a:rPr>
              <a:t> </a:t>
            </a:r>
            <a:r>
              <a:rPr lang="fr-FR" sz="2200" b="1" dirty="0">
                <a:solidFill>
                  <a:srgbClr val="7B418E"/>
                </a:solidFill>
                <a:latin typeface="+mn-lt"/>
                <a:ea typeface="+mn-ea"/>
                <a:cs typeface="+mn-cs"/>
              </a:rPr>
              <a:t>objectifs </a:t>
            </a:r>
            <a:r>
              <a:rPr lang="fr-FR" sz="2200" b="1" dirty="0">
                <a:solidFill>
                  <a:schemeClr val="accent6">
                    <a:lumMod val="60000"/>
                    <a:lumOff val="40000"/>
                  </a:schemeClr>
                </a:solidFill>
                <a:latin typeface="+mn-lt"/>
                <a:ea typeface="+mn-ea"/>
                <a:cs typeface="+mn-cs"/>
              </a:rPr>
              <a:t>dans chacun d’eux</a:t>
            </a:r>
          </a:p>
        </p:txBody>
      </p:sp>
      <p:sp>
        <p:nvSpPr>
          <p:cNvPr id="40" name="AutoShape 34"/>
          <p:cNvSpPr>
            <a:spLocks noChangeArrowheads="1"/>
          </p:cNvSpPr>
          <p:nvPr/>
        </p:nvSpPr>
        <p:spPr bwMode="auto">
          <a:xfrm>
            <a:off x="6132746" y="1925507"/>
            <a:ext cx="2880000" cy="919401"/>
          </a:xfrm>
          <a:prstGeom prst="roundRect">
            <a:avLst>
              <a:gd name="adj" fmla="val 16667"/>
            </a:avLst>
          </a:prstGeom>
          <a:noFill/>
          <a:ln w="28575">
            <a:solidFill>
              <a:srgbClr val="00A048"/>
            </a:solidFill>
            <a:round/>
            <a:headEnd/>
            <a:tailEnd/>
          </a:ln>
        </p:spPr>
        <p:txBody>
          <a:bodyPr anchor="ctr">
            <a:spAutoFit/>
          </a:bodyPr>
          <a:lstStyle/>
          <a:p>
            <a:pPr algn="ctr"/>
            <a:r>
              <a:rPr lang="fr-FR" sz="1600" b="1" dirty="0" smtClean="0">
                <a:solidFill>
                  <a:srgbClr val="00B050"/>
                </a:solidFill>
                <a:latin typeface="Calibri" pitchFamily="34" charset="0"/>
              </a:rPr>
              <a:t>Comprendre, s’exprimer</a:t>
            </a:r>
            <a:br>
              <a:rPr lang="fr-FR" sz="1600" b="1" dirty="0" smtClean="0">
                <a:solidFill>
                  <a:srgbClr val="00B050"/>
                </a:solidFill>
                <a:latin typeface="Calibri" pitchFamily="34" charset="0"/>
              </a:rPr>
            </a:br>
            <a:r>
              <a:rPr lang="fr-FR" sz="1600" b="1" dirty="0" smtClean="0">
                <a:solidFill>
                  <a:srgbClr val="00B050"/>
                </a:solidFill>
                <a:latin typeface="Calibri" pitchFamily="34" charset="0"/>
              </a:rPr>
              <a:t>en utilisant </a:t>
            </a:r>
            <a:r>
              <a:rPr lang="fr-FR" sz="1600" b="1" dirty="0">
                <a:solidFill>
                  <a:srgbClr val="00B050"/>
                </a:solidFill>
                <a:latin typeface="Calibri" pitchFamily="34" charset="0"/>
              </a:rPr>
              <a:t>la langue </a:t>
            </a:r>
            <a:r>
              <a:rPr lang="fr-FR" sz="1600" b="1" dirty="0" smtClean="0">
                <a:solidFill>
                  <a:srgbClr val="00B050"/>
                </a:solidFill>
                <a:latin typeface="Calibri" pitchFamily="34" charset="0"/>
              </a:rPr>
              <a:t>française à l’oral et à l’écrit</a:t>
            </a:r>
            <a:endParaRPr lang="fr-FR" sz="1600" b="1" dirty="0">
              <a:solidFill>
                <a:srgbClr val="00B050"/>
              </a:solidFill>
              <a:latin typeface="Calibri" pitchFamily="34" charset="0"/>
            </a:endParaRPr>
          </a:p>
        </p:txBody>
      </p:sp>
      <p:sp>
        <p:nvSpPr>
          <p:cNvPr id="41" name="AutoShape 34"/>
          <p:cNvSpPr>
            <a:spLocks noChangeArrowheads="1"/>
          </p:cNvSpPr>
          <p:nvPr/>
        </p:nvSpPr>
        <p:spPr bwMode="auto">
          <a:xfrm>
            <a:off x="6132746" y="2893459"/>
            <a:ext cx="2880000" cy="1191816"/>
          </a:xfrm>
          <a:prstGeom prst="roundRect">
            <a:avLst>
              <a:gd name="adj" fmla="val 16667"/>
            </a:avLst>
          </a:prstGeom>
          <a:noFill/>
          <a:ln w="28575">
            <a:solidFill>
              <a:srgbClr val="00AA4D"/>
            </a:solidFill>
            <a:round/>
            <a:headEnd/>
            <a:tailEnd/>
          </a:ln>
        </p:spPr>
        <p:txBody>
          <a:bodyPr anchor="ctr">
            <a:spAutoFit/>
          </a:bodyPr>
          <a:lstStyle/>
          <a:p>
            <a:pPr algn="ctr"/>
            <a:r>
              <a:rPr lang="fr-FR" sz="1600" b="1" dirty="0" smtClean="0">
                <a:solidFill>
                  <a:srgbClr val="00B050"/>
                </a:solidFill>
                <a:latin typeface="Calibri" pitchFamily="34" charset="0"/>
              </a:rPr>
              <a:t>Comprendre, s’exprimer en utilisant une langue étrangère et, le cas échéant, une langue régionale</a:t>
            </a:r>
            <a:endParaRPr lang="fr-FR" sz="1600" b="1" dirty="0">
              <a:solidFill>
                <a:srgbClr val="00B050"/>
              </a:solidFill>
              <a:latin typeface="Calibri" pitchFamily="34" charset="0"/>
            </a:endParaRPr>
          </a:p>
        </p:txBody>
      </p:sp>
      <p:sp>
        <p:nvSpPr>
          <p:cNvPr id="42" name="AutoShape 34"/>
          <p:cNvSpPr>
            <a:spLocks noChangeArrowheads="1"/>
          </p:cNvSpPr>
          <p:nvPr/>
        </p:nvSpPr>
        <p:spPr bwMode="auto">
          <a:xfrm>
            <a:off x="6132746" y="4128041"/>
            <a:ext cx="2880000" cy="1191816"/>
          </a:xfrm>
          <a:prstGeom prst="roundRect">
            <a:avLst>
              <a:gd name="adj" fmla="val 16667"/>
            </a:avLst>
          </a:prstGeom>
          <a:noFill/>
          <a:ln w="28575">
            <a:solidFill>
              <a:srgbClr val="00B052"/>
            </a:solidFill>
            <a:round/>
            <a:headEnd/>
            <a:tailEnd/>
          </a:ln>
        </p:spPr>
        <p:txBody>
          <a:bodyPr anchor="ctr">
            <a:spAutoFit/>
          </a:bodyPr>
          <a:lstStyle/>
          <a:p>
            <a:pPr algn="ctr"/>
            <a:r>
              <a:rPr lang="fr-FR" sz="1600" b="1" dirty="0" smtClean="0">
                <a:solidFill>
                  <a:srgbClr val="00B050"/>
                </a:solidFill>
                <a:latin typeface="Calibri" pitchFamily="34" charset="0"/>
              </a:rPr>
              <a:t>Comprendre, s’exprimer</a:t>
            </a:r>
            <a:br>
              <a:rPr lang="fr-FR" sz="1600" b="1" dirty="0" smtClean="0">
                <a:solidFill>
                  <a:srgbClr val="00B050"/>
                </a:solidFill>
                <a:latin typeface="Calibri" pitchFamily="34" charset="0"/>
              </a:rPr>
            </a:br>
            <a:r>
              <a:rPr lang="fr-FR" sz="1600" b="1" dirty="0" smtClean="0">
                <a:solidFill>
                  <a:srgbClr val="00B050"/>
                </a:solidFill>
                <a:latin typeface="Calibri" pitchFamily="34" charset="0"/>
              </a:rPr>
              <a:t>en utilisant les langages mathématiques, scientifiques et informatiques</a:t>
            </a:r>
            <a:endParaRPr lang="fr-FR" sz="1600" b="1" dirty="0">
              <a:solidFill>
                <a:srgbClr val="00B050"/>
              </a:solidFill>
              <a:latin typeface="Calibri" pitchFamily="34" charset="0"/>
            </a:endParaRPr>
          </a:p>
        </p:txBody>
      </p:sp>
      <p:sp>
        <p:nvSpPr>
          <p:cNvPr id="43" name="AutoShape 34"/>
          <p:cNvSpPr>
            <a:spLocks noChangeArrowheads="1"/>
          </p:cNvSpPr>
          <p:nvPr/>
        </p:nvSpPr>
        <p:spPr bwMode="auto">
          <a:xfrm>
            <a:off x="6132746" y="5373734"/>
            <a:ext cx="2880000" cy="919401"/>
          </a:xfrm>
          <a:prstGeom prst="roundRect">
            <a:avLst>
              <a:gd name="adj" fmla="val 16667"/>
            </a:avLst>
          </a:prstGeom>
          <a:noFill/>
          <a:ln w="28575">
            <a:solidFill>
              <a:srgbClr val="00BE56"/>
            </a:solidFill>
            <a:round/>
            <a:headEnd/>
            <a:tailEnd/>
          </a:ln>
        </p:spPr>
        <p:txBody>
          <a:bodyPr anchor="ctr">
            <a:spAutoFit/>
          </a:bodyPr>
          <a:lstStyle/>
          <a:p>
            <a:pPr algn="ctr"/>
            <a:r>
              <a:rPr lang="fr-FR" sz="1600" b="1" dirty="0" smtClean="0">
                <a:solidFill>
                  <a:srgbClr val="00B050"/>
                </a:solidFill>
                <a:latin typeface="Calibri" pitchFamily="34" charset="0"/>
              </a:rPr>
              <a:t>Comprendre, s’exprimer</a:t>
            </a:r>
            <a:br>
              <a:rPr lang="fr-FR" sz="1600" b="1" dirty="0" smtClean="0">
                <a:solidFill>
                  <a:srgbClr val="00B050"/>
                </a:solidFill>
                <a:latin typeface="Calibri" pitchFamily="34" charset="0"/>
              </a:rPr>
            </a:br>
            <a:r>
              <a:rPr lang="fr-FR" sz="1600" b="1" dirty="0" smtClean="0">
                <a:solidFill>
                  <a:srgbClr val="00B050"/>
                </a:solidFill>
                <a:latin typeface="Calibri" pitchFamily="34" charset="0"/>
              </a:rPr>
              <a:t>en utilisant les langages</a:t>
            </a:r>
            <a:br>
              <a:rPr lang="fr-FR" sz="1600" b="1" dirty="0" smtClean="0">
                <a:solidFill>
                  <a:srgbClr val="00B050"/>
                </a:solidFill>
                <a:latin typeface="Calibri" pitchFamily="34" charset="0"/>
              </a:rPr>
            </a:br>
            <a:r>
              <a:rPr lang="fr-FR" sz="1600" b="1" dirty="0" smtClean="0">
                <a:solidFill>
                  <a:srgbClr val="00B050"/>
                </a:solidFill>
                <a:latin typeface="Calibri" pitchFamily="34" charset="0"/>
              </a:rPr>
              <a:t>des arts et du corps</a:t>
            </a:r>
            <a:endParaRPr lang="fr-FR" sz="1600" b="1" dirty="0">
              <a:solidFill>
                <a:srgbClr val="00B050"/>
              </a:solidFill>
              <a:latin typeface="Calibri" pitchFamily="34" charset="0"/>
            </a:endParaRPr>
          </a:p>
        </p:txBody>
      </p:sp>
      <p:cxnSp>
        <p:nvCxnSpPr>
          <p:cNvPr id="30" name="Connecteur en angle 29"/>
          <p:cNvCxnSpPr>
            <a:cxnSpLocks noChangeShapeType="1"/>
          </p:cNvCxnSpPr>
          <p:nvPr/>
        </p:nvCxnSpPr>
        <p:spPr bwMode="auto">
          <a:xfrm flipV="1">
            <a:off x="5069518" y="2337452"/>
            <a:ext cx="1020391" cy="612000"/>
          </a:xfrm>
          <a:prstGeom prst="bentConnector3">
            <a:avLst>
              <a:gd name="adj1" fmla="val 50000"/>
            </a:avLst>
          </a:prstGeom>
          <a:noFill/>
          <a:ln w="19050" algn="ctr">
            <a:solidFill>
              <a:srgbClr val="00B050"/>
            </a:solidFill>
            <a:round/>
            <a:headEnd/>
            <a:tailEnd type="arrow" w="med" len="med"/>
          </a:ln>
        </p:spPr>
      </p:cxnSp>
      <p:cxnSp>
        <p:nvCxnSpPr>
          <p:cNvPr id="48" name="Connecteur en angle 47"/>
          <p:cNvCxnSpPr>
            <a:cxnSpLocks noChangeShapeType="1"/>
            <a:stCxn id="28710" idx="3"/>
          </p:cNvCxnSpPr>
          <p:nvPr/>
        </p:nvCxnSpPr>
        <p:spPr bwMode="auto">
          <a:xfrm>
            <a:off x="5069419" y="2958399"/>
            <a:ext cx="1020391" cy="468000"/>
          </a:xfrm>
          <a:prstGeom prst="bentConnector3">
            <a:avLst>
              <a:gd name="adj1" fmla="val 50000"/>
            </a:avLst>
          </a:prstGeom>
          <a:noFill/>
          <a:ln w="19050" algn="ctr">
            <a:solidFill>
              <a:srgbClr val="00B050"/>
            </a:solidFill>
            <a:round/>
            <a:headEnd/>
            <a:tailEnd type="arrow" w="med" len="med"/>
          </a:ln>
        </p:spPr>
      </p:cxnSp>
      <p:cxnSp>
        <p:nvCxnSpPr>
          <p:cNvPr id="51" name="Connecteur en angle 50"/>
          <p:cNvCxnSpPr>
            <a:cxnSpLocks noChangeShapeType="1"/>
            <a:stCxn id="28710" idx="3"/>
          </p:cNvCxnSpPr>
          <p:nvPr/>
        </p:nvCxnSpPr>
        <p:spPr bwMode="auto">
          <a:xfrm>
            <a:off x="5069419" y="2958399"/>
            <a:ext cx="1020391" cy="1620000"/>
          </a:xfrm>
          <a:prstGeom prst="bentConnector3">
            <a:avLst>
              <a:gd name="adj1" fmla="val 50000"/>
            </a:avLst>
          </a:prstGeom>
          <a:noFill/>
          <a:ln w="19050" algn="ctr">
            <a:solidFill>
              <a:srgbClr val="00B050"/>
            </a:solidFill>
            <a:round/>
            <a:headEnd/>
            <a:tailEnd type="arrow" w="med" len="med"/>
          </a:ln>
        </p:spPr>
      </p:cxnSp>
      <p:cxnSp>
        <p:nvCxnSpPr>
          <p:cNvPr id="54" name="Connecteur en angle 53"/>
          <p:cNvCxnSpPr>
            <a:cxnSpLocks noChangeShapeType="1"/>
            <a:stCxn id="28710" idx="3"/>
          </p:cNvCxnSpPr>
          <p:nvPr/>
        </p:nvCxnSpPr>
        <p:spPr bwMode="auto">
          <a:xfrm>
            <a:off x="5069420" y="2958399"/>
            <a:ext cx="1020763" cy="2736000"/>
          </a:xfrm>
          <a:prstGeom prst="bentConnector3">
            <a:avLst>
              <a:gd name="adj1" fmla="val 50000"/>
            </a:avLst>
          </a:prstGeom>
          <a:noFill/>
          <a:ln w="19050" algn="ctr">
            <a:solidFill>
              <a:srgbClr val="00B050"/>
            </a:solidFill>
            <a:round/>
            <a:headEnd/>
            <a:tailEnd type="arrow" w="med" len="med"/>
          </a:ln>
        </p:spPr>
      </p:cxnSp>
      <p:sp>
        <p:nvSpPr>
          <p:cNvPr id="20" name="ZoneTexte 19">
            <a:hlinkClick r:id="rId3"/>
          </p:cNvPr>
          <p:cNvSpPr txBox="1"/>
          <p:nvPr/>
        </p:nvSpPr>
        <p:spPr>
          <a:xfrm>
            <a:off x="258098" y="5974714"/>
            <a:ext cx="1938544" cy="276999"/>
          </a:xfrm>
          <a:prstGeom prst="rect">
            <a:avLst/>
          </a:prstGeom>
          <a:noFill/>
        </p:spPr>
        <p:txBody>
          <a:bodyPr wrap="none" rtlCol="0">
            <a:spAutoFit/>
          </a:bodyPr>
          <a:lstStyle/>
          <a:p>
            <a:r>
              <a:rPr lang="fr-FR" sz="1200" b="1" i="1" dirty="0" smtClean="0">
                <a:solidFill>
                  <a:schemeClr val="accent1">
                    <a:lumMod val="50000"/>
                  </a:schemeClr>
                </a:solidFill>
              </a:rPr>
              <a:t>Le décret sur le socle commun</a:t>
            </a:r>
            <a:endParaRPr lang="fr-FR" sz="1200" b="1" i="1" dirty="0">
              <a:solidFill>
                <a:schemeClr val="accent1">
                  <a:lumMod val="50000"/>
                </a:schemeClr>
              </a:solidFill>
            </a:endParaRPr>
          </a:p>
        </p:txBody>
      </p:sp>
      <p:sp>
        <p:nvSpPr>
          <p:cNvPr id="23" name="Espace réservé du pied de page 2"/>
          <p:cNvSpPr txBox="1">
            <a:spLocks noGrp="1"/>
          </p:cNvSpPr>
          <p:nvPr/>
        </p:nvSpPr>
        <p:spPr bwMode="auto">
          <a:xfrm>
            <a:off x="1652588" y="6372227"/>
            <a:ext cx="7095876" cy="485775"/>
          </a:xfrm>
          <a:prstGeom prst="rect">
            <a:avLst/>
          </a:prstGeom>
          <a:noFill/>
          <a:ln>
            <a:miter lim="800000"/>
            <a:headEnd/>
            <a:tailEnd/>
          </a:ln>
        </p:spPr>
        <p:txBody>
          <a:bodyPr/>
          <a:lstStyle/>
          <a:p>
            <a:pPr eaLnBrk="0" hangingPunct="0"/>
            <a:r>
              <a:rPr lang="fr-FR" altLang="fr-FR" sz="1000" dirty="0">
                <a:solidFill>
                  <a:srgbClr val="000000"/>
                </a:solidFill>
                <a:latin typeface="Calibri" pitchFamily="34" charset="0"/>
              </a:rPr>
              <a:t>Ministère de </a:t>
            </a:r>
            <a:r>
              <a:rPr lang="fr-FR" altLang="fr-FR" sz="1000" dirty="0" smtClean="0">
                <a:solidFill>
                  <a:srgbClr val="000000"/>
                </a:solidFill>
                <a:latin typeface="Calibri" pitchFamily="34" charset="0"/>
              </a:rPr>
              <a:t>l’Éducation </a:t>
            </a:r>
            <a:r>
              <a:rPr lang="fr-FR" altLang="fr-FR" sz="1000" dirty="0">
                <a:solidFill>
                  <a:srgbClr val="000000"/>
                </a:solidFill>
                <a:latin typeface="Calibri" pitchFamily="34" charset="0"/>
              </a:rPr>
              <a:t>nationale, de </a:t>
            </a:r>
            <a:r>
              <a:rPr lang="fr-FR" altLang="fr-FR" sz="1000" dirty="0" smtClean="0">
                <a:solidFill>
                  <a:srgbClr val="000000"/>
                </a:solidFill>
                <a:latin typeface="Calibri" pitchFamily="34" charset="0"/>
              </a:rPr>
              <a:t>l’Enseignement </a:t>
            </a:r>
            <a:r>
              <a:rPr lang="fr-FR" altLang="fr-FR" sz="1000" dirty="0">
                <a:solidFill>
                  <a:srgbClr val="000000"/>
                </a:solidFill>
                <a:latin typeface="Calibri" pitchFamily="34" charset="0"/>
              </a:rPr>
              <a:t>supérieur et de la </a:t>
            </a:r>
            <a:r>
              <a:rPr lang="fr-FR" altLang="fr-FR" sz="1000" dirty="0" smtClean="0">
                <a:solidFill>
                  <a:srgbClr val="000000"/>
                </a:solidFill>
                <a:latin typeface="Calibri" pitchFamily="34" charset="0"/>
              </a:rPr>
              <a:t>Recherche </a:t>
            </a:r>
            <a:r>
              <a:rPr lang="fr-FR" altLang="fr-FR" sz="1000" dirty="0">
                <a:solidFill>
                  <a:srgbClr val="000000"/>
                </a:solidFill>
                <a:latin typeface="Calibri" pitchFamily="34" charset="0"/>
              </a:rPr>
              <a:t>– DGESCO</a:t>
            </a:r>
          </a:p>
          <a:p>
            <a:pPr marL="0" marR="0" indent="0" algn="l" defTabSz="914400" rtl="0" eaLnBrk="0" fontAlgn="base" latinLnBrk="0" hangingPunct="0">
              <a:lnSpc>
                <a:spcPct val="100000"/>
              </a:lnSpc>
              <a:spcBef>
                <a:spcPct val="0"/>
              </a:spcBef>
              <a:spcAft>
                <a:spcPct val="0"/>
              </a:spcAft>
              <a:buClrTx/>
              <a:buSzTx/>
              <a:buFontTx/>
              <a:buNone/>
              <a:tabLst>
                <a:tab pos="6840000" algn="r"/>
              </a:tabLst>
              <a:defRPr/>
            </a:pPr>
            <a:r>
              <a:rPr lang="fr-FR" altLang="fr-FR" sz="1000" dirty="0">
                <a:latin typeface="Calibri" pitchFamily="34" charset="0"/>
                <a:hlinkClick r:id="rId4"/>
              </a:rPr>
              <a:t>http://</a:t>
            </a:r>
            <a:r>
              <a:rPr lang="fr-FR" altLang="fr-FR" sz="1000" dirty="0" smtClean="0">
                <a:solidFill>
                  <a:schemeClr val="accent1">
                    <a:lumMod val="50000"/>
                  </a:schemeClr>
                </a:solidFill>
                <a:latin typeface="Calibri" pitchFamily="34" charset="0"/>
                <a:hlinkClick r:id="rId4"/>
              </a:rPr>
              <a:t>eduscol.education.fr/colleges-rentree-2015</a:t>
            </a:r>
            <a:r>
              <a:rPr lang="fr-FR" altLang="fr-FR" sz="1000" dirty="0" smtClean="0">
                <a:solidFill>
                  <a:schemeClr val="accent1">
                    <a:lumMod val="50000"/>
                  </a:schemeClr>
                </a:solidFill>
                <a:latin typeface="Calibri" pitchFamily="34" charset="0"/>
              </a:rPr>
              <a:t>	</a:t>
            </a:r>
            <a:r>
              <a:rPr lang="fr-FR" sz="1000" b="0" dirty="0" smtClean="0">
                <a:solidFill>
                  <a:schemeClr val="accent1">
                    <a:lumMod val="50000"/>
                  </a:schemeClr>
                </a:solidFill>
                <a:latin typeface="+mn-lt"/>
              </a:rPr>
              <a:t>&gt; </a:t>
            </a:r>
            <a:fld id="{7598299E-AB59-4B2A-BF24-A129B6E409FF}" type="slidenum">
              <a:rPr lang="fr-FR" sz="1000" b="0" smtClean="0">
                <a:solidFill>
                  <a:schemeClr val="accent1">
                    <a:lumMod val="50000"/>
                  </a:schemeClr>
                </a:solidFill>
                <a:latin typeface="+mn-lt"/>
              </a:rPr>
              <a:pPr marL="0" marR="0" indent="0" algn="l" defTabSz="914400" rtl="0" eaLnBrk="0" fontAlgn="base" latinLnBrk="0" hangingPunct="0">
                <a:lnSpc>
                  <a:spcPct val="100000"/>
                </a:lnSpc>
                <a:spcBef>
                  <a:spcPct val="0"/>
                </a:spcBef>
                <a:spcAft>
                  <a:spcPct val="0"/>
                </a:spcAft>
                <a:buClrTx/>
                <a:buSzTx/>
                <a:buFontTx/>
                <a:buNone/>
                <a:tabLst>
                  <a:tab pos="6840000" algn="r"/>
                </a:tabLst>
                <a:defRPr/>
              </a:pPr>
              <a:t>2</a:t>
            </a:fld>
            <a:endParaRPr lang="fr-FR" sz="1000" b="0" dirty="0" smtClean="0">
              <a:solidFill>
                <a:schemeClr val="accent1">
                  <a:lumMod val="50000"/>
                </a:schemeClr>
              </a:solidFill>
              <a:latin typeface="+mn-lt"/>
            </a:endParaRPr>
          </a:p>
          <a:p>
            <a:pPr eaLnBrk="0" hangingPunct="0"/>
            <a:endParaRPr lang="fr-FR" altLang="fr-FR" sz="1000" dirty="0">
              <a:latin typeface="Calibri" pitchFamily="34" charset="0"/>
            </a:endParaRPr>
          </a:p>
        </p:txBody>
      </p:sp>
      <p:pic>
        <p:nvPicPr>
          <p:cNvPr id="24" name="Image 12"/>
          <p:cNvPicPr>
            <a:picLocks noChangeAspect="1"/>
          </p:cNvPicPr>
          <p:nvPr/>
        </p:nvPicPr>
        <p:blipFill>
          <a:blip r:embed="rId5" cstate="print"/>
          <a:srcRect t="16887" b="17810"/>
          <a:stretch>
            <a:fillRect/>
          </a:stretch>
        </p:blipFill>
        <p:spPr bwMode="auto">
          <a:xfrm>
            <a:off x="95250" y="6324602"/>
            <a:ext cx="1419225" cy="358775"/>
          </a:xfrm>
          <a:prstGeom prst="rect">
            <a:avLst/>
          </a:prstGeom>
          <a:noFill/>
          <a:ln w="9525">
            <a:noFill/>
            <a:miter lim="800000"/>
            <a:headEnd/>
            <a:tailEnd/>
          </a:ln>
        </p:spPr>
      </p:pic>
    </p:spTree>
    <p:extLst>
      <p:ext uri="{BB962C8B-B14F-4D97-AF65-F5344CB8AC3E}">
        <p14:creationId xmlns="" xmlns:p14="http://schemas.microsoft.com/office/powerpoint/2010/main" val="364646999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r>
              <a:rPr lang="fr-FR" dirty="0"/>
              <a:t>Le décompte des points  </a:t>
            </a:r>
            <a:r>
              <a:rPr lang="fr-FR" dirty="0" smtClean="0"/>
              <a:t>:</a:t>
            </a:r>
            <a:endParaRPr lang="fr-FR" dirty="0"/>
          </a:p>
        </p:txBody>
      </p:sp>
      <p:sp>
        <p:nvSpPr>
          <p:cNvPr id="3" name="Espace réservé du contenu 2"/>
          <p:cNvSpPr>
            <a:spLocks noGrp="1"/>
          </p:cNvSpPr>
          <p:nvPr>
            <p:ph sz="quarter" idx="1"/>
          </p:nvPr>
        </p:nvSpPr>
        <p:spPr>
          <a:xfrm>
            <a:off x="914400" y="1285860"/>
            <a:ext cx="7772400" cy="4733940"/>
          </a:xfrm>
        </p:spPr>
        <p:txBody>
          <a:bodyPr>
            <a:normAutofit fontScale="62500" lnSpcReduction="20000"/>
          </a:bodyPr>
          <a:lstStyle/>
          <a:p>
            <a:pPr>
              <a:lnSpc>
                <a:spcPct val="120000"/>
              </a:lnSpc>
            </a:pPr>
            <a:r>
              <a:rPr lang="fr-FR" dirty="0" smtClean="0"/>
              <a:t>pour </a:t>
            </a:r>
            <a:r>
              <a:rPr lang="fr-FR" dirty="0"/>
              <a:t>chacune des quatre composantes du domaine 1 « les langages pour penser et communiquer » et pour chacun des quatre autres domaines de formation du socle commun de connaissances, de compétences et de culture </a:t>
            </a:r>
            <a:r>
              <a:rPr lang="fr-FR" dirty="0" smtClean="0"/>
              <a:t>:</a:t>
            </a:r>
          </a:p>
          <a:p>
            <a:pPr marL="0" indent="0">
              <a:lnSpc>
                <a:spcPct val="120000"/>
              </a:lnSpc>
              <a:buNone/>
            </a:pPr>
            <a:r>
              <a:rPr lang="fr-FR" dirty="0" smtClean="0"/>
              <a:t>	- </a:t>
            </a:r>
            <a:r>
              <a:rPr lang="fr-FR" dirty="0" smtClean="0"/>
              <a:t>10 </a:t>
            </a:r>
            <a:r>
              <a:rPr lang="fr-FR" dirty="0"/>
              <a:t>points si le candidat obtient le niveau « Maîtrise insuffisante » ;</a:t>
            </a:r>
            <a:br>
              <a:rPr lang="fr-FR" dirty="0"/>
            </a:br>
            <a:r>
              <a:rPr lang="fr-FR" dirty="0" smtClean="0"/>
              <a:t>	- </a:t>
            </a:r>
            <a:r>
              <a:rPr lang="fr-FR" dirty="0"/>
              <a:t>25 points s'il obtient le niveau « Maîtrise fragile » ;</a:t>
            </a:r>
            <a:br>
              <a:rPr lang="fr-FR" dirty="0"/>
            </a:br>
            <a:r>
              <a:rPr lang="fr-FR" dirty="0" smtClean="0"/>
              <a:t>	- </a:t>
            </a:r>
            <a:r>
              <a:rPr lang="fr-FR" dirty="0"/>
              <a:t>40 points s'il obtient le niveau « Maîtrise satisfaisante » ;</a:t>
            </a:r>
            <a:br>
              <a:rPr lang="fr-FR" dirty="0"/>
            </a:br>
            <a:r>
              <a:rPr lang="fr-FR" dirty="0" smtClean="0"/>
              <a:t>	- </a:t>
            </a:r>
            <a:r>
              <a:rPr lang="fr-FR" dirty="0"/>
              <a:t>50 points s'il obtient le niveau « Très bonne maîtrise » ;</a:t>
            </a:r>
          </a:p>
          <a:p>
            <a:pPr>
              <a:lnSpc>
                <a:spcPct val="120000"/>
              </a:lnSpc>
            </a:pPr>
            <a:endParaRPr lang="fr-FR" dirty="0"/>
          </a:p>
          <a:p>
            <a:pPr>
              <a:lnSpc>
                <a:spcPct val="120000"/>
              </a:lnSpc>
            </a:pPr>
            <a:r>
              <a:rPr lang="fr-FR" dirty="0" smtClean="0"/>
              <a:t>pour </a:t>
            </a:r>
            <a:r>
              <a:rPr lang="fr-FR" dirty="0"/>
              <a:t>chacune des trois épreuves obligatoires de l'examen, de 0 à 100 points.</a:t>
            </a:r>
          </a:p>
          <a:p>
            <a:pPr marL="0" indent="0">
              <a:lnSpc>
                <a:spcPct val="120000"/>
              </a:lnSpc>
              <a:buNone/>
            </a:pPr>
            <a:endParaRPr lang="fr-FR" dirty="0"/>
          </a:p>
          <a:p>
            <a:pPr>
              <a:lnSpc>
                <a:spcPct val="120000"/>
              </a:lnSpc>
            </a:pPr>
            <a:r>
              <a:rPr lang="fr-FR" dirty="0" smtClean="0"/>
              <a:t>Des </a:t>
            </a:r>
            <a:r>
              <a:rPr lang="fr-FR" dirty="0"/>
              <a:t>points supplémentaires sont accordés aux candidats ayant suivi un enseignement de complément selon le niveau qu'ils ont acquis à la fin du cycle 4 au regard des objectifs d'apprentissage de cet enseignement </a:t>
            </a:r>
          </a:p>
          <a:p>
            <a:pPr marL="0" indent="0">
              <a:lnSpc>
                <a:spcPct val="120000"/>
              </a:lnSpc>
              <a:buNone/>
            </a:pPr>
            <a:r>
              <a:rPr lang="fr-FR" smtClean="0"/>
              <a:t>	</a:t>
            </a:r>
            <a:r>
              <a:rPr lang="fr-FR" dirty="0" smtClean="0"/>
              <a:t>- </a:t>
            </a:r>
            <a:r>
              <a:rPr lang="fr-FR" dirty="0"/>
              <a:t>10 points si les objectifs d'apprentissage du cycle sont atteints ;</a:t>
            </a:r>
            <a:br>
              <a:rPr lang="fr-FR" dirty="0"/>
            </a:br>
            <a:r>
              <a:rPr lang="fr-FR" dirty="0" smtClean="0"/>
              <a:t>	- </a:t>
            </a:r>
            <a:r>
              <a:rPr lang="fr-FR" dirty="0"/>
              <a:t>20 points si les objectifs d'apprentissage du cycle sont dépassés.</a:t>
            </a:r>
          </a:p>
          <a:p>
            <a:endParaRPr lang="fr-FR" dirty="0"/>
          </a:p>
        </p:txBody>
      </p:sp>
    </p:spTree>
    <p:extLst>
      <p:ext uri="{BB962C8B-B14F-4D97-AF65-F5344CB8AC3E}">
        <p14:creationId xmlns="" xmlns:p14="http://schemas.microsoft.com/office/powerpoint/2010/main" val="347998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Délivrance du diplôme</a:t>
            </a:r>
            <a:endParaRPr lang="fr-FR" dirty="0"/>
          </a:p>
        </p:txBody>
      </p:sp>
      <p:sp>
        <p:nvSpPr>
          <p:cNvPr id="3" name="Espace réservé du contenu 2"/>
          <p:cNvSpPr>
            <a:spLocks noGrp="1"/>
          </p:cNvSpPr>
          <p:nvPr>
            <p:ph sz="quarter" idx="1"/>
          </p:nvPr>
        </p:nvSpPr>
        <p:spPr>
          <a:xfrm>
            <a:off x="928662" y="1643050"/>
            <a:ext cx="7772400" cy="4572000"/>
          </a:xfrm>
        </p:spPr>
        <p:txBody>
          <a:bodyPr>
            <a:normAutofit fontScale="92500"/>
          </a:bodyPr>
          <a:lstStyle/>
          <a:p>
            <a:r>
              <a:rPr lang="fr-FR" dirty="0"/>
              <a:t>Le diplôme délivré au candidat admis porte </a:t>
            </a:r>
            <a:r>
              <a:rPr lang="fr-FR" dirty="0" smtClean="0"/>
              <a:t>:</a:t>
            </a:r>
          </a:p>
          <a:p>
            <a:pPr marL="0" indent="0">
              <a:buNone/>
            </a:pPr>
            <a:r>
              <a:rPr lang="fr-FR" dirty="0"/>
              <a:t/>
            </a:r>
            <a:br>
              <a:rPr lang="fr-FR" dirty="0"/>
            </a:br>
            <a:r>
              <a:rPr lang="fr-FR" dirty="0"/>
              <a:t>1° La mention « assez bien », quand le candidat a obtenu un total de points au moins égal à 420 sur 700 </a:t>
            </a:r>
            <a:r>
              <a:rPr lang="fr-FR" dirty="0" smtClean="0"/>
              <a:t>;</a:t>
            </a:r>
          </a:p>
          <a:p>
            <a:pPr marL="0" indent="0">
              <a:buNone/>
            </a:pPr>
            <a:r>
              <a:rPr lang="fr-FR" dirty="0"/>
              <a:t/>
            </a:r>
            <a:br>
              <a:rPr lang="fr-FR" dirty="0"/>
            </a:br>
            <a:r>
              <a:rPr lang="fr-FR" dirty="0"/>
              <a:t>2° La mention « bien », quand le candidat a obtenu un total de points au moins égal à 490 sur 700 </a:t>
            </a:r>
            <a:r>
              <a:rPr lang="fr-FR" dirty="0" smtClean="0"/>
              <a:t>;</a:t>
            </a:r>
          </a:p>
          <a:p>
            <a:pPr marL="0" indent="0">
              <a:buNone/>
            </a:pPr>
            <a:r>
              <a:rPr lang="fr-FR" dirty="0"/>
              <a:t/>
            </a:r>
            <a:br>
              <a:rPr lang="fr-FR" dirty="0"/>
            </a:br>
            <a:r>
              <a:rPr lang="fr-FR" dirty="0"/>
              <a:t>3° La mention « très bien », quand le candidat a obtenu un total de points au moins égal à 560 sur 700.</a:t>
            </a:r>
          </a:p>
        </p:txBody>
      </p:sp>
    </p:spTree>
    <p:extLst>
      <p:ext uri="{BB962C8B-B14F-4D97-AF65-F5344CB8AC3E}">
        <p14:creationId xmlns="" xmlns:p14="http://schemas.microsoft.com/office/powerpoint/2010/main" val="3696651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71472" y="214290"/>
            <a:ext cx="8007932" cy="6232475"/>
          </a:xfrm>
          <a:prstGeom prst="rect">
            <a:avLst/>
          </a:prstGeom>
          <a:noFill/>
        </p:spPr>
        <p:txBody>
          <a:bodyPr wrap="square" rtlCol="0">
            <a:spAutoFit/>
          </a:bodyPr>
          <a:lstStyle/>
          <a:p>
            <a:pPr algn="ctr">
              <a:lnSpc>
                <a:spcPct val="150000"/>
              </a:lnSpc>
              <a:spcBef>
                <a:spcPct val="0"/>
              </a:spcBef>
            </a:pPr>
            <a:r>
              <a:rPr lang="fr-FR" sz="2800" dirty="0" smtClean="0">
                <a:solidFill>
                  <a:schemeClr val="tx2"/>
                </a:solidFill>
                <a:latin typeface="+mj-lt"/>
                <a:ea typeface="+mj-ea"/>
                <a:cs typeface="+mj-cs"/>
              </a:rPr>
              <a:t>P</a:t>
            </a:r>
            <a:r>
              <a:rPr lang="fr-FR" sz="2800" dirty="0" smtClean="0">
                <a:solidFill>
                  <a:schemeClr val="tx2"/>
                </a:solidFill>
                <a:latin typeface="+mj-lt"/>
                <a:ea typeface="+mj-ea"/>
                <a:cs typeface="+mj-cs"/>
              </a:rPr>
              <a:t>remière épreuve</a:t>
            </a:r>
            <a:r>
              <a:rPr lang="fr-FR" sz="2800" dirty="0" smtClean="0">
                <a:solidFill>
                  <a:schemeClr val="tx2"/>
                </a:solidFill>
                <a:latin typeface="+mj-lt"/>
                <a:ea typeface="+mj-ea"/>
                <a:cs typeface="+mj-cs"/>
              </a:rPr>
              <a:t> écrite, en deux parties </a:t>
            </a:r>
            <a:endParaRPr lang="fr-FR" sz="2800" dirty="0" smtClean="0">
              <a:solidFill>
                <a:schemeClr val="tx2"/>
              </a:solidFill>
              <a:latin typeface="+mj-lt"/>
              <a:ea typeface="+mj-ea"/>
              <a:cs typeface="+mj-cs"/>
            </a:endParaRPr>
          </a:p>
          <a:p>
            <a:pPr algn="ctr">
              <a:lnSpc>
                <a:spcPct val="150000"/>
              </a:lnSpc>
              <a:spcBef>
                <a:spcPct val="0"/>
              </a:spcBef>
            </a:pPr>
            <a:r>
              <a:rPr lang="fr-FR" sz="2800" dirty="0" smtClean="0">
                <a:solidFill>
                  <a:schemeClr val="tx2"/>
                </a:solidFill>
                <a:latin typeface="+mj-lt"/>
                <a:ea typeface="+mj-ea"/>
                <a:cs typeface="+mj-cs"/>
              </a:rPr>
              <a:t>3 </a:t>
            </a:r>
            <a:r>
              <a:rPr lang="fr-FR" sz="2800" dirty="0" smtClean="0">
                <a:solidFill>
                  <a:schemeClr val="tx2"/>
                </a:solidFill>
                <a:latin typeface="+mj-lt"/>
                <a:ea typeface="+mj-ea"/>
                <a:cs typeface="+mj-cs"/>
              </a:rPr>
              <a:t>heures</a:t>
            </a:r>
          </a:p>
          <a:p>
            <a:pPr algn="just">
              <a:lnSpc>
                <a:spcPct val="150000"/>
              </a:lnSpc>
            </a:pPr>
            <a:endParaRPr lang="fr-FR" sz="2400" dirty="0" smtClean="0"/>
          </a:p>
          <a:p>
            <a:pPr algn="just">
              <a:lnSpc>
                <a:spcPct val="150000"/>
              </a:lnSpc>
            </a:pPr>
            <a:r>
              <a:rPr lang="fr-FR" sz="2400" b="1" dirty="0" smtClean="0"/>
              <a:t>Compétences </a:t>
            </a:r>
            <a:r>
              <a:rPr lang="fr-FR" sz="2400" b="1" dirty="0"/>
              <a:t>évaluées </a:t>
            </a:r>
            <a:r>
              <a:rPr lang="fr-FR" sz="2400" dirty="0"/>
              <a:t>: celles attendues en fin de cycle 4 pour le domaine 1 « Les langages pour penser et communiquer », notamment pour sa composante « Comprendre, s’exprimer en utilisant les langages mathématiques, scientifiques et informatiques », et pour le domaine 4 « Les systèmes naturels et les systèmes techniques » du </a:t>
            </a:r>
            <a:r>
              <a:rPr lang="fr-FR" sz="2400" dirty="0" smtClean="0"/>
              <a:t>S4C. </a:t>
            </a:r>
            <a:endParaRPr lang="fr-FR" sz="2400" dirty="0"/>
          </a:p>
          <a:p>
            <a:pPr algn="just">
              <a:lnSpc>
                <a:spcPct val="150000"/>
              </a:lnSpc>
            </a:pPr>
            <a:endParaRPr lang="fr-FR" dirty="0"/>
          </a:p>
        </p:txBody>
      </p:sp>
    </p:spTree>
    <p:extLst>
      <p:ext uri="{BB962C8B-B14F-4D97-AF65-F5344CB8AC3E}">
        <p14:creationId xmlns:p14="http://schemas.microsoft.com/office/powerpoint/2010/main" xmlns="" val="3450923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71472" y="285728"/>
            <a:ext cx="7943272" cy="6186309"/>
          </a:xfrm>
          <a:prstGeom prst="rect">
            <a:avLst/>
          </a:prstGeom>
          <a:noFill/>
        </p:spPr>
        <p:txBody>
          <a:bodyPr wrap="square" rtlCol="0">
            <a:spAutoFit/>
          </a:bodyPr>
          <a:lstStyle/>
          <a:p>
            <a:pPr lvl="0" algn="just" hangingPunct="0">
              <a:lnSpc>
                <a:spcPct val="150000"/>
              </a:lnSpc>
            </a:pPr>
            <a:endParaRPr lang="fr-FR" sz="2400" dirty="0" smtClean="0"/>
          </a:p>
          <a:p>
            <a:pPr lvl="0" algn="just" hangingPunct="0">
              <a:lnSpc>
                <a:spcPct val="150000"/>
              </a:lnSpc>
            </a:pPr>
            <a:r>
              <a:rPr lang="fr-FR" sz="2400" b="1" dirty="0" smtClean="0"/>
              <a:t>Une </a:t>
            </a:r>
            <a:r>
              <a:rPr lang="fr-FR" sz="2400" b="1" dirty="0"/>
              <a:t>première partie</a:t>
            </a:r>
            <a:r>
              <a:rPr lang="fr-FR" sz="2400" dirty="0"/>
              <a:t>, d’une durée de deux heures, </a:t>
            </a:r>
            <a:r>
              <a:rPr lang="fr-FR" sz="2400" dirty="0" smtClean="0"/>
              <a:t>composée de plusieurs exercices porterait </a:t>
            </a:r>
            <a:r>
              <a:rPr lang="fr-FR" sz="2400" dirty="0"/>
              <a:t>sur le programme de mathématiques. </a:t>
            </a:r>
            <a:endParaRPr lang="fr-FR" sz="2400" dirty="0" smtClean="0"/>
          </a:p>
          <a:p>
            <a:pPr lvl="0" algn="just" hangingPunct="0">
              <a:lnSpc>
                <a:spcPct val="150000"/>
              </a:lnSpc>
            </a:pPr>
            <a:endParaRPr lang="fr-FR" sz="2400" dirty="0" smtClean="0"/>
          </a:p>
          <a:p>
            <a:pPr lvl="0" algn="just" hangingPunct="0">
              <a:lnSpc>
                <a:spcPct val="150000"/>
              </a:lnSpc>
            </a:pPr>
            <a:r>
              <a:rPr lang="fr-FR" sz="2400" b="1" dirty="0" smtClean="0"/>
              <a:t>Une </a:t>
            </a:r>
            <a:r>
              <a:rPr lang="fr-FR" sz="2400" b="1" dirty="0"/>
              <a:t>seconde partie</a:t>
            </a:r>
            <a:r>
              <a:rPr lang="fr-FR" sz="2400" dirty="0"/>
              <a:t>, d’une durée d’une heure, </a:t>
            </a:r>
            <a:r>
              <a:rPr lang="fr-FR" sz="2400" dirty="0" smtClean="0"/>
              <a:t>porterait </a:t>
            </a:r>
            <a:r>
              <a:rPr lang="fr-FR" sz="2400" dirty="0"/>
              <a:t>sur les programmes de physique-chimie, sciences de la vie et de la Terre et technologie. Pour chaque session de l’examen, le choix </a:t>
            </a:r>
            <a:r>
              <a:rPr lang="fr-FR" sz="2400" dirty="0" smtClean="0"/>
              <a:t>de </a:t>
            </a:r>
            <a:r>
              <a:rPr lang="fr-FR" sz="2400" dirty="0"/>
              <a:t>deux disciplines concernées </a:t>
            </a:r>
            <a:r>
              <a:rPr lang="fr-FR" sz="2400" dirty="0" smtClean="0"/>
              <a:t>serait </a:t>
            </a:r>
            <a:r>
              <a:rPr lang="fr-FR" sz="2400" dirty="0"/>
              <a:t>opéré par la commission nationale d’élaboration des sujets. </a:t>
            </a:r>
            <a:endParaRPr lang="fr-FR" sz="2400" dirty="0" smtClean="0"/>
          </a:p>
        </p:txBody>
      </p:sp>
    </p:spTree>
    <p:extLst>
      <p:ext uri="{BB962C8B-B14F-4D97-AF65-F5344CB8AC3E}">
        <p14:creationId xmlns:p14="http://schemas.microsoft.com/office/powerpoint/2010/main" xmlns="" val="2623902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14348" y="214290"/>
            <a:ext cx="7786256" cy="6740307"/>
          </a:xfrm>
          <a:prstGeom prst="rect">
            <a:avLst/>
          </a:prstGeom>
          <a:noFill/>
        </p:spPr>
        <p:txBody>
          <a:bodyPr wrap="square" rtlCol="0">
            <a:spAutoFit/>
          </a:bodyPr>
          <a:lstStyle/>
          <a:p>
            <a:pPr lvl="0" algn="just" hangingPunct="0">
              <a:lnSpc>
                <a:spcPct val="150000"/>
              </a:lnSpc>
            </a:pPr>
            <a:endParaRPr lang="fr-FR" sz="2400" dirty="0" smtClean="0"/>
          </a:p>
          <a:p>
            <a:pPr lvl="0" algn="just" hangingPunct="0">
              <a:lnSpc>
                <a:spcPct val="150000"/>
              </a:lnSpc>
            </a:pPr>
            <a:r>
              <a:rPr lang="fr-FR" sz="2400" dirty="0" smtClean="0"/>
              <a:t>Pour </a:t>
            </a:r>
            <a:r>
              <a:rPr lang="fr-FR" sz="2400" dirty="0" smtClean="0"/>
              <a:t>cette seconde partie </a:t>
            </a:r>
            <a:r>
              <a:rPr lang="fr-FR" sz="2400" dirty="0"/>
              <a:t>de l’épreuve, le sujet se </a:t>
            </a:r>
            <a:r>
              <a:rPr lang="fr-FR" sz="2400" dirty="0" smtClean="0"/>
              <a:t>composerait, </a:t>
            </a:r>
            <a:r>
              <a:rPr lang="fr-FR" sz="2400" dirty="0"/>
              <a:t>pour chaque discipline, d’un ou plusieurs exercices d’une durée de trente minutes </a:t>
            </a:r>
            <a:r>
              <a:rPr lang="fr-FR" sz="2400" dirty="0" smtClean="0"/>
              <a:t>réparties </a:t>
            </a:r>
            <a:r>
              <a:rPr lang="fr-FR" sz="2400" dirty="0"/>
              <a:t>entre deux sous-parties.</a:t>
            </a:r>
            <a:r>
              <a:rPr lang="fr-FR" sz="2400" u="sng" dirty="0"/>
              <a:t> </a:t>
            </a:r>
            <a:endParaRPr lang="fr-FR" sz="2400" u="sng" dirty="0" smtClean="0"/>
          </a:p>
          <a:p>
            <a:pPr lvl="0" algn="just" hangingPunct="0">
              <a:lnSpc>
                <a:spcPct val="150000"/>
              </a:lnSpc>
            </a:pPr>
            <a:endParaRPr lang="fr-FR" sz="2400" dirty="0"/>
          </a:p>
          <a:p>
            <a:pPr lvl="0" algn="just" hangingPunct="0">
              <a:lnSpc>
                <a:spcPct val="150000"/>
              </a:lnSpc>
            </a:pPr>
            <a:r>
              <a:rPr lang="fr-FR" sz="2400" b="1" dirty="0" smtClean="0"/>
              <a:t>Chaque partie aurait le même poids.</a:t>
            </a:r>
            <a:endParaRPr lang="fr-FR" sz="2400" b="1" dirty="0"/>
          </a:p>
          <a:p>
            <a:pPr lvl="0" algn="just" hangingPunct="0">
              <a:lnSpc>
                <a:spcPct val="150000"/>
              </a:lnSpc>
            </a:pPr>
            <a:endParaRPr lang="fr-FR" sz="2400" dirty="0"/>
          </a:p>
          <a:p>
            <a:pPr lvl="0" algn="just" hangingPunct="0">
              <a:lnSpc>
                <a:spcPct val="150000"/>
              </a:lnSpc>
            </a:pPr>
            <a:r>
              <a:rPr lang="fr-FR" sz="2400" dirty="0" smtClean="0"/>
              <a:t>Cette première </a:t>
            </a:r>
            <a:r>
              <a:rPr lang="fr-FR" sz="2400" dirty="0"/>
              <a:t>épreuve </a:t>
            </a:r>
            <a:r>
              <a:rPr lang="fr-FR" sz="2400" dirty="0" smtClean="0"/>
              <a:t>comporterait </a:t>
            </a:r>
            <a:r>
              <a:rPr lang="fr-FR" sz="2400" dirty="0"/>
              <a:t>obligatoirement au moins un exercice d’algorithmique ou de programmation sur l’ensemble des exercices.  </a:t>
            </a:r>
          </a:p>
          <a:p>
            <a:pPr hangingPunct="0"/>
            <a:r>
              <a:rPr lang="fr-FR" dirty="0"/>
              <a:t> </a:t>
            </a:r>
          </a:p>
          <a:p>
            <a:endParaRPr lang="fr-FR" dirty="0"/>
          </a:p>
        </p:txBody>
      </p:sp>
    </p:spTree>
    <p:extLst>
      <p:ext uri="{BB962C8B-B14F-4D97-AF65-F5344CB8AC3E}">
        <p14:creationId xmlns:p14="http://schemas.microsoft.com/office/powerpoint/2010/main" xmlns="" val="2840665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857496"/>
            <a:ext cx="7816128" cy="2549525"/>
          </a:xfrm>
        </p:spPr>
        <p:txBody>
          <a:bodyPr/>
          <a:lstStyle/>
          <a:p>
            <a:pPr algn="just">
              <a:lnSpc>
                <a:spcPct val="150000"/>
              </a:lnSpc>
            </a:pPr>
            <a:r>
              <a:rPr lang="fr-FR" sz="2400" b="1" dirty="0" smtClean="0">
                <a:solidFill>
                  <a:schemeClr val="tx1"/>
                </a:solidFill>
                <a:latin typeface="+mn-lt"/>
              </a:rPr>
              <a:t>Le contrôle continu aurait globalement le même poids que l’examen ponctuel. Chaque épreuve de l’examen ponctuel aurait le même poids.</a:t>
            </a:r>
            <a:endParaRPr lang="fr-FR" sz="2400" b="1" dirty="0">
              <a:solidFill>
                <a:schemeClr val="tx1"/>
              </a:solidFill>
              <a:latin typeface="+mn-lt"/>
            </a:endParaRPr>
          </a:p>
        </p:txBody>
      </p:sp>
      <p:sp>
        <p:nvSpPr>
          <p:cNvPr id="3" name="ZoneTexte 2"/>
          <p:cNvSpPr txBox="1"/>
          <p:nvPr/>
        </p:nvSpPr>
        <p:spPr>
          <a:xfrm>
            <a:off x="714348" y="1500174"/>
            <a:ext cx="7561694" cy="1477328"/>
          </a:xfrm>
          <a:prstGeom prst="rect">
            <a:avLst/>
          </a:prstGeom>
          <a:noFill/>
        </p:spPr>
        <p:txBody>
          <a:bodyPr wrap="square" rtlCol="0">
            <a:spAutoFit/>
          </a:bodyPr>
          <a:lstStyle/>
          <a:p>
            <a:pPr algn="just">
              <a:lnSpc>
                <a:spcPct val="150000"/>
              </a:lnSpc>
            </a:pPr>
            <a:r>
              <a:rPr lang="fr-FR" sz="2400" b="1" dirty="0">
                <a:latin typeface="+mn-lt"/>
              </a:rPr>
              <a:t>La technologie pourrait donc être concernée par deux épreuves sur trois de l’examen ponctuel.</a:t>
            </a:r>
          </a:p>
          <a:p>
            <a:endParaRPr lang="fr-FR" dirty="0"/>
          </a:p>
        </p:txBody>
      </p:sp>
    </p:spTree>
    <p:extLst>
      <p:ext uri="{BB962C8B-B14F-4D97-AF65-F5344CB8AC3E}">
        <p14:creationId xmlns:p14="http://schemas.microsoft.com/office/powerpoint/2010/main" xmlns="" val="381957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85786" y="357166"/>
            <a:ext cx="7786255" cy="7017306"/>
          </a:xfrm>
          <a:prstGeom prst="rect">
            <a:avLst/>
          </a:prstGeom>
          <a:noFill/>
        </p:spPr>
        <p:txBody>
          <a:bodyPr wrap="square" rtlCol="0">
            <a:spAutoFit/>
          </a:bodyPr>
          <a:lstStyle/>
          <a:p>
            <a:pPr algn="just">
              <a:lnSpc>
                <a:spcPct val="150000"/>
              </a:lnSpc>
            </a:pPr>
            <a:r>
              <a:rPr lang="fr-FR" sz="2400" dirty="0">
                <a:solidFill>
                  <a:srgbClr val="0000FF"/>
                </a:solidFill>
                <a:latin typeface="+mj-lt"/>
              </a:rPr>
              <a:t>Cette reconnaissance de la place de l’enseignement de la technologie dans le pôle scientifique impose des exigences, celles que devront avoir les enseignants de technologie vis-à-vis de leurs élèves. Être évalué sur des épreuves ponctuelles </a:t>
            </a:r>
            <a:r>
              <a:rPr lang="fr-FR" sz="2400" dirty="0">
                <a:solidFill>
                  <a:srgbClr val="0000FF"/>
                </a:solidFill>
                <a:latin typeface="+mn-lt"/>
              </a:rPr>
              <a:t>ne s’improvise pas, </a:t>
            </a:r>
            <a:r>
              <a:rPr lang="fr-FR" sz="2400" b="1" dirty="0">
                <a:solidFill>
                  <a:srgbClr val="0000FF"/>
                </a:solidFill>
                <a:latin typeface="+mn-lt"/>
              </a:rPr>
              <a:t>les élèves devront être préparés en conséquence</a:t>
            </a:r>
            <a:r>
              <a:rPr lang="fr-FR" sz="2400" b="1" dirty="0" smtClean="0">
                <a:solidFill>
                  <a:srgbClr val="0000FF"/>
                </a:solidFill>
                <a:latin typeface="+mn-lt"/>
              </a:rPr>
              <a:t>. </a:t>
            </a:r>
            <a:endParaRPr lang="fr-FR" sz="2400" b="1" dirty="0" smtClean="0">
              <a:solidFill>
                <a:srgbClr val="0000FF"/>
              </a:solidFill>
              <a:latin typeface="+mn-lt"/>
            </a:endParaRPr>
          </a:p>
          <a:p>
            <a:pPr algn="just">
              <a:lnSpc>
                <a:spcPct val="150000"/>
              </a:lnSpc>
            </a:pPr>
            <a:r>
              <a:rPr lang="fr-FR" sz="2400" b="1" dirty="0" smtClean="0">
                <a:latin typeface="+mn-lt"/>
              </a:rPr>
              <a:t>Les </a:t>
            </a:r>
            <a:r>
              <a:rPr lang="fr-FR" sz="2400" b="1" dirty="0">
                <a:latin typeface="+mn-lt"/>
              </a:rPr>
              <a:t>professeurs devront prévoir des évaluations qui permettent de vérifier que les compétences, et les connaissances associées, déclinées dans le programme sont acquises, et qu’elles pourront être restituées dans le contexte du DNB.</a:t>
            </a:r>
          </a:p>
          <a:p>
            <a:pPr>
              <a:lnSpc>
                <a:spcPct val="150000"/>
              </a:lnSpc>
            </a:pPr>
            <a:endParaRPr lang="fr-FR" sz="2400" dirty="0">
              <a:solidFill>
                <a:srgbClr val="0000FF"/>
              </a:solidFill>
              <a:latin typeface="+mj-lt"/>
            </a:endParaRPr>
          </a:p>
          <a:p>
            <a:endParaRPr lang="fr-FR" dirty="0"/>
          </a:p>
        </p:txBody>
      </p:sp>
    </p:spTree>
    <p:extLst>
      <p:ext uri="{BB962C8B-B14F-4D97-AF65-F5344CB8AC3E}">
        <p14:creationId xmlns:p14="http://schemas.microsoft.com/office/powerpoint/2010/main" xmlns="" val="15011724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225</TotalTime>
  <Words>608</Words>
  <Application>Microsoft Office PowerPoint</Application>
  <PresentationFormat>Affichage à l'écran (4:3)</PresentationFormat>
  <Paragraphs>87</Paragraphs>
  <Slides>18</Slides>
  <Notes>2</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Capitaux</vt:lpstr>
      <vt:lpstr>DNB nouvelle formule</vt:lpstr>
      <vt:lpstr>Le nouveau socle commun</vt:lpstr>
      <vt:lpstr>Le décompte des points  :</vt:lpstr>
      <vt:lpstr>Délivrance du diplôme</vt:lpstr>
      <vt:lpstr>Diapositive 5</vt:lpstr>
      <vt:lpstr>Diapositive 6</vt:lpstr>
      <vt:lpstr>Diapositive 7</vt:lpstr>
      <vt:lpstr>Le contrôle continu aurait globalement le même poids que l’examen ponctuel. Chaque épreuve de l’examen ponctuel aurait le même poids.</vt:lpstr>
      <vt:lpstr>Diapositive 9</vt:lpstr>
      <vt:lpstr>Diapositive 10</vt:lpstr>
      <vt:lpstr>Diapositive 11</vt:lpstr>
      <vt:lpstr>Diapositive 12</vt:lpstr>
      <vt:lpstr>Diapositive 13</vt:lpstr>
      <vt:lpstr>Aujourd’hui, à quoi ressemble le livret scolaire ?</vt:lpstr>
      <vt:lpstr>Diapositive 15</vt:lpstr>
      <vt:lpstr>A partir de 2016,à quoi ressemblera le livret scolaire ?</vt:lpstr>
      <vt:lpstr>Bulletin 5ème</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réforme du Collège 2016</dc:title>
  <dc:creator>gguillaume-alexis</dc:creator>
  <cp:lastModifiedBy>GB</cp:lastModifiedBy>
  <cp:revision>25</cp:revision>
  <dcterms:created xsi:type="dcterms:W3CDTF">2016-01-27T03:15:08Z</dcterms:created>
  <dcterms:modified xsi:type="dcterms:W3CDTF">2016-06-22T01:06:15Z</dcterms:modified>
</cp:coreProperties>
</file>