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326" r:id="rId3"/>
    <p:sldId id="330" r:id="rId4"/>
    <p:sldId id="329" r:id="rId5"/>
    <p:sldId id="327" r:id="rId6"/>
    <p:sldId id="328" r:id="rId7"/>
    <p:sldId id="331" r:id="rId8"/>
    <p:sldId id="333" r:id="rId9"/>
    <p:sldId id="332" r:id="rId10"/>
    <p:sldId id="335" r:id="rId11"/>
    <p:sldId id="344" r:id="rId12"/>
    <p:sldId id="336" r:id="rId13"/>
    <p:sldId id="345" r:id="rId14"/>
    <p:sldId id="338" r:id="rId15"/>
    <p:sldId id="346" r:id="rId16"/>
    <p:sldId id="337" r:id="rId17"/>
    <p:sldId id="347" r:id="rId18"/>
    <p:sldId id="322" r:id="rId19"/>
    <p:sldId id="325" r:id="rId20"/>
    <p:sldId id="348" r:id="rId21"/>
    <p:sldId id="349" r:id="rId22"/>
    <p:sldId id="350" r:id="rId23"/>
    <p:sldId id="324" r:id="rId24"/>
    <p:sldId id="339" r:id="rId2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D6"/>
    <a:srgbClr val="E9EDF4"/>
    <a:srgbClr val="D0D8E8"/>
    <a:srgbClr val="FF33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67" autoAdjust="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21ACF2-ABD6-42BA-BF56-B9378394D36F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2D1FF1-CB95-4F04-93A2-05618048A9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983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D1FF1-CB95-4F04-93A2-05618048A94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01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D1FF1-CB95-4F04-93A2-05618048A94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92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D1FF1-CB95-4F04-93A2-05618048A94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48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D1FF1-CB95-4F04-93A2-05618048A94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34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D1FF1-CB95-4F04-93A2-05618048A94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14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D1FF1-CB95-4F04-93A2-05618048A94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54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D1FF1-CB95-4F04-93A2-05618048A942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88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ACBC-29FB-4D1F-9CB2-AD20ED2D7974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9BD9-0BFF-447C-8679-E6D374C6E4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74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B6E9-FFF4-4FB3-A95A-D66C9789BF31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02A3-AD50-46B6-BECD-3A7A29A679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64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75CB-1B6D-491F-ADA3-FBD11C7098CD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E502-4A4D-4636-9AC0-7B81113A82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64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914E-9CF6-4F4A-B189-D5E12DF225CF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CA9E-7CEB-448A-A64C-ECD3DC897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66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ED3F3-6CFD-48C2-923B-CFA77C7D6F3A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2A8E-176E-4CFB-A70F-F6F798E8F0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39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B7A6-1E41-4B8C-A477-115D167F397D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D09E-A876-405E-8EDA-310133BE36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86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2B017-019D-473B-A053-684CF5381192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FEC2-F24D-45A3-AF98-211244ED53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40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9543-3ECA-4EF1-B1A0-26B8C8E171F5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55E9-173A-428E-BD08-058AA51D56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03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D89F-588E-4A93-8EDA-956390C8F1CE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71F5-A414-4FB6-AEEC-553AA05D72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35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B87D-D320-4B36-9341-5C0706157829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616-E96E-4CD9-BDCC-83FDF4B234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3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9C47-1AE7-4B36-979D-C619F751365D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CBB8-7C7E-4DF6-92F2-EFCB889C13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71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AA931F-148F-4B9D-8B4C-CC0EFB716045}" type="datetimeFigureOut">
              <a:rPr lang="fr-FR"/>
              <a:pPr>
                <a:defRPr/>
              </a:pPr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44CEB-6AB7-41C8-9D2F-485A4D48A5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slide" Target="slide2.xml"/><Relationship Id="rId10" Type="http://schemas.openxmlformats.org/officeDocument/2006/relationships/slide" Target="slide23.xml"/><Relationship Id="rId4" Type="http://schemas.openxmlformats.org/officeDocument/2006/relationships/image" Target="../media/image3.png"/><Relationship Id="rId9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235" y="2060848"/>
            <a:ext cx="1778261" cy="4434253"/>
          </a:xfrm>
          <a:prstGeom prst="rect">
            <a:avLst/>
          </a:prstGeom>
        </p:spPr>
      </p:pic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195513" y="2060575"/>
            <a:ext cx="69135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0097D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Cycle 3 : organisation pédagogique 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97D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0097D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Activités proposées aux élèves 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97D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0097D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Modalités d'évaluation 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97D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0097D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Conclusion 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97D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0097D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Témoignage concernant le CAFFA.</a:t>
            </a:r>
          </a:p>
        </p:txBody>
      </p:sp>
      <p:pic>
        <p:nvPicPr>
          <p:cNvPr id="3075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03350" y="201613"/>
            <a:ext cx="77057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cap="small" dirty="0">
                <a:solidFill>
                  <a:srgbClr val="009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Plénière du 16 Juin 2017</a:t>
            </a:r>
          </a:p>
        </p:txBody>
      </p:sp>
      <p:pic>
        <p:nvPicPr>
          <p:cNvPr id="3077" name="Imag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101056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852936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605014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4293096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8150" y="4981178"/>
            <a:ext cx="400050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Activités proposées aux élèves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49" y="1965325"/>
            <a:ext cx="52387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125"/>
          <a:stretch>
            <a:fillRect/>
          </a:stretch>
        </p:blipFill>
        <p:spPr bwMode="auto">
          <a:xfrm>
            <a:off x="60903" y="1339708"/>
            <a:ext cx="1270737" cy="108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1628800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Rounded MT Bold" panose="020F0704030504030204" pitchFamily="34" charset="0"/>
              </a:rPr>
              <a:t>Projet 1 : </a:t>
            </a:r>
            <a:r>
              <a:rPr lang="fr-FR" sz="2000" dirty="0">
                <a:latin typeface="Arial Rounded MT Bold" panose="020F0704030504030204" pitchFamily="34" charset="0"/>
              </a:rPr>
              <a:t>La culture de la canne à sucre (9 séances).</a:t>
            </a:r>
          </a:p>
        </p:txBody>
      </p:sp>
    </p:spTree>
    <p:extLst>
      <p:ext uri="{BB962C8B-B14F-4D97-AF65-F5344CB8AC3E}">
        <p14:creationId xmlns:p14="http://schemas.microsoft.com/office/powerpoint/2010/main" val="102301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Activités proposées aux élèves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819" y="2108214"/>
            <a:ext cx="3196766" cy="260628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125"/>
          <a:stretch>
            <a:fillRect/>
          </a:stretch>
        </p:blipFill>
        <p:spPr bwMode="auto">
          <a:xfrm>
            <a:off x="60903" y="1339708"/>
            <a:ext cx="1270737" cy="108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47664" y="1660738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Rounded MT Bold" panose="020F0704030504030204" pitchFamily="34" charset="0"/>
              </a:rPr>
              <a:t>Projet 1 : </a:t>
            </a:r>
            <a:r>
              <a:rPr lang="fr-FR" sz="2000" dirty="0">
                <a:latin typeface="Arial Rounded MT Bold" panose="020F0704030504030204" pitchFamily="34" charset="0"/>
              </a:rPr>
              <a:t>La culture de la canne à sucre.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683701"/>
              </p:ext>
            </p:extLst>
          </p:nvPr>
        </p:nvGraphicFramePr>
        <p:xfrm>
          <a:off x="1877078" y="4766309"/>
          <a:ext cx="6937507" cy="204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507">
                  <a:extLst>
                    <a:ext uri="{9D8B030D-6E8A-4147-A177-3AD203B41FA5}">
                      <a16:colId xmlns:a16="http://schemas.microsoft.com/office/drawing/2014/main" val="3831358631"/>
                    </a:ext>
                  </a:extLst>
                </a:gridCol>
              </a:tblGrid>
              <a:tr h="390882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Situation proposée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5204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just"/>
                      <a:r>
                        <a:rPr lang="fr-FR" dirty="0">
                          <a:latin typeface="Arial Rounded MT Bold" panose="020F0704030504030204" pitchFamily="34" charset="0"/>
                        </a:rPr>
                        <a:t>La canne à sucre est cultivée pour ses tiges dont on extrait le sucre. Son jus est recommandé aux sportifs pour ses valeurs stimulantes et énergétiques. Comment préparer du jus de canne ?</a:t>
                      </a:r>
                    </a:p>
                    <a:p>
                      <a:pPr algn="just"/>
                      <a:endParaRPr lang="fr-F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515936"/>
                  </a:ext>
                </a:extLst>
              </a:tr>
            </a:tbl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078" y="2199141"/>
            <a:ext cx="32480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0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Activités proposées aux élèves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449" y="2060848"/>
            <a:ext cx="5238750" cy="4733925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" y="1339709"/>
            <a:ext cx="1315664" cy="11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7664" y="1660738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Rounded MT Bold" panose="020F0704030504030204" pitchFamily="34" charset="0"/>
              </a:rPr>
              <a:t>Projet 2 : </a:t>
            </a:r>
            <a:r>
              <a:rPr lang="fr-FR" sz="2000" dirty="0">
                <a:latin typeface="Arial Rounded MT Bold" panose="020F0704030504030204" pitchFamily="34" charset="0"/>
              </a:rPr>
              <a:t>L’amélioration de performances sportives.</a:t>
            </a:r>
          </a:p>
        </p:txBody>
      </p:sp>
    </p:spTree>
    <p:extLst>
      <p:ext uri="{BB962C8B-B14F-4D97-AF65-F5344CB8AC3E}">
        <p14:creationId xmlns:p14="http://schemas.microsoft.com/office/powerpoint/2010/main" val="68989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Activités proposées aux élèves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2060848"/>
            <a:ext cx="1730029" cy="260455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" y="1339709"/>
            <a:ext cx="1315664" cy="11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7664" y="1660738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Rounded MT Bold" panose="020F0704030504030204" pitchFamily="34" charset="0"/>
              </a:rPr>
              <a:t>Projet 2 : </a:t>
            </a:r>
            <a:r>
              <a:rPr lang="fr-FR" sz="2000" dirty="0">
                <a:latin typeface="Arial Rounded MT Bold" panose="020F0704030504030204" pitchFamily="34" charset="0"/>
              </a:rPr>
              <a:t>L’amélioration de performances sportives.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891402"/>
              </p:ext>
            </p:extLst>
          </p:nvPr>
        </p:nvGraphicFramePr>
        <p:xfrm>
          <a:off x="1877078" y="4784800"/>
          <a:ext cx="6937507" cy="204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507">
                  <a:extLst>
                    <a:ext uri="{9D8B030D-6E8A-4147-A177-3AD203B41FA5}">
                      <a16:colId xmlns:a16="http://schemas.microsoft.com/office/drawing/2014/main" val="3831358631"/>
                    </a:ext>
                  </a:extLst>
                </a:gridCol>
              </a:tblGrid>
              <a:tr h="390882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Déclenchante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5204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just"/>
                      <a:r>
                        <a:rPr lang="fr-FR" dirty="0">
                          <a:latin typeface="Arial Rounded MT Bold" panose="020F0704030504030204" pitchFamily="34" charset="0"/>
                        </a:rPr>
                        <a:t>Pour être motivé à faire du sport, il faut le faire dans de bonnes conditions. Il faut notamment se munir de chaussures. </a:t>
                      </a:r>
                    </a:p>
                    <a:p>
                      <a:pPr algn="ctr"/>
                      <a:r>
                        <a:rPr lang="fr-FR" dirty="0">
                          <a:latin typeface="Arial Rounded MT Bold" panose="020F0704030504030204" pitchFamily="34" charset="0"/>
                        </a:rPr>
                        <a:t>Des chaussures de sport : oui mais lesquelles ?</a:t>
                      </a:r>
                    </a:p>
                    <a:p>
                      <a:pPr algn="just"/>
                      <a:endParaRPr lang="fr-F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515936"/>
                  </a:ext>
                </a:extLst>
              </a:tr>
            </a:tbl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10499" y="1985119"/>
            <a:ext cx="2951162" cy="2740025"/>
            <a:chOff x="110426100" y="112230789"/>
            <a:chExt cx="2951100" cy="274113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26100" y="112400175"/>
              <a:ext cx="2552700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39000" y="112230789"/>
              <a:ext cx="838200" cy="1212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950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Activités proposées aux élèves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618" y="2079451"/>
            <a:ext cx="5238750" cy="47339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9" y="1339709"/>
            <a:ext cx="1236931" cy="79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7664" y="1628800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Rounded MT Bold" panose="020F0704030504030204" pitchFamily="34" charset="0"/>
              </a:rPr>
              <a:t>Projet 3 : </a:t>
            </a:r>
            <a:r>
              <a:rPr lang="fr-FR" sz="2000" dirty="0">
                <a:latin typeface="Arial Rounded MT Bold" panose="020F0704030504030204" pitchFamily="34" charset="0"/>
              </a:rPr>
              <a:t>La fabrication du pain.</a:t>
            </a:r>
          </a:p>
        </p:txBody>
      </p:sp>
    </p:spTree>
    <p:extLst>
      <p:ext uri="{BB962C8B-B14F-4D97-AF65-F5344CB8AC3E}">
        <p14:creationId xmlns:p14="http://schemas.microsoft.com/office/powerpoint/2010/main" val="214315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Activités proposées aux élèves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tpe-biomasse.weebly.com/uploads/4/1/4/4/414441/4907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37" y="2028910"/>
            <a:ext cx="3625574" cy="25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9" y="1339709"/>
            <a:ext cx="1236931" cy="79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47664" y="1628800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Rounded MT Bold" panose="020F0704030504030204" pitchFamily="34" charset="0"/>
              </a:rPr>
              <a:t>Projet 3 : </a:t>
            </a:r>
            <a:r>
              <a:rPr lang="fr-FR" sz="2000" dirty="0">
                <a:latin typeface="Arial Rounded MT Bold" panose="020F0704030504030204" pitchFamily="34" charset="0"/>
              </a:rPr>
              <a:t>La fabrication du pain.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95654"/>
              </p:ext>
            </p:extLst>
          </p:nvPr>
        </p:nvGraphicFramePr>
        <p:xfrm>
          <a:off x="1835695" y="4766310"/>
          <a:ext cx="6937507" cy="204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507">
                  <a:extLst>
                    <a:ext uri="{9D8B030D-6E8A-4147-A177-3AD203B41FA5}">
                      <a16:colId xmlns:a16="http://schemas.microsoft.com/office/drawing/2014/main" val="3831358631"/>
                    </a:ext>
                  </a:extLst>
                </a:gridCol>
              </a:tblGrid>
              <a:tr h="390882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Expérience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5204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fr-FR" dirty="0">
                          <a:latin typeface="Arial Rounded MT Bold" panose="020F0704030504030204" pitchFamily="34" charset="0"/>
                        </a:rPr>
                        <a:t>A partir du matériel proposé, les élèves proposent une stratégie pour démontrer que c’est bien la levure qui fait gonfler le pain.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fr-FR" dirty="0">
                          <a:latin typeface="Arial Rounded MT Bold" panose="020F0704030504030204" pitchFamily="34" charset="0"/>
                        </a:rPr>
                        <a:t>La mise en œuvre se fait après la validation du professeur.</a:t>
                      </a:r>
                    </a:p>
                    <a:p>
                      <a:pPr algn="just"/>
                      <a:endParaRPr lang="fr-F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51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77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Activités proposées aux élèves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2079451"/>
            <a:ext cx="5238750" cy="4733925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39709"/>
            <a:ext cx="1237853" cy="123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47664" y="1628800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Rounded MT Bold" panose="020F0704030504030204" pitchFamily="34" charset="0"/>
              </a:rPr>
              <a:t>Projet 4 : </a:t>
            </a:r>
            <a:r>
              <a:rPr lang="fr-FR" sz="2000" dirty="0">
                <a:latin typeface="Arial Rounded MT Bold" panose="020F0704030504030204" pitchFamily="34" charset="0"/>
              </a:rPr>
              <a:t>L’exploration spatiale.</a:t>
            </a:r>
          </a:p>
        </p:txBody>
      </p:sp>
    </p:spTree>
    <p:extLst>
      <p:ext uri="{BB962C8B-B14F-4D97-AF65-F5344CB8AC3E}">
        <p14:creationId xmlns:p14="http://schemas.microsoft.com/office/powerpoint/2010/main" val="202090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Activités proposées aux élèves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2152253"/>
            <a:ext cx="3086100" cy="2428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824" y="2152252"/>
            <a:ext cx="3499379" cy="242887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39709"/>
            <a:ext cx="1237853" cy="123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7664" y="1628800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Rounded MT Bold" panose="020F0704030504030204" pitchFamily="34" charset="0"/>
              </a:rPr>
              <a:t>Projet 4 : </a:t>
            </a:r>
            <a:r>
              <a:rPr lang="fr-FR" sz="2000" dirty="0">
                <a:latin typeface="Arial Rounded MT Bold" panose="020F0704030504030204" pitchFamily="34" charset="0"/>
              </a:rPr>
              <a:t>L’exploration spatiale.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92399"/>
              </p:ext>
            </p:extLst>
          </p:nvPr>
        </p:nvGraphicFramePr>
        <p:xfrm>
          <a:off x="1835695" y="4766310"/>
          <a:ext cx="6937507" cy="204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507">
                  <a:extLst>
                    <a:ext uri="{9D8B030D-6E8A-4147-A177-3AD203B41FA5}">
                      <a16:colId xmlns:a16="http://schemas.microsoft.com/office/drawing/2014/main" val="3831358631"/>
                    </a:ext>
                  </a:extLst>
                </a:gridCol>
              </a:tblGrid>
              <a:tr h="390882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La robotique qu’est-ce que c’est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5204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just"/>
                      <a:r>
                        <a:rPr lang="fr-FR" dirty="0">
                          <a:latin typeface="Arial Rounded MT Bold" panose="020F0704030504030204" pitchFamily="34" charset="0"/>
                        </a:rPr>
                        <a:t>Cette activité permet une première appropriation des notions d’objet technique programmable, de la fonction d’usage et de ses solutions techniques ainsi que les évolutions des besoins et des objets programmables.</a:t>
                      </a:r>
                    </a:p>
                    <a:p>
                      <a:pPr algn="just"/>
                      <a:endParaRPr lang="fr-F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51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704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Modalités d'évaluation</a:t>
            </a:r>
          </a:p>
        </p:txBody>
      </p:sp>
      <p:pic>
        <p:nvPicPr>
          <p:cNvPr id="4099" name="Imag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1412776"/>
            <a:ext cx="70202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Arial Rounded MT Bold" panose="020F0704030504030204" pitchFamily="34" charset="0"/>
              </a:rPr>
              <a:t>Bilan périodique lors des conseils pédagogiques 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Arial Rounded MT Bold" panose="020F0704030504030204" pitchFamily="34" charset="0"/>
              </a:rPr>
              <a:t>Bilan de fin de cycle prévu au conseil d’enseignement.</a:t>
            </a:r>
          </a:p>
          <a:p>
            <a:pPr algn="just"/>
            <a:endParaRPr lang="fr-FR" dirty="0">
              <a:latin typeface="Arial Rounded MT Bold" panose="020F07040305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Arial Rounded MT Bold" panose="020F0704030504030204" pitchFamily="34" charset="0"/>
              </a:rPr>
              <a:t>Une évaluation sommative « chiffrée » à l’issue d’une séquence, par discipline. Prise en compte de l’utilisation correcte de la langue française et des langages mathématique, scientifique et informatique.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>
              <a:latin typeface="Arial Rounded MT Bold" panose="020F07040305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Arial Rounded MT Bold" panose="020F0704030504030204" pitchFamily="34" charset="0"/>
              </a:rPr>
              <a:t>L’évaluation non « chiffrée » se fait via </a:t>
            </a:r>
            <a:r>
              <a:rPr lang="fr-FR" dirty="0" err="1">
                <a:latin typeface="Arial Rounded MT Bold" panose="020F0704030504030204" pitchFamily="34" charset="0"/>
              </a:rPr>
              <a:t>Pronote</a:t>
            </a:r>
            <a:r>
              <a:rPr lang="fr-FR" dirty="0">
                <a:latin typeface="Arial Rounded MT Bold" panose="020F0704030504030204" pitchFamily="34" charset="0"/>
              </a:rPr>
              <a:t> en considérant :</a:t>
            </a:r>
          </a:p>
          <a:p>
            <a:pPr lvl="1" algn="just"/>
            <a:r>
              <a:rPr lang="fr-FR" dirty="0">
                <a:latin typeface="Arial Rounded MT Bold" panose="020F0704030504030204" pitchFamily="34" charset="0"/>
              </a:rPr>
              <a:t>• Un raisonnement, une démonstration ou une réalisation expérimentale ou technologique (maquette matérielle ou numérique) ;</a:t>
            </a:r>
          </a:p>
          <a:p>
            <a:pPr lvl="1" algn="just"/>
            <a:r>
              <a:rPr lang="fr-FR" dirty="0">
                <a:latin typeface="Arial Rounded MT Bold" panose="020F0704030504030204" pitchFamily="34" charset="0"/>
              </a:rPr>
              <a:t>• présentation orale de tout ou partie d’une activité menée seul ou en groupe.</a:t>
            </a:r>
          </a:p>
          <a:p>
            <a:pPr algn="just"/>
            <a:endParaRPr lang="fr-FR" dirty="0">
              <a:latin typeface="Arial Rounded MT Bold" panose="020F07040305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Arial Rounded MT Bold" panose="020F0704030504030204" pitchFamily="34" charset="0"/>
              </a:rPr>
              <a:t>Evaluation formative (page suivante).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1" y="1410891"/>
            <a:ext cx="360040" cy="7827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1" y="2276872"/>
            <a:ext cx="360040" cy="39372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1410891"/>
            <a:ext cx="7020272" cy="649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123728" y="2193686"/>
            <a:ext cx="7020272" cy="1235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123728" y="3586230"/>
            <a:ext cx="7020272" cy="207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123728" y="5782895"/>
            <a:ext cx="7020272" cy="564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7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Modalités d'évaluation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678" y="1700808"/>
            <a:ext cx="7490322" cy="466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0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Cycle 3 : organisation pédagogique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646" y="5568193"/>
            <a:ext cx="3186354" cy="792088"/>
          </a:xfrm>
          <a:prstGeom prst="rect">
            <a:avLst/>
          </a:prstGeom>
        </p:spPr>
      </p:pic>
      <p:sp>
        <p:nvSpPr>
          <p:cNvPr id="5" name="Organigramme : Connecteur page suivante 4"/>
          <p:cNvSpPr/>
          <p:nvPr/>
        </p:nvSpPr>
        <p:spPr>
          <a:xfrm>
            <a:off x="3154088" y="2194410"/>
            <a:ext cx="4239471" cy="3004294"/>
          </a:xfrm>
          <a:prstGeom prst="flowChartOffpageConnector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Au cycle 3, les notions déjà abordées sont revisitées en prenant soin de partir du 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</a:t>
            </a:r>
            <a:r>
              <a:rPr lang="fr-FR" sz="2400" b="1" dirty="0">
                <a:solidFill>
                  <a:schemeClr val="tx1"/>
                </a:solidFill>
              </a:rPr>
              <a:t> et des représentations de l’élève.</a:t>
            </a:r>
          </a:p>
        </p:txBody>
      </p:sp>
    </p:spTree>
    <p:extLst>
      <p:ext uri="{BB962C8B-B14F-4D97-AF65-F5344CB8AC3E}">
        <p14:creationId xmlns:p14="http://schemas.microsoft.com/office/powerpoint/2010/main" val="3517311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Modalités d'évaluation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810" y="1484784"/>
            <a:ext cx="7058025" cy="4105275"/>
          </a:xfrm>
          <a:prstGeom prst="rect">
            <a:avLst/>
          </a:prstGeom>
        </p:spPr>
      </p:pic>
      <p:pic>
        <p:nvPicPr>
          <p:cNvPr id="3074" name="Picture 2" descr="Résultats de recherche d'images pour « livret scolaire unique 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84" y="3613110"/>
            <a:ext cx="3085876" cy="30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4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Conclusion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77208" y="2238547"/>
            <a:ext cx="55667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>
                <a:latin typeface="Arial Rounded MT Bold" panose="020F0704030504030204" pitchFamily="34" charset="0"/>
              </a:rPr>
              <a:t>Le classeur « Elève » est organisé conjointement par les 3 enseignants 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2800" dirty="0">
              <a:latin typeface="Arial Rounded MT Bold" panose="020F0704030504030204" pitchFamily="34" charset="0"/>
            </a:endParaRPr>
          </a:p>
          <a:p>
            <a:endParaRPr lang="fr-FR" sz="2800" dirty="0">
              <a:latin typeface="Arial Rounded MT Bold" panose="020F0704030504030204" pitchFamily="34" charset="0"/>
            </a:endParaRPr>
          </a:p>
          <a:p>
            <a:endParaRPr lang="fr-FR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>
                <a:latin typeface="Arial Rounded MT Bold" panose="020F0704030504030204" pitchFamily="34" charset="0"/>
              </a:rPr>
              <a:t>Le choix et le nombre de projets.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2047688"/>
            <a:ext cx="1813520" cy="949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2705" y="1124729"/>
            <a:ext cx="7442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97D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Ce qui a bien fonctionné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769" y="5443568"/>
            <a:ext cx="1813520" cy="9492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63688" y="5443568"/>
            <a:ext cx="7231255" cy="1255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3645024"/>
            <a:ext cx="3474967" cy="19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Conclusion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2032620"/>
            <a:ext cx="1813520" cy="9643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3356992"/>
            <a:ext cx="1813520" cy="935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2705" y="1124729"/>
            <a:ext cx="7442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97D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Ce qu'il faudrait améliorer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7208" y="2238547"/>
            <a:ext cx="55667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>
                <a:latin typeface="Arial Rounded MT Bold" panose="020F0704030504030204" pitchFamily="34" charset="0"/>
              </a:rPr>
              <a:t>La transparence de la communication.</a:t>
            </a:r>
          </a:p>
          <a:p>
            <a:endParaRPr lang="fr-FR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>
                <a:latin typeface="Arial Rounded MT Bold" panose="020F0704030504030204" pitchFamily="34" charset="0"/>
              </a:rPr>
              <a:t>Mutualiser davantage nos efforts (propositions, doc.).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>
                <a:latin typeface="Arial Rounded MT Bold" panose="020F0704030504030204" pitchFamily="34" charset="0"/>
              </a:rPr>
              <a:t>L’effectif de 28 élèves à alléger.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051" y="4652128"/>
            <a:ext cx="1813520" cy="93509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63688" y="3253438"/>
            <a:ext cx="7231255" cy="1255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835696" y="4581128"/>
            <a:ext cx="7231255" cy="1255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4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Témoignage concernant le CAFFA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3393867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>
                <a:latin typeface="Arial Rounded MT Bold" panose="020F0704030504030204" pitchFamily="34" charset="0"/>
              </a:rPr>
              <a:t>Le CAFFA permet d’exercer des fonctions d’animation, de recherche et de formation dans le cadre de la formation initiale et continue des enseignants.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5253007"/>
            <a:ext cx="7128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>
                <a:latin typeface="Arial Rounded MT Bold" panose="020F0704030504030204" pitchFamily="34" charset="0"/>
              </a:rPr>
              <a:t>Le CAFFA se déroule en 2 temps et comprend : 1 épreuve d’admissibilité et 2 </a:t>
            </a:r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épreuves d’admission</a:t>
            </a:r>
            <a:r>
              <a:rPr lang="fr-FR" sz="24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7" y="1997046"/>
            <a:ext cx="71287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4494"/>
                </a:solidFill>
                <a:latin typeface="Arial" panose="020B0604020202020204" pitchFamily="34" charset="0"/>
              </a:rPr>
              <a:t>Certificat d’Aptitude aux Fonctions de Formateur Académique</a:t>
            </a:r>
            <a:endParaRPr lang="fr-FR" sz="3200" b="1" i="0" dirty="0">
              <a:solidFill>
                <a:srgbClr val="00449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136" y="5949280"/>
            <a:ext cx="6096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Témoignage concernant le CAFFA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1589891"/>
            <a:ext cx="5951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 Rounded MT Bold" panose="020F0704030504030204" pitchFamily="34" charset="0"/>
              </a:rPr>
              <a:t>Tableau récapitulatif des formations « GROUPE ADMISSION »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44544"/>
              </p:ext>
            </p:extLst>
          </p:nvPr>
        </p:nvGraphicFramePr>
        <p:xfrm>
          <a:off x="1619672" y="2393776"/>
          <a:ext cx="7431237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475">
                  <a:extLst>
                    <a:ext uri="{9D8B030D-6E8A-4147-A177-3AD203B41FA5}">
                      <a16:colId xmlns:a16="http://schemas.microsoft.com/office/drawing/2014/main" val="1535627918"/>
                    </a:ext>
                  </a:extLst>
                </a:gridCol>
                <a:gridCol w="6322762">
                  <a:extLst>
                    <a:ext uri="{9D8B030D-6E8A-4147-A177-3AD203B41FA5}">
                      <a16:colId xmlns:a16="http://schemas.microsoft.com/office/drawing/2014/main" val="3949632783"/>
                    </a:ext>
                  </a:extLst>
                </a:gridCol>
              </a:tblGrid>
              <a:tr h="162162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Dates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Arial Rounded MT Bold" panose="020F0704030504030204" pitchFamily="34" charset="0"/>
                        </a:rPr>
                        <a:t>Thématiques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04003071"/>
                  </a:ext>
                </a:extLst>
              </a:tr>
              <a:tr h="46458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Déc. </a:t>
                      </a:r>
                    </a:p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2016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La démarche scientifique en éducation (sciences de l'éducation).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661884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Janv. 2017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Outils méthodologiques et leur application dans la recherche éducative (aide au mémoire professionnel).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649658740"/>
                  </a:ext>
                </a:extLst>
              </a:tr>
              <a:tr h="464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Janv. 2017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Les principales démarches de traitement et d'analyse en éducation (aide au mémoire professionnel).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34130142"/>
                  </a:ext>
                </a:extLst>
              </a:tr>
              <a:tr h="464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Janv. 2017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Recherche documentaire (aide au mémoire professionnel).</a:t>
                      </a:r>
                    </a:p>
                  </a:txBody>
                  <a:tcPr marL="0" anchor="ctr" anchorCtr="1"/>
                </a:tc>
                <a:extLst>
                  <a:ext uri="{0D108BD9-81ED-4DB2-BD59-A6C34878D82A}">
                    <a16:rowId xmlns:a16="http://schemas.microsoft.com/office/drawing/2014/main" val="3845859309"/>
                  </a:ext>
                </a:extLst>
              </a:tr>
              <a:tr h="46458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Fév.</a:t>
                      </a:r>
                    </a:p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2017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Les principales démarches de traitement et d'analyse en éducation (aide au mémoire professionnel).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00542999"/>
                  </a:ext>
                </a:extLst>
              </a:tr>
              <a:tr h="46458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Fév.</a:t>
                      </a:r>
                    </a:p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2017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Epreuve pratique professionnelle : Analyse de pratique ;</a:t>
                      </a:r>
                    </a:p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ou Animation d'une action de formation.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10119995"/>
                  </a:ext>
                </a:extLst>
              </a:tr>
              <a:tr h="46458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Fév.</a:t>
                      </a:r>
                    </a:p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2017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Rounded MT Bold" panose="020F0704030504030204" pitchFamily="34" charset="0"/>
                        </a:rPr>
                        <a:t>Préparation à l'épreuve de soutenance.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8155262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43808" y="2780928"/>
            <a:ext cx="6207101" cy="504056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43807" y="3383126"/>
            <a:ext cx="6207101" cy="504056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47551" y="3995194"/>
            <a:ext cx="6207101" cy="504056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747550" y="4518012"/>
            <a:ext cx="6207101" cy="504056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776125" y="5130080"/>
            <a:ext cx="6207101" cy="504056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71800" y="5733256"/>
            <a:ext cx="6207101" cy="504056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843805" y="6249272"/>
            <a:ext cx="6207101" cy="504056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5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Cycle 3 : organisation pédagogique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54" y="2196647"/>
            <a:ext cx="1710535" cy="109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125"/>
          <a:stretch>
            <a:fillRect/>
          </a:stretch>
        </p:blipFill>
        <p:spPr bwMode="auto">
          <a:xfrm>
            <a:off x="1691680" y="2000786"/>
            <a:ext cx="1418046" cy="120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71" y="1844095"/>
            <a:ext cx="1734038" cy="151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96647"/>
            <a:ext cx="1237853" cy="123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3702511"/>
            <a:ext cx="7452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Projet 1 : </a:t>
            </a:r>
            <a:r>
              <a:rPr lang="fr-FR" sz="2000" dirty="0"/>
              <a:t>La culture de la canne à sucre (9 séances).</a:t>
            </a:r>
          </a:p>
          <a:p>
            <a:endParaRPr lang="fr-FR" sz="2000" dirty="0"/>
          </a:p>
          <a:p>
            <a:r>
              <a:rPr lang="fr-FR" sz="2000" b="1" dirty="0"/>
              <a:t>Projet 2 : </a:t>
            </a:r>
            <a:r>
              <a:rPr lang="fr-FR" sz="2000" dirty="0"/>
              <a:t>L’amélioration de performances sportives (7 séances).</a:t>
            </a:r>
          </a:p>
          <a:p>
            <a:endParaRPr lang="fr-FR" sz="2000" dirty="0"/>
          </a:p>
          <a:p>
            <a:r>
              <a:rPr lang="fr-FR" sz="2000" b="1" dirty="0"/>
              <a:t>Projet 3 : </a:t>
            </a:r>
            <a:r>
              <a:rPr lang="fr-FR" sz="2000" dirty="0"/>
              <a:t>La fabrication du pain (7 séances).</a:t>
            </a:r>
          </a:p>
          <a:p>
            <a:endParaRPr lang="fr-FR" sz="2000" dirty="0"/>
          </a:p>
          <a:p>
            <a:r>
              <a:rPr lang="fr-FR" sz="2000" b="1" dirty="0"/>
              <a:t>Projet 4 : </a:t>
            </a:r>
            <a:r>
              <a:rPr lang="fr-FR" sz="2000" dirty="0"/>
              <a:t>L’exploration spatiale (7 séances).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247" y="6176732"/>
            <a:ext cx="2101949" cy="52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3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Cycle 3 : organisation pédagogique</a:t>
            </a:r>
          </a:p>
        </p:txBody>
      </p:sp>
      <p:pic>
        <p:nvPicPr>
          <p:cNvPr id="4099" name="Imag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767584"/>
            <a:ext cx="7200081" cy="509041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2" y="3147204"/>
            <a:ext cx="1070893" cy="68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125"/>
          <a:stretch>
            <a:fillRect/>
          </a:stretch>
        </p:blipFill>
        <p:spPr bwMode="auto">
          <a:xfrm>
            <a:off x="189582" y="1359999"/>
            <a:ext cx="962943" cy="8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4" y="2238312"/>
            <a:ext cx="969621" cy="84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2" y="3892897"/>
            <a:ext cx="1048271" cy="10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5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Cycle 3 : organisation pédagogique</a:t>
            </a:r>
          </a:p>
        </p:txBody>
      </p:sp>
      <p:pic>
        <p:nvPicPr>
          <p:cNvPr id="4099" name="Imag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3" y="1870958"/>
            <a:ext cx="7498604" cy="498704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2" y="3147204"/>
            <a:ext cx="1070893" cy="68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125"/>
          <a:stretch>
            <a:fillRect/>
          </a:stretch>
        </p:blipFill>
        <p:spPr bwMode="auto">
          <a:xfrm>
            <a:off x="189582" y="1359999"/>
            <a:ext cx="962943" cy="8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4" y="2238312"/>
            <a:ext cx="969621" cy="84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2" y="3892897"/>
            <a:ext cx="1048271" cy="10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9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Cycle 3 : organisation pédagogique</a:t>
            </a:r>
          </a:p>
        </p:txBody>
      </p:sp>
      <p:pic>
        <p:nvPicPr>
          <p:cNvPr id="4099" name="Imag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528" y="1827391"/>
            <a:ext cx="6120592" cy="4748349"/>
          </a:xfrm>
          <a:prstGeom prst="rect">
            <a:avLst/>
          </a:prstGeom>
        </p:spPr>
      </p:pic>
      <p:sp>
        <p:nvSpPr>
          <p:cNvPr id="8" name="Rectangle 9"/>
          <p:cNvSpPr/>
          <p:nvPr/>
        </p:nvSpPr>
        <p:spPr>
          <a:xfrm>
            <a:off x="2987824" y="4193827"/>
            <a:ext cx="2059388" cy="2043485"/>
          </a:xfrm>
          <a:prstGeom prst="wedgeRectCallout">
            <a:avLst>
              <a:gd name="adj1" fmla="val -40138"/>
              <a:gd name="adj2" fmla="val -5972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400" b="1" cap="all" dirty="0">
                <a:solidFill>
                  <a:schemeClr val="tx1"/>
                </a:solidFill>
                <a:latin typeface="Arial" panose="020B0604020202020204" pitchFamily="34" charset="0"/>
              </a:rPr>
              <a:t>EXEMPLE DE SITUATION Proposée :</a:t>
            </a:r>
          </a:p>
          <a:p>
            <a:pPr algn="ctr"/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L’Homme fabrique de nombreux objets qui l’aident à cultiver la terre. A quels besoins répondent ces objets 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125"/>
          <a:stretch>
            <a:fillRect/>
          </a:stretch>
        </p:blipFill>
        <p:spPr bwMode="auto">
          <a:xfrm>
            <a:off x="60903" y="1339708"/>
            <a:ext cx="1270737" cy="108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5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Cycle 3 : organisation pédagogique</a:t>
            </a:r>
          </a:p>
        </p:txBody>
      </p:sp>
      <p:pic>
        <p:nvPicPr>
          <p:cNvPr id="4099" name="Imag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528" y="1827391"/>
            <a:ext cx="6120592" cy="4748349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4499992" y="4176340"/>
            <a:ext cx="2059388" cy="2043485"/>
          </a:xfrm>
          <a:prstGeom prst="wedgeRectCallout">
            <a:avLst>
              <a:gd name="adj1" fmla="val -40138"/>
              <a:gd name="adj2" fmla="val -5972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400" b="1" cap="all" dirty="0">
                <a:solidFill>
                  <a:schemeClr val="tx1"/>
                </a:solidFill>
                <a:latin typeface="Arial" panose="020B0604020202020204" pitchFamily="34" charset="0"/>
              </a:rPr>
              <a:t>EXEMPLE DE SITUATION Proposée :</a:t>
            </a:r>
          </a:p>
          <a:p>
            <a:pPr algn="ctr"/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[…] S’alimenter intelligemment: manger quoi et quand ?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" y="1339709"/>
            <a:ext cx="1315664" cy="11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4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Cycle 3 : organisation pédagogique</a:t>
            </a:r>
          </a:p>
        </p:txBody>
      </p:sp>
      <p:pic>
        <p:nvPicPr>
          <p:cNvPr id="4099" name="Imag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528" y="1827391"/>
            <a:ext cx="6120592" cy="4748349"/>
          </a:xfrm>
          <a:prstGeom prst="rect">
            <a:avLst/>
          </a:prstGeom>
        </p:spPr>
      </p:pic>
      <p:sp>
        <p:nvSpPr>
          <p:cNvPr id="7" name="Rectangle 11"/>
          <p:cNvSpPr/>
          <p:nvPr/>
        </p:nvSpPr>
        <p:spPr>
          <a:xfrm>
            <a:off x="6372200" y="4115407"/>
            <a:ext cx="2059388" cy="2043485"/>
          </a:xfrm>
          <a:prstGeom prst="wedgeRectCallout">
            <a:avLst>
              <a:gd name="adj1" fmla="val 7732"/>
              <a:gd name="adj2" fmla="val -6251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400" b="1" cap="all" dirty="0">
                <a:solidFill>
                  <a:schemeClr val="tx1"/>
                </a:solidFill>
                <a:latin typeface="Arial" panose="020B0604020202020204" pitchFamily="34" charset="0"/>
              </a:rPr>
              <a:t>EXEMPLE DE SITUATION Proposée :</a:t>
            </a:r>
          </a:p>
          <a:p>
            <a:pPr algn="ctr"/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[…] Quel est le rôle de la levure de boulanger dans la fabrication du pain 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9" y="1339709"/>
            <a:ext cx="1236931" cy="79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116632"/>
            <a:ext cx="77403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Cycle 3 : organisation pédagogique</a:t>
            </a:r>
          </a:p>
        </p:txBody>
      </p:sp>
      <p:pic>
        <p:nvPicPr>
          <p:cNvPr id="4099" name="Imag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37150"/>
            <a:ext cx="1152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528" y="1827391"/>
            <a:ext cx="6120592" cy="4748349"/>
          </a:xfrm>
          <a:prstGeom prst="rect">
            <a:avLst/>
          </a:prstGeom>
        </p:spPr>
      </p:pic>
      <p:sp>
        <p:nvSpPr>
          <p:cNvPr id="7" name="Rectangle 12"/>
          <p:cNvSpPr/>
          <p:nvPr/>
        </p:nvSpPr>
        <p:spPr>
          <a:xfrm>
            <a:off x="1835696" y="3874715"/>
            <a:ext cx="2059388" cy="2043485"/>
          </a:xfrm>
          <a:prstGeom prst="wedgeRectCallout">
            <a:avLst>
              <a:gd name="adj1" fmla="val -1528"/>
              <a:gd name="adj2" fmla="val 6167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400" b="1" cap="all" dirty="0">
                <a:solidFill>
                  <a:schemeClr val="tx1"/>
                </a:solidFill>
                <a:latin typeface="Arial" panose="020B0604020202020204" pitchFamily="34" charset="0"/>
              </a:rPr>
              <a:t>EXEMPLE DE SITUATION Proposée :</a:t>
            </a:r>
          </a:p>
          <a:p>
            <a:pPr algn="ctr"/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[…] Comment réaliser l’exploration de Mars 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39709"/>
            <a:ext cx="1237853" cy="123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0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687</Words>
  <Application>Microsoft Office PowerPoint</Application>
  <PresentationFormat>Affichage à l'écran (4:3)</PresentationFormat>
  <Paragraphs>123</Paragraphs>
  <Slides>24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Arial Rounded MT Bold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TECHNOLOGIE</dc:title>
  <dc:creator>MOLINA</dc:creator>
  <cp:lastModifiedBy>Jean-Marc MOLINA</cp:lastModifiedBy>
  <cp:revision>126</cp:revision>
  <dcterms:created xsi:type="dcterms:W3CDTF">2009-09-17T10:20:19Z</dcterms:created>
  <dcterms:modified xsi:type="dcterms:W3CDTF">2017-06-19T12:57:14Z</dcterms:modified>
</cp:coreProperties>
</file>