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1" r:id="rId2"/>
    <p:sldId id="256" r:id="rId3"/>
    <p:sldId id="262" r:id="rId4"/>
    <p:sldId id="263" r:id="rId5"/>
    <p:sldId id="257" r:id="rId6"/>
    <p:sldId id="258" r:id="rId7"/>
    <p:sldId id="264" r:id="rId8"/>
    <p:sldId id="259"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62" autoAdjust="0"/>
  </p:normalViewPr>
  <p:slideViewPr>
    <p:cSldViewPr>
      <p:cViewPr varScale="1">
        <p:scale>
          <a:sx n="66" d="100"/>
          <a:sy n="66" d="100"/>
        </p:scale>
        <p:origin x="-13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smtClean="0"/>
              <a:t>Modifiez le style du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BCCD28B-6464-45F9-B6DB-D1A969181B03}" type="datetimeFigureOut">
              <a:rPr lang="fr-FR" smtClean="0"/>
              <a:t>21/11/2016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DB44D3-D8D9-4CF8-82A7-08D32AC1DAD6}" type="slidenum">
              <a:rPr lang="fr-FR" smtClean="0"/>
              <a:t>‹N°›</a:t>
            </a:fld>
            <a:endParaRPr lang="fr-F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CBCCD28B-6464-45F9-B6DB-D1A969181B03}" type="datetimeFigureOut">
              <a:rPr lang="fr-FR" smtClean="0"/>
              <a:t>21/11/2016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DB44D3-D8D9-4CF8-82A7-08D32AC1DAD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BCCD28B-6464-45F9-B6DB-D1A969181B03}" type="datetimeFigureOut">
              <a:rPr lang="fr-FR" smtClean="0"/>
              <a:t>21/11/2016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DB44D3-D8D9-4CF8-82A7-08D32AC1DAD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CBCCD28B-6464-45F9-B6DB-D1A969181B03}" type="datetimeFigureOut">
              <a:rPr lang="fr-FR" smtClean="0"/>
              <a:t>21/11/2016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DB44D3-D8D9-4CF8-82A7-08D32AC1DAD6}"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BCCD28B-6464-45F9-B6DB-D1A969181B03}" type="datetimeFigureOut">
              <a:rPr lang="fr-FR" smtClean="0"/>
              <a:t>21/11/2016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DB44D3-D8D9-4CF8-82A7-08D32AC1DAD6}" type="slidenum">
              <a:rPr lang="fr-FR" smtClean="0"/>
              <a:t>‹N°›</a:t>
            </a:fld>
            <a:endParaRPr lang="fr-F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BCCD28B-6464-45F9-B6DB-D1A969181B03}" type="datetimeFigureOut">
              <a:rPr lang="fr-FR" smtClean="0"/>
              <a:t>21/11/2016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DB44D3-D8D9-4CF8-82A7-08D32AC1DAD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BCCD28B-6464-45F9-B6DB-D1A969181B03}" type="datetimeFigureOut">
              <a:rPr lang="fr-FR" smtClean="0"/>
              <a:t>21/11/2016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5DB44D3-D8D9-4CF8-82A7-08D32AC1DAD6}" type="slidenum">
              <a:rPr lang="fr-FR" smtClean="0"/>
              <a:t>‹N°›</a:t>
            </a:fld>
            <a:endParaRPr lang="fr-F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CBCCD28B-6464-45F9-B6DB-D1A969181B03}" type="datetimeFigureOut">
              <a:rPr lang="fr-FR" smtClean="0"/>
              <a:t>21/11/2016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5DB44D3-D8D9-4CF8-82A7-08D32AC1DAD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CD28B-6464-45F9-B6DB-D1A969181B03}" type="datetimeFigureOut">
              <a:rPr lang="fr-FR" smtClean="0"/>
              <a:t>21/11/2016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5DB44D3-D8D9-4CF8-82A7-08D32AC1DAD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BCCD28B-6464-45F9-B6DB-D1A969181B03}" type="datetimeFigureOut">
              <a:rPr lang="fr-FR" smtClean="0"/>
              <a:t>21/11/2016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DB44D3-D8D9-4CF8-82A7-08D32AC1DAD6}" type="slidenum">
              <a:rPr lang="fr-FR" smtClean="0"/>
              <a:t>‹N°›</a:t>
            </a:fld>
            <a:endParaRPr lang="fr-F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BCCD28B-6464-45F9-B6DB-D1A969181B03}" type="datetimeFigureOut">
              <a:rPr lang="fr-FR" smtClean="0"/>
              <a:t>21/11/2016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DB44D3-D8D9-4CF8-82A7-08D32AC1DAD6}"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BCCD28B-6464-45F9-B6DB-D1A969181B03}" type="datetimeFigureOut">
              <a:rPr lang="fr-FR" smtClean="0"/>
              <a:t>21/11/2016</a:t>
            </a:fld>
            <a:endParaRPr lang="fr-F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fr-F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5DB44D3-D8D9-4CF8-82A7-08D32AC1DAD6}"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BON13du31032016.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BEP_MSA_Grille_evaluation_EP1.doc" TargetMode="External"/><Relationship Id="rId3" Type="http://schemas.openxmlformats.org/officeDocument/2006/relationships/hyperlink" Target="2-proc&#233;dure%20de%20controle%20documents.docx" TargetMode="External"/><Relationship Id="rId7" Type="http://schemas.openxmlformats.org/officeDocument/2006/relationships/hyperlink" Target="6-consignes&#224;suivre.docx" TargetMode="External"/><Relationship Id="rId2" Type="http://schemas.openxmlformats.org/officeDocument/2006/relationships/hyperlink" Target="1-Protocole%20des%20examens%202017.docx" TargetMode="External"/><Relationship Id="rId1" Type="http://schemas.openxmlformats.org/officeDocument/2006/relationships/slideLayout" Target="../slideLayouts/slideLayout2.xml"/><Relationship Id="rId6" Type="http://schemas.openxmlformats.org/officeDocument/2006/relationships/hyperlink" Target="5-DOSSIER%20CLASSE%20BEP%20MSA.xlsx" TargetMode="External"/><Relationship Id="rId5" Type="http://schemas.openxmlformats.org/officeDocument/2006/relationships/hyperlink" Target="4-r&#233;capitulatif%20PFMP.docx" TargetMode="External"/><Relationship Id="rId4" Type="http://schemas.openxmlformats.org/officeDocument/2006/relationships/hyperlink" Target="3-Fiche%20de%20Conformit&#233;%20des%20dossiers.xlsx" TargetMode="External"/><Relationship Id="rId9" Type="http://schemas.openxmlformats.org/officeDocument/2006/relationships/hyperlink" Target="BEP_MSA_Grille_evaluation_EP2_-_CCF.do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2%20fiche%202%20restituer%20au%20sup&#233;rieur%20hierarchique.docx" TargetMode="External"/><Relationship Id="rId2" Type="http://schemas.openxmlformats.org/officeDocument/2006/relationships/hyperlink" Target="1%20fiche%201%20remplir%20un%20formulaire.docx" TargetMode="External"/><Relationship Id="rId1" Type="http://schemas.openxmlformats.org/officeDocument/2006/relationships/slideLayout" Target="../slideLayouts/slideLayout2.xml"/><Relationship Id="rId4" Type="http://schemas.openxmlformats.org/officeDocument/2006/relationships/hyperlink" Target="CERISE%20PRO.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755576" y="836712"/>
            <a:ext cx="7848600" cy="1526009"/>
          </a:xfrm>
        </p:spPr>
        <p:txBody>
          <a:bodyPr>
            <a:normAutofit/>
          </a:bodyPr>
          <a:lstStyle/>
          <a:p>
            <a:pPr algn="ctr"/>
            <a:r>
              <a:rPr lang="fr-FR" sz="4000" b="1" dirty="0">
                <a:solidFill>
                  <a:schemeClr val="accent1">
                    <a:lumMod val="75000"/>
                  </a:schemeClr>
                </a:solidFill>
              </a:rPr>
              <a:t>FORMATION </a:t>
            </a:r>
            <a:br>
              <a:rPr lang="fr-FR" sz="4000" b="1" dirty="0">
                <a:solidFill>
                  <a:schemeClr val="accent1">
                    <a:lumMod val="75000"/>
                  </a:schemeClr>
                </a:solidFill>
              </a:rPr>
            </a:br>
            <a:r>
              <a:rPr lang="fr-FR" sz="4000" b="1" dirty="0">
                <a:solidFill>
                  <a:schemeClr val="accent1">
                    <a:lumMod val="75000"/>
                  </a:schemeClr>
                </a:solidFill>
              </a:rPr>
              <a:t>DU MARDI 22 NOVEMBRE 2016</a:t>
            </a:r>
          </a:p>
        </p:txBody>
      </p:sp>
      <p:sp>
        <p:nvSpPr>
          <p:cNvPr id="5" name="Sous-titre 4"/>
          <p:cNvSpPr>
            <a:spLocks noGrp="1"/>
          </p:cNvSpPr>
          <p:nvPr>
            <p:ph type="subTitle" idx="1"/>
          </p:nvPr>
        </p:nvSpPr>
        <p:spPr>
          <a:xfrm>
            <a:off x="683568" y="4077072"/>
            <a:ext cx="8134672" cy="1752600"/>
          </a:xfrm>
        </p:spPr>
        <p:txBody>
          <a:bodyPr>
            <a:normAutofit/>
          </a:bodyPr>
          <a:lstStyle/>
          <a:p>
            <a:pPr algn="ctr"/>
            <a:r>
              <a:rPr lang="fr-FR" sz="3600" b="1" dirty="0">
                <a:solidFill>
                  <a:schemeClr val="tx1"/>
                </a:solidFill>
              </a:rPr>
              <a:t>PROTOCOLE DES EXAMENS </a:t>
            </a:r>
            <a:endParaRPr lang="fr-FR" sz="3600" dirty="0">
              <a:solidFill>
                <a:schemeClr val="tx1"/>
              </a:solidFill>
            </a:endParaRPr>
          </a:p>
          <a:p>
            <a:pPr algn="ctr"/>
            <a:r>
              <a:rPr lang="fr-FR" sz="3600" b="1" dirty="0">
                <a:solidFill>
                  <a:schemeClr val="tx1"/>
                </a:solidFill>
              </a:rPr>
              <a:t>CI BEP MSA</a:t>
            </a:r>
            <a:endParaRPr lang="fr-FR" sz="3600" dirty="0">
              <a:solidFill>
                <a:schemeClr val="tx1"/>
              </a:solidFill>
            </a:endParaRPr>
          </a:p>
          <a:p>
            <a:endParaRPr lang="fr-FR" dirty="0"/>
          </a:p>
        </p:txBody>
      </p:sp>
    </p:spTree>
    <p:extLst>
      <p:ext uri="{BB962C8B-B14F-4D97-AF65-F5344CB8AC3E}">
        <p14:creationId xmlns:p14="http://schemas.microsoft.com/office/powerpoint/2010/main" val="278218035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wipe(down)">
                                      <p:cBhvr>
                                        <p:cTn id="15"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836712"/>
            <a:ext cx="7848600" cy="1381993"/>
          </a:xfrm>
        </p:spPr>
        <p:txBody>
          <a:bodyPr/>
          <a:lstStyle/>
          <a:p>
            <a:pPr algn="ctr"/>
            <a:r>
              <a:rPr lang="fr-FR" sz="6600" b="1" dirty="0" smtClean="0">
                <a:solidFill>
                  <a:schemeClr val="accent1">
                    <a:lumMod val="75000"/>
                  </a:schemeClr>
                </a:solidFill>
              </a:rPr>
              <a:t>PROGRAMME</a:t>
            </a:r>
            <a:endParaRPr lang="fr-FR" sz="6600" b="1" dirty="0">
              <a:solidFill>
                <a:schemeClr val="accent1">
                  <a:lumMod val="75000"/>
                </a:schemeClr>
              </a:solidFill>
            </a:endParaRPr>
          </a:p>
        </p:txBody>
      </p:sp>
      <p:sp>
        <p:nvSpPr>
          <p:cNvPr id="3" name="Sous-titre 2"/>
          <p:cNvSpPr>
            <a:spLocks noGrp="1"/>
          </p:cNvSpPr>
          <p:nvPr>
            <p:ph type="subTitle" idx="1"/>
          </p:nvPr>
        </p:nvSpPr>
        <p:spPr>
          <a:xfrm>
            <a:off x="685800" y="3505200"/>
            <a:ext cx="7846640" cy="2372072"/>
          </a:xfrm>
        </p:spPr>
        <p:txBody>
          <a:bodyPr>
            <a:normAutofit/>
          </a:bodyPr>
          <a:lstStyle/>
          <a:p>
            <a:pPr marL="342900" indent="-342900">
              <a:buFont typeface="Wingdings" panose="05000000000000000000" pitchFamily="2" charset="2"/>
              <a:buChar char="§"/>
            </a:pPr>
            <a:r>
              <a:rPr lang="fr-FR" sz="3200" b="1" dirty="0" smtClean="0"/>
              <a:t>BO N°13 du 31 MARS 2016</a:t>
            </a:r>
          </a:p>
          <a:p>
            <a:pPr marL="342900" indent="-342900">
              <a:buFont typeface="Wingdings" panose="05000000000000000000" pitchFamily="2" charset="2"/>
              <a:buChar char="§"/>
            </a:pPr>
            <a:r>
              <a:rPr lang="fr-FR" sz="3200" b="1" dirty="0" smtClean="0"/>
              <a:t>Protocole des examens session 2017</a:t>
            </a:r>
          </a:p>
          <a:p>
            <a:pPr marL="342900" indent="-342900">
              <a:buFont typeface="Wingdings" panose="05000000000000000000" pitchFamily="2" charset="2"/>
              <a:buChar char="§"/>
            </a:pPr>
            <a:r>
              <a:rPr lang="fr-FR" sz="3200" b="1" dirty="0" smtClean="0"/>
              <a:t>Fiches Cerise Pro</a:t>
            </a:r>
          </a:p>
          <a:p>
            <a:pPr marL="342900" indent="-342900">
              <a:buFont typeface="Wingdings" panose="05000000000000000000" pitchFamily="2" charset="2"/>
              <a:buChar char="§"/>
            </a:pPr>
            <a:r>
              <a:rPr lang="fr-FR" sz="3200" b="1" dirty="0" smtClean="0"/>
              <a:t>Bilan et évaluation</a:t>
            </a:r>
            <a:endParaRPr lang="fr-FR" sz="3200" b="1" dirty="0"/>
          </a:p>
        </p:txBody>
      </p:sp>
    </p:spTree>
    <p:extLst>
      <p:ext uri="{BB962C8B-B14F-4D97-AF65-F5344CB8AC3E}">
        <p14:creationId xmlns:p14="http://schemas.microsoft.com/office/powerpoint/2010/main" val="280321001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a:solidFill>
                  <a:schemeClr val="accent1">
                    <a:lumMod val="75000"/>
                  </a:schemeClr>
                </a:solidFill>
                <a:hlinkClick r:id="rId2" action="ppaction://hlinkfile"/>
              </a:rPr>
              <a:t>BO N°13 du 31 MARS </a:t>
            </a:r>
            <a:r>
              <a:rPr lang="fr-FR" b="1" dirty="0" smtClean="0">
                <a:solidFill>
                  <a:schemeClr val="accent1">
                    <a:lumMod val="75000"/>
                  </a:schemeClr>
                </a:solidFill>
                <a:hlinkClick r:id="rId2" action="ppaction://hlinkfile"/>
              </a:rPr>
              <a:t>2016</a:t>
            </a:r>
            <a:endParaRPr lang="fr-FR" dirty="0">
              <a:solidFill>
                <a:schemeClr val="accent1">
                  <a:lumMod val="75000"/>
                </a:schemeClr>
              </a:solidFill>
            </a:endParaRPr>
          </a:p>
        </p:txBody>
      </p:sp>
      <p:sp>
        <p:nvSpPr>
          <p:cNvPr id="3" name="Espace réservé du contenu 2"/>
          <p:cNvSpPr>
            <a:spLocks noGrp="1"/>
          </p:cNvSpPr>
          <p:nvPr>
            <p:ph idx="1"/>
          </p:nvPr>
        </p:nvSpPr>
        <p:spPr/>
        <p:txBody>
          <a:bodyPr/>
          <a:lstStyle/>
          <a:p>
            <a:r>
              <a:rPr lang="fr-FR" b="1" dirty="0"/>
              <a:t>BO N°13 du 31 MARS </a:t>
            </a:r>
            <a:r>
              <a:rPr lang="fr-FR" b="1" dirty="0" smtClean="0"/>
              <a:t>2016</a:t>
            </a:r>
          </a:p>
          <a:p>
            <a:r>
              <a:rPr lang="fr-FR" b="1" dirty="0"/>
              <a:t>1 - Améliorer la transition entre la classe de troisième et le lycée professionnel pour mieux informer et préparer les collégien(ne)s et leurs familles sur les métiers et les spécificités de la formation professionnelle</a:t>
            </a:r>
            <a:endParaRPr lang="fr-FR" dirty="0"/>
          </a:p>
          <a:p>
            <a:r>
              <a:rPr lang="fr-FR" b="1" dirty="0"/>
              <a:t>2 - Accueillir les élèves afin de favoriser leur intégration et marquer leur entrée dans la voie professionnelle, expliciter les attentes de l'équipe pédagogique, les sensibiliser aux compétences et aux comportements attendus au lycée et en milieu professionnel</a:t>
            </a:r>
            <a:endParaRPr lang="fr-FR" dirty="0"/>
          </a:p>
          <a:p>
            <a:endParaRPr lang="fr-FR" dirty="0"/>
          </a:p>
        </p:txBody>
      </p:sp>
    </p:spTree>
    <p:extLst>
      <p:ext uri="{BB962C8B-B14F-4D97-AF65-F5344CB8AC3E}">
        <p14:creationId xmlns:p14="http://schemas.microsoft.com/office/powerpoint/2010/main" val="3121176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chemeClr val="accent1">
                    <a:lumMod val="75000"/>
                  </a:schemeClr>
                </a:solidFill>
              </a:rPr>
              <a:t>BO N°13 du 31 MARS 2016</a:t>
            </a:r>
            <a:endParaRPr lang="fr-FR" dirty="0">
              <a:solidFill>
                <a:schemeClr val="accent1">
                  <a:lumMod val="75000"/>
                </a:schemeClr>
              </a:solidFill>
            </a:endParaRPr>
          </a:p>
        </p:txBody>
      </p:sp>
      <p:sp>
        <p:nvSpPr>
          <p:cNvPr id="3" name="Espace réservé du contenu 2"/>
          <p:cNvSpPr>
            <a:spLocks noGrp="1"/>
          </p:cNvSpPr>
          <p:nvPr>
            <p:ph idx="1"/>
          </p:nvPr>
        </p:nvSpPr>
        <p:spPr/>
        <p:txBody>
          <a:bodyPr/>
          <a:lstStyle/>
          <a:p>
            <a:r>
              <a:rPr lang="fr-FR" b="1" dirty="0"/>
              <a:t>3 - Rendre les choix d'orientation plus réversibles pour confirmer, consolider ou ajuster le projet du jeune, élément déterminant pour sa réussite et sa persévérance scolaire</a:t>
            </a:r>
            <a:endParaRPr lang="fr-FR" dirty="0"/>
          </a:p>
          <a:p>
            <a:endParaRPr lang="fr-FR" dirty="0" smtClean="0"/>
          </a:p>
          <a:p>
            <a:r>
              <a:rPr lang="fr-FR" b="1" dirty="0"/>
              <a:t>4 - Mieux préparer l'élève aux périodes de formation en milieu </a:t>
            </a:r>
            <a:r>
              <a:rPr lang="fr-FR" b="1" dirty="0" smtClean="0"/>
              <a:t>professionnel</a:t>
            </a:r>
          </a:p>
          <a:p>
            <a:pPr marL="0" indent="0">
              <a:buNone/>
            </a:pPr>
            <a:endParaRPr lang="fr-FR" dirty="0"/>
          </a:p>
          <a:p>
            <a:r>
              <a:rPr lang="fr-FR" b="1" dirty="0"/>
              <a:t>5 - Alléger la pression certificative sur l'année de seconde pour rendre plus de temps aux apprentissages du jeune</a:t>
            </a:r>
            <a:endParaRPr lang="fr-FR" dirty="0"/>
          </a:p>
          <a:p>
            <a:endParaRPr lang="fr-FR" dirty="0"/>
          </a:p>
        </p:txBody>
      </p:sp>
    </p:spTree>
    <p:extLst>
      <p:ext uri="{BB962C8B-B14F-4D97-AF65-F5344CB8AC3E}">
        <p14:creationId xmlns:p14="http://schemas.microsoft.com/office/powerpoint/2010/main" val="2416414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1599456"/>
          </a:xfrm>
        </p:spPr>
        <p:txBody>
          <a:bodyPr>
            <a:normAutofit/>
          </a:bodyPr>
          <a:lstStyle/>
          <a:p>
            <a:pPr algn="ctr"/>
            <a:r>
              <a:rPr lang="fr-FR" sz="4400" b="1" dirty="0">
                <a:solidFill>
                  <a:schemeClr val="accent1"/>
                </a:solidFill>
              </a:rPr>
              <a:t>Protocole des examens </a:t>
            </a:r>
            <a:r>
              <a:rPr lang="fr-FR" sz="4400" b="1" dirty="0" smtClean="0">
                <a:solidFill>
                  <a:schemeClr val="accent1"/>
                </a:solidFill>
              </a:rPr>
              <a:t/>
            </a:r>
            <a:br>
              <a:rPr lang="fr-FR" sz="4400" b="1" dirty="0" smtClean="0">
                <a:solidFill>
                  <a:schemeClr val="accent1"/>
                </a:solidFill>
              </a:rPr>
            </a:br>
            <a:r>
              <a:rPr lang="fr-FR" sz="4400" b="1" dirty="0" smtClean="0">
                <a:solidFill>
                  <a:schemeClr val="accent1"/>
                </a:solidFill>
              </a:rPr>
              <a:t>session 2017</a:t>
            </a:r>
            <a:endParaRPr lang="fr-FR" sz="4400" b="1" dirty="0">
              <a:solidFill>
                <a:schemeClr val="accent1"/>
              </a:solidFill>
            </a:endParaRPr>
          </a:p>
        </p:txBody>
      </p:sp>
      <p:sp>
        <p:nvSpPr>
          <p:cNvPr id="3" name="Espace réservé du contenu 2"/>
          <p:cNvSpPr>
            <a:spLocks noGrp="1"/>
          </p:cNvSpPr>
          <p:nvPr>
            <p:ph idx="1"/>
          </p:nvPr>
        </p:nvSpPr>
        <p:spPr>
          <a:xfrm>
            <a:off x="457200" y="2564904"/>
            <a:ext cx="8229600" cy="3912096"/>
          </a:xfrm>
        </p:spPr>
        <p:txBody>
          <a:bodyPr/>
          <a:lstStyle/>
          <a:p>
            <a:pPr lvl="0"/>
            <a:r>
              <a:rPr lang="fr-FR" dirty="0">
                <a:hlinkClick r:id="rId2" action="ppaction://hlinkfile"/>
              </a:rPr>
              <a:t>Proposition document récapitulatif session 2017</a:t>
            </a:r>
            <a:endParaRPr lang="fr-FR" dirty="0"/>
          </a:p>
          <a:p>
            <a:pPr lvl="0"/>
            <a:r>
              <a:rPr lang="fr-FR" dirty="0">
                <a:hlinkClick r:id="rId3" action="ppaction://hlinkfile"/>
              </a:rPr>
              <a:t>Procédure contrôle documents CCF :  Dossiers élève et classe</a:t>
            </a:r>
            <a:endParaRPr lang="fr-FR" dirty="0"/>
          </a:p>
          <a:p>
            <a:pPr lvl="0"/>
            <a:r>
              <a:rPr lang="fr-FR" dirty="0" smtClean="0">
                <a:hlinkClick r:id="rId4" action="ppaction://hlinkfile"/>
              </a:rPr>
              <a:t>Fiche </a:t>
            </a:r>
            <a:r>
              <a:rPr lang="fr-FR" dirty="0">
                <a:hlinkClick r:id="rId4" action="ppaction://hlinkfile"/>
              </a:rPr>
              <a:t>de conformité des élèves</a:t>
            </a:r>
            <a:endParaRPr lang="fr-FR" dirty="0"/>
          </a:p>
          <a:p>
            <a:pPr lvl="0"/>
            <a:r>
              <a:rPr lang="fr-FR" dirty="0" smtClean="0">
                <a:hlinkClick r:id="rId5" action="ppaction://hlinkfile"/>
              </a:rPr>
              <a:t>Récapitulatif </a:t>
            </a:r>
            <a:r>
              <a:rPr lang="fr-FR" dirty="0">
                <a:hlinkClick r:id="rId5" action="ppaction://hlinkfile"/>
              </a:rPr>
              <a:t>des PFMP</a:t>
            </a:r>
            <a:endParaRPr lang="fr-FR" dirty="0"/>
          </a:p>
          <a:p>
            <a:pPr lvl="0"/>
            <a:r>
              <a:rPr lang="fr-FR" dirty="0" smtClean="0">
                <a:hlinkClick r:id="rId6" action="ppaction://hlinkfile"/>
              </a:rPr>
              <a:t>Tableau </a:t>
            </a:r>
            <a:r>
              <a:rPr lang="fr-FR" dirty="0">
                <a:hlinkClick r:id="rId6" action="ppaction://hlinkfile"/>
              </a:rPr>
              <a:t>classe</a:t>
            </a:r>
            <a:endParaRPr lang="fr-FR" dirty="0"/>
          </a:p>
          <a:p>
            <a:pPr lvl="0"/>
            <a:r>
              <a:rPr lang="fr-FR" dirty="0">
                <a:hlinkClick r:id="rId7" action="ppaction://hlinkfile"/>
              </a:rPr>
              <a:t>consignes à </a:t>
            </a:r>
            <a:r>
              <a:rPr lang="fr-FR" dirty="0" smtClean="0">
                <a:hlinkClick r:id="rId7" action="ppaction://hlinkfile"/>
              </a:rPr>
              <a:t>suivre</a:t>
            </a:r>
            <a:endParaRPr lang="fr-FR" dirty="0" smtClean="0"/>
          </a:p>
          <a:p>
            <a:pPr lvl="0"/>
            <a:r>
              <a:rPr lang="fr-FR" dirty="0" smtClean="0">
                <a:hlinkClick r:id="rId8" action="ppaction://hlinkfile"/>
              </a:rPr>
              <a:t>Grille EP1</a:t>
            </a:r>
            <a:endParaRPr lang="fr-FR" dirty="0" smtClean="0"/>
          </a:p>
          <a:p>
            <a:pPr lvl="0"/>
            <a:r>
              <a:rPr lang="fr-FR" dirty="0" smtClean="0">
                <a:hlinkClick r:id="rId9" action="ppaction://hlinkfile"/>
              </a:rPr>
              <a:t>Grille EP2</a:t>
            </a:r>
            <a:endParaRPr lang="fr-FR" dirty="0"/>
          </a:p>
          <a:p>
            <a:pPr marL="0" indent="0">
              <a:buNone/>
            </a:pPr>
            <a:endParaRPr lang="fr-FR" dirty="0"/>
          </a:p>
        </p:txBody>
      </p:sp>
    </p:spTree>
    <p:extLst>
      <p:ext uri="{BB962C8B-B14F-4D97-AF65-F5344CB8AC3E}">
        <p14:creationId xmlns:p14="http://schemas.microsoft.com/office/powerpoint/2010/main" val="347286904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down)">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chemeClr val="accent1"/>
                </a:solidFill>
              </a:rPr>
              <a:t>FICHES CERISE PRO</a:t>
            </a:r>
            <a:endParaRPr lang="fr-FR" b="1" dirty="0">
              <a:solidFill>
                <a:schemeClr val="accent1"/>
              </a:solidFill>
            </a:endParaRPr>
          </a:p>
        </p:txBody>
      </p:sp>
      <p:sp>
        <p:nvSpPr>
          <p:cNvPr id="3" name="Espace réservé du contenu 2"/>
          <p:cNvSpPr>
            <a:spLocks noGrp="1"/>
          </p:cNvSpPr>
          <p:nvPr>
            <p:ph idx="1"/>
          </p:nvPr>
        </p:nvSpPr>
        <p:spPr>
          <a:xfrm>
            <a:off x="467544" y="2564904"/>
            <a:ext cx="8229600" cy="3600400"/>
          </a:xfrm>
        </p:spPr>
        <p:txBody>
          <a:bodyPr/>
          <a:lstStyle/>
          <a:p>
            <a:pPr lvl="0"/>
            <a:r>
              <a:rPr lang="fr-FR" dirty="0" smtClean="0"/>
              <a:t>Fiches </a:t>
            </a:r>
            <a:r>
              <a:rPr lang="fr-FR" dirty="0"/>
              <a:t>des ateliers créées l'année </a:t>
            </a:r>
            <a:r>
              <a:rPr lang="fr-FR" dirty="0" smtClean="0"/>
              <a:t>dernière et notation</a:t>
            </a:r>
          </a:p>
          <a:p>
            <a:pPr lvl="1"/>
            <a:r>
              <a:rPr lang="fr-FR" dirty="0" smtClean="0">
                <a:hlinkClick r:id="rId2" action="ppaction://hlinkfile"/>
              </a:rPr>
              <a:t>Créer un formulaire</a:t>
            </a:r>
            <a:endParaRPr lang="fr-FR" dirty="0" smtClean="0"/>
          </a:p>
          <a:p>
            <a:pPr lvl="1"/>
            <a:r>
              <a:rPr lang="fr-FR" dirty="0" smtClean="0">
                <a:hlinkClick r:id="rId3" action="ppaction://hlinkfile"/>
              </a:rPr>
              <a:t>Restituer au supérieur hiérarchique</a:t>
            </a:r>
            <a:endParaRPr lang="fr-FR" dirty="0" smtClean="0"/>
          </a:p>
          <a:p>
            <a:pPr lvl="0"/>
            <a:endParaRPr lang="fr-FR" dirty="0"/>
          </a:p>
          <a:p>
            <a:pPr lvl="0"/>
            <a:r>
              <a:rPr lang="fr-FR" dirty="0" smtClean="0"/>
              <a:t>consultation </a:t>
            </a:r>
            <a:r>
              <a:rPr lang="fr-FR" dirty="0"/>
              <a:t>des fiches cerise </a:t>
            </a:r>
            <a:r>
              <a:rPr lang="fr-FR" dirty="0" smtClean="0"/>
              <a:t>pro</a:t>
            </a:r>
          </a:p>
          <a:p>
            <a:pPr lvl="1"/>
            <a:r>
              <a:rPr lang="fr-FR" dirty="0" smtClean="0"/>
              <a:t>constat</a:t>
            </a:r>
          </a:p>
          <a:p>
            <a:pPr lvl="0"/>
            <a:endParaRPr lang="fr-FR" dirty="0"/>
          </a:p>
          <a:p>
            <a:pPr lvl="0"/>
            <a:r>
              <a:rPr lang="fr-FR" dirty="0">
                <a:hlinkClick r:id="rId4" action="ppaction://hlinkfile"/>
              </a:rPr>
              <a:t>problèmes rencontrés et </a:t>
            </a:r>
            <a:r>
              <a:rPr lang="fr-FR" dirty="0" smtClean="0">
                <a:hlinkClick r:id="rId4" action="ppaction://hlinkfile"/>
              </a:rPr>
              <a:t>solutions apportées</a:t>
            </a:r>
            <a:endParaRPr lang="fr-FR" dirty="0"/>
          </a:p>
          <a:p>
            <a:endParaRPr lang="fr-FR" dirty="0"/>
          </a:p>
        </p:txBody>
      </p:sp>
    </p:spTree>
    <p:extLst>
      <p:ext uri="{BB962C8B-B14F-4D97-AF65-F5344CB8AC3E}">
        <p14:creationId xmlns:p14="http://schemas.microsoft.com/office/powerpoint/2010/main" val="130072822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down)">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accent1">
                    <a:lumMod val="75000"/>
                  </a:schemeClr>
                </a:solidFill>
              </a:rPr>
              <a:t>LES PROCHAINES DATES POUR LA CI</a:t>
            </a:r>
            <a:endParaRPr lang="fr-FR" sz="3200" b="1" dirty="0">
              <a:solidFill>
                <a:schemeClr val="accent1">
                  <a:lumMod val="75000"/>
                </a:schemeClr>
              </a:solidFill>
            </a:endParaRPr>
          </a:p>
        </p:txBody>
      </p:sp>
      <p:sp>
        <p:nvSpPr>
          <p:cNvPr id="3" name="Espace réservé du contenu 2"/>
          <p:cNvSpPr>
            <a:spLocks noGrp="1"/>
          </p:cNvSpPr>
          <p:nvPr>
            <p:ph idx="1"/>
          </p:nvPr>
        </p:nvSpPr>
        <p:spPr/>
        <p:txBody>
          <a:bodyPr/>
          <a:lstStyle/>
          <a:p>
            <a:endParaRPr lang="fr-FR" dirty="0" smtClean="0"/>
          </a:p>
          <a:p>
            <a:r>
              <a:rPr lang="fr-FR" dirty="0" smtClean="0"/>
              <a:t>21 MARS 2017 Pré-harmonisation</a:t>
            </a:r>
          </a:p>
          <a:p>
            <a:endParaRPr lang="fr-FR" dirty="0"/>
          </a:p>
          <a:p>
            <a:r>
              <a:rPr lang="fr-FR" dirty="0" smtClean="0"/>
              <a:t>Au mois de mai 2017</a:t>
            </a:r>
            <a:endParaRPr lang="fr-FR" dirty="0"/>
          </a:p>
        </p:txBody>
      </p:sp>
    </p:spTree>
    <p:extLst>
      <p:ext uri="{BB962C8B-B14F-4D97-AF65-F5344CB8AC3E}">
        <p14:creationId xmlns:p14="http://schemas.microsoft.com/office/powerpoint/2010/main" val="288709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400" b="1" dirty="0" smtClean="0">
                <a:solidFill>
                  <a:schemeClr val="accent1">
                    <a:lumMod val="75000"/>
                  </a:schemeClr>
                </a:solidFill>
              </a:rPr>
              <a:t>BILAN DE LA FORMATION</a:t>
            </a:r>
            <a:endParaRPr lang="fr-FR" sz="4400" b="1" dirty="0">
              <a:solidFill>
                <a:schemeClr val="accent1">
                  <a:lumMod val="75000"/>
                </a:schemeClr>
              </a:solidFill>
            </a:endParaRPr>
          </a:p>
        </p:txBody>
      </p:sp>
      <p:sp>
        <p:nvSpPr>
          <p:cNvPr id="3" name="Espace réservé du contenu 2"/>
          <p:cNvSpPr>
            <a:spLocks noGrp="1"/>
          </p:cNvSpPr>
          <p:nvPr>
            <p:ph idx="1"/>
          </p:nvPr>
        </p:nvSpPr>
        <p:spPr>
          <a:xfrm>
            <a:off x="457200" y="2780928"/>
            <a:ext cx="8229600" cy="3696072"/>
          </a:xfrm>
        </p:spPr>
        <p:txBody>
          <a:bodyPr>
            <a:normAutofit/>
          </a:bodyPr>
          <a:lstStyle/>
          <a:p>
            <a:pPr marL="0" lvl="0" indent="0" algn="ctr">
              <a:buNone/>
            </a:pPr>
            <a:r>
              <a:rPr lang="fr-FR" sz="4800" dirty="0"/>
              <a:t>Bilan de la </a:t>
            </a:r>
            <a:r>
              <a:rPr lang="fr-FR" sz="4800" dirty="0" smtClean="0"/>
              <a:t>formation</a:t>
            </a:r>
          </a:p>
          <a:p>
            <a:pPr marL="0" lvl="0" indent="0" algn="ctr">
              <a:buNone/>
            </a:pPr>
            <a:endParaRPr lang="fr-FR" sz="4800" dirty="0"/>
          </a:p>
          <a:p>
            <a:pPr marL="0" lvl="0" indent="0" algn="ctr">
              <a:buNone/>
            </a:pPr>
            <a:r>
              <a:rPr lang="fr-FR" sz="4800" dirty="0"/>
              <a:t>Evaluation de </a:t>
            </a:r>
            <a:r>
              <a:rPr lang="fr-FR" sz="4800" dirty="0" smtClean="0"/>
              <a:t>la </a:t>
            </a:r>
            <a:r>
              <a:rPr lang="fr-FR" sz="4800" dirty="0"/>
              <a:t>formation</a:t>
            </a:r>
          </a:p>
          <a:p>
            <a:endParaRPr lang="fr-FR" sz="4800" dirty="0"/>
          </a:p>
        </p:txBody>
      </p:sp>
    </p:spTree>
    <p:extLst>
      <p:ext uri="{BB962C8B-B14F-4D97-AF65-F5344CB8AC3E}">
        <p14:creationId xmlns:p14="http://schemas.microsoft.com/office/powerpoint/2010/main" val="3081824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Grille">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49</TotalTime>
  <Words>219</Words>
  <Application>Microsoft Office PowerPoint</Application>
  <PresentationFormat>Affichage à l'écran (4:3)</PresentationFormat>
  <Paragraphs>45</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Clarté</vt:lpstr>
      <vt:lpstr>FORMATION  DU MARDI 22 NOVEMBRE 2016</vt:lpstr>
      <vt:lpstr>PROGRAMME</vt:lpstr>
      <vt:lpstr>BO N°13 du 31 MARS 2016</vt:lpstr>
      <vt:lpstr>BO N°13 du 31 MARS 2016</vt:lpstr>
      <vt:lpstr>Protocole des examens  session 2017</vt:lpstr>
      <vt:lpstr>FICHES CERISE PRO</vt:lpstr>
      <vt:lpstr>LES PROCHAINES DATES POUR LA CI</vt:lpstr>
      <vt:lpstr>BILAN DE LA FORMATION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DU MARDI 22 NOVEMBRE 2016</dc:title>
  <dc:creator>sandra chapelain</dc:creator>
  <cp:lastModifiedBy>sandra chapelain</cp:lastModifiedBy>
  <cp:revision>11</cp:revision>
  <dcterms:created xsi:type="dcterms:W3CDTF">2016-11-20T00:36:57Z</dcterms:created>
  <dcterms:modified xsi:type="dcterms:W3CDTF">2016-11-21T21:40:58Z</dcterms:modified>
</cp:coreProperties>
</file>