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88" r:id="rId4"/>
    <p:sldId id="290" r:id="rId5"/>
    <p:sldId id="259" r:id="rId6"/>
    <p:sldId id="262" r:id="rId7"/>
    <p:sldId id="292" r:id="rId8"/>
    <p:sldId id="293" r:id="rId9"/>
    <p:sldId id="294" r:id="rId10"/>
    <p:sldId id="295" r:id="rId11"/>
    <p:sldId id="282" r:id="rId12"/>
    <p:sldId id="283" r:id="rId13"/>
    <p:sldId id="308" r:id="rId14"/>
    <p:sldId id="296" r:id="rId15"/>
    <p:sldId id="299" r:id="rId16"/>
    <p:sldId id="305" r:id="rId17"/>
    <p:sldId id="297" r:id="rId18"/>
    <p:sldId id="307" r:id="rId19"/>
    <p:sldId id="309" r:id="rId20"/>
    <p:sldId id="310" r:id="rId21"/>
    <p:sldId id="285" r:id="rId22"/>
    <p:sldId id="303" r:id="rId23"/>
    <p:sldId id="301" r:id="rId24"/>
    <p:sldId id="302" r:id="rId25"/>
    <p:sldId id="304" r:id="rId26"/>
    <p:sldId id="287" r:id="rId27"/>
    <p:sldId id="298"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75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167D8534-5271-47B5-83FD-04C246C8A472}" type="datetimeFigureOut">
              <a:rPr lang="fr-FR" smtClean="0"/>
              <a:t>10/11/2016</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5D1097B9-A824-4421-9C54-1583A8AE3B5F}" type="slidenum">
              <a:rPr lang="fr-FR" smtClean="0"/>
              <a:t>‹N°›</a:t>
            </a:fld>
            <a:endParaRPr lang="fr-FR"/>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49168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D8534-5271-47B5-83FD-04C246C8A472}" type="datetimeFigureOut">
              <a:rPr lang="fr-FR" smtClean="0"/>
              <a:t>10/11/2016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38167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D8534-5271-47B5-83FD-04C246C8A472}" type="datetimeFigureOut">
              <a:rPr lang="fr-FR" smtClean="0"/>
              <a:t>10/11/2016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421562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D8534-5271-47B5-83FD-04C246C8A472}" type="datetimeFigureOut">
              <a:rPr lang="fr-FR" smtClean="0"/>
              <a:t>10/11/2016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14098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fr-FR" smtClean="0"/>
              <a:t>Modifiez le style du titre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7D8534-5271-47B5-83FD-04C246C8A472}" type="datetimeFigureOut">
              <a:rPr lang="fr-FR" smtClean="0"/>
              <a:t>10/11/2016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097B9-A824-4421-9C54-1583A8AE3B5F}" type="slidenum">
              <a:rPr lang="fr-FR" smtClean="0"/>
              <a:t>‹N°›</a:t>
            </a:fld>
            <a:endParaRPr lang="fr-FR"/>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552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67D8534-5271-47B5-83FD-04C246C8A472}" type="datetimeFigureOut">
              <a:rPr lang="fr-FR" smtClean="0"/>
              <a:t>10/11/2016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365716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fr-FR" smtClean="0"/>
              <a:t>Modifiez les styles du texte du masque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67D8534-5271-47B5-83FD-04C246C8A472}" type="datetimeFigureOut">
              <a:rPr lang="fr-FR" smtClean="0"/>
              <a:t>10/11/2016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59059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67D8534-5271-47B5-83FD-04C246C8A472}" type="datetimeFigureOut">
              <a:rPr lang="fr-FR" smtClean="0"/>
              <a:t>10/11/2016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202889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534-5271-47B5-83FD-04C246C8A472}" type="datetimeFigureOut">
              <a:rPr lang="fr-FR" smtClean="0"/>
              <a:t>10/11/2016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309381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fr-FR" smtClean="0"/>
              <a:t>Modifiez le style du titre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7D8534-5271-47B5-83FD-04C246C8A472}" type="datetimeFigureOut">
              <a:rPr lang="fr-FR" smtClean="0"/>
              <a:t>10/11/2016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239341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7D8534-5271-47B5-83FD-04C246C8A472}" type="datetimeFigureOut">
              <a:rPr lang="fr-FR" smtClean="0"/>
              <a:t>10/11/2016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097B9-A824-4421-9C54-1583A8AE3B5F}" type="slidenum">
              <a:rPr lang="fr-FR" smtClean="0"/>
              <a:t>‹N°›</a:t>
            </a:fld>
            <a:endParaRPr lang="fr-FR"/>
          </a:p>
        </p:txBody>
      </p:sp>
    </p:spTree>
    <p:extLst>
      <p:ext uri="{BB962C8B-B14F-4D97-AF65-F5344CB8AC3E}">
        <p14:creationId xmlns:p14="http://schemas.microsoft.com/office/powerpoint/2010/main" val="93729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167D8534-5271-47B5-83FD-04C246C8A472}" type="datetimeFigureOut">
              <a:rPr lang="fr-FR" smtClean="0"/>
              <a:t>10/11/2016</a:t>
            </a:fld>
            <a:endParaRPr lang="fr-F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fr-F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5D1097B9-A824-4421-9C54-1583A8AE3B5F}" type="slidenum">
              <a:rPr lang="fr-FR" smtClean="0"/>
              <a:t>‹N°›</a:t>
            </a:fld>
            <a:endParaRPr lang="fr-FR"/>
          </a:p>
        </p:txBody>
      </p:sp>
    </p:spTree>
    <p:extLst>
      <p:ext uri="{BB962C8B-B14F-4D97-AF65-F5344CB8AC3E}">
        <p14:creationId xmlns:p14="http://schemas.microsoft.com/office/powerpoint/2010/main" val="13864349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Synth&#232;se_Int&#233;grer_les_pFE_dans_la_progression.xl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b="1" dirty="0" smtClean="0"/>
              <a:t>PLAN DE FORMATION EN </a:t>
            </a:r>
            <a:r>
              <a:rPr lang="fr-FR" b="1" dirty="0" smtClean="0"/>
              <a:t>2</a:t>
            </a:r>
            <a:r>
              <a:rPr lang="fr-FR" b="1" baseline="30000" dirty="0" smtClean="0"/>
              <a:t>NDE</a:t>
            </a:r>
            <a:r>
              <a:rPr lang="fr-FR" b="1" dirty="0" smtClean="0"/>
              <a:t> </a:t>
            </a:r>
            <a:r>
              <a:rPr lang="fr-FR" b="1" dirty="0" smtClean="0"/>
              <a:t>MRCU </a:t>
            </a:r>
            <a:br>
              <a:rPr lang="fr-FR" b="1" dirty="0" smtClean="0"/>
            </a:br>
            <a:r>
              <a:rPr lang="fr-FR" sz="4000" b="1" dirty="0" smtClean="0"/>
              <a:t>Académie de Guadeloupe</a:t>
            </a:r>
            <a:endParaRPr lang="fr-FR" sz="4000" dirty="0"/>
          </a:p>
        </p:txBody>
      </p:sp>
      <p:sp>
        <p:nvSpPr>
          <p:cNvPr id="3" name="Sous-titre 2"/>
          <p:cNvSpPr>
            <a:spLocks noGrp="1"/>
          </p:cNvSpPr>
          <p:nvPr>
            <p:ph type="subTitle" idx="1"/>
          </p:nvPr>
        </p:nvSpPr>
        <p:spPr/>
        <p:txBody>
          <a:bodyPr/>
          <a:lstStyle/>
          <a:p>
            <a:r>
              <a:rPr lang="fr-FR" dirty="0" smtClean="0"/>
              <a:t>LUNDI 14 NOVEMBRE 2016</a:t>
            </a:r>
            <a:endParaRPr lang="fr-FR" dirty="0"/>
          </a:p>
        </p:txBody>
      </p:sp>
    </p:spTree>
    <p:extLst>
      <p:ext uri="{BB962C8B-B14F-4D97-AF65-F5344CB8AC3E}">
        <p14:creationId xmlns:p14="http://schemas.microsoft.com/office/powerpoint/2010/main" val="2498469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B.O 2016 N°13 du 31 mars 2016</a:t>
            </a:r>
          </a:p>
        </p:txBody>
      </p:sp>
      <p:sp>
        <p:nvSpPr>
          <p:cNvPr id="3" name="Espace réservé du contenu 2"/>
          <p:cNvSpPr>
            <a:spLocks noGrp="1"/>
          </p:cNvSpPr>
          <p:nvPr>
            <p:ph idx="1"/>
          </p:nvPr>
        </p:nvSpPr>
        <p:spPr>
          <a:xfrm>
            <a:off x="389744" y="1828800"/>
            <a:ext cx="10564768" cy="4557010"/>
          </a:xfrm>
        </p:spPr>
        <p:txBody>
          <a:bodyPr>
            <a:normAutofit lnSpcReduction="10000"/>
          </a:bodyPr>
          <a:lstStyle/>
          <a:p>
            <a:pPr algn="just"/>
            <a:r>
              <a:rPr lang="fr-FR" b="1" dirty="0"/>
              <a:t>5 - </a:t>
            </a:r>
            <a:r>
              <a:rPr lang="fr-FR" sz="2400" b="1" dirty="0"/>
              <a:t>Alléger la pression certificative sur l'année de seconde pour rendre plus de temps aux apprentissages du </a:t>
            </a:r>
            <a:r>
              <a:rPr lang="fr-FR" sz="2400" b="1" dirty="0" smtClean="0"/>
              <a:t>jeune</a:t>
            </a:r>
          </a:p>
          <a:p>
            <a:pPr algn="just">
              <a:buFont typeface="Wingdings" panose="05000000000000000000" pitchFamily="2" charset="2"/>
              <a:buChar char="Ø"/>
            </a:pPr>
            <a:r>
              <a:rPr lang="fr-FR" sz="2400" dirty="0" smtClean="0"/>
              <a:t>La </a:t>
            </a:r>
            <a:r>
              <a:rPr lang="fr-FR" sz="2400" dirty="0"/>
              <a:t>mise en œuvre du baccalauréat professionnel en trois ans et la création du diplôme intermédiaire délivrable à la fin de la classe de première professionnelle, ainsi que le développement d'une certification basée sur le contrôle en cours de formation (CCF), ont considérablement alourdi la pression des évaluations certificative dès la classe de seconde. </a:t>
            </a:r>
            <a:r>
              <a:rPr lang="fr-FR" sz="2400" b="1" dirty="0"/>
              <a:t>Il sera donc mis fin, à partir de l'année 2016-2017, à toute évaluation certificative en classe de seconde professionnelle</a:t>
            </a:r>
            <a:r>
              <a:rPr lang="fr-FR" sz="2400" b="1" dirty="0" smtClean="0"/>
              <a:t>.</a:t>
            </a:r>
          </a:p>
          <a:p>
            <a:pPr algn="just">
              <a:buFont typeface="Wingdings" panose="05000000000000000000" pitchFamily="2" charset="2"/>
              <a:buChar char="Ø"/>
            </a:pPr>
            <a:r>
              <a:rPr lang="fr-FR" sz="2400" b="1" dirty="0"/>
              <a:t>les situations d'évaluation </a:t>
            </a:r>
            <a:r>
              <a:rPr lang="fr-FR" sz="2400" b="1" dirty="0" smtClean="0"/>
              <a:t>seront  </a:t>
            </a:r>
            <a:r>
              <a:rPr lang="fr-FR" sz="2400" b="1" dirty="0"/>
              <a:t>organisées en classe de première.</a:t>
            </a:r>
          </a:p>
        </p:txBody>
      </p:sp>
    </p:spTree>
    <p:extLst>
      <p:ext uri="{BB962C8B-B14F-4D97-AF65-F5344CB8AC3E}">
        <p14:creationId xmlns:p14="http://schemas.microsoft.com/office/powerpoint/2010/main" val="394171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PFMP</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58881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REPARTITION</a:t>
            </a:r>
            <a:endParaRPr lang="fr-FR" dirty="0"/>
          </a:p>
        </p:txBody>
      </p:sp>
      <p:graphicFrame>
        <p:nvGraphicFramePr>
          <p:cNvPr id="17" name="Espace réservé du contenu 16"/>
          <p:cNvGraphicFramePr>
            <a:graphicFrameLocks noGrp="1"/>
          </p:cNvGraphicFramePr>
          <p:nvPr>
            <p:ph idx="1"/>
            <p:extLst>
              <p:ext uri="{D42A27DB-BD31-4B8C-83A1-F6EECF244321}">
                <p14:modId xmlns:p14="http://schemas.microsoft.com/office/powerpoint/2010/main" val="4116552874"/>
              </p:ext>
            </p:extLst>
          </p:nvPr>
        </p:nvGraphicFramePr>
        <p:xfrm>
          <a:off x="614147" y="1828800"/>
          <a:ext cx="10167582" cy="4130040"/>
        </p:xfrm>
        <a:graphic>
          <a:graphicData uri="http://schemas.openxmlformats.org/drawingml/2006/table">
            <a:tbl>
              <a:tblPr firstRow="1" bandRow="1">
                <a:tableStyleId>{5C22544A-7EE6-4342-B048-85BDC9FD1C3A}</a:tableStyleId>
              </a:tblPr>
              <a:tblGrid>
                <a:gridCol w="2756850"/>
                <a:gridCol w="2579427"/>
                <a:gridCol w="1439727"/>
                <a:gridCol w="948631"/>
                <a:gridCol w="1269242"/>
                <a:gridCol w="1173705"/>
              </a:tblGrid>
              <a:tr h="370840">
                <a:tc gridSpan="6">
                  <a:txBody>
                    <a:bodyPr/>
                    <a:lstStyle/>
                    <a:p>
                      <a:pPr algn="ctr"/>
                      <a:r>
                        <a:rPr lang="fr-FR" dirty="0" smtClean="0"/>
                        <a:t>BAC PRO TERTIAIRE</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70840">
                <a:tc gridSpan="6">
                  <a:txBody>
                    <a:bodyPr/>
                    <a:lstStyle/>
                    <a:p>
                      <a:pPr algn="ctr"/>
                      <a:r>
                        <a:rPr lang="fr-FR" dirty="0" smtClean="0"/>
                        <a:t>22</a:t>
                      </a:r>
                      <a:r>
                        <a:rPr lang="fr-FR" baseline="0" dirty="0" smtClean="0"/>
                        <a:t> SEMAINES PFMP</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70840">
                <a:tc gridSpan="2">
                  <a:txBody>
                    <a:bodyPr/>
                    <a:lstStyle/>
                    <a:p>
                      <a:pPr algn="ctr"/>
                      <a:r>
                        <a:rPr lang="fr-FR" dirty="0" smtClean="0"/>
                        <a:t>SECONDE</a:t>
                      </a:r>
                      <a:r>
                        <a:rPr lang="fr-FR" baseline="0" dirty="0" smtClean="0"/>
                        <a:t> </a:t>
                      </a:r>
                    </a:p>
                    <a:p>
                      <a:pPr algn="ctr"/>
                      <a:endParaRPr lang="fr-FR" baseline="0" dirty="0" smtClean="0"/>
                    </a:p>
                    <a:p>
                      <a:pPr algn="ctr"/>
                      <a:endParaRPr lang="fr-FR" dirty="0"/>
                    </a:p>
                  </a:txBody>
                  <a:tcPr/>
                </a:tc>
                <a:tc hMerge="1">
                  <a:txBody>
                    <a:bodyPr/>
                    <a:lstStyle/>
                    <a:p>
                      <a:endParaRPr lang="fr-FR" dirty="0"/>
                    </a:p>
                  </a:txBody>
                  <a:tcPr/>
                </a:tc>
                <a:tc gridSpan="2">
                  <a:txBody>
                    <a:bodyPr/>
                    <a:lstStyle/>
                    <a:p>
                      <a:pPr algn="ctr"/>
                      <a:r>
                        <a:rPr lang="fr-FR" dirty="0" smtClean="0"/>
                        <a:t>PREMIERE</a:t>
                      </a:r>
                    </a:p>
                    <a:p>
                      <a:pPr algn="ctr"/>
                      <a:endParaRPr lang="fr-FR" dirty="0"/>
                    </a:p>
                  </a:txBody>
                  <a:tcPr/>
                </a:tc>
                <a:tc hMerge="1">
                  <a:txBody>
                    <a:bodyPr/>
                    <a:lstStyle/>
                    <a:p>
                      <a:endParaRPr lang="fr-FR" dirty="0"/>
                    </a:p>
                  </a:txBody>
                  <a:tcPr/>
                </a:tc>
                <a:tc gridSpan="2">
                  <a:txBody>
                    <a:bodyPr/>
                    <a:lstStyle/>
                    <a:p>
                      <a:pPr algn="ctr"/>
                      <a:r>
                        <a:rPr lang="fr-FR" dirty="0" smtClean="0"/>
                        <a:t>TERMINALE</a:t>
                      </a:r>
                      <a:endParaRPr lang="fr-FR" dirty="0"/>
                    </a:p>
                  </a:txBody>
                  <a:tcPr/>
                </a:tc>
                <a:tc hMerge="1">
                  <a:txBody>
                    <a:bodyPr/>
                    <a:lstStyle/>
                    <a:p>
                      <a:endParaRPr lang="fr-FR" dirty="0"/>
                    </a:p>
                  </a:txBody>
                  <a:tcPr/>
                </a:tc>
              </a:tr>
              <a:tr h="370840">
                <a:tc>
                  <a:txBody>
                    <a:bodyPr/>
                    <a:lstStyle/>
                    <a:p>
                      <a:pPr algn="ctr"/>
                      <a:r>
                        <a:rPr lang="fr-FR" dirty="0" smtClean="0"/>
                        <a:t>3 semaines</a:t>
                      </a:r>
                      <a:endParaRPr lang="fr-FR" dirty="0"/>
                    </a:p>
                  </a:txBody>
                  <a:tcPr/>
                </a:tc>
                <a:tc>
                  <a:txBody>
                    <a:bodyPr/>
                    <a:lstStyle/>
                    <a:p>
                      <a:pPr algn="ctr"/>
                      <a:r>
                        <a:rPr lang="fr-FR" dirty="0" smtClean="0"/>
                        <a:t>3 semaines</a:t>
                      </a:r>
                      <a:endParaRPr lang="fr-FR" dirty="0"/>
                    </a:p>
                  </a:txBody>
                  <a:tcPr/>
                </a:tc>
                <a:tc>
                  <a:txBody>
                    <a:bodyPr/>
                    <a:lstStyle/>
                    <a:p>
                      <a:pPr algn="ctr"/>
                      <a:r>
                        <a:rPr lang="fr-FR" dirty="0" smtClean="0"/>
                        <a:t>4 semaines</a:t>
                      </a:r>
                      <a:endParaRPr lang="fr-FR" dirty="0"/>
                    </a:p>
                  </a:txBody>
                  <a:tcPr/>
                </a:tc>
                <a:tc>
                  <a:txBody>
                    <a:bodyPr/>
                    <a:lstStyle/>
                    <a:p>
                      <a:pPr algn="ctr"/>
                      <a:r>
                        <a:rPr lang="fr-FR" dirty="0" smtClean="0"/>
                        <a:t>4 semaines</a:t>
                      </a:r>
                      <a:endParaRPr lang="fr-FR" dirty="0"/>
                    </a:p>
                  </a:txBody>
                  <a:tcPr/>
                </a:tc>
                <a:tc>
                  <a:txBody>
                    <a:bodyPr/>
                    <a:lstStyle/>
                    <a:p>
                      <a:pPr algn="ctr"/>
                      <a:r>
                        <a:rPr lang="fr-FR" dirty="0" smtClean="0"/>
                        <a:t>4 semaines</a:t>
                      </a:r>
                      <a:endParaRPr lang="fr-FR" dirty="0"/>
                    </a:p>
                  </a:txBody>
                  <a:tcPr/>
                </a:tc>
                <a:tc>
                  <a:txBody>
                    <a:bodyPr/>
                    <a:lstStyle/>
                    <a:p>
                      <a:pPr algn="ctr"/>
                      <a:r>
                        <a:rPr lang="fr-FR" dirty="0" smtClean="0"/>
                        <a:t>4 semaines</a:t>
                      </a:r>
                      <a:endParaRPr lang="fr-FR" dirty="0"/>
                    </a:p>
                  </a:txBody>
                  <a:tcPr/>
                </a:tc>
              </a:tr>
              <a:tr h="370840">
                <a:tc>
                  <a:txBody>
                    <a:bodyPr/>
                    <a:lstStyle/>
                    <a:p>
                      <a:pPr algn="ctr"/>
                      <a:r>
                        <a:rPr lang="fr-FR" sz="1800" kern="1200" dirty="0" smtClean="0">
                          <a:solidFill>
                            <a:schemeClr val="dk1"/>
                          </a:solidFill>
                          <a:effectLst/>
                          <a:latin typeface="+mn-lt"/>
                          <a:ea typeface="+mn-ea"/>
                          <a:cs typeface="+mn-cs"/>
                        </a:rPr>
                        <a:t>En décembre-janvier</a:t>
                      </a:r>
                      <a:endParaRPr lang="fr-FR" dirty="0"/>
                    </a:p>
                  </a:txBody>
                  <a:tcPr/>
                </a:tc>
                <a:tc>
                  <a:txBody>
                    <a:bodyPr/>
                    <a:lstStyle/>
                    <a:p>
                      <a:pPr algn="ctr"/>
                      <a:r>
                        <a:rPr lang="fr-FR" sz="1800" kern="1200" dirty="0" smtClean="0">
                          <a:solidFill>
                            <a:schemeClr val="dk1"/>
                          </a:solidFill>
                          <a:effectLst/>
                          <a:latin typeface="+mn-lt"/>
                          <a:ea typeface="+mn-ea"/>
                          <a:cs typeface="+mn-cs"/>
                        </a:rPr>
                        <a:t>En juin</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algn="ctr"/>
                      <a:r>
                        <a:rPr lang="fr-FR" dirty="0" smtClean="0"/>
                        <a:t>SUIVI </a:t>
                      </a:r>
                      <a:r>
                        <a:rPr lang="fr-FR" baseline="-25000" dirty="0" smtClean="0"/>
                        <a:t>+</a:t>
                      </a:r>
                      <a:r>
                        <a:rPr lang="fr-FR" baseline="0" dirty="0" smtClean="0"/>
                        <a:t> SIGNATURE TOUS LES  </a:t>
                      </a:r>
                    </a:p>
                    <a:p>
                      <a:pPr algn="ctr"/>
                      <a:r>
                        <a:rPr lang="fr-FR" baseline="0" dirty="0" smtClean="0"/>
                        <a:t>ENSEIGNANTS </a:t>
                      </a:r>
                      <a:endParaRPr lang="fr-FR" dirty="0"/>
                    </a:p>
                  </a:txBody>
                  <a:tcPr/>
                </a:tc>
                <a:tc>
                  <a:txBody>
                    <a:bodyPr/>
                    <a:lstStyle/>
                    <a:p>
                      <a:pPr algn="ctr"/>
                      <a:r>
                        <a:rPr lang="fr-FR" dirty="0" smtClean="0"/>
                        <a:t>SUIVI </a:t>
                      </a:r>
                      <a:r>
                        <a:rPr lang="fr-FR" baseline="-25000" dirty="0" smtClean="0"/>
                        <a:t>+</a:t>
                      </a:r>
                      <a:r>
                        <a:rPr lang="fr-FR" baseline="0" dirty="0" smtClean="0"/>
                        <a:t> SIGNATURE TOUS LES  </a:t>
                      </a:r>
                    </a:p>
                    <a:p>
                      <a:pPr algn="ctr"/>
                      <a:r>
                        <a:rPr lang="fr-FR" baseline="0" dirty="0" smtClean="0"/>
                        <a:t>ENSEIGNANTS </a:t>
                      </a:r>
                      <a:endParaRPr lang="fr-FR" dirty="0" smtClean="0"/>
                    </a:p>
                    <a:p>
                      <a:pPr algn="ctr"/>
                      <a:endParaRPr lang="fr-FR" dirty="0"/>
                    </a:p>
                  </a:txBody>
                  <a:tcPr/>
                </a:tc>
                <a:tc>
                  <a:txBody>
                    <a:bodyPr/>
                    <a:lstStyle/>
                    <a:p>
                      <a:pPr algn="ctr"/>
                      <a:r>
                        <a:rPr lang="fr-FR" sz="1400" dirty="0" smtClean="0"/>
                        <a:t>EVALUATION EP2</a:t>
                      </a:r>
                    </a:p>
                    <a:p>
                      <a:pPr algn="ctr"/>
                      <a:r>
                        <a:rPr lang="fr-FR" sz="1000" dirty="0" smtClean="0"/>
                        <a:t>ENSEIGNEMENT</a:t>
                      </a:r>
                      <a:r>
                        <a:rPr lang="fr-FR" sz="1000" baseline="0" dirty="0" smtClean="0"/>
                        <a:t> PROFESSIONNEL</a:t>
                      </a:r>
                      <a:endParaRPr lang="fr-FR" sz="1000"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sp>
        <p:nvSpPr>
          <p:cNvPr id="18" name="Flèche angle droit à deux pointes 17"/>
          <p:cNvSpPr/>
          <p:nvPr/>
        </p:nvSpPr>
        <p:spPr>
          <a:xfrm rot="13550075">
            <a:off x="3000755" y="2902961"/>
            <a:ext cx="761776" cy="74827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angle droit à deux pointes 18"/>
          <p:cNvSpPr/>
          <p:nvPr/>
        </p:nvSpPr>
        <p:spPr>
          <a:xfrm rot="13550075">
            <a:off x="6763713" y="2902960"/>
            <a:ext cx="761776" cy="74827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angle droit à deux pointes 19"/>
          <p:cNvSpPr/>
          <p:nvPr/>
        </p:nvSpPr>
        <p:spPr>
          <a:xfrm rot="13550075">
            <a:off x="9216485" y="2902960"/>
            <a:ext cx="761776" cy="74827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06304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OBJECTIFS </a:t>
            </a:r>
            <a:r>
              <a:rPr lang="fr-FR" dirty="0">
                <a:solidFill>
                  <a:schemeClr val="accent2">
                    <a:lumMod val="75000"/>
                  </a:schemeClr>
                </a:solidFill>
              </a:rPr>
              <a:t/>
            </a:r>
            <a:br>
              <a:rPr lang="fr-FR" dirty="0">
                <a:solidFill>
                  <a:schemeClr val="accent2">
                    <a:lumMod val="75000"/>
                  </a:schemeClr>
                </a:solidFill>
              </a:rPr>
            </a:br>
            <a:endParaRPr lang="fr-FR" dirty="0"/>
          </a:p>
        </p:txBody>
      </p:sp>
      <p:sp>
        <p:nvSpPr>
          <p:cNvPr id="3" name="Espace réservé du contenu 2"/>
          <p:cNvSpPr>
            <a:spLocks noGrp="1"/>
          </p:cNvSpPr>
          <p:nvPr>
            <p:ph idx="1"/>
          </p:nvPr>
        </p:nvSpPr>
        <p:spPr/>
        <p:txBody>
          <a:bodyPr>
            <a:normAutofit lnSpcReduction="10000"/>
          </a:bodyPr>
          <a:lstStyle/>
          <a:p>
            <a:pPr>
              <a:defRPr/>
            </a:pPr>
            <a:r>
              <a:rPr lang="fr-FR" sz="2400" b="1" dirty="0">
                <a:solidFill>
                  <a:schemeClr val="tx1"/>
                </a:solidFill>
              </a:rPr>
              <a:t>Objectifs généraux </a:t>
            </a:r>
            <a:r>
              <a:rPr lang="fr-FR" sz="2400" b="1" dirty="0" smtClean="0">
                <a:solidFill>
                  <a:schemeClr val="tx1"/>
                </a:solidFill>
              </a:rPr>
              <a:t>:</a:t>
            </a:r>
          </a:p>
          <a:p>
            <a:pPr>
              <a:defRPr/>
            </a:pPr>
            <a:endParaRPr lang="fr-FR" sz="2400" b="1" dirty="0">
              <a:solidFill>
                <a:schemeClr val="tx1"/>
              </a:solidFill>
            </a:endParaRPr>
          </a:p>
          <a:p>
            <a:pPr lvl="1">
              <a:buFont typeface="Wingdings" pitchFamily="2" charset="2"/>
              <a:buChar char="Ø"/>
              <a:defRPr/>
            </a:pPr>
            <a:r>
              <a:rPr lang="fr-FR" sz="2400" dirty="0">
                <a:solidFill>
                  <a:schemeClr val="tx1"/>
                </a:solidFill>
              </a:rPr>
              <a:t> Appréhender la réalité des situations professionnelles propres au champ MRCU.</a:t>
            </a:r>
          </a:p>
          <a:p>
            <a:pPr lvl="1">
              <a:buFont typeface="Wingdings" pitchFamily="2" charset="2"/>
              <a:buChar char="Ø"/>
              <a:defRPr/>
            </a:pPr>
            <a:r>
              <a:rPr lang="fr-FR" sz="2400" dirty="0">
                <a:solidFill>
                  <a:schemeClr val="tx1"/>
                </a:solidFill>
              </a:rPr>
              <a:t> Acquérir et approfondir des compétences professionnelles.</a:t>
            </a:r>
          </a:p>
          <a:p>
            <a:pPr>
              <a:defRPr/>
            </a:pPr>
            <a:r>
              <a:rPr lang="fr-FR" sz="2400" b="1" dirty="0">
                <a:solidFill>
                  <a:schemeClr val="tx1"/>
                </a:solidFill>
              </a:rPr>
              <a:t>Objectifs </a:t>
            </a:r>
            <a:r>
              <a:rPr lang="fr-FR" sz="2400" b="1" dirty="0" smtClean="0">
                <a:solidFill>
                  <a:schemeClr val="tx1"/>
                </a:solidFill>
              </a:rPr>
              <a:t>spécifiques :</a:t>
            </a:r>
          </a:p>
          <a:p>
            <a:pPr marL="0" indent="0">
              <a:buNone/>
              <a:defRPr/>
            </a:pPr>
            <a:endParaRPr lang="fr-FR" sz="2400" b="1" dirty="0">
              <a:solidFill>
                <a:schemeClr val="tx1"/>
              </a:solidFill>
            </a:endParaRPr>
          </a:p>
          <a:p>
            <a:pPr lvl="1">
              <a:buFont typeface="Wingdings" pitchFamily="2" charset="2"/>
              <a:buChar char="Ø"/>
              <a:defRPr/>
            </a:pPr>
            <a:r>
              <a:rPr lang="fr-FR" sz="2400" dirty="0">
                <a:solidFill>
                  <a:schemeClr val="tx1"/>
                </a:solidFill>
              </a:rPr>
              <a:t> Découvrir le milieu professionnel.</a:t>
            </a:r>
          </a:p>
          <a:p>
            <a:pPr lvl="1">
              <a:buFont typeface="Wingdings" pitchFamily="2" charset="2"/>
              <a:buChar char="Ø"/>
              <a:defRPr/>
            </a:pPr>
            <a:r>
              <a:rPr lang="fr-FR" sz="2400" dirty="0">
                <a:solidFill>
                  <a:schemeClr val="tx1"/>
                </a:solidFill>
              </a:rPr>
              <a:t> Confirmer son choix d’orientation à l’issue de la 3</a:t>
            </a:r>
            <a:r>
              <a:rPr lang="fr-FR" sz="2400" baseline="30000" dirty="0">
                <a:solidFill>
                  <a:schemeClr val="tx1"/>
                </a:solidFill>
              </a:rPr>
              <a:t>ème</a:t>
            </a:r>
            <a:r>
              <a:rPr lang="fr-FR" dirty="0">
                <a:solidFill>
                  <a:schemeClr val="accent2">
                    <a:lumMod val="75000"/>
                  </a:schemeClr>
                </a:solidFill>
              </a:rPr>
              <a:t>.</a:t>
            </a:r>
          </a:p>
          <a:p>
            <a:endParaRPr lang="fr-FR" dirty="0"/>
          </a:p>
        </p:txBody>
      </p:sp>
    </p:spTree>
    <p:extLst>
      <p:ext uri="{BB962C8B-B14F-4D97-AF65-F5344CB8AC3E}">
        <p14:creationId xmlns:p14="http://schemas.microsoft.com/office/powerpoint/2010/main" val="379036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a:t>
            </a:r>
            <a:r>
              <a:rPr lang="fr-FR" dirty="0" smtClean="0"/>
              <a:t>ENTREPRISES </a:t>
            </a:r>
            <a:endParaRPr lang="fr-FR" dirty="0"/>
          </a:p>
        </p:txBody>
      </p:sp>
      <p:sp>
        <p:nvSpPr>
          <p:cNvPr id="3" name="Espace réservé du contenu 2"/>
          <p:cNvSpPr>
            <a:spLocks noGrp="1"/>
          </p:cNvSpPr>
          <p:nvPr>
            <p:ph idx="1"/>
          </p:nvPr>
        </p:nvSpPr>
        <p:spPr>
          <a:xfrm>
            <a:off x="644577" y="1828800"/>
            <a:ext cx="10118361" cy="4351337"/>
          </a:xfrm>
        </p:spPr>
        <p:txBody>
          <a:bodyPr/>
          <a:lstStyle/>
          <a:p>
            <a:pPr>
              <a:defRPr/>
            </a:pPr>
            <a:r>
              <a:rPr lang="fr-FR" sz="2800" b="1" dirty="0">
                <a:solidFill>
                  <a:schemeClr val="tx1"/>
                </a:solidFill>
              </a:rPr>
              <a:t>Leur nature </a:t>
            </a:r>
            <a:r>
              <a:rPr lang="fr-FR" sz="2800" dirty="0">
                <a:solidFill>
                  <a:schemeClr val="tx1"/>
                </a:solidFill>
              </a:rPr>
              <a:t>:</a:t>
            </a:r>
          </a:p>
          <a:p>
            <a:pPr>
              <a:buFontTx/>
              <a:buChar char="-"/>
              <a:defRPr/>
            </a:pPr>
            <a:r>
              <a:rPr lang="fr-FR" sz="2800" dirty="0">
                <a:solidFill>
                  <a:schemeClr val="tx1"/>
                </a:solidFill>
              </a:rPr>
              <a:t> Entreprises de distribution et du commerce</a:t>
            </a:r>
          </a:p>
          <a:p>
            <a:pPr>
              <a:buFontTx/>
              <a:buChar char="-"/>
              <a:defRPr/>
            </a:pPr>
            <a:r>
              <a:rPr lang="fr-FR" sz="2800" dirty="0">
                <a:solidFill>
                  <a:schemeClr val="tx1"/>
                </a:solidFill>
              </a:rPr>
              <a:t> Sociétés commerciales</a:t>
            </a:r>
          </a:p>
          <a:p>
            <a:pPr>
              <a:buFontTx/>
              <a:buChar char="-"/>
              <a:defRPr/>
            </a:pPr>
            <a:r>
              <a:rPr lang="fr-FR" sz="2800" dirty="0">
                <a:solidFill>
                  <a:schemeClr val="tx1"/>
                </a:solidFill>
              </a:rPr>
              <a:t> Sociétés de services</a:t>
            </a:r>
          </a:p>
          <a:p>
            <a:pPr>
              <a:buFontTx/>
              <a:buChar char="-"/>
              <a:defRPr/>
            </a:pPr>
            <a:r>
              <a:rPr lang="fr-FR" sz="2800" dirty="0">
                <a:solidFill>
                  <a:schemeClr val="tx1"/>
                </a:solidFill>
              </a:rPr>
              <a:t> Administration, associations</a:t>
            </a:r>
          </a:p>
          <a:p>
            <a:pPr>
              <a:buFontTx/>
              <a:buChar char="-"/>
              <a:defRPr/>
            </a:pPr>
            <a:r>
              <a:rPr lang="fr-FR" sz="2800" dirty="0">
                <a:solidFill>
                  <a:schemeClr val="tx1"/>
                </a:solidFill>
              </a:rPr>
              <a:t> Entrepôts </a:t>
            </a:r>
          </a:p>
          <a:p>
            <a:pPr>
              <a:buFontTx/>
              <a:buChar char="-"/>
              <a:defRPr/>
            </a:pPr>
            <a:r>
              <a:rPr lang="fr-FR" sz="2800" dirty="0">
                <a:solidFill>
                  <a:schemeClr val="tx1"/>
                </a:solidFill>
              </a:rPr>
              <a:t> Plates-formes de distribution</a:t>
            </a:r>
          </a:p>
          <a:p>
            <a:endParaRPr lang="fr-FR" dirty="0"/>
          </a:p>
        </p:txBody>
      </p:sp>
    </p:spTree>
    <p:extLst>
      <p:ext uri="{BB962C8B-B14F-4D97-AF65-F5344CB8AC3E}">
        <p14:creationId xmlns:p14="http://schemas.microsoft.com/office/powerpoint/2010/main" val="1322887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ENTREPRISES </a:t>
            </a:r>
          </a:p>
        </p:txBody>
      </p:sp>
      <p:sp>
        <p:nvSpPr>
          <p:cNvPr id="3" name="Espace réservé du contenu 2"/>
          <p:cNvSpPr>
            <a:spLocks noGrp="1"/>
          </p:cNvSpPr>
          <p:nvPr>
            <p:ph idx="1"/>
          </p:nvPr>
        </p:nvSpPr>
        <p:spPr/>
        <p:txBody>
          <a:bodyPr/>
          <a:lstStyle/>
          <a:p>
            <a:pPr>
              <a:defRPr/>
            </a:pPr>
            <a:r>
              <a:rPr lang="fr-FR" sz="2800" b="1" dirty="0">
                <a:solidFill>
                  <a:schemeClr val="tx1"/>
                </a:solidFill>
              </a:rPr>
              <a:t>Les activités qu’elles doivent proposer :</a:t>
            </a:r>
          </a:p>
          <a:p>
            <a:pPr>
              <a:buFontTx/>
              <a:buChar char="-"/>
              <a:defRPr/>
            </a:pPr>
            <a:r>
              <a:rPr lang="fr-FR" sz="2800" dirty="0">
                <a:solidFill>
                  <a:schemeClr val="tx1"/>
                </a:solidFill>
              </a:rPr>
              <a:t> Accueil et information du client ou de l’usagers</a:t>
            </a:r>
          </a:p>
          <a:p>
            <a:pPr>
              <a:buFontTx/>
              <a:buChar char="-"/>
              <a:defRPr/>
            </a:pPr>
            <a:r>
              <a:rPr lang="fr-FR" sz="2800" dirty="0">
                <a:solidFill>
                  <a:schemeClr val="tx1"/>
                </a:solidFill>
              </a:rPr>
              <a:t> Suivi, prospection des clients ou contact avec les usagers</a:t>
            </a:r>
          </a:p>
          <a:p>
            <a:pPr>
              <a:buFontTx/>
              <a:buChar char="-"/>
              <a:defRPr/>
            </a:pPr>
            <a:r>
              <a:rPr lang="fr-FR" sz="2800" dirty="0">
                <a:solidFill>
                  <a:schemeClr val="tx1"/>
                </a:solidFill>
              </a:rPr>
              <a:t> Conduite d’un entretien de vente</a:t>
            </a:r>
          </a:p>
          <a:p>
            <a:endParaRPr lang="fr-FR" dirty="0"/>
          </a:p>
        </p:txBody>
      </p:sp>
    </p:spTree>
    <p:extLst>
      <p:ext uri="{BB962C8B-B14F-4D97-AF65-F5344CB8AC3E}">
        <p14:creationId xmlns:p14="http://schemas.microsoft.com/office/powerpoint/2010/main" val="75542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1872" y="262394"/>
            <a:ext cx="9692640" cy="726958"/>
          </a:xfrm>
        </p:spPr>
        <p:txBody>
          <a:bodyPr/>
          <a:lstStyle/>
          <a:p>
            <a:pPr algn="ctr"/>
            <a:r>
              <a:rPr lang="fr-FR" dirty="0" smtClean="0"/>
              <a:t>LES OBJECTIFS AVANT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30732280"/>
              </p:ext>
            </p:extLst>
          </p:nvPr>
        </p:nvGraphicFramePr>
        <p:xfrm>
          <a:off x="1262063" y="1319134"/>
          <a:ext cx="9395944" cy="4907280"/>
        </p:xfrm>
        <a:graphic>
          <a:graphicData uri="http://schemas.openxmlformats.org/drawingml/2006/table">
            <a:tbl>
              <a:tblPr firstRow="1" bandRow="1">
                <a:tableStyleId>{5C22544A-7EE6-4342-B048-85BDC9FD1C3A}</a:tableStyleId>
              </a:tblPr>
              <a:tblGrid>
                <a:gridCol w="2520529"/>
                <a:gridCol w="3743434"/>
                <a:gridCol w="3131981"/>
              </a:tblGrid>
              <a:tr h="329784">
                <a:tc>
                  <a:txBody>
                    <a:bodyPr/>
                    <a:lstStyle/>
                    <a:p>
                      <a:r>
                        <a:rPr lang="fr-FR" sz="1600" dirty="0" smtClean="0"/>
                        <a:t>AVANT </a:t>
                      </a:r>
                      <a:endParaRPr lang="fr-FR" sz="1600" dirty="0"/>
                    </a:p>
                  </a:txBody>
                  <a:tcPr/>
                </a:tc>
                <a:tc>
                  <a:txBody>
                    <a:bodyPr/>
                    <a:lstStyle/>
                    <a:p>
                      <a:r>
                        <a:rPr lang="fr-FR" sz="1600" dirty="0" smtClean="0"/>
                        <a:t>QUE FAIRE ?</a:t>
                      </a:r>
                      <a:endParaRPr lang="fr-FR" sz="1600" dirty="0"/>
                    </a:p>
                  </a:txBody>
                  <a:tcPr/>
                </a:tc>
                <a:tc>
                  <a:txBody>
                    <a:bodyPr/>
                    <a:lstStyle/>
                    <a:p>
                      <a:r>
                        <a:rPr lang="fr-FR" sz="1600" dirty="0" smtClean="0"/>
                        <a:t>OUTILS</a:t>
                      </a:r>
                      <a:r>
                        <a:rPr lang="fr-FR" sz="1600" baseline="0" dirty="0" smtClean="0"/>
                        <a:t> </a:t>
                      </a:r>
                      <a:endParaRPr lang="fr-FR" sz="1600" dirty="0"/>
                    </a:p>
                  </a:txBody>
                  <a:tcPr/>
                </a:tc>
              </a:tr>
              <a:tr h="2008682">
                <a:tc>
                  <a:txBody>
                    <a:bodyPr/>
                    <a:lstStyle/>
                    <a:p>
                      <a:r>
                        <a:rPr lang="fr-FR" sz="1600" dirty="0" smtClean="0"/>
                        <a:t>PREPARATION DE L’ELEVE</a:t>
                      </a:r>
                      <a:endParaRPr lang="fr-FR" sz="1600" dirty="0"/>
                    </a:p>
                  </a:txBody>
                  <a:tcPr/>
                </a:tc>
                <a:tc>
                  <a:txBody>
                    <a:bodyPr/>
                    <a:lstStyle/>
                    <a:p>
                      <a:pPr marL="285750" indent="-285750">
                        <a:buFont typeface="Wingdings" panose="05000000000000000000" pitchFamily="2" charset="2"/>
                        <a:buChar char="§"/>
                      </a:pPr>
                      <a:r>
                        <a:rPr lang="fr-FR" sz="1600" dirty="0" smtClean="0"/>
                        <a:t>UNE</a:t>
                      </a:r>
                      <a:r>
                        <a:rPr lang="fr-FR" sz="1600" baseline="0" dirty="0" smtClean="0"/>
                        <a:t> SEMAINE DEDIEE A LA PFMP:</a:t>
                      </a:r>
                    </a:p>
                    <a:p>
                      <a:endParaRPr lang="fr-FR" sz="1600" dirty="0"/>
                    </a:p>
                  </a:txBody>
                  <a:tcPr/>
                </a:tc>
                <a:tc>
                  <a:txBody>
                    <a:bodyPr/>
                    <a:lstStyle/>
                    <a:p>
                      <a:r>
                        <a:rPr lang="fr-FR" sz="1600" dirty="0" smtClean="0"/>
                        <a:t>A</a:t>
                      </a:r>
                      <a:r>
                        <a:rPr lang="fr-FR" sz="1600" baseline="0" dirty="0" smtClean="0"/>
                        <a:t> DEFINR :</a:t>
                      </a:r>
                    </a:p>
                    <a:p>
                      <a:r>
                        <a:rPr lang="fr-FR" sz="1600" baseline="0" dirty="0" smtClean="0"/>
                        <a:t>ACTIONS A REALISER :</a:t>
                      </a:r>
                    </a:p>
                    <a:p>
                      <a:r>
                        <a:rPr lang="fr-FR" sz="1600" baseline="0" dirty="0" smtClean="0"/>
                        <a:t>(Fiche signalétique, Appel téléphonique, définir les travaux à réaliser et comment les transmettre, l’évaluation?.......</a:t>
                      </a:r>
                    </a:p>
                    <a:p>
                      <a:endParaRPr lang="fr-FR" sz="1600" dirty="0"/>
                    </a:p>
                  </a:txBody>
                  <a:tcPr/>
                </a:tc>
              </a:tr>
              <a:tr h="2488367">
                <a:tc>
                  <a:txBody>
                    <a:bodyPr/>
                    <a:lstStyle/>
                    <a:p>
                      <a:r>
                        <a:rPr lang="fr-FR" sz="1600" dirty="0" smtClean="0"/>
                        <a:t>PRESENTATION</a:t>
                      </a:r>
                      <a:r>
                        <a:rPr lang="fr-FR" sz="1600" baseline="0" dirty="0" smtClean="0"/>
                        <a:t> AU TUTEUR DE SA FONTION </a:t>
                      </a:r>
                      <a:endParaRPr lang="fr-FR" sz="1600" dirty="0"/>
                    </a:p>
                  </a:txBody>
                  <a:tcPr/>
                </a:tc>
                <a:tc>
                  <a:txBody>
                    <a:bodyPr/>
                    <a:lstStyle/>
                    <a:p>
                      <a:pPr marL="285750" indent="-285750">
                        <a:buFont typeface="Arial" panose="020B0604020202020204" pitchFamily="34" charset="0"/>
                        <a:buChar char="•"/>
                      </a:pPr>
                      <a:r>
                        <a:rPr lang="fr-FR" sz="1600" dirty="0" smtClean="0"/>
                        <a:t>Informer</a:t>
                      </a:r>
                      <a:r>
                        <a:rPr lang="fr-FR" sz="1600" baseline="0" dirty="0" smtClean="0"/>
                        <a:t> le tuteur de son rôle:</a:t>
                      </a:r>
                    </a:p>
                    <a:p>
                      <a:pPr marL="285750" indent="-285750">
                        <a:buFont typeface="Wingdings" panose="05000000000000000000" pitchFamily="2" charset="2"/>
                        <a:buChar char="Ø"/>
                      </a:pPr>
                      <a:r>
                        <a:rPr lang="fr-FR" sz="1600" kern="1200" dirty="0" smtClean="0">
                          <a:solidFill>
                            <a:schemeClr val="dk1"/>
                          </a:solidFill>
                          <a:effectLst/>
                          <a:latin typeface="+mn-lt"/>
                          <a:ea typeface="+mn-ea"/>
                          <a:cs typeface="+mn-cs"/>
                        </a:rPr>
                        <a:t>l’accompagner de l’élève dans son projet.</a:t>
                      </a:r>
                      <a:endParaRPr lang="fr-FR" sz="1600" dirty="0"/>
                    </a:p>
                  </a:txBody>
                  <a:tcPr/>
                </a:tc>
                <a:tc>
                  <a:txBody>
                    <a:bodyPr/>
                    <a:lstStyle/>
                    <a:p>
                      <a:pPr marL="0" indent="0">
                        <a:buFont typeface="Arial" panose="020B0604020202020204" pitchFamily="34" charset="0"/>
                        <a:buNone/>
                      </a:pPr>
                      <a:endParaRPr lang="fr-FR" sz="1600" dirty="0" smtClean="0"/>
                    </a:p>
                    <a:p>
                      <a:pPr marL="285750" indent="-285750">
                        <a:buFont typeface="Arial" panose="020B0604020202020204" pitchFamily="34" charset="0"/>
                        <a:buChar char="•"/>
                      </a:pPr>
                      <a:r>
                        <a:rPr lang="fr-FR" sz="1600" dirty="0" smtClean="0"/>
                        <a:t>CONVENTION</a:t>
                      </a:r>
                      <a:r>
                        <a:rPr lang="fr-FR" sz="1600" baseline="0" dirty="0" smtClean="0"/>
                        <a:t>S</a:t>
                      </a:r>
                    </a:p>
                    <a:p>
                      <a:pPr marL="285750" indent="-285750">
                        <a:buFont typeface="Arial" panose="020B0604020202020204" pitchFamily="34" charset="0"/>
                        <a:buChar char="•"/>
                      </a:pPr>
                      <a:r>
                        <a:rPr lang="fr-FR" sz="1600" baseline="0" dirty="0" smtClean="0"/>
                        <a:t>ANNEXES PEDAGOGIQUES</a:t>
                      </a:r>
                    </a:p>
                    <a:p>
                      <a:pPr marL="285750" indent="-285750">
                        <a:buFont typeface="Arial" panose="020B0604020202020204" pitchFamily="34" charset="0"/>
                        <a:buChar char="•"/>
                      </a:pPr>
                      <a:r>
                        <a:rPr lang="fr-FR" sz="1600" baseline="0" dirty="0" smtClean="0"/>
                        <a:t>LIVRET OU LETTRE AUX TUTEURS </a:t>
                      </a:r>
                    </a:p>
                    <a:p>
                      <a:pPr marL="285750" indent="-285750">
                        <a:buFont typeface="Arial" panose="020B0604020202020204" pitchFamily="34" charset="0"/>
                        <a:buChar char="•"/>
                      </a:pPr>
                      <a:r>
                        <a:rPr lang="fr-FR" sz="1600" baseline="0" dirty="0" smtClean="0"/>
                        <a:t>REUNIONS D’INFORMATIONS…..</a:t>
                      </a:r>
                    </a:p>
                    <a:p>
                      <a:pPr marL="285750" indent="-285750">
                        <a:buFont typeface="Arial" panose="020B0604020202020204" pitchFamily="34" charset="0"/>
                        <a:buChar char="•"/>
                      </a:pPr>
                      <a:endParaRPr lang="fr-FR" sz="1600" dirty="0" smtClean="0"/>
                    </a:p>
                    <a:p>
                      <a:endParaRPr lang="fr-FR" sz="1600" dirty="0"/>
                    </a:p>
                  </a:txBody>
                  <a:tcPr/>
                </a:tc>
              </a:tr>
            </a:tbl>
          </a:graphicData>
        </a:graphic>
      </p:graphicFrame>
    </p:spTree>
    <p:extLst>
      <p:ext uri="{BB962C8B-B14F-4D97-AF65-F5344CB8AC3E}">
        <p14:creationId xmlns:p14="http://schemas.microsoft.com/office/powerpoint/2010/main" val="295387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754" y="262393"/>
            <a:ext cx="10579758" cy="1428929"/>
          </a:xfrm>
        </p:spPr>
        <p:txBody>
          <a:bodyPr/>
          <a:lstStyle/>
          <a:p>
            <a:r>
              <a:rPr lang="fr-FR" dirty="0"/>
              <a:t>LES OBJECTIFS </a:t>
            </a:r>
            <a:r>
              <a:rPr lang="fr-FR" dirty="0" smtClean="0"/>
              <a:t>PENDANT</a:t>
            </a:r>
            <a:endParaRPr lang="fr-FR" dirty="0"/>
          </a:p>
        </p:txBody>
      </p:sp>
      <p:sp>
        <p:nvSpPr>
          <p:cNvPr id="3" name="Espace réservé du contenu 2"/>
          <p:cNvSpPr>
            <a:spLocks noGrp="1"/>
          </p:cNvSpPr>
          <p:nvPr>
            <p:ph idx="1"/>
          </p:nvPr>
        </p:nvSpPr>
        <p:spPr>
          <a:xfrm>
            <a:off x="479685" y="1828800"/>
            <a:ext cx="9377547" cy="4351337"/>
          </a:xfrm>
        </p:spPr>
        <p:txBody>
          <a:bodyPr/>
          <a:lstStyle/>
          <a:p>
            <a:r>
              <a:rPr lang="fr-FR" dirty="0" smtClean="0"/>
              <a:t>PFPMP </a:t>
            </a:r>
            <a:endParaRPr lang="fr-FR" dirty="0" smtClean="0"/>
          </a:p>
          <a:p>
            <a:r>
              <a:rPr lang="fr-FR" dirty="0" smtClean="0"/>
              <a:t>Cette </a:t>
            </a:r>
            <a:r>
              <a:rPr lang="fr-FR" dirty="0"/>
              <a:t>période de trois semaines de formation en entreprise est </a:t>
            </a:r>
            <a:r>
              <a:rPr lang="fr-FR" b="1" dirty="0"/>
              <a:t>centrée sur la découverte en entreprise, des structures, des fonctions, des métiers, des activités dans les domaines de l’accueil, du suivi et de la vente.</a:t>
            </a:r>
            <a:endParaRPr lang="fr-FR" dirty="0"/>
          </a:p>
          <a:p>
            <a:pPr algn="just"/>
            <a:r>
              <a:rPr lang="fr-FR" dirty="0"/>
              <a:t>Durant ces trois semaines, l’élève est prioritairement placé dans </a:t>
            </a:r>
            <a:r>
              <a:rPr lang="fr-FR" dirty="0" smtClean="0"/>
              <a:t>l’entreprise </a:t>
            </a:r>
            <a:r>
              <a:rPr lang="fr-FR" dirty="0"/>
              <a:t>en </a:t>
            </a:r>
            <a:r>
              <a:rPr lang="fr-FR" b="1" dirty="0"/>
              <a:t>situation d’observation « ACTIVE </a:t>
            </a:r>
            <a:r>
              <a:rPr lang="fr-FR" b="1" dirty="0" smtClean="0"/>
              <a:t>»</a:t>
            </a:r>
          </a:p>
          <a:p>
            <a:pPr algn="just"/>
            <a:endParaRPr lang="fr-FR" b="1" dirty="0"/>
          </a:p>
          <a:p>
            <a:pPr algn="just"/>
            <a:endParaRPr lang="fr-FR" b="1" dirty="0" smtClean="0"/>
          </a:p>
          <a:p>
            <a:pPr algn="just"/>
            <a:endParaRPr lang="fr-FR" b="1" dirty="0"/>
          </a:p>
          <a:p>
            <a:pPr algn="just"/>
            <a:endParaRPr lang="fr-FR" b="1" dirty="0" smtClean="0"/>
          </a:p>
          <a:p>
            <a:pPr algn="just"/>
            <a:endParaRPr lang="fr-FR" b="1" dirty="0" smtClean="0"/>
          </a:p>
          <a:p>
            <a:endParaRPr lang="fr-FR" dirty="0"/>
          </a:p>
        </p:txBody>
      </p:sp>
    </p:spTree>
    <p:extLst>
      <p:ext uri="{BB962C8B-B14F-4D97-AF65-F5344CB8AC3E}">
        <p14:creationId xmlns:p14="http://schemas.microsoft.com/office/powerpoint/2010/main" val="4293171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77592981"/>
              </p:ext>
            </p:extLst>
          </p:nvPr>
        </p:nvGraphicFramePr>
        <p:xfrm>
          <a:off x="848010" y="419724"/>
          <a:ext cx="9735047" cy="4930266"/>
        </p:xfrm>
        <a:graphic>
          <a:graphicData uri="http://schemas.openxmlformats.org/drawingml/2006/table">
            <a:tbl>
              <a:tblPr firstRow="1" bandRow="1">
                <a:tableStyleId>{5C22544A-7EE6-4342-B048-85BDC9FD1C3A}</a:tableStyleId>
              </a:tblPr>
              <a:tblGrid>
                <a:gridCol w="2607996"/>
                <a:gridCol w="4503000"/>
                <a:gridCol w="2624051"/>
              </a:tblGrid>
              <a:tr h="482351">
                <a:tc>
                  <a:txBody>
                    <a:bodyPr/>
                    <a:lstStyle/>
                    <a:p>
                      <a:r>
                        <a:rPr lang="fr-FR" dirty="0" smtClean="0"/>
                        <a:t>SEMAINE</a:t>
                      </a:r>
                      <a:r>
                        <a:rPr lang="fr-FR" baseline="0" dirty="0" smtClean="0"/>
                        <a:t> 1</a:t>
                      </a:r>
                      <a:endParaRPr lang="fr-FR" dirty="0"/>
                    </a:p>
                  </a:txBody>
                  <a:tcPr/>
                </a:tc>
                <a:tc>
                  <a:txBody>
                    <a:bodyPr/>
                    <a:lstStyle/>
                    <a:p>
                      <a:r>
                        <a:rPr lang="fr-FR" dirty="0" smtClean="0"/>
                        <a:t>SEMAINE</a:t>
                      </a:r>
                      <a:r>
                        <a:rPr lang="fr-FR" baseline="0" dirty="0" smtClean="0"/>
                        <a:t> 2</a:t>
                      </a:r>
                      <a:endParaRPr lang="fr-FR" dirty="0"/>
                    </a:p>
                  </a:txBody>
                  <a:tcPr/>
                </a:tc>
                <a:tc>
                  <a:txBody>
                    <a:bodyPr/>
                    <a:lstStyle/>
                    <a:p>
                      <a:r>
                        <a:rPr lang="fr-FR" dirty="0" smtClean="0"/>
                        <a:t>SEMAINE 3</a:t>
                      </a:r>
                      <a:endParaRPr lang="fr-FR" dirty="0"/>
                    </a:p>
                  </a:txBody>
                  <a:tcPr/>
                </a:tc>
              </a:tr>
              <a:tr h="2710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Repérer les activités </a:t>
                      </a:r>
                      <a:endParaRPr lang="fr-FR" dirty="0" smtClean="0"/>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Étudier l’environnement externe et interne de l’entreprise </a:t>
                      </a:r>
                      <a:endParaRPr lang="fr-FR" sz="1800" b="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Réaliser des activités liées à l’accueil, à l’information et à l’orientation du client.</a:t>
                      </a:r>
                      <a:r>
                        <a:rPr lang="fr-FR" sz="1800"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dk1"/>
                          </a:solidFill>
                          <a:effectLst/>
                          <a:latin typeface="+mn-lt"/>
                          <a:ea typeface="+mn-ea"/>
                          <a:cs typeface="+mn-cs"/>
                        </a:rPr>
                        <a:t>Développer des savoir-être </a:t>
                      </a:r>
                      <a:endParaRPr lang="fr-FR" sz="2400" kern="1200" dirty="0">
                        <a:solidFill>
                          <a:schemeClr val="dk1"/>
                        </a:solidFill>
                        <a:effectLst/>
                        <a:latin typeface="+mn-lt"/>
                        <a:ea typeface="+mn-ea"/>
                        <a:cs typeface="+mn-cs"/>
                      </a:endParaRPr>
                    </a:p>
                  </a:txBody>
                  <a:tcPr/>
                </a:tc>
                <a:tc>
                  <a:txBody>
                    <a:bodyPr/>
                    <a:lstStyle/>
                    <a:p>
                      <a:r>
                        <a:rPr lang="fr-FR" dirty="0" smtClean="0"/>
                        <a:t>idem</a:t>
                      </a:r>
                      <a:endParaRPr lang="fr-FR" dirty="0"/>
                    </a:p>
                  </a:txBody>
                  <a:tcPr/>
                </a:tc>
              </a:tr>
              <a:tr h="482351">
                <a:tc>
                  <a:txBody>
                    <a:bodyPr/>
                    <a:lstStyle/>
                    <a:p>
                      <a:r>
                        <a:rPr lang="fr-FR" b="1" dirty="0" smtClean="0"/>
                        <a:t>Travaux à réaliser</a:t>
                      </a:r>
                      <a:endParaRPr lang="fr-FR" b="1" dirty="0"/>
                    </a:p>
                  </a:txBody>
                  <a:tcPr/>
                </a:tc>
                <a:tc>
                  <a:txBody>
                    <a:bodyPr/>
                    <a:lstStyle/>
                    <a:p>
                      <a:pPr marL="285750" indent="-285750">
                        <a:buFont typeface="Arial" panose="020B0604020202020204" pitchFamily="34" charset="0"/>
                        <a:buChar char="•"/>
                      </a:pPr>
                      <a:r>
                        <a:rPr lang="fr-FR" sz="1800" kern="1200" dirty="0" smtClean="0">
                          <a:solidFill>
                            <a:schemeClr val="dk1"/>
                          </a:solidFill>
                          <a:effectLst/>
                          <a:latin typeface="+mn-lt"/>
                          <a:ea typeface="+mn-ea"/>
                          <a:cs typeface="+mn-cs"/>
                        </a:rPr>
                        <a:t>compléter au moyen de l’outil informatique une fiche d’activité</a:t>
                      </a:r>
                    </a:p>
                    <a:p>
                      <a:pPr marL="285750" indent="-285750">
                        <a:buFont typeface="Arial" panose="020B0604020202020204" pitchFamily="34" charset="0"/>
                        <a:buChar char="•"/>
                      </a:pPr>
                      <a:r>
                        <a:rPr lang="fr-FR" sz="1800" kern="1200" dirty="0" smtClean="0">
                          <a:solidFill>
                            <a:schemeClr val="dk1"/>
                          </a:solidFill>
                          <a:effectLst/>
                          <a:latin typeface="+mn-lt"/>
                          <a:ea typeface="+mn-ea"/>
                          <a:cs typeface="+mn-cs"/>
                        </a:rPr>
                        <a:t>l’élève fait compléter la grille des attitudes professionnelles par le tuteur</a:t>
                      </a:r>
                      <a:r>
                        <a:rPr lang="fr-FR" sz="1800" kern="1200" baseline="0" dirty="0" smtClean="0">
                          <a:solidFill>
                            <a:schemeClr val="dk1"/>
                          </a:solidFill>
                          <a:effectLst/>
                          <a:latin typeface="+mn-lt"/>
                          <a:ea typeface="+mn-ea"/>
                          <a:cs typeface="+mn-cs"/>
                        </a:rPr>
                        <a:t> </a:t>
                      </a:r>
                      <a:endParaRPr lang="fr-FR" dirty="0"/>
                    </a:p>
                  </a:txBody>
                  <a:tcPr/>
                </a:tc>
                <a:tc>
                  <a:txBody>
                    <a:bodyPr/>
                    <a:lstStyle/>
                    <a:p>
                      <a:r>
                        <a:rPr lang="fr-FR" dirty="0" smtClean="0"/>
                        <a:t>Une évaluation formative peut aussi être envisagée et éventuellement prise en compte dans les résultats scolaires</a:t>
                      </a:r>
                      <a:endParaRPr lang="fr-FR" dirty="0"/>
                    </a:p>
                  </a:txBody>
                  <a:tcPr/>
                </a:tc>
              </a:tr>
            </a:tbl>
          </a:graphicData>
        </a:graphic>
      </p:graphicFrame>
    </p:spTree>
    <p:extLst>
      <p:ext uri="{BB962C8B-B14F-4D97-AF65-F5344CB8AC3E}">
        <p14:creationId xmlns:p14="http://schemas.microsoft.com/office/powerpoint/2010/main" val="2883186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OBJECTIFS </a:t>
            </a:r>
            <a:r>
              <a:rPr lang="fr-FR" dirty="0" smtClean="0"/>
              <a:t>APRÈS</a:t>
            </a:r>
            <a:endParaRPr lang="fr-FR" dirty="0"/>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r>
              <a:rPr lang="fr-FR" dirty="0" smtClean="0"/>
              <a:t>EFFECTUER UN BILAN </a:t>
            </a:r>
          </a:p>
          <a:p>
            <a:endParaRPr lang="fr-FR" dirty="0"/>
          </a:p>
        </p:txBody>
      </p:sp>
      <p:sp>
        <p:nvSpPr>
          <p:cNvPr id="4" name="Flèche angle droit à deux pointes 3"/>
          <p:cNvSpPr/>
          <p:nvPr/>
        </p:nvSpPr>
        <p:spPr>
          <a:xfrm rot="13519112">
            <a:off x="5081686" y="2977964"/>
            <a:ext cx="850392" cy="85039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1468600861"/>
              </p:ext>
            </p:extLst>
          </p:nvPr>
        </p:nvGraphicFramePr>
        <p:xfrm>
          <a:off x="1442882" y="3762669"/>
          <a:ext cx="8128000" cy="202184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fr-FR" dirty="0" smtClean="0"/>
                        <a:t>CLASSE ENTIERE</a:t>
                      </a:r>
                      <a:endParaRPr lang="fr-FR" dirty="0"/>
                    </a:p>
                  </a:txBody>
                  <a:tcPr/>
                </a:tc>
                <a:tc>
                  <a:txBody>
                    <a:bodyPr/>
                    <a:lstStyle/>
                    <a:p>
                      <a:r>
                        <a:rPr lang="fr-FR" dirty="0" smtClean="0"/>
                        <a:t> INDIVIDUELLEMENT </a:t>
                      </a:r>
                      <a:endParaRPr lang="fr-FR" dirty="0"/>
                    </a:p>
                  </a:txBody>
                  <a:tcPr/>
                </a:tc>
              </a:tr>
              <a:tr h="370840">
                <a:tc>
                  <a:txBody>
                    <a:bodyPr/>
                    <a:lstStyle/>
                    <a:p>
                      <a:r>
                        <a:rPr lang="fr-FR" dirty="0" smtClean="0"/>
                        <a:t>Exposé</a:t>
                      </a:r>
                      <a:r>
                        <a:rPr lang="fr-FR" baseline="0" dirty="0" smtClean="0"/>
                        <a:t> </a:t>
                      </a:r>
                      <a:endParaRPr lang="fr-FR" dirty="0"/>
                    </a:p>
                  </a:txBody>
                  <a:tcPr/>
                </a:tc>
                <a:tc>
                  <a:txBody>
                    <a:bodyPr/>
                    <a:lstStyle/>
                    <a:p>
                      <a:r>
                        <a:rPr lang="fr-FR" dirty="0" smtClean="0"/>
                        <a:t>Rapport de stage</a:t>
                      </a:r>
                      <a:endParaRPr lang="fr-FR" dirty="0"/>
                    </a:p>
                  </a:txBody>
                  <a:tcPr/>
                </a:tc>
              </a:tr>
              <a:tr h="370840">
                <a:tc>
                  <a:txBody>
                    <a:bodyPr/>
                    <a:lstStyle/>
                    <a:p>
                      <a:r>
                        <a:rPr lang="fr-FR" dirty="0" smtClean="0"/>
                        <a:t>Présentation de documents d’entreprise</a:t>
                      </a:r>
                      <a:endParaRPr lang="fr-FR" dirty="0"/>
                    </a:p>
                  </a:txBody>
                  <a:tcPr/>
                </a:tc>
                <a:tc>
                  <a:txBody>
                    <a:bodyPr/>
                    <a:lstStyle/>
                    <a:p>
                      <a:r>
                        <a:rPr lang="fr-FR" dirty="0" smtClean="0"/>
                        <a:t>Fiche</a:t>
                      </a:r>
                      <a:r>
                        <a:rPr lang="fr-FR" baseline="0" dirty="0" smtClean="0"/>
                        <a:t> signalétique </a:t>
                      </a:r>
                      <a:endParaRPr lang="fr-FR" dirty="0"/>
                    </a:p>
                  </a:txBody>
                  <a:tcPr/>
                </a:tc>
              </a:tr>
              <a:tr h="370840">
                <a:tc>
                  <a:txBody>
                    <a:bodyPr/>
                    <a:lstStyle/>
                    <a:p>
                      <a:r>
                        <a:rPr lang="fr-FR" dirty="0" smtClean="0"/>
                        <a:t>Simulation de vente ………</a:t>
                      </a:r>
                      <a:endParaRPr lang="fr-FR" dirty="0"/>
                    </a:p>
                  </a:txBody>
                  <a:tcPr/>
                </a:tc>
                <a:tc>
                  <a:txBody>
                    <a:bodyPr/>
                    <a:lstStyle/>
                    <a:p>
                      <a:r>
                        <a:rPr lang="fr-FR" dirty="0" smtClean="0"/>
                        <a:t>……………….</a:t>
                      </a:r>
                    </a:p>
                    <a:p>
                      <a:endParaRPr lang="fr-FR" dirty="0"/>
                    </a:p>
                  </a:txBody>
                  <a:tcPr/>
                </a:tc>
              </a:tr>
            </a:tbl>
          </a:graphicData>
        </a:graphic>
      </p:graphicFrame>
    </p:spTree>
    <p:extLst>
      <p:ext uri="{BB962C8B-B14F-4D97-AF65-F5344CB8AC3E}">
        <p14:creationId xmlns:p14="http://schemas.microsoft.com/office/powerpoint/2010/main" val="185062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1872" y="262393"/>
            <a:ext cx="9692640" cy="696977"/>
          </a:xfrm>
        </p:spPr>
        <p:txBody>
          <a:bodyPr/>
          <a:lstStyle/>
          <a:p>
            <a:pPr algn="ctr"/>
            <a:r>
              <a:rPr lang="fr-FR" dirty="0" smtClean="0"/>
              <a:t>PROGRAMME </a:t>
            </a:r>
            <a:endParaRPr lang="fr-FR" dirty="0"/>
          </a:p>
        </p:txBody>
      </p:sp>
      <p:sp>
        <p:nvSpPr>
          <p:cNvPr id="3" name="Espace réservé du contenu 2"/>
          <p:cNvSpPr>
            <a:spLocks noGrp="1"/>
          </p:cNvSpPr>
          <p:nvPr>
            <p:ph idx="1"/>
          </p:nvPr>
        </p:nvSpPr>
        <p:spPr>
          <a:xfrm>
            <a:off x="359763" y="959369"/>
            <a:ext cx="10118361" cy="5546361"/>
          </a:xfrm>
        </p:spPr>
        <p:txBody>
          <a:bodyPr>
            <a:normAutofit fontScale="62500" lnSpcReduction="20000"/>
          </a:bodyPr>
          <a:lstStyle/>
          <a:p>
            <a:endParaRPr lang="fr-FR" sz="4400" dirty="0" smtClean="0"/>
          </a:p>
          <a:p>
            <a:r>
              <a:rPr lang="fr-FR" sz="4400" dirty="0" smtClean="0"/>
              <a:t>PRESENTATION </a:t>
            </a:r>
            <a:r>
              <a:rPr lang="fr-FR" sz="4400" dirty="0" smtClean="0"/>
              <a:t>DE LA </a:t>
            </a:r>
            <a:r>
              <a:rPr lang="fr-FR" sz="4400" dirty="0" smtClean="0"/>
              <a:t>2</a:t>
            </a:r>
            <a:r>
              <a:rPr lang="fr-FR" sz="4400" baseline="30000" dirty="0" smtClean="0"/>
              <a:t>NDE</a:t>
            </a:r>
            <a:r>
              <a:rPr lang="fr-FR" sz="4400" dirty="0" smtClean="0"/>
              <a:t> </a:t>
            </a:r>
            <a:r>
              <a:rPr lang="fr-FR" sz="4400" dirty="0" smtClean="0"/>
              <a:t>MRCU </a:t>
            </a:r>
          </a:p>
          <a:p>
            <a:pPr marL="0" indent="0">
              <a:buNone/>
            </a:pPr>
            <a:endParaRPr lang="fr-FR" sz="4400" dirty="0" smtClean="0"/>
          </a:p>
          <a:p>
            <a:r>
              <a:rPr lang="fr-FR" sz="4400" dirty="0" smtClean="0"/>
              <a:t>LES PFMP :</a:t>
            </a:r>
          </a:p>
          <a:p>
            <a:pPr>
              <a:buFont typeface="Wingdings 3" panose="05040102010807070707" pitchFamily="18" charset="2"/>
              <a:buChar char="Æ"/>
            </a:pPr>
            <a:r>
              <a:rPr lang="fr-FR" sz="4400" dirty="0"/>
              <a:t> </a:t>
            </a:r>
            <a:r>
              <a:rPr lang="fr-FR" sz="4400" dirty="0" smtClean="0"/>
              <a:t>Les annexes pédagogiques </a:t>
            </a:r>
          </a:p>
          <a:p>
            <a:pPr>
              <a:buFont typeface="Wingdings 3" panose="05040102010807070707" pitchFamily="18" charset="2"/>
              <a:buChar char="Æ"/>
            </a:pPr>
            <a:r>
              <a:rPr lang="fr-FR" sz="4400" dirty="0" smtClean="0"/>
              <a:t>La semaine de préparation </a:t>
            </a:r>
          </a:p>
          <a:p>
            <a:pPr>
              <a:buFont typeface="Wingdings 3" panose="05040102010807070707" pitchFamily="18" charset="2"/>
              <a:buChar char="Æ"/>
            </a:pPr>
            <a:r>
              <a:rPr lang="fr-FR" sz="4400" dirty="0" smtClean="0"/>
              <a:t>La lettre aux tuteurs </a:t>
            </a:r>
          </a:p>
          <a:p>
            <a:endParaRPr lang="fr-FR" sz="4400" dirty="0" smtClean="0"/>
          </a:p>
          <a:p>
            <a:r>
              <a:rPr lang="fr-FR" sz="4400" dirty="0" smtClean="0"/>
              <a:t>LE PLAN DE FORMATION </a:t>
            </a:r>
            <a:endParaRPr lang="fr-FR" sz="4400" dirty="0" smtClean="0"/>
          </a:p>
          <a:p>
            <a:pPr lvl="0">
              <a:buFont typeface="Wingdings 3" panose="05040102010807070707" pitchFamily="18" charset="2"/>
              <a:buChar char=""/>
            </a:pPr>
            <a:r>
              <a:rPr lang="fr-FR" sz="4400" dirty="0" smtClean="0"/>
              <a:t>Transversalité </a:t>
            </a:r>
            <a:r>
              <a:rPr lang="fr-FR" sz="4400" dirty="0" smtClean="0"/>
              <a:t>entre : Conduite d’un entretien de vente/Accueil suivi et prospection/ Eco Droit </a:t>
            </a:r>
            <a:endParaRPr lang="fr-FR" sz="4400" dirty="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1862637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RESUME …..</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r>
              <a:rPr lang="fr-FR" dirty="0" smtClean="0">
                <a:hlinkClick r:id="rId2" action="ppaction://hlinkfile"/>
              </a:rPr>
              <a:t>Tableau récapitulatif </a:t>
            </a:r>
            <a:endParaRPr lang="fr-FR" dirty="0"/>
          </a:p>
        </p:txBody>
      </p:sp>
    </p:spTree>
    <p:extLst>
      <p:ext uri="{BB962C8B-B14F-4D97-AF65-F5344CB8AC3E}">
        <p14:creationId xmlns:p14="http://schemas.microsoft.com/office/powerpoint/2010/main" val="3786285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PLAN DE FORMATION MRCU </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556235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a:t>
            </a:r>
            <a:endParaRPr lang="fr-FR" dirty="0"/>
          </a:p>
        </p:txBody>
      </p:sp>
      <p:sp>
        <p:nvSpPr>
          <p:cNvPr id="3" name="Espace réservé du contenu 2"/>
          <p:cNvSpPr>
            <a:spLocks noGrp="1"/>
          </p:cNvSpPr>
          <p:nvPr>
            <p:ph idx="1"/>
          </p:nvPr>
        </p:nvSpPr>
        <p:spPr>
          <a:xfrm>
            <a:off x="869431" y="1828800"/>
            <a:ext cx="9683644" cy="4351337"/>
          </a:xfrm>
        </p:spPr>
        <p:txBody>
          <a:bodyPr/>
          <a:lstStyle/>
          <a:p>
            <a:pPr marL="0" indent="0" algn="just">
              <a:buNone/>
            </a:pPr>
            <a:r>
              <a:rPr lang="fr-FR" sz="2400" b="1" dirty="0"/>
              <a:t>La seconde professionnelle doit satisfaire au moins à quatre objectifs </a:t>
            </a:r>
            <a:r>
              <a:rPr lang="fr-FR" sz="2400" b="1" dirty="0" smtClean="0"/>
              <a:t>:</a:t>
            </a:r>
          </a:p>
          <a:p>
            <a:pPr algn="just"/>
            <a:endParaRPr lang="fr-FR" sz="2400" dirty="0"/>
          </a:p>
          <a:p>
            <a:pPr lvl="1" algn="just"/>
            <a:r>
              <a:rPr lang="fr-FR" sz="2400" dirty="0"/>
              <a:t>traiter les contenus de la certification intermédiaire,</a:t>
            </a:r>
          </a:p>
          <a:p>
            <a:pPr lvl="1" algn="just"/>
            <a:r>
              <a:rPr lang="fr-FR" sz="2400" dirty="0"/>
              <a:t>apporter les </a:t>
            </a:r>
            <a:r>
              <a:rPr lang="fr-FR" sz="2400" dirty="0" err="1"/>
              <a:t>pré-requis</a:t>
            </a:r>
            <a:r>
              <a:rPr lang="fr-FR" sz="2400" dirty="0"/>
              <a:t> commun aux trois baccalauréats,</a:t>
            </a:r>
          </a:p>
          <a:p>
            <a:pPr lvl="1" algn="just"/>
            <a:r>
              <a:rPr lang="fr-FR" sz="2400" dirty="0"/>
              <a:t>commencer à aborder le ou les domaines et contenus de formation des baccalauréats en trois ans,</a:t>
            </a:r>
          </a:p>
          <a:p>
            <a:pPr lvl="1" algn="just"/>
            <a:r>
              <a:rPr lang="fr-FR" sz="2400" dirty="0"/>
              <a:t>obtenir l’adhésion des élèves (moins de fuite scolaire et augmentation du niveau de qualification).</a:t>
            </a:r>
          </a:p>
          <a:p>
            <a:endParaRPr lang="fr-FR" dirty="0"/>
          </a:p>
        </p:txBody>
      </p:sp>
    </p:spTree>
    <p:extLst>
      <p:ext uri="{BB962C8B-B14F-4D97-AF65-F5344CB8AC3E}">
        <p14:creationId xmlns:p14="http://schemas.microsoft.com/office/powerpoint/2010/main" val="1397282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REFERENTIEL</a:t>
            </a:r>
            <a:endParaRPr lang="fr-FR" dirty="0"/>
          </a:p>
        </p:txBody>
      </p:sp>
      <p:sp>
        <p:nvSpPr>
          <p:cNvPr id="3" name="Espace réservé du contenu 2"/>
          <p:cNvSpPr>
            <a:spLocks noGrp="1"/>
          </p:cNvSpPr>
          <p:nvPr>
            <p:ph idx="1"/>
          </p:nvPr>
        </p:nvSpPr>
        <p:spPr>
          <a:xfrm>
            <a:off x="1261872" y="1828800"/>
            <a:ext cx="8595360" cy="4736892"/>
          </a:xfrm>
        </p:spPr>
        <p:txBody>
          <a:bodyPr>
            <a:normAutofit lnSpcReduction="10000"/>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SAVOIRS </a:t>
            </a:r>
            <a:r>
              <a:rPr lang="fr-FR" dirty="0"/>
              <a:t>ASSOCIÉS à mobiliser </a:t>
            </a:r>
          </a:p>
        </p:txBody>
      </p:sp>
      <p:graphicFrame>
        <p:nvGraphicFramePr>
          <p:cNvPr id="4" name="Tableau 3"/>
          <p:cNvGraphicFramePr>
            <a:graphicFrameLocks noGrp="1"/>
          </p:cNvGraphicFramePr>
          <p:nvPr>
            <p:extLst>
              <p:ext uri="{D42A27DB-BD31-4B8C-83A1-F6EECF244321}">
                <p14:modId xmlns:p14="http://schemas.microsoft.com/office/powerpoint/2010/main" val="3806855373"/>
              </p:ext>
            </p:extLst>
          </p:nvPr>
        </p:nvGraphicFramePr>
        <p:xfrm>
          <a:off x="1261872" y="2303665"/>
          <a:ext cx="8331200" cy="3474720"/>
        </p:xfrm>
        <a:graphic>
          <a:graphicData uri="http://schemas.openxmlformats.org/drawingml/2006/table">
            <a:tbl>
              <a:tblPr firstRow="1" bandRow="1">
                <a:tableStyleId>{5C22544A-7EE6-4342-B048-85BDC9FD1C3A}</a:tableStyleId>
              </a:tblPr>
              <a:tblGrid>
                <a:gridCol w="4165600"/>
                <a:gridCol w="4165600"/>
              </a:tblGrid>
              <a:tr h="237968">
                <a:tc>
                  <a:txBody>
                    <a:bodyPr/>
                    <a:lstStyle/>
                    <a:p>
                      <a:r>
                        <a:rPr lang="fr-FR" dirty="0" smtClean="0"/>
                        <a:t>RAP</a:t>
                      </a:r>
                      <a:endParaRPr lang="fr-FR" dirty="0"/>
                    </a:p>
                  </a:txBody>
                  <a:tcPr/>
                </a:tc>
                <a:tc>
                  <a:txBody>
                    <a:bodyPr/>
                    <a:lstStyle/>
                    <a:p>
                      <a:r>
                        <a:rPr lang="fr-FR" dirty="0" smtClean="0"/>
                        <a:t>Découpage pédagogique </a:t>
                      </a:r>
                      <a:endParaRPr lang="fr-FR" dirty="0"/>
                    </a:p>
                  </a:txBody>
                  <a:tcPr/>
                </a:tc>
              </a:tr>
              <a:tr h="2022727">
                <a:tc>
                  <a:txBody>
                    <a:bodyPr/>
                    <a:lstStyle/>
                    <a:p>
                      <a:endParaRPr lang="fr-FR" dirty="0" smtClean="0"/>
                    </a:p>
                    <a:p>
                      <a:r>
                        <a:rPr lang="fr-FR" sz="1800" dirty="0" smtClean="0"/>
                        <a:t>Activités </a:t>
                      </a:r>
                    </a:p>
                    <a:p>
                      <a:endParaRPr lang="fr-FR" sz="1800" dirty="0" smtClean="0"/>
                    </a:p>
                    <a:p>
                      <a:endParaRPr lang="fr-FR"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t>                        Tâches </a:t>
                      </a:r>
                    </a:p>
                    <a:p>
                      <a:endParaRPr lang="fr-FR" sz="1800" dirty="0" smtClean="0"/>
                    </a:p>
                    <a:p>
                      <a:r>
                        <a:rPr lang="fr-FR" sz="1800" dirty="0" smtClean="0"/>
                        <a:t> </a:t>
                      </a:r>
                    </a:p>
                    <a:p>
                      <a:r>
                        <a:rPr lang="fr-FR" sz="1800" dirty="0" smtClean="0"/>
                        <a:t> </a:t>
                      </a:r>
                    </a:p>
                    <a:p>
                      <a:r>
                        <a:rPr lang="fr-FR" sz="1800" dirty="0" smtClean="0"/>
                        <a:t>                                     Compétences </a:t>
                      </a:r>
                    </a:p>
                    <a:p>
                      <a:endParaRPr lang="fr-FR" dirty="0" smtClean="0"/>
                    </a:p>
                    <a:p>
                      <a:endParaRPr lang="fr-FR" dirty="0"/>
                    </a:p>
                  </a:txBody>
                  <a:tcPr/>
                </a:tc>
                <a:tc>
                  <a:txBody>
                    <a:bodyPr/>
                    <a:lstStyle/>
                    <a:p>
                      <a:r>
                        <a:rPr lang="fr-FR" dirty="0" smtClean="0"/>
                        <a:t> Unités d’enseignement (UE) </a:t>
                      </a:r>
                    </a:p>
                    <a:p>
                      <a:endParaRPr lang="fr-FR" dirty="0" smtClean="0"/>
                    </a:p>
                    <a:p>
                      <a:r>
                        <a:rPr lang="fr-FR" dirty="0" smtClean="0"/>
                        <a:t> </a:t>
                      </a:r>
                    </a:p>
                    <a:p>
                      <a:endParaRPr lang="fr-FR" dirty="0" smtClean="0"/>
                    </a:p>
                    <a:p>
                      <a:r>
                        <a:rPr lang="fr-FR" dirty="0" smtClean="0"/>
                        <a:t>                            Séquences (SQ) </a:t>
                      </a:r>
                    </a:p>
                    <a:p>
                      <a:endParaRPr lang="fr-FR" dirty="0" smtClean="0"/>
                    </a:p>
                    <a:p>
                      <a:r>
                        <a:rPr lang="fr-FR" dirty="0" smtClean="0"/>
                        <a:t> </a:t>
                      </a:r>
                    </a:p>
                    <a:p>
                      <a:endParaRPr lang="fr-FR" dirty="0" smtClean="0"/>
                    </a:p>
                    <a:p>
                      <a:r>
                        <a:rPr lang="fr-FR" dirty="0" smtClean="0"/>
                        <a:t>                                     Séances (S)</a:t>
                      </a:r>
                      <a:endParaRPr lang="fr-FR" dirty="0"/>
                    </a:p>
                  </a:txBody>
                  <a:tcPr/>
                </a:tc>
              </a:tr>
            </a:tbl>
          </a:graphicData>
        </a:graphic>
      </p:graphicFrame>
      <p:sp>
        <p:nvSpPr>
          <p:cNvPr id="5" name="Flèche courbée vers la droite 4"/>
          <p:cNvSpPr/>
          <p:nvPr/>
        </p:nvSpPr>
        <p:spPr>
          <a:xfrm>
            <a:off x="6876853" y="4318517"/>
            <a:ext cx="737484" cy="7776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6" name="Flèche courbée vers la droite 5"/>
          <p:cNvSpPr/>
          <p:nvPr/>
        </p:nvSpPr>
        <p:spPr>
          <a:xfrm>
            <a:off x="2700727" y="4373293"/>
            <a:ext cx="737484" cy="7776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6502432" y="3084827"/>
            <a:ext cx="737484" cy="7776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963243" y="3419596"/>
            <a:ext cx="737484" cy="7776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1836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REFERENTIEL</a:t>
            </a:r>
          </a:p>
        </p:txBody>
      </p:sp>
      <p:sp>
        <p:nvSpPr>
          <p:cNvPr id="3" name="Espace réservé du contenu 2"/>
          <p:cNvSpPr>
            <a:spLocks noGrp="1"/>
          </p:cNvSpPr>
          <p:nvPr>
            <p:ph idx="1"/>
          </p:nvPr>
        </p:nvSpPr>
        <p:spPr/>
        <p:txBody>
          <a:bodyPr>
            <a:normAutofit fontScale="32500" lnSpcReduction="20000"/>
          </a:bodyPr>
          <a:lstStyle/>
          <a:p>
            <a:r>
              <a:rPr lang="fr-FR" sz="8000" b="1" dirty="0"/>
              <a:t>Les unités d’enseignement se décomposent en trois catégories</a:t>
            </a:r>
            <a:r>
              <a:rPr lang="fr-FR" sz="8000" dirty="0"/>
              <a:t> </a:t>
            </a:r>
            <a:r>
              <a:rPr lang="fr-FR" sz="8000" dirty="0" smtClean="0"/>
              <a:t>:</a:t>
            </a:r>
          </a:p>
          <a:p>
            <a:endParaRPr lang="fr-FR" sz="8000" dirty="0"/>
          </a:p>
          <a:p>
            <a:pPr lvl="0"/>
            <a:r>
              <a:rPr lang="fr-FR" sz="8000" dirty="0"/>
              <a:t>UE1 : Accueil et information du client ou de l’usager,</a:t>
            </a:r>
          </a:p>
          <a:p>
            <a:pPr lvl="0"/>
            <a:r>
              <a:rPr lang="fr-FR" sz="8000" dirty="0"/>
              <a:t>UE2 : Suivi, prospection des clients ou contact avec les usagers,</a:t>
            </a:r>
          </a:p>
          <a:p>
            <a:pPr lvl="0"/>
            <a:r>
              <a:rPr lang="fr-FR" sz="8000" dirty="0"/>
              <a:t>UE 3 : Conduite d’un entretien de vente.</a:t>
            </a:r>
          </a:p>
          <a:p>
            <a:r>
              <a:rPr lang="fr-FR" dirty="0"/>
              <a:t> </a:t>
            </a:r>
          </a:p>
          <a:p>
            <a:endParaRPr lang="fr-FR" dirty="0"/>
          </a:p>
          <a:p>
            <a:r>
              <a:rPr lang="fr-FR" dirty="0"/>
              <a:t> </a:t>
            </a:r>
          </a:p>
          <a:p>
            <a:r>
              <a:rPr lang="fr-FR" dirty="0"/>
              <a:t> </a:t>
            </a:r>
          </a:p>
          <a:p>
            <a:endParaRPr lang="fr-FR" dirty="0"/>
          </a:p>
        </p:txBody>
      </p:sp>
    </p:spTree>
    <p:extLst>
      <p:ext uri="{BB962C8B-B14F-4D97-AF65-F5344CB8AC3E}">
        <p14:creationId xmlns:p14="http://schemas.microsoft.com/office/powerpoint/2010/main" val="2307541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REFERENTIEL</a:t>
            </a:r>
          </a:p>
        </p:txBody>
      </p:sp>
      <p:sp>
        <p:nvSpPr>
          <p:cNvPr id="3" name="Espace réservé du contenu 2"/>
          <p:cNvSpPr>
            <a:spLocks noGrp="1"/>
          </p:cNvSpPr>
          <p:nvPr>
            <p:ph idx="1"/>
          </p:nvPr>
        </p:nvSpPr>
        <p:spPr>
          <a:xfrm>
            <a:off x="644577" y="1828800"/>
            <a:ext cx="9908498" cy="4351337"/>
          </a:xfrm>
        </p:spPr>
        <p:txBody>
          <a:bodyPr>
            <a:normAutofit fontScale="70000" lnSpcReduction="20000"/>
          </a:bodyPr>
          <a:lstStyle/>
          <a:p>
            <a:pPr algn="just"/>
            <a:r>
              <a:rPr lang="fr-FR" sz="3600" dirty="0"/>
              <a:t>Ces unités sont ensuite déclinées en séquences, par exemple 6 séquences pour l’unité d’enseignement UE1. La séquence met alors en relation les compétences auxquelles se rattachent les compétences professionnelles et enfin les savoirs. </a:t>
            </a:r>
          </a:p>
          <a:p>
            <a:endParaRPr lang="fr-FR" sz="3600" dirty="0"/>
          </a:p>
          <a:p>
            <a:r>
              <a:rPr lang="fr-FR" sz="3600" dirty="0"/>
              <a:t>Il va de soi que les compétences nécessitent la mobilisation de savoirs associés :</a:t>
            </a:r>
          </a:p>
          <a:p>
            <a:pPr lvl="0"/>
            <a:r>
              <a:rPr lang="fr-FR" sz="3600" dirty="0"/>
              <a:t>S1- Environnement professionnel,</a:t>
            </a:r>
          </a:p>
          <a:p>
            <a:pPr lvl="0"/>
            <a:r>
              <a:rPr lang="fr-FR" sz="3600" dirty="0"/>
              <a:t>S2- Techniques relationnelles,</a:t>
            </a:r>
          </a:p>
          <a:p>
            <a:pPr lvl="0"/>
            <a:r>
              <a:rPr lang="fr-FR" sz="3600" dirty="0"/>
              <a:t>S3- Les technologies de l’information et de la communication.</a:t>
            </a:r>
          </a:p>
          <a:p>
            <a:pPr marL="0" indent="0">
              <a:buNone/>
            </a:pPr>
            <a:endParaRPr lang="fr-FR" sz="3600" dirty="0"/>
          </a:p>
        </p:txBody>
      </p:sp>
    </p:spTree>
    <p:extLst>
      <p:ext uri="{BB962C8B-B14F-4D97-AF65-F5344CB8AC3E}">
        <p14:creationId xmlns:p14="http://schemas.microsoft.com/office/powerpoint/2010/main" val="2233228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a:t>
            </a:r>
            <a:endParaRPr lang="fr-FR" dirty="0"/>
          </a:p>
        </p:txBody>
      </p:sp>
      <p:sp>
        <p:nvSpPr>
          <p:cNvPr id="3" name="Sous-titre 2"/>
          <p:cNvSpPr>
            <a:spLocks noGrp="1"/>
          </p:cNvSpPr>
          <p:nvPr>
            <p:ph type="subTitle" idx="1"/>
          </p:nvPr>
        </p:nvSpPr>
        <p:spPr/>
        <p:txBody>
          <a:bodyPr/>
          <a:lstStyle/>
          <a:p>
            <a:endParaRPr lang="fr-F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832" y="1407707"/>
            <a:ext cx="10058400" cy="4238713"/>
          </a:xfrm>
          <a:prstGeom prst="rect">
            <a:avLst/>
          </a:prstGeom>
        </p:spPr>
      </p:pic>
    </p:spTree>
    <p:extLst>
      <p:ext uri="{BB962C8B-B14F-4D97-AF65-F5344CB8AC3E}">
        <p14:creationId xmlns:p14="http://schemas.microsoft.com/office/powerpoint/2010/main" val="2525821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a:p>
          <a:p>
            <a:endParaRPr lang="fr-FR" dirty="0"/>
          </a:p>
        </p:txBody>
      </p:sp>
      <p:pic>
        <p:nvPicPr>
          <p:cNvPr id="1026" name="Picture 2" descr="Résultats de recherche d'images pour « LES ATELIE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52" y="178450"/>
            <a:ext cx="3724275" cy="21336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au 4"/>
          <p:cNvGraphicFramePr>
            <a:graphicFrameLocks noGrp="1"/>
          </p:cNvGraphicFramePr>
          <p:nvPr>
            <p:extLst>
              <p:ext uri="{D42A27DB-BD31-4B8C-83A1-F6EECF244321}">
                <p14:modId xmlns:p14="http://schemas.microsoft.com/office/powerpoint/2010/main" val="2541302461"/>
              </p:ext>
            </p:extLst>
          </p:nvPr>
        </p:nvGraphicFramePr>
        <p:xfrm>
          <a:off x="854434" y="2623418"/>
          <a:ext cx="9818562" cy="3948500"/>
        </p:xfrm>
        <a:graphic>
          <a:graphicData uri="http://schemas.openxmlformats.org/drawingml/2006/table">
            <a:tbl>
              <a:tblPr firstRow="1" bandRow="1">
                <a:tableStyleId>{5C22544A-7EE6-4342-B048-85BDC9FD1C3A}</a:tableStyleId>
              </a:tblPr>
              <a:tblGrid>
                <a:gridCol w="4909281"/>
                <a:gridCol w="4909281"/>
              </a:tblGrid>
              <a:tr h="496928">
                <a:tc>
                  <a:txBody>
                    <a:bodyPr/>
                    <a:lstStyle/>
                    <a:p>
                      <a:r>
                        <a:rPr lang="fr-FR" sz="2800" dirty="0" smtClean="0"/>
                        <a:t>ATELIERS</a:t>
                      </a:r>
                      <a:r>
                        <a:rPr lang="fr-FR" sz="2800" baseline="0" dirty="0" smtClean="0"/>
                        <a:t> </a:t>
                      </a:r>
                      <a:endParaRPr lang="fr-FR" sz="2800" dirty="0"/>
                    </a:p>
                  </a:txBody>
                  <a:tcPr/>
                </a:tc>
                <a:tc>
                  <a:txBody>
                    <a:bodyPr/>
                    <a:lstStyle/>
                    <a:p>
                      <a:r>
                        <a:rPr lang="fr-FR" sz="2800" dirty="0" smtClean="0"/>
                        <a:t>PROFESSEURS </a:t>
                      </a:r>
                      <a:endParaRPr lang="fr-FR" sz="2800" dirty="0"/>
                    </a:p>
                  </a:txBody>
                  <a:tcPr/>
                </a:tc>
              </a:tr>
              <a:tr h="613852">
                <a:tc>
                  <a:txBody>
                    <a:bodyPr/>
                    <a:lstStyle/>
                    <a:p>
                      <a:pPr marL="457200" indent="-457200">
                        <a:buFont typeface="+mj-lt"/>
                        <a:buAutoNum type="arabicPeriod"/>
                      </a:pPr>
                      <a:r>
                        <a:rPr lang="fr-FR" dirty="0" smtClean="0"/>
                        <a:t>ANNEXES PEDAGOGIQUES </a:t>
                      </a:r>
                    </a:p>
                    <a:p>
                      <a:pPr marL="457200" indent="-457200">
                        <a:buFont typeface="+mj-lt"/>
                        <a:buAutoNum type="arabicPeriod"/>
                      </a:pPr>
                      <a:endParaRPr lang="fr-FR" dirty="0" smtClean="0"/>
                    </a:p>
                  </a:txBody>
                  <a:tcPr/>
                </a:tc>
                <a:tc>
                  <a:txBody>
                    <a:bodyPr/>
                    <a:lstStyle/>
                    <a:p>
                      <a:endParaRPr lang="fr-FR" dirty="0"/>
                    </a:p>
                  </a:txBody>
                  <a:tcPr/>
                </a:tc>
              </a:tr>
              <a:tr h="876931">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fr-FR" dirty="0" smtClean="0"/>
                        <a:t>LA SEMAINE DE PREPARATION AUX PFMP</a:t>
                      </a:r>
                    </a:p>
                    <a:p>
                      <a:pPr marL="457200" indent="-457200">
                        <a:buFont typeface="+mj-lt"/>
                        <a:buAutoNum type="arabicPeriod"/>
                      </a:pPr>
                      <a:endParaRPr lang="fr-FR" dirty="0"/>
                    </a:p>
                  </a:txBody>
                  <a:tcPr/>
                </a:tc>
                <a:tc>
                  <a:txBody>
                    <a:bodyPr/>
                    <a:lstStyle/>
                    <a:p>
                      <a:endParaRPr lang="fr-FR"/>
                    </a:p>
                  </a:txBody>
                  <a:tcPr/>
                </a:tc>
              </a:tr>
              <a:tr h="613852">
                <a:tc>
                  <a:txBody>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fr-FR" dirty="0" smtClean="0"/>
                        <a:t>LA LETTRE AUX TUTEURS </a:t>
                      </a:r>
                    </a:p>
                    <a:p>
                      <a:pPr marL="457200" indent="-457200">
                        <a:buFont typeface="+mj-lt"/>
                        <a:buAutoNum type="arabicPeriod"/>
                      </a:pPr>
                      <a:endParaRPr lang="fr-FR" dirty="0"/>
                    </a:p>
                  </a:txBody>
                  <a:tcPr/>
                </a:tc>
                <a:tc>
                  <a:txBody>
                    <a:bodyPr/>
                    <a:lstStyle/>
                    <a:p>
                      <a:endParaRPr lang="fr-FR" dirty="0"/>
                    </a:p>
                  </a:txBody>
                  <a:tcPr/>
                </a:tc>
              </a:tr>
              <a:tr h="1235780">
                <a:tc>
                  <a:txBody>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fr-FR" dirty="0" smtClean="0"/>
                        <a:t>LE PLAN DE FORMATION DE LA SECONDE PROFESSIONNELLE MRCU </a:t>
                      </a: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143430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TRAVAIL EN ATELIERS</a:t>
            </a:r>
            <a:endParaRPr lang="fr-FR" dirty="0"/>
          </a:p>
        </p:txBody>
      </p:sp>
      <p:sp>
        <p:nvSpPr>
          <p:cNvPr id="3" name="Espace réservé du contenu 2"/>
          <p:cNvSpPr>
            <a:spLocks noGrp="1"/>
          </p:cNvSpPr>
          <p:nvPr>
            <p:ph idx="1"/>
          </p:nvPr>
        </p:nvSpPr>
        <p:spPr/>
        <p:txBody>
          <a:bodyPr/>
          <a:lstStyle/>
          <a:p>
            <a:pPr marL="457200" indent="-457200">
              <a:buFont typeface="+mj-lt"/>
              <a:buAutoNum type="arabicPeriod"/>
            </a:pPr>
            <a:r>
              <a:rPr lang="fr-FR" dirty="0" smtClean="0"/>
              <a:t>ANNEXES PEDAGOGIQUES </a:t>
            </a:r>
          </a:p>
          <a:p>
            <a:pPr marL="457200" indent="-457200">
              <a:buFont typeface="+mj-lt"/>
              <a:buAutoNum type="arabicPeriod"/>
            </a:pPr>
            <a:endParaRPr lang="fr-FR" dirty="0" smtClean="0"/>
          </a:p>
          <a:p>
            <a:pPr marL="457200" indent="-457200">
              <a:buFont typeface="+mj-lt"/>
              <a:buAutoNum type="arabicPeriod"/>
            </a:pPr>
            <a:r>
              <a:rPr lang="fr-FR" dirty="0" smtClean="0"/>
              <a:t>LA SEMAINE DE PREPARATION AUX PFMP</a:t>
            </a:r>
          </a:p>
          <a:p>
            <a:pPr marL="457200" indent="-457200">
              <a:buFont typeface="+mj-lt"/>
              <a:buAutoNum type="arabicPeriod"/>
            </a:pPr>
            <a:endParaRPr lang="fr-FR" dirty="0" smtClean="0"/>
          </a:p>
          <a:p>
            <a:pPr marL="457200" indent="-457200">
              <a:buFont typeface="+mj-lt"/>
              <a:buAutoNum type="arabicPeriod"/>
            </a:pPr>
            <a:r>
              <a:rPr lang="fr-FR" dirty="0" smtClean="0"/>
              <a:t>LE PLAN DE FORMATION DE LA SECONDE PROFESSIONNELLE MRCU </a:t>
            </a:r>
          </a:p>
          <a:p>
            <a:pPr marL="457200" indent="-457200">
              <a:buFont typeface="+mj-lt"/>
              <a:buAutoNum type="arabicPeriod"/>
            </a:pPr>
            <a:endParaRPr lang="fr-FR" dirty="0" smtClean="0"/>
          </a:p>
          <a:p>
            <a:pPr marL="457200" indent="-457200">
              <a:buFont typeface="+mj-lt"/>
              <a:buAutoNum type="arabicPeriod"/>
            </a:pPr>
            <a:r>
              <a:rPr lang="fr-FR" dirty="0" smtClean="0"/>
              <a:t>LA LETTRE AUX TUTEURS </a:t>
            </a:r>
            <a:endParaRPr lang="fr-FR" dirty="0"/>
          </a:p>
        </p:txBody>
      </p:sp>
    </p:spTree>
    <p:extLst>
      <p:ext uri="{BB962C8B-B14F-4D97-AF65-F5344CB8AC3E}">
        <p14:creationId xmlns:p14="http://schemas.microsoft.com/office/powerpoint/2010/main" val="124643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SECONDE MRCU</a:t>
            </a:r>
            <a:endParaRPr lang="fr-FR" dirty="0"/>
          </a:p>
        </p:txBody>
      </p:sp>
      <p:sp>
        <p:nvSpPr>
          <p:cNvPr id="3" name="Sous-titre 2"/>
          <p:cNvSpPr>
            <a:spLocks noGrp="1"/>
          </p:cNvSpPr>
          <p:nvPr>
            <p:ph type="subTitle" idx="1"/>
          </p:nvPr>
        </p:nvSpPr>
        <p:spPr/>
        <p:txBody>
          <a:bodyPr/>
          <a:lstStyle/>
          <a:p>
            <a:r>
              <a:rPr lang="fr-FR" dirty="0" smtClean="0"/>
              <a:t>Les nouveautés 2016</a:t>
            </a:r>
            <a:endParaRPr lang="fr-FR" dirty="0"/>
          </a:p>
        </p:txBody>
      </p:sp>
    </p:spTree>
    <p:extLst>
      <p:ext uri="{BB962C8B-B14F-4D97-AF65-F5344CB8AC3E}">
        <p14:creationId xmlns:p14="http://schemas.microsoft.com/office/powerpoint/2010/main" val="352864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1872" y="262393"/>
            <a:ext cx="9692640" cy="1041751"/>
          </a:xfrm>
        </p:spPr>
        <p:txBody>
          <a:bodyPr>
            <a:normAutofit fontScale="90000"/>
          </a:bodyPr>
          <a:lstStyle/>
          <a:p>
            <a:pPr algn="ctr"/>
            <a:r>
              <a:rPr lang="fr-FR" sz="3200" dirty="0"/>
              <a:t>ORGANISATION PÉDAGOGIQUE  PRÉCONISÉE</a:t>
            </a:r>
            <a:br>
              <a:rPr lang="fr-FR" sz="3200" dirty="0"/>
            </a:b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31019751"/>
              </p:ext>
            </p:extLst>
          </p:nvPr>
        </p:nvGraphicFramePr>
        <p:xfrm>
          <a:off x="1262062" y="1012011"/>
          <a:ext cx="9350973" cy="5137272"/>
        </p:xfrm>
        <a:graphic>
          <a:graphicData uri="http://schemas.openxmlformats.org/drawingml/2006/table">
            <a:tbl>
              <a:tblPr firstRow="1" bandRow="1">
                <a:tableStyleId>{5C22544A-7EE6-4342-B048-85BDC9FD1C3A}</a:tableStyleId>
              </a:tblPr>
              <a:tblGrid>
                <a:gridCol w="1391197"/>
                <a:gridCol w="3284290"/>
                <a:gridCol w="1959192"/>
                <a:gridCol w="2716294"/>
              </a:tblGrid>
              <a:tr h="961251">
                <a:tc>
                  <a:txBody>
                    <a:bodyPr/>
                    <a:lstStyle/>
                    <a:p>
                      <a:r>
                        <a:rPr lang="fr-FR" dirty="0" smtClean="0"/>
                        <a:t>«PÔLES»</a:t>
                      </a:r>
                    </a:p>
                    <a:p>
                      <a:endParaRPr lang="fr-FR" dirty="0"/>
                    </a:p>
                  </a:txBody>
                  <a:tcPr/>
                </a:tc>
                <a:tc>
                  <a:txBody>
                    <a:bodyPr/>
                    <a:lstStyle/>
                    <a:p>
                      <a:r>
                        <a:rPr lang="fr-FR" dirty="0" smtClean="0"/>
                        <a:t>UNITÉS D’ENSEIGNEMENT</a:t>
                      </a:r>
                    </a:p>
                    <a:p>
                      <a:endParaRPr lang="fr-FR" dirty="0"/>
                    </a:p>
                  </a:txBody>
                  <a:tcPr/>
                </a:tc>
                <a:tc>
                  <a:txBody>
                    <a:bodyPr/>
                    <a:lstStyle/>
                    <a:p>
                      <a:r>
                        <a:rPr lang="fr-FR" dirty="0" smtClean="0"/>
                        <a:t>HORAIRES </a:t>
                      </a:r>
                    </a:p>
                    <a:p>
                      <a:r>
                        <a:rPr lang="fr-FR" dirty="0" smtClean="0"/>
                        <a:t>PRÉCONISÉS</a:t>
                      </a:r>
                    </a:p>
                    <a:p>
                      <a:endParaRPr lang="fr-FR" dirty="0"/>
                    </a:p>
                  </a:txBody>
                  <a:tcPr/>
                </a:tc>
                <a:tc>
                  <a:txBody>
                    <a:bodyPr/>
                    <a:lstStyle/>
                    <a:p>
                      <a:r>
                        <a:rPr lang="fr-FR" dirty="0" smtClean="0"/>
                        <a:t>ÉQUIPE </a:t>
                      </a:r>
                    </a:p>
                    <a:p>
                      <a:r>
                        <a:rPr lang="fr-FR" dirty="0" smtClean="0"/>
                        <a:t>PÉDAGOGIQUE</a:t>
                      </a:r>
                    </a:p>
                    <a:p>
                      <a:endParaRPr lang="fr-FR" dirty="0"/>
                    </a:p>
                  </a:txBody>
                  <a:tcPr/>
                </a:tc>
              </a:tr>
              <a:tr h="2026050">
                <a:tc>
                  <a:txBody>
                    <a:bodyPr/>
                    <a:lstStyle/>
                    <a:p>
                      <a:r>
                        <a:rPr lang="fr-FR" dirty="0" smtClean="0"/>
                        <a:t>Pôle 1</a:t>
                      </a:r>
                      <a:endParaRPr lang="fr-FR" dirty="0"/>
                    </a:p>
                  </a:txBody>
                  <a:tcPr/>
                </a:tc>
                <a:tc>
                  <a:txBody>
                    <a:bodyPr/>
                    <a:lstStyle/>
                    <a:p>
                      <a:r>
                        <a:rPr lang="fr-FR" dirty="0" smtClean="0"/>
                        <a:t>UE1  Accueil et information du client ou de l’usager</a:t>
                      </a:r>
                    </a:p>
                    <a:p>
                      <a:r>
                        <a:rPr lang="fr-FR" dirty="0" smtClean="0"/>
                        <a:t>UE2  Suivi, prospection des clients ou contact avec les usagers</a:t>
                      </a:r>
                      <a:endParaRPr lang="fr-FR" dirty="0"/>
                    </a:p>
                  </a:txBody>
                  <a:tcPr/>
                </a:tc>
                <a:tc>
                  <a:txBody>
                    <a:bodyPr/>
                    <a:lstStyle/>
                    <a:p>
                      <a:r>
                        <a:rPr lang="fr-FR" dirty="0" smtClean="0"/>
                        <a:t>3h*</a:t>
                      </a:r>
                    </a:p>
                    <a:p>
                      <a:endParaRPr lang="fr-FR" dirty="0" smtClean="0"/>
                    </a:p>
                    <a:p>
                      <a:endParaRPr lang="fr-FR" dirty="0" smtClean="0"/>
                    </a:p>
                    <a:p>
                      <a:endParaRPr lang="fr-FR" dirty="0" smtClean="0"/>
                    </a:p>
                    <a:p>
                      <a:endParaRPr lang="fr-FR" dirty="0" smtClean="0"/>
                    </a:p>
                    <a:p>
                      <a:r>
                        <a:rPr lang="fr-FR" dirty="0" smtClean="0"/>
                        <a:t>2 h*</a:t>
                      </a:r>
                    </a:p>
                    <a:p>
                      <a:endParaRPr lang="fr-FR" dirty="0"/>
                    </a:p>
                  </a:txBody>
                  <a:tcPr/>
                </a:tc>
                <a:tc>
                  <a:txBody>
                    <a:bodyPr/>
                    <a:lstStyle/>
                    <a:p>
                      <a:r>
                        <a:rPr lang="fr-FR" dirty="0" smtClean="0"/>
                        <a:t>PLP Vente n°1</a:t>
                      </a:r>
                    </a:p>
                    <a:p>
                      <a:endParaRPr lang="fr-FR" dirty="0"/>
                    </a:p>
                  </a:txBody>
                  <a:tcPr/>
                </a:tc>
              </a:tr>
              <a:tr h="961251">
                <a:tc>
                  <a:txBody>
                    <a:bodyPr/>
                    <a:lstStyle/>
                    <a:p>
                      <a:r>
                        <a:rPr lang="fr-FR" dirty="0" smtClean="0"/>
                        <a:t>Pôle 2</a:t>
                      </a:r>
                      <a:endParaRPr lang="fr-FR" dirty="0"/>
                    </a:p>
                  </a:txBody>
                  <a:tcPr/>
                </a:tc>
                <a:tc>
                  <a:txBody>
                    <a:bodyPr/>
                    <a:lstStyle/>
                    <a:p>
                      <a:r>
                        <a:rPr lang="fr-FR" dirty="0" smtClean="0"/>
                        <a:t>UE3  Conduite d’un entretien de vente </a:t>
                      </a:r>
                    </a:p>
                    <a:p>
                      <a:r>
                        <a:rPr lang="fr-FR" dirty="0" smtClean="0"/>
                        <a:t> </a:t>
                      </a:r>
                      <a:endParaRPr lang="fr-FR" dirty="0"/>
                    </a:p>
                  </a:txBody>
                  <a:tcPr/>
                </a:tc>
                <a:tc>
                  <a:txBody>
                    <a:bodyPr/>
                    <a:lstStyle/>
                    <a:p>
                      <a:r>
                        <a:rPr lang="fr-FR" dirty="0" smtClean="0"/>
                        <a:t>7h*</a:t>
                      </a:r>
                      <a:endParaRPr lang="fr-FR" dirty="0"/>
                    </a:p>
                  </a:txBody>
                  <a:tcPr/>
                </a:tc>
                <a:tc>
                  <a:txBody>
                    <a:bodyPr/>
                    <a:lstStyle/>
                    <a:p>
                      <a:r>
                        <a:rPr lang="fr-FR" dirty="0" smtClean="0"/>
                        <a:t>PLP Vente n°2</a:t>
                      </a:r>
                    </a:p>
                    <a:p>
                      <a:endParaRPr lang="fr-FR" dirty="0"/>
                    </a:p>
                  </a:txBody>
                  <a:tcPr/>
                </a:tc>
              </a:tr>
              <a:tr h="1125444">
                <a:tc>
                  <a:txBody>
                    <a:bodyPr/>
                    <a:lstStyle/>
                    <a:p>
                      <a:r>
                        <a:rPr lang="fr-FR" dirty="0" smtClean="0"/>
                        <a:t>Pôle 3</a:t>
                      </a:r>
                      <a:endParaRPr lang="fr-FR" dirty="0"/>
                    </a:p>
                  </a:txBody>
                  <a:tcPr/>
                </a:tc>
                <a:tc>
                  <a:txBody>
                    <a:bodyPr/>
                    <a:lstStyle/>
                    <a:p>
                      <a:r>
                        <a:rPr lang="fr-FR" dirty="0" smtClean="0"/>
                        <a:t>Économie droit</a:t>
                      </a:r>
                      <a:endParaRPr lang="fr-FR" dirty="0"/>
                    </a:p>
                  </a:txBody>
                  <a:tcPr/>
                </a:tc>
                <a:tc>
                  <a:txBody>
                    <a:bodyPr/>
                    <a:lstStyle/>
                    <a:p>
                      <a:r>
                        <a:rPr lang="fr-FR" dirty="0" smtClean="0"/>
                        <a:t>2 h</a:t>
                      </a:r>
                    </a:p>
                    <a:p>
                      <a:endParaRPr lang="fr-FR" dirty="0"/>
                    </a:p>
                  </a:txBody>
                  <a:tcPr/>
                </a:tc>
                <a:tc>
                  <a:txBody>
                    <a:bodyPr/>
                    <a:lstStyle/>
                    <a:p>
                      <a:r>
                        <a:rPr lang="fr-FR" dirty="0" smtClean="0"/>
                        <a:t>PLP Vente </a:t>
                      </a:r>
                      <a:r>
                        <a:rPr lang="fr-FR" dirty="0" err="1" smtClean="0"/>
                        <a:t>ouPLP</a:t>
                      </a:r>
                      <a:r>
                        <a:rPr lang="fr-FR" dirty="0" smtClean="0"/>
                        <a:t> Com. </a:t>
                      </a:r>
                      <a:r>
                        <a:rPr lang="fr-FR" dirty="0" err="1" smtClean="0"/>
                        <a:t>Adm</a:t>
                      </a:r>
                      <a:r>
                        <a:rPr lang="fr-FR" dirty="0" smtClean="0"/>
                        <a:t>. </a:t>
                      </a:r>
                      <a:r>
                        <a:rPr lang="fr-FR" dirty="0" err="1" smtClean="0"/>
                        <a:t>ouPLP</a:t>
                      </a:r>
                      <a:r>
                        <a:rPr lang="fr-FR" dirty="0" smtClean="0"/>
                        <a:t> Comptabilité</a:t>
                      </a:r>
                    </a:p>
                    <a:p>
                      <a:endParaRPr lang="fr-FR" dirty="0"/>
                    </a:p>
                  </a:txBody>
                  <a:tcPr/>
                </a:tc>
              </a:tr>
            </a:tbl>
          </a:graphicData>
        </a:graphic>
      </p:graphicFrame>
      <p:sp>
        <p:nvSpPr>
          <p:cNvPr id="5" name="Rectangle 4"/>
          <p:cNvSpPr/>
          <p:nvPr/>
        </p:nvSpPr>
        <p:spPr>
          <a:xfrm>
            <a:off x="1261872" y="6211669"/>
            <a:ext cx="7447413" cy="369332"/>
          </a:xfrm>
          <a:prstGeom prst="rect">
            <a:avLst/>
          </a:prstGeom>
        </p:spPr>
        <p:txBody>
          <a:bodyPr wrap="square">
            <a:spAutoFit/>
          </a:bodyPr>
          <a:lstStyle/>
          <a:p>
            <a:r>
              <a:rPr lang="fr-FR" dirty="0" smtClean="0"/>
              <a:t>* Environ </a:t>
            </a:r>
            <a:r>
              <a:rPr lang="fr-FR" dirty="0"/>
              <a:t>10 % du temps est réservé aux activités de projet</a:t>
            </a:r>
          </a:p>
        </p:txBody>
      </p:sp>
    </p:spTree>
    <p:extLst>
      <p:ext uri="{BB962C8B-B14F-4D97-AF65-F5344CB8AC3E}">
        <p14:creationId xmlns:p14="http://schemas.microsoft.com/office/powerpoint/2010/main" val="3538631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3232" y="399871"/>
            <a:ext cx="9692640" cy="1428929"/>
          </a:xfrm>
        </p:spPr>
        <p:txBody>
          <a:bodyPr>
            <a:noAutofit/>
          </a:bodyPr>
          <a:lstStyle/>
          <a:p>
            <a:pPr algn="ctr"/>
            <a:r>
              <a:rPr lang="fr-FR" sz="4000" dirty="0" smtClean="0"/>
              <a:t>Les nouveautés 2016</a:t>
            </a:r>
            <a:br>
              <a:rPr lang="fr-FR" sz="4000" dirty="0" smtClean="0"/>
            </a:br>
            <a:r>
              <a:rPr lang="fr-FR" sz="4000" dirty="0" smtClean="0"/>
              <a:t>le B.O 2016 N°13 du 31 mars 2016</a:t>
            </a:r>
            <a:endParaRPr lang="fr-FR" sz="4000" dirty="0"/>
          </a:p>
        </p:txBody>
      </p:sp>
      <p:sp>
        <p:nvSpPr>
          <p:cNvPr id="3" name="Espace réservé du contenu 2"/>
          <p:cNvSpPr>
            <a:spLocks noGrp="1"/>
          </p:cNvSpPr>
          <p:nvPr>
            <p:ph idx="1"/>
          </p:nvPr>
        </p:nvSpPr>
        <p:spPr>
          <a:xfrm>
            <a:off x="713232" y="1828800"/>
            <a:ext cx="10034716" cy="4351337"/>
          </a:xfrm>
        </p:spPr>
        <p:txBody>
          <a:bodyPr/>
          <a:lstStyle/>
          <a:p>
            <a:pPr marL="0" indent="0" algn="just">
              <a:buNone/>
            </a:pPr>
            <a:r>
              <a:rPr lang="fr-FR" dirty="0" smtClean="0"/>
              <a:t>1- </a:t>
            </a:r>
            <a:r>
              <a:rPr lang="fr-FR" sz="2400" b="1" dirty="0" smtClean="0"/>
              <a:t>Améliorer </a:t>
            </a:r>
            <a:r>
              <a:rPr lang="fr-FR" sz="2400" b="1" dirty="0"/>
              <a:t>la transition entre la classe de troisième et le lycée professionnel pour mieux informer et préparer les collégien(ne)s et leurs familles sur les métiers et les spécificités de la formation </a:t>
            </a:r>
            <a:r>
              <a:rPr lang="fr-FR" sz="2400" b="1" dirty="0" smtClean="0"/>
              <a:t>professionnelle</a:t>
            </a:r>
          </a:p>
          <a:p>
            <a:pPr marL="0" indent="0" algn="just">
              <a:buNone/>
            </a:pPr>
            <a:endParaRPr lang="fr-FR" sz="2400" b="1" dirty="0" smtClean="0"/>
          </a:p>
          <a:p>
            <a:pPr>
              <a:buFont typeface="Wingdings" panose="05000000000000000000" pitchFamily="2" charset="2"/>
              <a:buChar char="Ø"/>
            </a:pPr>
            <a:r>
              <a:rPr lang="fr-FR" sz="2400" dirty="0" smtClean="0"/>
              <a:t> Créer des</a:t>
            </a:r>
            <a:r>
              <a:rPr lang="fr-FR" sz="2400" dirty="0"/>
              <a:t> conventions de jumelage entre le collège d'une part et lycées professionnels et CFA d'autre </a:t>
            </a:r>
            <a:r>
              <a:rPr lang="fr-FR" sz="2400" dirty="0" smtClean="0"/>
              <a:t>part.</a:t>
            </a:r>
          </a:p>
          <a:p>
            <a:pPr marL="0" indent="0">
              <a:buNone/>
            </a:pPr>
            <a:endParaRPr lang="fr-FR" dirty="0"/>
          </a:p>
        </p:txBody>
      </p:sp>
    </p:spTree>
    <p:extLst>
      <p:ext uri="{BB962C8B-B14F-4D97-AF65-F5344CB8AC3E}">
        <p14:creationId xmlns:p14="http://schemas.microsoft.com/office/powerpoint/2010/main" val="144156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B.O 2016 N°13 du 31 mars 2016</a:t>
            </a:r>
          </a:p>
        </p:txBody>
      </p:sp>
      <p:sp>
        <p:nvSpPr>
          <p:cNvPr id="3" name="Espace réservé du contenu 2"/>
          <p:cNvSpPr>
            <a:spLocks noGrp="1"/>
          </p:cNvSpPr>
          <p:nvPr>
            <p:ph idx="1"/>
          </p:nvPr>
        </p:nvSpPr>
        <p:spPr>
          <a:xfrm>
            <a:off x="872127" y="1858780"/>
            <a:ext cx="9620987" cy="4351337"/>
          </a:xfrm>
        </p:spPr>
        <p:txBody>
          <a:bodyPr/>
          <a:lstStyle/>
          <a:p>
            <a:pPr marL="0" indent="0" algn="just">
              <a:buNone/>
            </a:pPr>
            <a:r>
              <a:rPr lang="fr-FR" b="1" dirty="0" smtClean="0"/>
              <a:t>2- </a:t>
            </a:r>
            <a:r>
              <a:rPr lang="fr-FR" sz="2400" b="1" dirty="0" smtClean="0"/>
              <a:t>Accueillir </a:t>
            </a:r>
            <a:r>
              <a:rPr lang="fr-FR" sz="2400" b="1" dirty="0"/>
              <a:t>les élèves afin de favoriser leur intégration et marquer leur entrée dans la voie professionnelle, expliciter les attentes de l'équipe pédagogique, les sensibiliser aux compétences et aux comportements attendus au lycée et en milieu </a:t>
            </a:r>
            <a:r>
              <a:rPr lang="fr-FR" sz="2400" b="1" dirty="0" smtClean="0"/>
              <a:t>professionnel.</a:t>
            </a:r>
          </a:p>
          <a:p>
            <a:pPr marL="0" indent="0" algn="just">
              <a:buNone/>
            </a:pPr>
            <a:endParaRPr lang="fr-FR" sz="2400" b="1" dirty="0"/>
          </a:p>
          <a:p>
            <a:pPr algn="just">
              <a:buFont typeface="Wingdings" panose="05000000000000000000" pitchFamily="2" charset="2"/>
              <a:buChar char="Ø"/>
            </a:pPr>
            <a:r>
              <a:rPr lang="fr-FR" sz="2400" dirty="0" smtClean="0"/>
              <a:t> Dès </a:t>
            </a:r>
            <a:r>
              <a:rPr lang="fr-FR" sz="2400" dirty="0"/>
              <a:t>le début de l'année scolaire, </a:t>
            </a:r>
            <a:r>
              <a:rPr lang="fr-FR" sz="2400" b="1" dirty="0"/>
              <a:t>une période spécifique d'accueil et d'intégration</a:t>
            </a:r>
            <a:r>
              <a:rPr lang="fr-FR" sz="2400" dirty="0"/>
              <a:t> sera organisée par l'équipe pédagogique et s'inscrira naturellement dans le projet </a:t>
            </a:r>
            <a:r>
              <a:rPr lang="fr-FR" sz="2400" dirty="0" smtClean="0"/>
              <a:t>d'établissement.</a:t>
            </a:r>
            <a:endParaRPr lang="fr-FR" sz="2400" dirty="0"/>
          </a:p>
        </p:txBody>
      </p:sp>
    </p:spTree>
    <p:extLst>
      <p:ext uri="{BB962C8B-B14F-4D97-AF65-F5344CB8AC3E}">
        <p14:creationId xmlns:p14="http://schemas.microsoft.com/office/powerpoint/2010/main" val="177719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B.O 2016 N°13 du 31 mars 2016</a:t>
            </a:r>
          </a:p>
        </p:txBody>
      </p:sp>
      <p:sp>
        <p:nvSpPr>
          <p:cNvPr id="3" name="Espace réservé du contenu 2"/>
          <p:cNvSpPr>
            <a:spLocks noGrp="1"/>
          </p:cNvSpPr>
          <p:nvPr>
            <p:ph idx="1"/>
          </p:nvPr>
        </p:nvSpPr>
        <p:spPr>
          <a:xfrm>
            <a:off x="704538" y="1828800"/>
            <a:ext cx="10043410" cy="4351337"/>
          </a:xfrm>
        </p:spPr>
        <p:txBody>
          <a:bodyPr>
            <a:normAutofit/>
          </a:bodyPr>
          <a:lstStyle/>
          <a:p>
            <a:pPr algn="just"/>
            <a:r>
              <a:rPr lang="fr-FR" sz="2400" b="1" dirty="0"/>
              <a:t>3 - Rendre les choix d'orientation plus réversibles pour confirmer, consolider ou ajuster le projet du jeune, élément déterminant pour sa réussite et sa persévérance </a:t>
            </a:r>
            <a:r>
              <a:rPr lang="fr-FR" sz="2400" b="1" dirty="0" smtClean="0"/>
              <a:t>scolaire</a:t>
            </a:r>
          </a:p>
          <a:p>
            <a:pPr algn="just"/>
            <a:endParaRPr lang="fr-FR" sz="2400" b="1" dirty="0"/>
          </a:p>
          <a:p>
            <a:pPr algn="just">
              <a:buFont typeface="Wingdings" panose="05000000000000000000" pitchFamily="2" charset="2"/>
              <a:buChar char="Ø"/>
            </a:pPr>
            <a:r>
              <a:rPr lang="fr-FR" sz="2400" dirty="0" smtClean="0"/>
              <a:t>Un(e</a:t>
            </a:r>
            <a:r>
              <a:rPr lang="fr-FR" sz="2400" dirty="0"/>
              <a:t>) élève qui s'est manifestement trompé(e) d'orientation pourra, jusqu'aux vacances de la Toussaint, sur proposition de l'équipe pédagogique  et avec l'accord de l'élève et de sa famille, changer d'orientation.</a:t>
            </a:r>
          </a:p>
        </p:txBody>
      </p:sp>
    </p:spTree>
    <p:extLst>
      <p:ext uri="{BB962C8B-B14F-4D97-AF65-F5344CB8AC3E}">
        <p14:creationId xmlns:p14="http://schemas.microsoft.com/office/powerpoint/2010/main" val="379056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B.O 2016 N°13 du 31 mars 2016</a:t>
            </a:r>
          </a:p>
        </p:txBody>
      </p:sp>
      <p:sp>
        <p:nvSpPr>
          <p:cNvPr id="3" name="Espace réservé du contenu 2"/>
          <p:cNvSpPr>
            <a:spLocks noGrp="1"/>
          </p:cNvSpPr>
          <p:nvPr>
            <p:ph idx="1"/>
          </p:nvPr>
        </p:nvSpPr>
        <p:spPr>
          <a:xfrm>
            <a:off x="554636" y="1828800"/>
            <a:ext cx="10399876" cy="4351337"/>
          </a:xfrm>
        </p:spPr>
        <p:txBody>
          <a:bodyPr/>
          <a:lstStyle/>
          <a:p>
            <a:r>
              <a:rPr lang="fr-FR" b="1" dirty="0"/>
              <a:t>4 - </a:t>
            </a:r>
            <a:r>
              <a:rPr lang="fr-FR" sz="2400" b="1" dirty="0"/>
              <a:t>Mieux préparer l'élève aux périodes de formation en milieu </a:t>
            </a:r>
            <a:r>
              <a:rPr lang="fr-FR" sz="2400" b="1" dirty="0" smtClean="0"/>
              <a:t>professionnel</a:t>
            </a:r>
          </a:p>
          <a:p>
            <a:pPr>
              <a:buFont typeface="Wingdings" panose="05000000000000000000" pitchFamily="2" charset="2"/>
              <a:buChar char="Ø"/>
            </a:pPr>
            <a:r>
              <a:rPr lang="fr-FR" sz="2400" dirty="0"/>
              <a:t>Afin d'accorder à la première période de formation en milieu professionnel l'attention qu'elle mérite et favoriser son bon déroulement, une </a:t>
            </a:r>
            <a:r>
              <a:rPr lang="fr-FR" sz="2400" b="1" dirty="0"/>
              <a:t>préparation à l'arrivée en milieu professionnel devra être élaborée</a:t>
            </a:r>
            <a:r>
              <a:rPr lang="fr-FR" sz="2400" dirty="0"/>
              <a:t> par l'équipe pédagogique dès la rentrée 2016</a:t>
            </a:r>
            <a:r>
              <a:rPr lang="fr-FR" sz="2400" dirty="0" smtClean="0"/>
              <a:t>.</a:t>
            </a:r>
          </a:p>
          <a:p>
            <a:pPr>
              <a:buFont typeface="Wingdings" panose="05000000000000000000" pitchFamily="2" charset="2"/>
              <a:buChar char="Ø"/>
            </a:pPr>
            <a:r>
              <a:rPr lang="fr-FR" sz="2400" dirty="0"/>
              <a:t>Cette préparation se déroule au lycée avant la première période de formation en milieu professionnel et/ou pendant celle-ci et associe l'équipe pédagogique et l'organisme d'accueil.</a:t>
            </a:r>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3889631213"/>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TM03457515[[fn=Vue]]</Template>
  <TotalTime>1421</TotalTime>
  <Words>944</Words>
  <Application>Microsoft Office PowerPoint</Application>
  <PresentationFormat>Grand écran</PresentationFormat>
  <Paragraphs>234</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Century Schoolbook</vt:lpstr>
      <vt:lpstr>Wingdings</vt:lpstr>
      <vt:lpstr>Wingdings 2</vt:lpstr>
      <vt:lpstr>Wingdings 3</vt:lpstr>
      <vt:lpstr>View</vt:lpstr>
      <vt:lpstr>PLAN DE FORMATION EN 2NDE MRCU  Académie de Guadeloupe</vt:lpstr>
      <vt:lpstr>PROGRAMME </vt:lpstr>
      <vt:lpstr>TRAVAIL EN ATELIERS</vt:lpstr>
      <vt:lpstr>LA SECONDE MRCU</vt:lpstr>
      <vt:lpstr>ORGANISATION PÉDAGOGIQUE  PRÉCONISÉE </vt:lpstr>
      <vt:lpstr>Les nouveautés 2016 le B.O 2016 N°13 du 31 mars 2016</vt:lpstr>
      <vt:lpstr>le B.O 2016 N°13 du 31 mars 2016</vt:lpstr>
      <vt:lpstr>le B.O 2016 N°13 du 31 mars 2016</vt:lpstr>
      <vt:lpstr>le B.O 2016 N°13 du 31 mars 2016</vt:lpstr>
      <vt:lpstr>le B.O 2016 N°13 du 31 mars 2016</vt:lpstr>
      <vt:lpstr>PFMP</vt:lpstr>
      <vt:lpstr>REPARTITION</vt:lpstr>
      <vt:lpstr>LES OBJECTIFS  </vt:lpstr>
      <vt:lpstr>LES ENTREPRISES </vt:lpstr>
      <vt:lpstr>LES ENTREPRISES </vt:lpstr>
      <vt:lpstr>LES OBJECTIFS AVANT  </vt:lpstr>
      <vt:lpstr>LES OBJECTIFS PENDANT</vt:lpstr>
      <vt:lpstr>Présentation PowerPoint</vt:lpstr>
      <vt:lpstr>LES OBJECTIFS APRÈS</vt:lpstr>
      <vt:lpstr>EN RESUME …..</vt:lpstr>
      <vt:lpstr>LE PLAN DE FORMATION MRCU </vt:lpstr>
      <vt:lpstr>LES OBJECTIFS </vt:lpstr>
      <vt:lpstr>LE REFERENTIEL</vt:lpstr>
      <vt:lpstr>LE REFERENTIEL</vt:lpstr>
      <vt:lpstr>LE REFERENTIEL</vt:lpstr>
      <vt:lpstr>Merci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HARMONISATION CCF MRCU  </dc:title>
  <dc:creator>Murielle Fages</dc:creator>
  <cp:lastModifiedBy>Murielle Fages</cp:lastModifiedBy>
  <cp:revision>205</cp:revision>
  <dcterms:created xsi:type="dcterms:W3CDTF">2015-10-21T15:15:19Z</dcterms:created>
  <dcterms:modified xsi:type="dcterms:W3CDTF">2016-11-11T00:06:29Z</dcterms:modified>
</cp:coreProperties>
</file>