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58" r:id="rId4"/>
    <p:sldId id="259" r:id="rId5"/>
    <p:sldId id="261" r:id="rId6"/>
    <p:sldId id="262"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167D8534-5271-47B5-83FD-04C246C8A472}" type="datetimeFigureOut">
              <a:rPr lang="fr-FR" smtClean="0"/>
              <a:t>26/01/2016</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5D1097B9-A824-4421-9C54-1583A8AE3B5F}" type="slidenum">
              <a:rPr lang="fr-FR" smtClean="0"/>
              <a:t>‹N°›</a:t>
            </a:fld>
            <a:endParaRPr lang="fr-FR"/>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49168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7D8534-5271-47B5-83FD-04C246C8A472}" type="datetimeFigureOut">
              <a:rPr lang="fr-FR" smtClean="0"/>
              <a:t>26/01/2016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3816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7D8534-5271-47B5-83FD-04C246C8A472}" type="datetimeFigureOut">
              <a:rPr lang="fr-FR" smtClean="0"/>
              <a:t>26/01/2016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421562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7D8534-5271-47B5-83FD-04C246C8A472}" type="datetimeFigureOut">
              <a:rPr lang="fr-FR" smtClean="0"/>
              <a:t>26/01/2016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14098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fr-FR" smtClean="0"/>
              <a:t>Modifiez le style du titre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67D8534-5271-47B5-83FD-04C246C8A472}" type="datetimeFigureOut">
              <a:rPr lang="fr-FR" smtClean="0"/>
              <a:t>26/01/2016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1097B9-A824-4421-9C54-1583A8AE3B5F}" type="slidenum">
              <a:rPr lang="fr-FR" smtClean="0"/>
              <a:t>‹N°›</a:t>
            </a:fld>
            <a:endParaRPr lang="fr-FR"/>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552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67D8534-5271-47B5-83FD-04C246C8A472}" type="datetimeFigureOut">
              <a:rPr lang="fr-FR" smtClean="0"/>
              <a:t>26/01/2016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365716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fr-FR" smtClean="0"/>
              <a:t>Modifiez les styles du texte du masque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67D8534-5271-47B5-83FD-04C246C8A472}" type="datetimeFigureOut">
              <a:rPr lang="fr-FR" smtClean="0"/>
              <a:t>26/01/2016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59059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67D8534-5271-47B5-83FD-04C246C8A472}" type="datetimeFigureOut">
              <a:rPr lang="fr-FR" smtClean="0"/>
              <a:t>26/01/2016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202889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D8534-5271-47B5-83FD-04C246C8A472}" type="datetimeFigureOut">
              <a:rPr lang="fr-FR" smtClean="0"/>
              <a:t>26/01/2016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309381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fr-FR" smtClean="0"/>
              <a:t>Modifiez le style du titre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D8534-5271-47B5-83FD-04C246C8A472}" type="datetimeFigureOut">
              <a:rPr lang="fr-FR" smtClean="0"/>
              <a:t>26/01/2016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239341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D8534-5271-47B5-83FD-04C246C8A472}" type="datetimeFigureOut">
              <a:rPr lang="fr-FR" smtClean="0"/>
              <a:t>26/01/2016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1097B9-A824-4421-9C54-1583A8AE3B5F}" type="slidenum">
              <a:rPr lang="fr-FR" smtClean="0"/>
              <a:t>‹N°›</a:t>
            </a:fld>
            <a:endParaRPr lang="fr-FR"/>
          </a:p>
        </p:txBody>
      </p:sp>
    </p:spTree>
    <p:extLst>
      <p:ext uri="{BB962C8B-B14F-4D97-AF65-F5344CB8AC3E}">
        <p14:creationId xmlns:p14="http://schemas.microsoft.com/office/powerpoint/2010/main" val="93729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167D8534-5271-47B5-83FD-04C246C8A472}" type="datetimeFigureOut">
              <a:rPr lang="fr-FR" smtClean="0"/>
              <a:t>26/01/2016</a:t>
            </a:fld>
            <a:endParaRPr lang="fr-F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fr-F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5D1097B9-A824-4421-9C54-1583A8AE3B5F}" type="slidenum">
              <a:rPr lang="fr-FR" smtClean="0"/>
              <a:t>‹N°›</a:t>
            </a:fld>
            <a:endParaRPr lang="fr-FR"/>
          </a:p>
        </p:txBody>
      </p:sp>
    </p:spTree>
    <p:extLst>
      <p:ext uri="{BB962C8B-B14F-4D97-AF65-F5344CB8AC3E}">
        <p14:creationId xmlns:p14="http://schemas.microsoft.com/office/powerpoint/2010/main" val="13864349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EXEMPLE%20FICHE%20SIGNALETIQUE.doc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Diapositive_Microsoft_PowerPoint1.sld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b="1" dirty="0"/>
              <a:t>HARMONISATION CCF MRCU </a:t>
            </a:r>
            <a:r>
              <a:rPr lang="fr-FR" b="1" dirty="0" smtClean="0"/>
              <a:t/>
            </a:r>
            <a:br>
              <a:rPr lang="fr-FR" b="1" dirty="0" smtClean="0"/>
            </a:br>
            <a:r>
              <a:rPr lang="fr-FR" b="1" dirty="0" smtClean="0"/>
              <a:t>2016</a:t>
            </a:r>
            <a:endParaRPr lang="fr-FR" dirty="0"/>
          </a:p>
        </p:txBody>
      </p:sp>
      <p:sp>
        <p:nvSpPr>
          <p:cNvPr id="3" name="Sous-titre 2"/>
          <p:cNvSpPr>
            <a:spLocks noGrp="1"/>
          </p:cNvSpPr>
          <p:nvPr>
            <p:ph type="subTitle" idx="1"/>
          </p:nvPr>
        </p:nvSpPr>
        <p:spPr/>
        <p:txBody>
          <a:bodyPr/>
          <a:lstStyle/>
          <a:p>
            <a:r>
              <a:rPr lang="fr-FR" dirty="0" smtClean="0"/>
              <a:t>LUNDI 09 NOVEMBRE 2015</a:t>
            </a:r>
            <a:endParaRPr lang="fr-FR" dirty="0"/>
          </a:p>
        </p:txBody>
      </p:sp>
    </p:spTree>
    <p:extLst>
      <p:ext uri="{BB962C8B-B14F-4D97-AF65-F5344CB8AC3E}">
        <p14:creationId xmlns:p14="http://schemas.microsoft.com/office/powerpoint/2010/main" val="2498469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262394"/>
            <a:ext cx="9692640" cy="692950"/>
          </a:xfrm>
        </p:spPr>
        <p:txBody>
          <a:bodyPr/>
          <a:lstStyle/>
          <a:p>
            <a:pPr algn="ctr"/>
            <a:r>
              <a:rPr lang="fr-FR" dirty="0" smtClean="0"/>
              <a:t>EP1/PARTIE1/L’EVALUATION</a:t>
            </a:r>
            <a:endParaRPr lang="fr-FR" dirty="0"/>
          </a:p>
        </p:txBody>
      </p:sp>
      <p:pic>
        <p:nvPicPr>
          <p:cNvPr id="4" name="Picture 4" descr="UN"/>
          <p:cNvPicPr>
            <a:picLocks noGrp="1" noChangeAspect="1" noChangeArrowheads="1"/>
          </p:cNvPicPr>
          <p:nvPr>
            <p:ph idx="1"/>
          </p:nvPr>
        </p:nvPicPr>
        <p:blipFill>
          <a:blip r:embed="rId2" cstate="print"/>
          <a:srcRect/>
          <a:stretch>
            <a:fillRect/>
          </a:stretch>
        </p:blipFill>
        <p:spPr>
          <a:xfrm>
            <a:off x="873457" y="1461270"/>
            <a:ext cx="9662615" cy="3165321"/>
          </a:xfrm>
        </p:spPr>
      </p:pic>
      <p:pic>
        <p:nvPicPr>
          <p:cNvPr id="5" name="Picture 8" descr="D:\Mes documents\Communication 2010-2011\Charte graphique 2010-2011\logo ACADEMIE vert.jpg"/>
          <p:cNvPicPr>
            <a:picLocks noChangeAspect="1" noChangeArrowheads="1"/>
          </p:cNvPicPr>
          <p:nvPr/>
        </p:nvPicPr>
        <p:blipFill>
          <a:blip r:embed="rId3" cstate="print">
            <a:lum contrast="10000"/>
            <a:extLst>
              <a:ext uri="{28A0092B-C50C-407E-A947-70E740481C1C}">
                <a14:useLocalDpi xmlns:a14="http://schemas.microsoft.com/office/drawing/2010/main" val="0"/>
              </a:ext>
            </a:extLst>
          </a:blip>
          <a:srcRect/>
          <a:stretch>
            <a:fillRect/>
          </a:stretch>
        </p:blipFill>
        <p:spPr bwMode="auto">
          <a:xfrm>
            <a:off x="873457" y="1566614"/>
            <a:ext cx="1665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468313" y="4724400"/>
            <a:ext cx="8229600" cy="1401763"/>
          </a:xfrm>
          <a:prstGeom prst="rect">
            <a:avLst/>
          </a:prstGeom>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fr-FR" sz="2800" smtClean="0"/>
              <a:t>Le professeur ramasse la fiche d’appel papier du candidat et l’évalue</a:t>
            </a:r>
            <a:endParaRPr lang="fr-FR" sz="2800" dirty="0" smtClean="0"/>
          </a:p>
        </p:txBody>
      </p:sp>
      <p:sp>
        <p:nvSpPr>
          <p:cNvPr id="7" name="Flèche à angle droit 6"/>
          <p:cNvSpPr/>
          <p:nvPr/>
        </p:nvSpPr>
        <p:spPr>
          <a:xfrm>
            <a:off x="8054952" y="4143375"/>
            <a:ext cx="1785937" cy="15001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37740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262394"/>
            <a:ext cx="9692640" cy="789452"/>
          </a:xfrm>
        </p:spPr>
        <p:txBody>
          <a:bodyPr/>
          <a:lstStyle/>
          <a:p>
            <a:pPr>
              <a:spcBef>
                <a:spcPct val="50000"/>
              </a:spcBef>
            </a:pPr>
            <a:r>
              <a:rPr lang="fr-FR" dirty="0">
                <a:latin typeface="Arial" charset="0"/>
              </a:rPr>
              <a:t>Durée du contact téléphonique 5mn</a:t>
            </a:r>
          </a:p>
        </p:txBody>
      </p:sp>
      <p:pic>
        <p:nvPicPr>
          <p:cNvPr id="4" name="Picture 4" descr="5 MN"/>
          <p:cNvPicPr>
            <a:picLocks noGrp="1" noChangeAspect="1" noChangeArrowheads="1"/>
          </p:cNvPicPr>
          <p:nvPr>
            <p:ph idx="1"/>
          </p:nvPr>
        </p:nvPicPr>
        <p:blipFill>
          <a:blip r:embed="rId2" cstate="print"/>
          <a:srcRect/>
          <a:stretch>
            <a:fillRect/>
          </a:stretch>
        </p:blipFill>
        <p:spPr>
          <a:xfrm>
            <a:off x="573206" y="1282890"/>
            <a:ext cx="10536072" cy="3957850"/>
          </a:xfrm>
        </p:spPr>
      </p:pic>
      <p:sp>
        <p:nvSpPr>
          <p:cNvPr id="6" name="Rectangle 5"/>
          <p:cNvSpPr/>
          <p:nvPr/>
        </p:nvSpPr>
        <p:spPr>
          <a:xfrm>
            <a:off x="1501254" y="5344068"/>
            <a:ext cx="6919415" cy="1384995"/>
          </a:xfrm>
          <a:prstGeom prst="rect">
            <a:avLst/>
          </a:prstGeom>
        </p:spPr>
        <p:txBody>
          <a:bodyPr wrap="square">
            <a:spAutoFit/>
          </a:bodyPr>
          <a:lstStyle/>
          <a:p>
            <a:r>
              <a:rPr lang="fr-FR" sz="2800" dirty="0"/>
              <a:t>Le professeur évalue la prise de contact téléphonique et la mise à jour des informations collectées</a:t>
            </a:r>
          </a:p>
        </p:txBody>
      </p:sp>
      <p:sp>
        <p:nvSpPr>
          <p:cNvPr id="7" name="Flèche à angle droit 6"/>
          <p:cNvSpPr/>
          <p:nvPr/>
        </p:nvSpPr>
        <p:spPr>
          <a:xfrm>
            <a:off x="9249770" y="4918837"/>
            <a:ext cx="1143000" cy="10715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44949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262393"/>
            <a:ext cx="9692640" cy="856723"/>
          </a:xfrm>
        </p:spPr>
        <p:txBody>
          <a:bodyPr/>
          <a:lstStyle/>
          <a:p>
            <a:pPr algn="ctr"/>
            <a:r>
              <a:rPr lang="fr-FR" dirty="0" smtClean="0"/>
              <a:t>Entretien final</a:t>
            </a:r>
            <a:endParaRPr lang="fr-FR" dirty="0"/>
          </a:p>
        </p:txBody>
      </p:sp>
      <p:pic>
        <p:nvPicPr>
          <p:cNvPr id="4" name="Picture 4" descr="SEPT"/>
          <p:cNvPicPr>
            <a:picLocks noGrp="1" noChangeAspect="1" noChangeArrowheads="1"/>
          </p:cNvPicPr>
          <p:nvPr>
            <p:ph idx="1"/>
          </p:nvPr>
        </p:nvPicPr>
        <p:blipFill>
          <a:blip r:embed="rId2" cstate="print"/>
          <a:srcRect/>
          <a:stretch>
            <a:fillRect/>
          </a:stretch>
        </p:blipFill>
        <p:spPr>
          <a:xfrm>
            <a:off x="518615" y="1900495"/>
            <a:ext cx="10313067" cy="1965278"/>
          </a:xfrm>
        </p:spPr>
      </p:pic>
      <p:sp>
        <p:nvSpPr>
          <p:cNvPr id="5" name="Rectangle 4"/>
          <p:cNvSpPr/>
          <p:nvPr/>
        </p:nvSpPr>
        <p:spPr>
          <a:xfrm>
            <a:off x="1364776" y="4143375"/>
            <a:ext cx="6864824" cy="1200329"/>
          </a:xfrm>
          <a:prstGeom prst="rect">
            <a:avLst/>
          </a:prstGeom>
        </p:spPr>
        <p:txBody>
          <a:bodyPr wrap="square">
            <a:spAutoFit/>
          </a:bodyPr>
          <a:lstStyle/>
          <a:p>
            <a:r>
              <a:rPr lang="fr-FR" sz="2400" dirty="0"/>
              <a:t>Entretien </a:t>
            </a:r>
            <a:r>
              <a:rPr lang="fr-FR" sz="2400" dirty="0" smtClean="0"/>
              <a:t>des professeurs </a:t>
            </a:r>
            <a:r>
              <a:rPr lang="fr-FR" sz="2400" dirty="0"/>
              <a:t>avec le candidat :</a:t>
            </a:r>
          </a:p>
          <a:p>
            <a:r>
              <a:rPr lang="fr-FR" sz="2400" dirty="0" smtClean="0"/>
              <a:t>le </a:t>
            </a:r>
            <a:r>
              <a:rPr lang="fr-FR" sz="2400" dirty="0"/>
              <a:t>professeur demande au candidat </a:t>
            </a:r>
            <a:r>
              <a:rPr lang="fr-FR" sz="2400" dirty="0" smtClean="0"/>
              <a:t>d’expliquer </a:t>
            </a:r>
            <a:r>
              <a:rPr lang="fr-FR" sz="2400" dirty="0"/>
              <a:t>sa démarche et évalue les </a:t>
            </a:r>
            <a:r>
              <a:rPr lang="fr-FR" sz="2400" dirty="0" smtClean="0"/>
              <a:t>justifications</a:t>
            </a:r>
            <a:endParaRPr lang="fr-FR" sz="2400" dirty="0"/>
          </a:p>
        </p:txBody>
      </p:sp>
      <p:sp>
        <p:nvSpPr>
          <p:cNvPr id="6" name="Flèche à angle droit 5"/>
          <p:cNvSpPr/>
          <p:nvPr/>
        </p:nvSpPr>
        <p:spPr>
          <a:xfrm>
            <a:off x="8409794" y="3542874"/>
            <a:ext cx="1785937" cy="15001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1261871" y="5621306"/>
            <a:ext cx="9301495" cy="830997"/>
          </a:xfrm>
          <a:prstGeom prst="rect">
            <a:avLst/>
          </a:prstGeom>
        </p:spPr>
        <p:txBody>
          <a:bodyPr wrap="square">
            <a:spAutoFit/>
          </a:bodyPr>
          <a:lstStyle/>
          <a:p>
            <a:pPr marL="180340" indent="-180340" algn="ctr">
              <a:spcAft>
                <a:spcPts val="0"/>
              </a:spcAft>
            </a:pPr>
            <a:r>
              <a:rPr lang="fr-FR" sz="2400" dirty="0">
                <a:solidFill>
                  <a:srgbClr val="FF0000"/>
                </a:solidFill>
                <a:latin typeface="Calibri" panose="020F0502020204030204" pitchFamily="34" charset="0"/>
                <a:ea typeface="Times New Roman" panose="02020603050405020304" pitchFamily="18" charset="0"/>
              </a:rPr>
              <a:t>A la fin de l’épreuve, la commission d’interrogation arrête la note à partir de la </a:t>
            </a:r>
            <a:r>
              <a:rPr lang="fr-FR" sz="2400" b="1" dirty="0">
                <a:solidFill>
                  <a:srgbClr val="FF0000"/>
                </a:solidFill>
                <a:latin typeface="Calibri" panose="020F0502020204030204" pitchFamily="34" charset="0"/>
                <a:ea typeface="Times New Roman" panose="02020603050405020304" pitchFamily="18" charset="0"/>
              </a:rPr>
              <a:t>grille d’évaluation</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631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980" y="409433"/>
            <a:ext cx="9692640" cy="1419367"/>
          </a:xfrm>
        </p:spPr>
        <p:txBody>
          <a:bodyPr>
            <a:normAutofit fontScale="90000"/>
          </a:bodyPr>
          <a:lstStyle/>
          <a:p>
            <a:pPr algn="ctr"/>
            <a:r>
              <a:rPr lang="fr-FR" dirty="0" smtClean="0"/>
              <a:t>EP1/deuxième </a:t>
            </a:r>
            <a:r>
              <a:rPr lang="fr-FR" dirty="0"/>
              <a:t>partie : </a:t>
            </a:r>
            <a:br>
              <a:rPr lang="fr-FR" dirty="0"/>
            </a:br>
            <a:r>
              <a:rPr lang="fr-FR" dirty="0"/>
              <a:t>Contact </a:t>
            </a:r>
            <a:r>
              <a:rPr lang="fr-FR" dirty="0" smtClean="0"/>
              <a:t>écrit </a:t>
            </a:r>
            <a:r>
              <a:rPr lang="fr-FR" dirty="0"/>
              <a:t>- Coefficient 2</a:t>
            </a:r>
            <a:br>
              <a:rPr lang="fr-FR" dirty="0"/>
            </a:br>
            <a:endParaRPr lang="fr-FR" dirty="0"/>
          </a:p>
        </p:txBody>
      </p:sp>
      <p:sp>
        <p:nvSpPr>
          <p:cNvPr id="3" name="Espace réservé du contenu 2"/>
          <p:cNvSpPr>
            <a:spLocks noGrp="1"/>
          </p:cNvSpPr>
          <p:nvPr>
            <p:ph idx="1"/>
          </p:nvPr>
        </p:nvSpPr>
        <p:spPr/>
        <p:txBody>
          <a:bodyPr/>
          <a:lstStyle/>
          <a:p>
            <a:r>
              <a:rPr lang="fr-FR" dirty="0"/>
              <a:t>Les compétences comportements professionnels et savoirs associés appréciés lors de cette partie se rapportent aux tâches suivantes : </a:t>
            </a:r>
            <a:endParaRPr lang="fr-FR" dirty="0" smtClean="0"/>
          </a:p>
          <a:p>
            <a:endParaRPr lang="fr-FR" dirty="0"/>
          </a:p>
          <a:p>
            <a:r>
              <a:rPr lang="fr-FR" dirty="0"/>
              <a:t>A2T1 préparation du suivi de la prospection ou du </a:t>
            </a:r>
            <a:r>
              <a:rPr lang="fr-FR" dirty="0" smtClean="0"/>
              <a:t>contact</a:t>
            </a:r>
          </a:p>
          <a:p>
            <a:endParaRPr lang="fr-FR" dirty="0"/>
          </a:p>
          <a:p>
            <a:r>
              <a:rPr lang="fr-FR" dirty="0"/>
              <a:t>A2T2 réalisation du suivi, de la prospection ou du contact par écrit</a:t>
            </a:r>
          </a:p>
          <a:p>
            <a:endParaRPr lang="fr-FR" dirty="0"/>
          </a:p>
        </p:txBody>
      </p:sp>
    </p:spTree>
    <p:extLst>
      <p:ext uri="{BB962C8B-B14F-4D97-AF65-F5344CB8AC3E}">
        <p14:creationId xmlns:p14="http://schemas.microsoft.com/office/powerpoint/2010/main" val="2375052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t>A2T2 - La réalisation du suivi, de la prospection ou du contact par écrit</a:t>
            </a:r>
            <a:endParaRPr lang="fr-FR" dirty="0"/>
          </a:p>
        </p:txBody>
      </p:sp>
      <p:sp>
        <p:nvSpPr>
          <p:cNvPr id="3" name="Espace réservé du contenu 2"/>
          <p:cNvSpPr>
            <a:spLocks noGrp="1"/>
          </p:cNvSpPr>
          <p:nvPr>
            <p:ph idx="1"/>
          </p:nvPr>
        </p:nvSpPr>
        <p:spPr/>
        <p:txBody>
          <a:bodyPr/>
          <a:lstStyle/>
          <a:p>
            <a:r>
              <a:rPr lang="fr-FR" b="1" dirty="0"/>
              <a:t>A2T2C1 - </a:t>
            </a:r>
            <a:r>
              <a:rPr lang="fr-FR" dirty="0"/>
              <a:t>Rédiger le </a:t>
            </a:r>
            <a:r>
              <a:rPr lang="fr-FR" dirty="0" smtClean="0"/>
              <a:t>message</a:t>
            </a:r>
          </a:p>
          <a:p>
            <a:pPr marL="0" indent="0">
              <a:buNone/>
            </a:pPr>
            <a:endParaRPr lang="fr-FR" dirty="0"/>
          </a:p>
          <a:p>
            <a:r>
              <a:rPr lang="fr-FR" b="1" dirty="0"/>
              <a:t>A2T2C2 - </a:t>
            </a:r>
            <a:r>
              <a:rPr lang="fr-FR" dirty="0"/>
              <a:t>Appliquer les règles </a:t>
            </a:r>
            <a:r>
              <a:rPr lang="fr-FR" dirty="0" smtClean="0"/>
              <a:t>de présentation </a:t>
            </a:r>
            <a:r>
              <a:rPr lang="fr-FR" dirty="0"/>
              <a:t>en fonction de </a:t>
            </a:r>
            <a:r>
              <a:rPr lang="fr-FR" dirty="0" smtClean="0"/>
              <a:t>l’outil choisi </a:t>
            </a:r>
            <a:r>
              <a:rPr lang="fr-FR" dirty="0"/>
              <a:t>et du </a:t>
            </a:r>
            <a:r>
              <a:rPr lang="fr-FR" dirty="0" smtClean="0"/>
              <a:t>destinataire</a:t>
            </a:r>
          </a:p>
          <a:p>
            <a:pPr marL="0" indent="0">
              <a:buNone/>
            </a:pPr>
            <a:endParaRPr lang="fr-FR" dirty="0"/>
          </a:p>
          <a:p>
            <a:r>
              <a:rPr lang="fr-FR" b="1" dirty="0"/>
              <a:t>A2T2C3 - </a:t>
            </a:r>
            <a:r>
              <a:rPr lang="fr-FR" dirty="0"/>
              <a:t>Exploiter un </a:t>
            </a:r>
            <a:r>
              <a:rPr lang="fr-FR" dirty="0" smtClean="0"/>
              <a:t>carnet d’adresses</a:t>
            </a:r>
          </a:p>
          <a:p>
            <a:endParaRPr lang="fr-FR" dirty="0"/>
          </a:p>
          <a:p>
            <a:r>
              <a:rPr lang="fr-FR" b="1" dirty="0"/>
              <a:t>A2T2C2 - </a:t>
            </a:r>
            <a:r>
              <a:rPr lang="fr-FR" dirty="0"/>
              <a:t>Envoyer le message</a:t>
            </a:r>
          </a:p>
        </p:txBody>
      </p:sp>
    </p:spTree>
    <p:extLst>
      <p:ext uri="{BB962C8B-B14F-4D97-AF65-F5344CB8AC3E}">
        <p14:creationId xmlns:p14="http://schemas.microsoft.com/office/powerpoint/2010/main" val="2628232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262393"/>
            <a:ext cx="9692640" cy="679303"/>
          </a:xfrm>
        </p:spPr>
        <p:txBody>
          <a:bodyPr>
            <a:normAutofit/>
          </a:bodyPr>
          <a:lstStyle/>
          <a:p>
            <a:pPr algn="ctr"/>
            <a:r>
              <a:rPr lang="fr-FR" sz="3600" dirty="0" smtClean="0"/>
              <a:t>EP1 /PARTIE 2/LE DEROULEMENT</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85466148"/>
              </p:ext>
            </p:extLst>
          </p:nvPr>
        </p:nvGraphicFramePr>
        <p:xfrm>
          <a:off x="313899" y="941697"/>
          <a:ext cx="10522423" cy="5199760"/>
        </p:xfrm>
        <a:graphic>
          <a:graphicData uri="http://schemas.openxmlformats.org/drawingml/2006/table">
            <a:tbl>
              <a:tblPr firstRow="1" bandRow="1">
                <a:tableStyleId>{5C22544A-7EE6-4342-B048-85BDC9FD1C3A}</a:tableStyleId>
              </a:tblPr>
              <a:tblGrid>
                <a:gridCol w="2644657"/>
                <a:gridCol w="7877766"/>
              </a:tblGrid>
              <a:tr h="642820">
                <a:tc>
                  <a:txBody>
                    <a:bodyPr/>
                    <a:lstStyle/>
                    <a:p>
                      <a:r>
                        <a:rPr lang="fr-FR" b="1" dirty="0" smtClean="0"/>
                        <a:t>Où?</a:t>
                      </a:r>
                      <a:endParaRPr lang="fr-FR" b="1" dirty="0"/>
                    </a:p>
                  </a:txBody>
                  <a:tcPr/>
                </a:tc>
                <a:tc>
                  <a:txBody>
                    <a:bodyPr/>
                    <a:lstStyle/>
                    <a:p>
                      <a:r>
                        <a:rPr lang="fr-FR" sz="1800" b="1" kern="1200" dirty="0" smtClean="0">
                          <a:solidFill>
                            <a:schemeClr val="lt1"/>
                          </a:solidFill>
                          <a:effectLst/>
                          <a:latin typeface="+mn-lt"/>
                          <a:ea typeface="+mn-ea"/>
                          <a:cs typeface="+mn-cs"/>
                        </a:rPr>
                        <a:t>en centre de formation</a:t>
                      </a:r>
                      <a:endParaRPr lang="fr-FR" dirty="0"/>
                    </a:p>
                  </a:txBody>
                  <a:tcPr/>
                </a:tc>
              </a:tr>
              <a:tr h="653716">
                <a:tc>
                  <a:txBody>
                    <a:bodyPr/>
                    <a:lstStyle/>
                    <a:p>
                      <a:r>
                        <a:rPr lang="fr-FR" b="1" dirty="0" smtClean="0"/>
                        <a:t>COMBIEN DE TEMPS?</a:t>
                      </a:r>
                      <a:endParaRPr lang="fr-FR" b="1" dirty="0"/>
                    </a:p>
                  </a:txBody>
                  <a:tcPr/>
                </a:tc>
                <a:tc>
                  <a:txBody>
                    <a:bodyPr/>
                    <a:lstStyle/>
                    <a:p>
                      <a:r>
                        <a:rPr lang="fr-FR" sz="1800" kern="1200" dirty="0" smtClean="0">
                          <a:solidFill>
                            <a:schemeClr val="dk1"/>
                          </a:solidFill>
                          <a:effectLst/>
                          <a:latin typeface="+mn-lt"/>
                          <a:ea typeface="+mn-ea"/>
                          <a:cs typeface="+mn-cs"/>
                        </a:rPr>
                        <a:t>La durée totale de l’épreuve est de 40 mn </a:t>
                      </a:r>
                    </a:p>
                  </a:txBody>
                  <a:tcPr/>
                </a:tc>
              </a:tr>
              <a:tr h="736979">
                <a:tc>
                  <a:txBody>
                    <a:bodyPr/>
                    <a:lstStyle/>
                    <a:p>
                      <a:r>
                        <a:rPr lang="fr-FR" b="1" dirty="0" smtClean="0"/>
                        <a:t>QUAND?</a:t>
                      </a:r>
                      <a:endParaRPr lang="fr-FR" b="1" dirty="0"/>
                    </a:p>
                  </a:txBody>
                  <a:tcPr/>
                </a:tc>
                <a:tc>
                  <a:txBody>
                    <a:bodyPr/>
                    <a:lstStyle/>
                    <a:p>
                      <a:pPr lvl="1"/>
                      <a:r>
                        <a:rPr lang="fr-FR" sz="1800" kern="1200" dirty="0" smtClean="0">
                          <a:solidFill>
                            <a:schemeClr val="dk1"/>
                          </a:solidFill>
                          <a:effectLst/>
                          <a:latin typeface="+mn-lt"/>
                          <a:ea typeface="+mn-ea"/>
                          <a:cs typeface="+mn-cs"/>
                        </a:rPr>
                        <a:t>Dès que l’élève est prêt(e):</a:t>
                      </a:r>
                      <a:r>
                        <a:rPr lang="fr-FR" sz="1800" dirty="0" smtClean="0"/>
                        <a:t>À la fin de la classe de 2</a:t>
                      </a:r>
                      <a:r>
                        <a:rPr lang="fr-FR" sz="1800" baseline="30000" dirty="0" smtClean="0"/>
                        <a:t>nde</a:t>
                      </a:r>
                      <a:r>
                        <a:rPr lang="fr-FR" sz="1800" dirty="0" smtClean="0"/>
                        <a:t> , a</a:t>
                      </a:r>
                      <a:r>
                        <a:rPr lang="fr-FR" sz="1800" kern="1200" dirty="0" smtClean="0">
                          <a:solidFill>
                            <a:schemeClr val="dk1"/>
                          </a:solidFill>
                          <a:effectLst/>
                          <a:latin typeface="+mn-lt"/>
                          <a:ea typeface="+mn-ea"/>
                          <a:cs typeface="+mn-cs"/>
                        </a:rPr>
                        <a:t>u plus tard, au cours du 1er semestre de la classe de 1ère professionnelle.</a:t>
                      </a:r>
                      <a:endParaRPr lang="fr-FR" sz="2000" kern="1200" dirty="0" smtClean="0">
                        <a:solidFill>
                          <a:schemeClr val="dk1"/>
                        </a:solidFill>
                        <a:effectLst/>
                        <a:latin typeface="+mn-lt"/>
                        <a:ea typeface="+mn-ea"/>
                        <a:cs typeface="+mn-cs"/>
                      </a:endParaRPr>
                    </a:p>
                    <a:p>
                      <a:endParaRPr lang="fr-FR" dirty="0"/>
                    </a:p>
                  </a:txBody>
                  <a:tcPr/>
                </a:tc>
              </a:tr>
              <a:tr h="1239699">
                <a:tc>
                  <a:txBody>
                    <a:bodyPr/>
                    <a:lstStyle/>
                    <a:p>
                      <a:r>
                        <a:rPr lang="fr-FR" b="1" dirty="0" smtClean="0"/>
                        <a:t>QUI?</a:t>
                      </a:r>
                      <a:endParaRPr lang="fr-FR" b="1" dirty="0"/>
                    </a:p>
                  </a:txBody>
                  <a:tcPr/>
                </a:tc>
                <a:tc>
                  <a:txBody>
                    <a:bodyPr/>
                    <a:lstStyle/>
                    <a:p>
                      <a:pPr lvl="1"/>
                      <a:r>
                        <a:rPr lang="fr-FR" sz="1800" kern="1200" dirty="0" smtClean="0">
                          <a:solidFill>
                            <a:schemeClr val="dk1"/>
                          </a:solidFill>
                          <a:effectLst/>
                          <a:latin typeface="+mn-lt"/>
                          <a:ea typeface="+mn-ea"/>
                          <a:cs typeface="+mn-cs"/>
                        </a:rPr>
                        <a:t>Les professeurs de la classe préparent les situations à traiter issues du cœur de métier et la documentation de l’entreprise (fiches produits, bon de commande, bon de livraison…).</a:t>
                      </a:r>
                    </a:p>
                    <a:p>
                      <a:pPr lvl="1"/>
                      <a:r>
                        <a:rPr lang="fr-FR" sz="1800" kern="1200" dirty="0" smtClean="0">
                          <a:solidFill>
                            <a:schemeClr val="dk1"/>
                          </a:solidFill>
                          <a:effectLst/>
                          <a:latin typeface="+mn-lt"/>
                          <a:ea typeface="+mn-ea"/>
                          <a:cs typeface="+mn-cs"/>
                        </a:rPr>
                        <a:t>Les professeurs</a:t>
                      </a:r>
                      <a:r>
                        <a:rPr lang="fr-FR" sz="1800" kern="1200" baseline="0" dirty="0" smtClean="0">
                          <a:solidFill>
                            <a:schemeClr val="dk1"/>
                          </a:solidFill>
                          <a:effectLst/>
                          <a:latin typeface="+mn-lt"/>
                          <a:ea typeface="+mn-ea"/>
                          <a:cs typeface="+mn-cs"/>
                        </a:rPr>
                        <a:t> récupèrent le travail sur clé USB ou par mail.</a:t>
                      </a:r>
                      <a:endParaRPr lang="fr-FR" sz="1800" kern="1200" dirty="0" smtClean="0">
                        <a:solidFill>
                          <a:schemeClr val="dk1"/>
                        </a:solidFill>
                        <a:effectLst/>
                        <a:latin typeface="+mn-lt"/>
                        <a:ea typeface="+mn-ea"/>
                        <a:cs typeface="+mn-cs"/>
                      </a:endParaRPr>
                    </a:p>
                    <a:p>
                      <a:endParaRPr lang="fr-FR" dirty="0"/>
                    </a:p>
                  </a:txBody>
                  <a:tcPr/>
                </a:tc>
              </a:tr>
              <a:tr h="1525784">
                <a:tc>
                  <a:txBody>
                    <a:bodyPr/>
                    <a:lstStyle/>
                    <a:p>
                      <a:r>
                        <a:rPr lang="fr-FR" b="1" dirty="0" smtClean="0"/>
                        <a:t>COMMENT ?</a:t>
                      </a:r>
                      <a:endParaRPr lang="fr-FR" b="1" dirty="0"/>
                    </a:p>
                  </a:txBody>
                  <a:tcPr/>
                </a:tc>
                <a:tc>
                  <a:txBody>
                    <a:bodyPr/>
                    <a:lstStyle/>
                    <a:p>
                      <a:pPr lvl="1"/>
                      <a:r>
                        <a:rPr lang="fr-FR" dirty="0" smtClean="0"/>
                        <a:t>L’étude de cas, papier ou numérisée est fournie par le professeur au candidat.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smtClean="0"/>
                        <a:t>Les candidats prennent connaissance de la situation fournie par le professeur et réalisent l’écrit </a:t>
                      </a:r>
                      <a:r>
                        <a:rPr lang="fr-FR" sz="1800" kern="1200" dirty="0" smtClean="0">
                          <a:solidFill>
                            <a:schemeClr val="dk1"/>
                          </a:solidFill>
                          <a:effectLst/>
                          <a:latin typeface="+mn-lt"/>
                          <a:ea typeface="+mn-ea"/>
                          <a:cs typeface="+mn-cs"/>
                        </a:rPr>
                        <a:t>sur poste informatique </a:t>
                      </a:r>
                      <a:r>
                        <a:rPr lang="fr-FR" smtClean="0">
                          <a:solidFill>
                            <a:schemeClr val="tx1"/>
                          </a:solidFill>
                        </a:rPr>
                        <a:t>de préférence;</a:t>
                      </a:r>
                      <a:endParaRPr lang="fr-FR" dirty="0">
                        <a:solidFill>
                          <a:schemeClr val="tx1"/>
                        </a:solidFill>
                      </a:endParaRPr>
                    </a:p>
                  </a:txBody>
                  <a:tcPr/>
                </a:tc>
              </a:tr>
            </a:tbl>
          </a:graphicData>
        </a:graphic>
      </p:graphicFrame>
    </p:spTree>
    <p:extLst>
      <p:ext uri="{BB962C8B-B14F-4D97-AF65-F5344CB8AC3E}">
        <p14:creationId xmlns:p14="http://schemas.microsoft.com/office/powerpoint/2010/main" val="2135546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EP1/PARTIE2/L’EVALUATION</a:t>
            </a:r>
            <a:endParaRPr lang="fr-FR" dirty="0"/>
          </a:p>
        </p:txBody>
      </p:sp>
      <p:pic>
        <p:nvPicPr>
          <p:cNvPr id="4" name="Picture 5" descr="écrit 2"/>
          <p:cNvPicPr>
            <a:picLocks noGrp="1" noChangeAspect="1" noChangeArrowheads="1"/>
          </p:cNvPicPr>
          <p:nvPr>
            <p:ph idx="1"/>
          </p:nvPr>
        </p:nvPicPr>
        <p:blipFill>
          <a:blip r:embed="rId2" cstate="print"/>
          <a:srcRect/>
          <a:stretch>
            <a:fillRect/>
          </a:stretch>
        </p:blipFill>
        <p:spPr>
          <a:xfrm>
            <a:off x="914401" y="1910687"/>
            <a:ext cx="9785444" cy="3452883"/>
          </a:xfrm>
        </p:spPr>
      </p:pic>
      <p:sp>
        <p:nvSpPr>
          <p:cNvPr id="5" name="Rectangle 4"/>
          <p:cNvSpPr/>
          <p:nvPr/>
        </p:nvSpPr>
        <p:spPr>
          <a:xfrm>
            <a:off x="914401" y="5433062"/>
            <a:ext cx="7940722" cy="1384995"/>
          </a:xfrm>
          <a:prstGeom prst="rect">
            <a:avLst/>
          </a:prstGeom>
        </p:spPr>
        <p:txBody>
          <a:bodyPr wrap="square">
            <a:spAutoFit/>
          </a:bodyPr>
          <a:lstStyle/>
          <a:p>
            <a:r>
              <a:rPr lang="fr-FR" sz="2800" dirty="0"/>
              <a:t>Le professeur </a:t>
            </a:r>
            <a:r>
              <a:rPr lang="fr-FR" sz="2800" dirty="0" smtClean="0"/>
              <a:t>évalue </a:t>
            </a:r>
            <a:r>
              <a:rPr lang="fr-FR" sz="2800" dirty="0"/>
              <a:t>le </a:t>
            </a:r>
            <a:r>
              <a:rPr lang="fr-FR" sz="2800" dirty="0" smtClean="0"/>
              <a:t>travail à partir du support papier imprimé à conserver pour le dossier élève</a:t>
            </a:r>
            <a:endParaRPr lang="fr-FR" sz="2800" dirty="0"/>
          </a:p>
        </p:txBody>
      </p:sp>
      <p:sp>
        <p:nvSpPr>
          <p:cNvPr id="6" name="Flèche à angle droit 5"/>
          <p:cNvSpPr/>
          <p:nvPr/>
        </p:nvSpPr>
        <p:spPr>
          <a:xfrm>
            <a:off x="9154236" y="5555639"/>
            <a:ext cx="1143000" cy="10715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310296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EP1/PARTIE2/L’EVALUATION</a:t>
            </a:r>
          </a:p>
        </p:txBody>
      </p:sp>
      <p:pic>
        <p:nvPicPr>
          <p:cNvPr id="4" name="Picture 4" descr="écrit 1"/>
          <p:cNvPicPr>
            <a:picLocks noGrp="1" noChangeAspect="1" noChangeArrowheads="1"/>
          </p:cNvPicPr>
          <p:nvPr>
            <p:ph idx="1"/>
          </p:nvPr>
        </p:nvPicPr>
        <p:blipFill>
          <a:blip r:embed="rId2" cstate="print"/>
          <a:srcRect/>
          <a:stretch>
            <a:fillRect/>
          </a:stretch>
        </p:blipFill>
        <p:spPr>
          <a:xfrm>
            <a:off x="1261872" y="2405786"/>
            <a:ext cx="8594725" cy="1322363"/>
          </a:xfrm>
        </p:spPr>
      </p:pic>
      <p:sp>
        <p:nvSpPr>
          <p:cNvPr id="5" name="Rectangle 4"/>
          <p:cNvSpPr/>
          <p:nvPr/>
        </p:nvSpPr>
        <p:spPr>
          <a:xfrm>
            <a:off x="709683" y="3728149"/>
            <a:ext cx="8639033" cy="2677656"/>
          </a:xfrm>
          <a:prstGeom prst="rect">
            <a:avLst/>
          </a:prstGeom>
        </p:spPr>
        <p:txBody>
          <a:bodyPr wrap="square">
            <a:spAutoFit/>
          </a:bodyPr>
          <a:lstStyle/>
          <a:p>
            <a:r>
              <a:rPr lang="fr-FR" sz="2800" dirty="0"/>
              <a:t>Le professeur circule derrière les candidats, sur postes informatiques</a:t>
            </a:r>
            <a:r>
              <a:rPr lang="fr-FR" sz="2800" dirty="0" smtClean="0"/>
              <a:t>.</a:t>
            </a:r>
          </a:p>
          <a:p>
            <a:r>
              <a:rPr lang="fr-FR" sz="2800" dirty="0" smtClean="0"/>
              <a:t>A </a:t>
            </a:r>
            <a:r>
              <a:rPr lang="fr-FR" sz="2800" dirty="0"/>
              <a:t>la fin de l’épreuve, il leur demande de justifier leurs </a:t>
            </a:r>
            <a:r>
              <a:rPr lang="fr-FR" sz="2800" dirty="0" smtClean="0"/>
              <a:t>choix.</a:t>
            </a:r>
          </a:p>
          <a:p>
            <a:r>
              <a:rPr lang="fr-FR" sz="2800" dirty="0" smtClean="0">
                <a:latin typeface="Century Schoolbook" panose="02040604050505020304" pitchFamily="18" charset="0"/>
              </a:rPr>
              <a:t>L’épreuve peut être organisé </a:t>
            </a:r>
            <a:r>
              <a:rPr lang="fr-FR" sz="2800" dirty="0">
                <a:latin typeface="Century Schoolbook" panose="02040604050505020304" pitchFamily="18" charset="0"/>
              </a:rPr>
              <a:t>en </a:t>
            </a:r>
            <a:r>
              <a:rPr lang="fr-FR" sz="2800" dirty="0" smtClean="0">
                <a:latin typeface="Century Schoolbook" panose="02040604050505020304" pitchFamily="18" charset="0"/>
              </a:rPr>
              <a:t>parallèle par les 2 </a:t>
            </a:r>
            <a:r>
              <a:rPr lang="fr-FR" sz="2800" dirty="0">
                <a:latin typeface="Century Schoolbook" panose="02040604050505020304" pitchFamily="18" charset="0"/>
              </a:rPr>
              <a:t>enseignants</a:t>
            </a:r>
          </a:p>
        </p:txBody>
      </p:sp>
      <p:sp>
        <p:nvSpPr>
          <p:cNvPr id="6" name="Flèche à angle droit 5"/>
          <p:cNvSpPr/>
          <p:nvPr/>
        </p:nvSpPr>
        <p:spPr>
          <a:xfrm>
            <a:off x="8777216" y="4204511"/>
            <a:ext cx="1143000" cy="10715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620974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100" dirty="0"/>
              <a:t>EP2 : PRATIQUE DE L’ACCUEIL, DE </a:t>
            </a:r>
            <a:r>
              <a:rPr lang="fr-FR" sz="3100" dirty="0" smtClean="0"/>
              <a:t>L’INFORMATION ET </a:t>
            </a:r>
            <a:r>
              <a:rPr lang="fr-FR" sz="3100" dirty="0"/>
              <a:t>DE LA </a:t>
            </a:r>
            <a:r>
              <a:rPr lang="fr-FR" sz="3100" dirty="0" smtClean="0"/>
              <a:t>VENTE</a:t>
            </a:r>
            <a:r>
              <a:rPr lang="fr-FR" dirty="0" smtClean="0"/>
              <a:t/>
            </a:r>
            <a:br>
              <a:rPr lang="fr-FR" dirty="0" smtClean="0"/>
            </a:br>
            <a:r>
              <a:rPr lang="fr-FR" dirty="0"/>
              <a:t>coefficient </a:t>
            </a:r>
            <a:r>
              <a:rPr lang="fr-FR" dirty="0" smtClean="0"/>
              <a:t>8</a:t>
            </a:r>
            <a:endParaRPr lang="fr-FR" dirty="0"/>
          </a:p>
        </p:txBody>
      </p:sp>
      <p:sp>
        <p:nvSpPr>
          <p:cNvPr id="3" name="Espace réservé du contenu 2"/>
          <p:cNvSpPr>
            <a:spLocks noGrp="1"/>
          </p:cNvSpPr>
          <p:nvPr>
            <p:ph idx="1"/>
          </p:nvPr>
        </p:nvSpPr>
        <p:spPr/>
        <p:txBody>
          <a:bodyPr>
            <a:normAutofit fontScale="92500" lnSpcReduction="10000"/>
          </a:bodyPr>
          <a:lstStyle/>
          <a:p>
            <a:pPr>
              <a:buFont typeface="Wingdings 3" panose="05040102010807070707" pitchFamily="18" charset="2"/>
              <a:buChar char="Æ"/>
            </a:pPr>
            <a:r>
              <a:rPr lang="fr-FR" u="sng" dirty="0" smtClean="0">
                <a:solidFill>
                  <a:schemeClr val="bg1">
                    <a:lumMod val="50000"/>
                  </a:schemeClr>
                </a:solidFill>
                <a:latin typeface="Tahoma" pitchFamily="34" charset="0"/>
                <a:cs typeface="Tahoma" pitchFamily="34" charset="0"/>
              </a:rPr>
              <a:t> </a:t>
            </a:r>
            <a:r>
              <a:rPr lang="fr-FR" u="sng" dirty="0" smtClean="0">
                <a:solidFill>
                  <a:schemeClr val="bg1">
                    <a:lumMod val="50000"/>
                  </a:schemeClr>
                </a:solidFill>
                <a:cs typeface="Tahoma" pitchFamily="34" charset="0"/>
              </a:rPr>
              <a:t>Objectif </a:t>
            </a:r>
            <a:r>
              <a:rPr lang="fr-FR" u="sng" dirty="0">
                <a:solidFill>
                  <a:schemeClr val="bg1">
                    <a:lumMod val="50000"/>
                  </a:schemeClr>
                </a:solidFill>
                <a:cs typeface="Tahoma" pitchFamily="34" charset="0"/>
              </a:rPr>
              <a:t>de l’épreuve</a:t>
            </a:r>
            <a:r>
              <a:rPr lang="fr-FR" dirty="0">
                <a:solidFill>
                  <a:schemeClr val="bg1">
                    <a:lumMod val="50000"/>
                  </a:schemeClr>
                </a:solidFill>
                <a:cs typeface="Tahoma" pitchFamily="34" charset="0"/>
              </a:rPr>
              <a:t> </a:t>
            </a:r>
            <a:r>
              <a:rPr lang="fr-FR" dirty="0" smtClean="0">
                <a:solidFill>
                  <a:schemeClr val="bg1">
                    <a:lumMod val="50000"/>
                  </a:schemeClr>
                </a:solidFill>
                <a:cs typeface="Tahoma" pitchFamily="34" charset="0"/>
              </a:rPr>
              <a:t>:</a:t>
            </a:r>
          </a:p>
          <a:p>
            <a:pPr marL="0" indent="0" algn="just">
              <a:buNone/>
              <a:defRPr/>
            </a:pPr>
            <a:r>
              <a:rPr lang="fr-FR" dirty="0" smtClean="0">
                <a:cs typeface="Arial" pitchFamily="34" charset="0"/>
              </a:rPr>
              <a:t>Cette </a:t>
            </a:r>
            <a:r>
              <a:rPr lang="fr-FR" dirty="0">
                <a:cs typeface="Arial" pitchFamily="34" charset="0"/>
              </a:rPr>
              <a:t>épreuve pratique en milieu professionnel vise à apprécier l’aptitude du candidat à </a:t>
            </a:r>
            <a:r>
              <a:rPr lang="fr-FR" dirty="0">
                <a:solidFill>
                  <a:schemeClr val="accent1"/>
                </a:solidFill>
                <a:cs typeface="Arial" pitchFamily="34" charset="0"/>
              </a:rPr>
              <a:t>accueillir, informer et vendre à un client ou à un usager. </a:t>
            </a:r>
            <a:r>
              <a:rPr lang="fr-FR" dirty="0" smtClean="0">
                <a:cs typeface="Arial" pitchFamily="34" charset="0"/>
              </a:rPr>
              <a:t>Elle </a:t>
            </a:r>
            <a:r>
              <a:rPr lang="fr-FR" dirty="0">
                <a:cs typeface="Arial" pitchFamily="34" charset="0"/>
              </a:rPr>
              <a:t>vise également à apprécier son niveau de connaissance de </a:t>
            </a:r>
            <a:r>
              <a:rPr lang="fr-FR" dirty="0">
                <a:solidFill>
                  <a:schemeClr val="accent1"/>
                </a:solidFill>
                <a:cs typeface="Arial" pitchFamily="34" charset="0"/>
              </a:rPr>
              <a:t>l’environnement professionnel, économique et juridique d’une organisation.</a:t>
            </a:r>
          </a:p>
          <a:p>
            <a:pPr>
              <a:buFont typeface="Wingdings 3" panose="05040102010807070707" pitchFamily="18" charset="2"/>
              <a:buChar char="Æ"/>
            </a:pPr>
            <a:r>
              <a:rPr lang="fr-FR" u="sng" dirty="0" smtClean="0">
                <a:solidFill>
                  <a:schemeClr val="bg1">
                    <a:lumMod val="50000"/>
                  </a:schemeClr>
                </a:solidFill>
                <a:cs typeface="Tahoma" pitchFamily="34" charset="0"/>
              </a:rPr>
              <a:t>Contenu </a:t>
            </a:r>
            <a:r>
              <a:rPr lang="fr-FR" u="sng" dirty="0">
                <a:solidFill>
                  <a:schemeClr val="bg1">
                    <a:lumMod val="50000"/>
                  </a:schemeClr>
                </a:solidFill>
                <a:cs typeface="Tahoma" pitchFamily="34" charset="0"/>
              </a:rPr>
              <a:t>de l’épreuve</a:t>
            </a:r>
            <a:r>
              <a:rPr lang="fr-FR" dirty="0">
                <a:solidFill>
                  <a:schemeClr val="bg1">
                    <a:lumMod val="50000"/>
                  </a:schemeClr>
                </a:solidFill>
                <a:cs typeface="Tahoma" pitchFamily="34" charset="0"/>
              </a:rPr>
              <a:t> :</a:t>
            </a:r>
          </a:p>
          <a:p>
            <a:pPr algn="just"/>
            <a:r>
              <a:rPr lang="fr-FR" dirty="0"/>
              <a:t>L’épreuve doit mettre le candidat en situation de révéler les compétences, les comportements professionnels et les savoirs associés, y compris ceux relatifs à l’environnement professionnel, économique et juridique, acquis pendant la réalisation des </a:t>
            </a:r>
            <a:r>
              <a:rPr lang="fr-FR" dirty="0" smtClean="0"/>
              <a:t>activités:</a:t>
            </a:r>
          </a:p>
          <a:p>
            <a:pPr algn="just">
              <a:defRPr/>
            </a:pPr>
            <a:r>
              <a:rPr lang="fr-FR" b="1" dirty="0">
                <a:cs typeface="Arial" pitchFamily="34" charset="0"/>
              </a:rPr>
              <a:t>Activité A1 - Accueil et information du client ou de l’usager</a:t>
            </a:r>
          </a:p>
          <a:p>
            <a:pPr algn="just">
              <a:defRPr/>
            </a:pPr>
            <a:r>
              <a:rPr lang="fr-FR" b="1" dirty="0">
                <a:cs typeface="Arial" pitchFamily="34" charset="0"/>
              </a:rPr>
              <a:t>Activité A3 – Conduite d’un entretien de vente</a:t>
            </a:r>
          </a:p>
          <a:p>
            <a:endParaRPr lang="fr-FR" dirty="0"/>
          </a:p>
          <a:p>
            <a:pPr>
              <a:buFont typeface="Wingdings 3" panose="05040102010807070707" pitchFamily="18" charset="2"/>
              <a:buChar char="Æ"/>
            </a:pPr>
            <a:endParaRPr lang="fr-FR" dirty="0"/>
          </a:p>
        </p:txBody>
      </p:sp>
    </p:spTree>
    <p:extLst>
      <p:ext uri="{BB962C8B-B14F-4D97-AF65-F5344CB8AC3E}">
        <p14:creationId xmlns:p14="http://schemas.microsoft.com/office/powerpoint/2010/main" val="595746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9043" y="617235"/>
            <a:ext cx="9692640" cy="1428929"/>
          </a:xfrm>
        </p:spPr>
        <p:txBody>
          <a:bodyPr>
            <a:normAutofit fontScale="90000"/>
          </a:bodyPr>
          <a:lstStyle/>
          <a:p>
            <a:pPr algn="ctr"/>
            <a:r>
              <a:rPr lang="fr-FR" dirty="0">
                <a:cs typeface="Arial" pitchFamily="34" charset="0"/>
              </a:rPr>
              <a:t>Activité A3 </a:t>
            </a:r>
            <a:r>
              <a:rPr lang="fr-FR" dirty="0" smtClean="0">
                <a:cs typeface="Arial" pitchFamily="34" charset="0"/>
              </a:rPr>
              <a:t/>
            </a:r>
            <a:br>
              <a:rPr lang="fr-FR" dirty="0" smtClean="0">
                <a:cs typeface="Arial" pitchFamily="34" charset="0"/>
              </a:rPr>
            </a:br>
            <a:r>
              <a:rPr lang="fr-FR" dirty="0" smtClean="0">
                <a:cs typeface="Arial" pitchFamily="34" charset="0"/>
              </a:rPr>
              <a:t>– </a:t>
            </a:r>
            <a:r>
              <a:rPr lang="fr-FR" dirty="0">
                <a:cs typeface="Arial" pitchFamily="34" charset="0"/>
              </a:rPr>
              <a:t>Conduite d’un entretien de vente</a:t>
            </a:r>
            <a:br>
              <a:rPr lang="fr-FR" dirty="0">
                <a:cs typeface="Arial" pitchFamily="34" charset="0"/>
              </a:rPr>
            </a:br>
            <a:endParaRPr lang="fr-FR" dirty="0"/>
          </a:p>
        </p:txBody>
      </p:sp>
      <p:sp>
        <p:nvSpPr>
          <p:cNvPr id="3" name="Espace réservé du contenu 2"/>
          <p:cNvSpPr>
            <a:spLocks noGrp="1"/>
          </p:cNvSpPr>
          <p:nvPr>
            <p:ph idx="1"/>
          </p:nvPr>
        </p:nvSpPr>
        <p:spPr/>
        <p:txBody>
          <a:bodyPr>
            <a:normAutofit/>
          </a:bodyPr>
          <a:lstStyle/>
          <a:p>
            <a:pPr>
              <a:defRPr/>
            </a:pPr>
            <a:r>
              <a:rPr lang="fr-FR" sz="2800" b="1" dirty="0" smtClean="0">
                <a:solidFill>
                  <a:schemeClr val="tx1"/>
                </a:solidFill>
              </a:rPr>
              <a:t>A3T1 </a:t>
            </a:r>
            <a:r>
              <a:rPr lang="fr-FR" sz="2800" b="1" dirty="0">
                <a:solidFill>
                  <a:schemeClr val="tx1"/>
                </a:solidFill>
              </a:rPr>
              <a:t>– </a:t>
            </a:r>
            <a:r>
              <a:rPr lang="fr-FR" sz="2800" dirty="0">
                <a:solidFill>
                  <a:schemeClr val="tx1"/>
                </a:solidFill>
              </a:rPr>
              <a:t>La recherche et l’exploitation d’informations sur :</a:t>
            </a:r>
          </a:p>
          <a:p>
            <a:pPr marL="2159000" lvl="1">
              <a:buFontTx/>
              <a:buChar char="-"/>
              <a:defRPr/>
            </a:pPr>
            <a:r>
              <a:rPr lang="fr-FR" sz="2800" dirty="0">
                <a:solidFill>
                  <a:schemeClr val="tx1"/>
                </a:solidFill>
              </a:rPr>
              <a:t> le produit ou le service</a:t>
            </a:r>
          </a:p>
          <a:p>
            <a:pPr marL="2159000" lvl="1">
              <a:buFontTx/>
              <a:buChar char="-"/>
              <a:defRPr/>
            </a:pPr>
            <a:r>
              <a:rPr lang="fr-FR" sz="2800" dirty="0">
                <a:solidFill>
                  <a:schemeClr val="tx1"/>
                </a:solidFill>
              </a:rPr>
              <a:t> la clientèle ou les usagers</a:t>
            </a:r>
          </a:p>
          <a:p>
            <a:r>
              <a:rPr lang="fr-FR" sz="2800" b="1" dirty="0">
                <a:solidFill>
                  <a:schemeClr val="tx1"/>
                </a:solidFill>
              </a:rPr>
              <a:t>A3T2 – </a:t>
            </a:r>
            <a:r>
              <a:rPr lang="fr-FR" sz="2800" dirty="0">
                <a:solidFill>
                  <a:schemeClr val="tx1"/>
                </a:solidFill>
              </a:rPr>
              <a:t>L’entretien de vente ou la présentation de l’offre en face à face</a:t>
            </a:r>
          </a:p>
          <a:p>
            <a:r>
              <a:rPr lang="fr-FR" sz="2800" b="1" dirty="0">
                <a:solidFill>
                  <a:schemeClr val="tx1"/>
                </a:solidFill>
              </a:rPr>
              <a:t>A3T3 – </a:t>
            </a:r>
            <a:r>
              <a:rPr lang="fr-FR" sz="2800" dirty="0">
                <a:solidFill>
                  <a:schemeClr val="tx1"/>
                </a:solidFill>
              </a:rPr>
              <a:t>La conclusion de la vente</a:t>
            </a:r>
          </a:p>
          <a:p>
            <a:endParaRPr lang="fr-FR" dirty="0"/>
          </a:p>
        </p:txBody>
      </p:sp>
    </p:spTree>
    <p:extLst>
      <p:ext uri="{BB962C8B-B14F-4D97-AF65-F5344CB8AC3E}">
        <p14:creationId xmlns:p14="http://schemas.microsoft.com/office/powerpoint/2010/main" val="2759785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t>QUE DIT LE REFERENTIEL ?</a:t>
            </a:r>
            <a:br>
              <a:rPr lang="fr-FR" sz="3600" dirty="0"/>
            </a:br>
            <a:r>
              <a:rPr lang="fr-FR" sz="3600" dirty="0" smtClean="0"/>
              <a:t>Les épreuves </a:t>
            </a:r>
            <a:r>
              <a:rPr lang="fr-FR" sz="3600" dirty="0"/>
              <a:t>d’examen</a:t>
            </a:r>
          </a:p>
        </p:txBody>
      </p:sp>
      <p:pic>
        <p:nvPicPr>
          <p:cNvPr id="4" name="Espace réservé du contenu 3"/>
          <p:cNvPicPr>
            <a:picLocks noGrp="1" noChangeAspect="1"/>
          </p:cNvPicPr>
          <p:nvPr>
            <p:ph idx="1"/>
          </p:nvPr>
        </p:nvPicPr>
        <p:blipFill>
          <a:blip r:embed="rId2"/>
          <a:stretch>
            <a:fillRect/>
          </a:stretch>
        </p:blipFill>
        <p:spPr>
          <a:xfrm>
            <a:off x="1846997" y="1691322"/>
            <a:ext cx="8055276" cy="4351338"/>
          </a:xfrm>
          <a:prstGeom prst="rect">
            <a:avLst/>
          </a:prstGeom>
        </p:spPr>
      </p:pic>
      <p:sp>
        <p:nvSpPr>
          <p:cNvPr id="5" name="Rectangle 4"/>
          <p:cNvSpPr/>
          <p:nvPr/>
        </p:nvSpPr>
        <p:spPr>
          <a:xfrm>
            <a:off x="1846997" y="6163213"/>
            <a:ext cx="7829266" cy="400110"/>
          </a:xfrm>
          <a:prstGeom prst="rect">
            <a:avLst/>
          </a:prstGeom>
        </p:spPr>
        <p:txBody>
          <a:bodyPr wrap="square">
            <a:spAutoFit/>
          </a:bodyPr>
          <a:lstStyle/>
          <a:p>
            <a:r>
              <a:rPr lang="fr-FR" sz="1000" b="0" i="0" u="none" strike="noStrike" baseline="0" dirty="0" smtClean="0">
                <a:solidFill>
                  <a:srgbClr val="808080"/>
                </a:solidFill>
                <a:latin typeface="Arial" panose="020B0604020202020204" pitchFamily="34" charset="0"/>
              </a:rPr>
              <a:t>* Contrôle en cours de formation.</a:t>
            </a:r>
          </a:p>
          <a:p>
            <a:r>
              <a:rPr lang="fr-FR" sz="1000" b="0" i="0" u="none" strike="noStrike" baseline="0" dirty="0" smtClean="0">
                <a:solidFill>
                  <a:srgbClr val="808080"/>
                </a:solidFill>
                <a:latin typeface="Arial" panose="020B0604020202020204" pitchFamily="34" charset="0"/>
              </a:rPr>
              <a:t>(1) Dont coefficient 1 pour la prévention, santé, environnement</a:t>
            </a:r>
            <a:endParaRPr lang="fr-FR" dirty="0"/>
          </a:p>
        </p:txBody>
      </p:sp>
    </p:spTree>
    <p:extLst>
      <p:ext uri="{BB962C8B-B14F-4D97-AF65-F5344CB8AC3E}">
        <p14:creationId xmlns:p14="http://schemas.microsoft.com/office/powerpoint/2010/main" val="277095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0853" y="-464023"/>
            <a:ext cx="9692640" cy="1428929"/>
          </a:xfrm>
        </p:spPr>
        <p:txBody>
          <a:bodyPr>
            <a:noAutofit/>
          </a:bodyPr>
          <a:lstStyle/>
          <a:p>
            <a:pPr algn="ctr"/>
            <a:r>
              <a:rPr lang="fr-FR" sz="2800" dirty="0" smtClean="0"/>
              <a:t>EP2 / Situation 1 :</a:t>
            </a:r>
            <a:r>
              <a:rPr lang="fr-FR" sz="2800" dirty="0"/>
              <a:t/>
            </a:r>
            <a:br>
              <a:rPr lang="fr-FR" sz="2800" dirty="0"/>
            </a:br>
            <a:r>
              <a:rPr lang="fr-FR" sz="2800" dirty="0" smtClean="0"/>
              <a:t>Pratique des activités en entreprise- </a:t>
            </a:r>
            <a:r>
              <a:rPr lang="fr-FR" sz="2800" dirty="0"/>
              <a:t>Coefficient </a:t>
            </a:r>
            <a:r>
              <a:rPr lang="fr-FR" sz="2800" dirty="0" smtClean="0"/>
              <a:t>5 </a:t>
            </a:r>
            <a:endParaRPr lang="fr-FR" sz="2800"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548689964"/>
              </p:ext>
            </p:extLst>
          </p:nvPr>
        </p:nvGraphicFramePr>
        <p:xfrm>
          <a:off x="872092" y="964906"/>
          <a:ext cx="9990162" cy="5400040"/>
        </p:xfrm>
        <a:graphic>
          <a:graphicData uri="http://schemas.openxmlformats.org/drawingml/2006/table">
            <a:tbl>
              <a:tblPr firstRow="1" bandRow="1">
                <a:tableStyleId>{5C22544A-7EE6-4342-B048-85BDC9FD1C3A}</a:tableStyleId>
              </a:tblPr>
              <a:tblGrid>
                <a:gridCol w="2260977"/>
                <a:gridCol w="7729185"/>
              </a:tblGrid>
              <a:tr h="370840">
                <a:tc>
                  <a:txBody>
                    <a:bodyPr/>
                    <a:lstStyle/>
                    <a:p>
                      <a:r>
                        <a:rPr lang="fr-FR" dirty="0" smtClean="0"/>
                        <a:t>Où?</a:t>
                      </a:r>
                    </a:p>
                    <a:p>
                      <a:endParaRPr lang="fr-FR" dirty="0"/>
                    </a:p>
                  </a:txBody>
                  <a:tcPr/>
                </a:tc>
                <a:tc>
                  <a:txBody>
                    <a:bodyPr/>
                    <a:lstStyle/>
                    <a:p>
                      <a:pPr lvl="1"/>
                      <a:r>
                        <a:rPr lang="fr-FR" sz="1800" b="1" kern="1200" dirty="0" smtClean="0">
                          <a:solidFill>
                            <a:schemeClr val="lt1"/>
                          </a:solidFill>
                          <a:effectLst/>
                          <a:latin typeface="+mn-lt"/>
                          <a:ea typeface="+mn-ea"/>
                          <a:cs typeface="+mn-cs"/>
                        </a:rPr>
                        <a:t>milieu professionnel au cours de la seconde PFMP de 3 semaines. (</a:t>
                      </a:r>
                      <a:r>
                        <a:rPr lang="fr-FR" sz="1800" b="1" kern="1200" dirty="0" smtClean="0">
                          <a:solidFill>
                            <a:schemeClr val="lt1"/>
                          </a:solidFill>
                          <a:effectLst/>
                          <a:latin typeface="+mj-lt"/>
                          <a:ea typeface="+mn-ea"/>
                          <a:cs typeface="+mn-cs"/>
                        </a:rPr>
                        <a:t>A défaut au cours </a:t>
                      </a:r>
                      <a:r>
                        <a:rPr lang="fr-FR" sz="1800" b="1" kern="1200" dirty="0" smtClean="0">
                          <a:solidFill>
                            <a:schemeClr val="lt1"/>
                          </a:solidFill>
                          <a:effectLst/>
                          <a:latin typeface="+mn-lt"/>
                          <a:ea typeface="+mn-ea"/>
                          <a:cs typeface="+mn-cs"/>
                        </a:rPr>
                        <a:t>du 1er semestre de la classe de première  professionnelle).</a:t>
                      </a:r>
                      <a:endParaRPr lang="fr-FR" dirty="0"/>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COMBIEN DE </a:t>
                      </a:r>
                      <a:r>
                        <a:rPr lang="fr-FR" b="1" smtClean="0"/>
                        <a:t>TEMPS?</a:t>
                      </a:r>
                      <a:endParaRPr lang="fr-FR" dirty="0"/>
                    </a:p>
                  </a:txBody>
                  <a:tcPr/>
                </a:tc>
                <a:tc>
                  <a:txBody>
                    <a:bodyPr/>
                    <a:lstStyle/>
                    <a:p>
                      <a:r>
                        <a:rPr lang="fr-FR" dirty="0" smtClean="0"/>
                        <a:t>Durant les 3 semaines</a:t>
                      </a:r>
                      <a:endParaRPr lang="fr-FR" dirty="0"/>
                    </a:p>
                  </a:txBody>
                  <a:tcPr/>
                </a:tc>
              </a:tr>
              <a:tr h="370840">
                <a:tc>
                  <a:txBody>
                    <a:bodyPr/>
                    <a:lstStyle/>
                    <a:p>
                      <a:r>
                        <a:rPr lang="fr-FR" b="1" dirty="0" smtClean="0"/>
                        <a:t>QUAND?</a:t>
                      </a:r>
                      <a:endParaRPr lang="fr-FR" b="1" dirty="0"/>
                    </a:p>
                  </a:txBody>
                  <a:tcPr/>
                </a:tc>
                <a:tc>
                  <a:txBody>
                    <a:bodyPr/>
                    <a:lstStyle/>
                    <a:p>
                      <a:r>
                        <a:rPr lang="fr-FR" dirty="0" smtClean="0">
                          <a:latin typeface="Century Schoolbook" panose="02040604050505020304" pitchFamily="18" charset="0"/>
                        </a:rPr>
                        <a:t>Tout au long de</a:t>
                      </a:r>
                      <a:r>
                        <a:rPr lang="fr-FR" baseline="0" dirty="0" smtClean="0">
                          <a:latin typeface="Century Schoolbook" panose="02040604050505020304" pitchFamily="18" charset="0"/>
                        </a:rPr>
                        <a:t> la période</a:t>
                      </a:r>
                      <a:endParaRPr lang="fr-FR" dirty="0">
                        <a:latin typeface="Century Schoolbook" panose="02040604050505020304" pitchFamily="18" charset="0"/>
                      </a:endParaRPr>
                    </a:p>
                  </a:txBody>
                  <a:tcPr/>
                </a:tc>
              </a:tr>
              <a:tr h="370840">
                <a:tc>
                  <a:txBody>
                    <a:bodyPr/>
                    <a:lstStyle/>
                    <a:p>
                      <a:r>
                        <a:rPr lang="fr-FR" b="1" dirty="0" smtClean="0"/>
                        <a:t>QUI?</a:t>
                      </a:r>
                      <a:endParaRPr lang="fr-F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Le professeur chargé de l’enseignement professionnel et le tuteur en entreprise se concertent en début de PFMP pour définir les deux phases de la situation d’évaluation qui seront réalisées par le candidat durant sa PFMP. </a:t>
                      </a:r>
                    </a:p>
                    <a:p>
                      <a:r>
                        <a:rPr lang="fr-FR" sz="1800" kern="1200" dirty="0" smtClean="0">
                          <a:solidFill>
                            <a:schemeClr val="dk1"/>
                          </a:solidFill>
                          <a:effectLst/>
                          <a:latin typeface="+mn-lt"/>
                          <a:ea typeface="+mn-ea"/>
                          <a:cs typeface="+mn-cs"/>
                        </a:rPr>
                        <a:t>Le tuteur en entreprise observe les prestations du candidat et positionne les niveaux de compétences atteints par celui-ci dans les activités d’accueil, d’information et de vente.</a:t>
                      </a:r>
                      <a:endParaRPr lang="fr-FR" dirty="0"/>
                    </a:p>
                  </a:txBody>
                  <a:tcPr/>
                </a:tc>
              </a:tr>
              <a:tr h="370840">
                <a:tc>
                  <a:txBody>
                    <a:bodyPr/>
                    <a:lstStyle/>
                    <a:p>
                      <a:r>
                        <a:rPr lang="fr-FR" b="1" dirty="0" smtClean="0"/>
                        <a:t>COMMENT?</a:t>
                      </a:r>
                      <a:endParaRPr lang="fr-F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Century Schoolbook" panose="02040604050505020304" pitchFamily="18" charset="0"/>
                          <a:ea typeface="Times New Roman" panose="02020603050405020304" pitchFamily="18" charset="0"/>
                          <a:cs typeface="Times New Roman" panose="02020603050405020304" pitchFamily="18" charset="0"/>
                        </a:rPr>
                        <a:t>Lors de son passage en entreprise en fin de PFMP, le professeur de spécialité et le tuteur se concertent sur la base des positionnements effectués et arrêtent conjointement une proposition de note pour cette situation d’évaluation</a:t>
                      </a:r>
                      <a:endParaRPr lang="fr-FR" dirty="0" smtClean="0">
                        <a:latin typeface="Century Schoolbook" panose="02040604050505020304" pitchFamily="18" charset="0"/>
                      </a:endParaRPr>
                    </a:p>
                    <a:p>
                      <a:endParaRPr lang="fr-FR" dirty="0"/>
                    </a:p>
                  </a:txBody>
                  <a:tcPr/>
                </a:tc>
              </a:tr>
            </a:tbl>
          </a:graphicData>
        </a:graphic>
      </p:graphicFrame>
    </p:spTree>
    <p:extLst>
      <p:ext uri="{BB962C8B-B14F-4D97-AF65-F5344CB8AC3E}">
        <p14:creationId xmlns:p14="http://schemas.microsoft.com/office/powerpoint/2010/main" val="937744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1695" y="262393"/>
            <a:ext cx="10012817" cy="747541"/>
          </a:xfrm>
        </p:spPr>
        <p:txBody>
          <a:bodyPr>
            <a:normAutofit/>
          </a:bodyPr>
          <a:lstStyle/>
          <a:p>
            <a:pPr algn="ctr"/>
            <a:r>
              <a:rPr lang="fr-FR" dirty="0" smtClean="0"/>
              <a:t>EP2/ SITUATION1 /EVALUATION</a:t>
            </a:r>
            <a:endParaRPr lang="fr-FR" dirty="0"/>
          </a:p>
        </p:txBody>
      </p:sp>
      <p:pic>
        <p:nvPicPr>
          <p:cNvPr id="4" name="Espace réservé du contenu 3"/>
          <p:cNvPicPr>
            <a:picLocks noGrp="1" noChangeAspect="1"/>
          </p:cNvPicPr>
          <p:nvPr>
            <p:ph idx="1"/>
          </p:nvPr>
        </p:nvPicPr>
        <p:blipFill>
          <a:blip r:embed="rId2"/>
          <a:stretch>
            <a:fillRect/>
          </a:stretch>
        </p:blipFill>
        <p:spPr>
          <a:xfrm>
            <a:off x="1783625" y="1214652"/>
            <a:ext cx="9170887" cy="5063318"/>
          </a:xfrm>
          <a:prstGeom prst="rect">
            <a:avLst/>
          </a:prstGeom>
        </p:spPr>
      </p:pic>
      <p:sp>
        <p:nvSpPr>
          <p:cNvPr id="6" name="Flèche droite 5"/>
          <p:cNvSpPr/>
          <p:nvPr/>
        </p:nvSpPr>
        <p:spPr>
          <a:xfrm>
            <a:off x="341194" y="1214652"/>
            <a:ext cx="1442431" cy="2279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COEF 2</a:t>
            </a:r>
            <a:endParaRPr lang="fr-FR" dirty="0"/>
          </a:p>
        </p:txBody>
      </p:sp>
      <p:sp>
        <p:nvSpPr>
          <p:cNvPr id="7" name="Flèche droite 6"/>
          <p:cNvSpPr/>
          <p:nvPr/>
        </p:nvSpPr>
        <p:spPr>
          <a:xfrm>
            <a:off x="341194" y="3698546"/>
            <a:ext cx="1442431" cy="2279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COEF 3</a:t>
            </a:r>
            <a:endParaRPr lang="fr-FR" dirty="0"/>
          </a:p>
        </p:txBody>
      </p:sp>
    </p:spTree>
    <p:extLst>
      <p:ext uri="{BB962C8B-B14F-4D97-AF65-F5344CB8AC3E}">
        <p14:creationId xmlns:p14="http://schemas.microsoft.com/office/powerpoint/2010/main" val="530944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521701"/>
            <a:ext cx="9692640" cy="1428929"/>
          </a:xfrm>
        </p:spPr>
        <p:txBody>
          <a:bodyPr>
            <a:normAutofit/>
          </a:bodyPr>
          <a:lstStyle/>
          <a:p>
            <a:pPr lvl="0" algn="ctr"/>
            <a:r>
              <a:rPr lang="fr-FR" sz="3200" dirty="0" smtClean="0"/>
              <a:t>EP2 : Situation 2 : Connaissance de l’environnement professionnel</a:t>
            </a:r>
            <a:r>
              <a:rPr lang="fr-FR" sz="3200" dirty="0"/>
              <a:t> Coefficient </a:t>
            </a:r>
            <a:r>
              <a:rPr lang="fr-FR" sz="3200" dirty="0" smtClean="0"/>
              <a:t>3 </a:t>
            </a:r>
            <a:br>
              <a:rPr lang="fr-FR" sz="3200" dirty="0" smtClean="0"/>
            </a:br>
            <a:endParaRPr lang="fr-FR" sz="32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59901587"/>
              </p:ext>
            </p:extLst>
          </p:nvPr>
        </p:nvGraphicFramePr>
        <p:xfrm>
          <a:off x="1262062" y="1828800"/>
          <a:ext cx="9232435" cy="4033520"/>
        </p:xfrm>
        <a:graphic>
          <a:graphicData uri="http://schemas.openxmlformats.org/drawingml/2006/table">
            <a:tbl>
              <a:tblPr firstRow="1" bandRow="1">
                <a:tableStyleId>{5C22544A-7EE6-4342-B048-85BDC9FD1C3A}</a:tableStyleId>
              </a:tblPr>
              <a:tblGrid>
                <a:gridCol w="3041736"/>
                <a:gridCol w="6190699"/>
              </a:tblGrid>
              <a:tr h="370840">
                <a:tc>
                  <a:txBody>
                    <a:bodyPr/>
                    <a:lstStyle/>
                    <a:p>
                      <a:r>
                        <a:rPr lang="fr-FR" dirty="0" smtClean="0"/>
                        <a:t>Où?</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En</a:t>
                      </a:r>
                      <a:r>
                        <a:rPr lang="fr-FR" sz="1800" baseline="0" dirty="0" smtClean="0"/>
                        <a:t> milieu professionnel </a:t>
                      </a:r>
                      <a:r>
                        <a:rPr lang="fr-FR" sz="1800" dirty="0" smtClean="0"/>
                        <a:t>ou le cas échéant en centre de formation.</a:t>
                      </a:r>
                    </a:p>
                    <a:p>
                      <a:endParaRPr lang="fr-FR" dirty="0"/>
                    </a:p>
                  </a:txBody>
                  <a:tcPr/>
                </a:tc>
              </a:tr>
              <a:tr h="370840">
                <a:tc>
                  <a:txBody>
                    <a:bodyPr/>
                    <a:lstStyle/>
                    <a:p>
                      <a:r>
                        <a:rPr lang="fr-FR" dirty="0" smtClean="0"/>
                        <a:t>COMBIEN</a:t>
                      </a:r>
                      <a:r>
                        <a:rPr lang="fr-FR" baseline="0" dirty="0" smtClean="0"/>
                        <a:t> DE TEMPS?</a:t>
                      </a:r>
                      <a:endParaRPr lang="fr-FR" dirty="0"/>
                    </a:p>
                  </a:txBody>
                  <a:tcPr/>
                </a:tc>
                <a:tc>
                  <a:txBody>
                    <a:bodyPr/>
                    <a:lstStyle/>
                    <a:p>
                      <a:r>
                        <a:rPr lang="fr-FR" dirty="0" smtClean="0"/>
                        <a:t>15 minutes</a:t>
                      </a:r>
                      <a:endParaRPr lang="fr-FR" dirty="0"/>
                    </a:p>
                  </a:txBody>
                  <a:tcPr/>
                </a:tc>
              </a:tr>
              <a:tr h="370840">
                <a:tc>
                  <a:txBody>
                    <a:bodyPr/>
                    <a:lstStyle/>
                    <a:p>
                      <a:r>
                        <a:rPr lang="fr-FR" dirty="0" smtClean="0"/>
                        <a:t>QUAND?</a:t>
                      </a:r>
                      <a:endParaRPr lang="fr-FR" dirty="0"/>
                    </a:p>
                  </a:txBody>
                  <a:tcPr/>
                </a:tc>
                <a:tc>
                  <a:txBody>
                    <a:bodyPr/>
                    <a:lstStyle/>
                    <a:p>
                      <a:r>
                        <a:rPr lang="fr-FR" dirty="0" smtClean="0"/>
                        <a:t>Fin de PFMP </a:t>
                      </a:r>
                      <a:endParaRPr lang="fr-FR" dirty="0"/>
                    </a:p>
                  </a:txBody>
                  <a:tcPr/>
                </a:tc>
              </a:tr>
              <a:tr h="370840">
                <a:tc>
                  <a:txBody>
                    <a:bodyPr/>
                    <a:lstStyle/>
                    <a:p>
                      <a:r>
                        <a:rPr lang="fr-FR" dirty="0" smtClean="0"/>
                        <a:t>QUI?</a:t>
                      </a:r>
                      <a:endParaRPr lang="fr-FR" dirty="0"/>
                    </a:p>
                  </a:txBody>
                  <a:tcPr/>
                </a:tc>
                <a:tc>
                  <a:txBody>
                    <a:bodyPr/>
                    <a:lstStyle/>
                    <a:p>
                      <a:r>
                        <a:rPr lang="fr-FR" sz="1800" kern="1200" dirty="0" smtClean="0">
                          <a:solidFill>
                            <a:schemeClr val="dk1"/>
                          </a:solidFill>
                          <a:effectLst/>
                          <a:latin typeface="+mn-lt"/>
                          <a:ea typeface="+mn-ea"/>
                          <a:cs typeface="+mn-cs"/>
                        </a:rPr>
                        <a:t>Le professeur chargé de l’enseignement professionnel et le tuteur </a:t>
                      </a:r>
                      <a:endParaRPr lang="fr-FR" dirty="0"/>
                    </a:p>
                  </a:txBody>
                  <a:tcPr/>
                </a:tc>
              </a:tr>
              <a:tr h="370840">
                <a:tc>
                  <a:txBody>
                    <a:bodyPr/>
                    <a:lstStyle/>
                    <a:p>
                      <a:r>
                        <a:rPr lang="fr-FR" dirty="0" smtClean="0"/>
                        <a:t>COMMENT?</a:t>
                      </a:r>
                      <a:endParaRPr lang="fr-FR" dirty="0"/>
                    </a:p>
                  </a:txBody>
                  <a:tcPr/>
                </a:tc>
                <a:tc>
                  <a:txBody>
                    <a:bodyPr/>
                    <a:lstStyle/>
                    <a:p>
                      <a:pPr lvl="0" algn="just"/>
                      <a:r>
                        <a:rPr lang="fr-FR" sz="1800" b="1" dirty="0" smtClean="0"/>
                        <a:t>Première phase</a:t>
                      </a:r>
                      <a:r>
                        <a:rPr lang="fr-FR" sz="1800" dirty="0" smtClean="0"/>
                        <a:t>, le candidat présente les caractéristiques de l’environnement de  l’organisation.</a:t>
                      </a:r>
                    </a:p>
                    <a:p>
                      <a:pPr lvl="0" algn="just"/>
                      <a:r>
                        <a:rPr lang="fr-FR" sz="1800" b="1" dirty="0" smtClean="0"/>
                        <a:t>Deuxième phase,</a:t>
                      </a:r>
                      <a:r>
                        <a:rPr lang="fr-FR" sz="1800" dirty="0" smtClean="0"/>
                        <a:t> la commission procède à un questionnement permettant d’approfondir la présentation effectuée par le candidat.  </a:t>
                      </a:r>
                    </a:p>
                    <a:p>
                      <a:endParaRPr lang="fr-FR" dirty="0"/>
                    </a:p>
                  </a:txBody>
                  <a:tcPr/>
                </a:tc>
              </a:tr>
            </a:tbl>
          </a:graphicData>
        </a:graphic>
      </p:graphicFrame>
    </p:spTree>
    <p:extLst>
      <p:ext uri="{BB962C8B-B14F-4D97-AF65-F5344CB8AC3E}">
        <p14:creationId xmlns:p14="http://schemas.microsoft.com/office/powerpoint/2010/main" val="3890468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262394"/>
            <a:ext cx="9692640" cy="694210"/>
          </a:xfrm>
        </p:spPr>
        <p:txBody>
          <a:bodyPr>
            <a:normAutofit/>
          </a:bodyPr>
          <a:lstStyle/>
          <a:p>
            <a:pPr algn="ctr"/>
            <a:r>
              <a:rPr lang="fr-FR" sz="4000" dirty="0"/>
              <a:t>EP2/ </a:t>
            </a:r>
            <a:r>
              <a:rPr lang="fr-FR" sz="4000" dirty="0" smtClean="0"/>
              <a:t>SITUATION2 /EVALUATION</a:t>
            </a:r>
            <a:endParaRPr lang="fr-FR" sz="4000" dirty="0"/>
          </a:p>
        </p:txBody>
      </p:sp>
      <p:pic>
        <p:nvPicPr>
          <p:cNvPr id="4" name="Espace réservé du contenu 3"/>
          <p:cNvPicPr>
            <a:picLocks noGrp="1" noChangeAspect="1"/>
          </p:cNvPicPr>
          <p:nvPr>
            <p:ph idx="1"/>
          </p:nvPr>
        </p:nvPicPr>
        <p:blipFill>
          <a:blip r:embed="rId2"/>
          <a:stretch>
            <a:fillRect/>
          </a:stretch>
        </p:blipFill>
        <p:spPr>
          <a:xfrm>
            <a:off x="829993" y="1344452"/>
            <a:ext cx="9889588" cy="2285013"/>
          </a:xfrm>
          <a:prstGeom prst="rect">
            <a:avLst/>
          </a:prstGeom>
        </p:spPr>
      </p:pic>
      <p:sp>
        <p:nvSpPr>
          <p:cNvPr id="5" name="Flèche à angle droit 4"/>
          <p:cNvSpPr/>
          <p:nvPr/>
        </p:nvSpPr>
        <p:spPr>
          <a:xfrm>
            <a:off x="9348715" y="3728149"/>
            <a:ext cx="1143000" cy="107156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709683" y="3728149"/>
            <a:ext cx="8639033" cy="523220"/>
          </a:xfrm>
          <a:prstGeom prst="rect">
            <a:avLst/>
          </a:prstGeom>
        </p:spPr>
        <p:txBody>
          <a:bodyPr wrap="square">
            <a:spAutoFit/>
          </a:bodyPr>
          <a:lstStyle/>
          <a:p>
            <a:r>
              <a:rPr lang="fr-FR" sz="2800" dirty="0" smtClean="0"/>
              <a:t>15 minutes </a:t>
            </a:r>
            <a:endParaRPr lang="fr-FR" sz="2800" dirty="0">
              <a:latin typeface="Century Schoolbook" panose="02040604050505020304" pitchFamily="18" charset="0"/>
            </a:endParaRPr>
          </a:p>
        </p:txBody>
      </p:sp>
      <p:sp>
        <p:nvSpPr>
          <p:cNvPr id="7" name="Rectangle 6"/>
          <p:cNvSpPr/>
          <p:nvPr/>
        </p:nvSpPr>
        <p:spPr>
          <a:xfrm>
            <a:off x="286602" y="4251369"/>
            <a:ext cx="9062113" cy="2308324"/>
          </a:xfrm>
          <a:prstGeom prst="rect">
            <a:avLst/>
          </a:prstGeom>
        </p:spPr>
        <p:txBody>
          <a:bodyPr wrap="square">
            <a:spAutoFit/>
          </a:bodyPr>
          <a:lstStyle/>
          <a:p>
            <a:r>
              <a:rPr lang="fr-FR"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l'élève présente, à l'aide de </a:t>
            </a:r>
            <a:r>
              <a:rPr lang="fr-FR" sz="2400" dirty="0">
                <a:solidFill>
                  <a:schemeClr val="accent1"/>
                </a:solidFill>
                <a:latin typeface="Century Schoolbook" panose="02040604050505020304" pitchFamily="18" charset="0"/>
                <a:ea typeface="Times New Roman" panose="02020603050405020304" pitchFamily="18" charset="0"/>
                <a:cs typeface="Times New Roman" panose="02020603050405020304" pitchFamily="18" charset="0"/>
                <a:hlinkClick r:id="rId3" action="ppaction://hlinkfile"/>
              </a:rPr>
              <a:t>la fiche signalétique</a:t>
            </a:r>
            <a:r>
              <a:rPr lang="fr-FR"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 les caractéristiques de l'environnement professionnel, économique et juridique de l'organisation</a:t>
            </a:r>
            <a:r>
              <a:rPr lang="fr-FR" sz="2400" dirty="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a:t>
            </a:r>
          </a:p>
          <a:p>
            <a:r>
              <a:rPr lang="fr-FR" sz="2400" dirty="0" smtClean="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 </a:t>
            </a:r>
            <a:r>
              <a:rPr lang="fr-FR" sz="2400"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Dans un deuxième temps, la commission procède à un questionnement permettant d'approfondir la présentation du candidat.</a:t>
            </a:r>
            <a:endParaRPr lang="fr-FR" sz="2400" dirty="0">
              <a:latin typeface="Century Schoolbook" panose="02040604050505020304" pitchFamily="18" charset="0"/>
            </a:endParaRPr>
          </a:p>
        </p:txBody>
      </p:sp>
    </p:spTree>
    <p:extLst>
      <p:ext uri="{BB962C8B-B14F-4D97-AF65-F5344CB8AC3E}">
        <p14:creationId xmlns:p14="http://schemas.microsoft.com/office/powerpoint/2010/main" val="99104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PFMP</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95888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REPARTITION</a:t>
            </a:r>
            <a:endParaRPr lang="fr-FR" dirty="0"/>
          </a:p>
        </p:txBody>
      </p:sp>
      <p:graphicFrame>
        <p:nvGraphicFramePr>
          <p:cNvPr id="17" name="Espace réservé du contenu 16"/>
          <p:cNvGraphicFramePr>
            <a:graphicFrameLocks noGrp="1"/>
          </p:cNvGraphicFramePr>
          <p:nvPr>
            <p:ph idx="1"/>
            <p:extLst>
              <p:ext uri="{D42A27DB-BD31-4B8C-83A1-F6EECF244321}">
                <p14:modId xmlns:p14="http://schemas.microsoft.com/office/powerpoint/2010/main" val="1111462108"/>
              </p:ext>
            </p:extLst>
          </p:nvPr>
        </p:nvGraphicFramePr>
        <p:xfrm>
          <a:off x="614147" y="1828800"/>
          <a:ext cx="10167582" cy="3581400"/>
        </p:xfrm>
        <a:graphic>
          <a:graphicData uri="http://schemas.openxmlformats.org/drawingml/2006/table">
            <a:tbl>
              <a:tblPr firstRow="1" bandRow="1">
                <a:tableStyleId>{5C22544A-7EE6-4342-B048-85BDC9FD1C3A}</a:tableStyleId>
              </a:tblPr>
              <a:tblGrid>
                <a:gridCol w="2756850"/>
                <a:gridCol w="2579427"/>
                <a:gridCol w="1187355"/>
                <a:gridCol w="1201003"/>
                <a:gridCol w="1269242"/>
                <a:gridCol w="1173705"/>
              </a:tblGrid>
              <a:tr h="370840">
                <a:tc gridSpan="6">
                  <a:txBody>
                    <a:bodyPr/>
                    <a:lstStyle/>
                    <a:p>
                      <a:pPr algn="ctr"/>
                      <a:r>
                        <a:rPr lang="fr-FR" dirty="0" smtClean="0"/>
                        <a:t>BAC PRO TERTIAIRE</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gridSpan="6">
                  <a:txBody>
                    <a:bodyPr/>
                    <a:lstStyle/>
                    <a:p>
                      <a:pPr algn="ctr"/>
                      <a:r>
                        <a:rPr lang="fr-FR" dirty="0" smtClean="0"/>
                        <a:t>22</a:t>
                      </a:r>
                      <a:r>
                        <a:rPr lang="fr-FR" baseline="0" dirty="0" smtClean="0"/>
                        <a:t> SEMAINES PFMP</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gridSpan="2">
                  <a:txBody>
                    <a:bodyPr/>
                    <a:lstStyle/>
                    <a:p>
                      <a:pPr algn="ctr"/>
                      <a:r>
                        <a:rPr lang="fr-FR" dirty="0" smtClean="0"/>
                        <a:t>SECONDE</a:t>
                      </a:r>
                      <a:r>
                        <a:rPr lang="fr-FR" baseline="0" dirty="0" smtClean="0"/>
                        <a:t> </a:t>
                      </a:r>
                    </a:p>
                    <a:p>
                      <a:pPr algn="ctr"/>
                      <a:endParaRPr lang="fr-FR" baseline="0" dirty="0" smtClean="0"/>
                    </a:p>
                    <a:p>
                      <a:pPr algn="ctr"/>
                      <a:endParaRPr lang="fr-FR" dirty="0"/>
                    </a:p>
                  </a:txBody>
                  <a:tcPr/>
                </a:tc>
                <a:tc hMerge="1">
                  <a:txBody>
                    <a:bodyPr/>
                    <a:lstStyle/>
                    <a:p>
                      <a:endParaRPr lang="fr-FR" dirty="0"/>
                    </a:p>
                  </a:txBody>
                  <a:tcPr/>
                </a:tc>
                <a:tc gridSpan="2">
                  <a:txBody>
                    <a:bodyPr/>
                    <a:lstStyle/>
                    <a:p>
                      <a:pPr algn="ctr"/>
                      <a:r>
                        <a:rPr lang="fr-FR" dirty="0" smtClean="0"/>
                        <a:t>PREMIERE</a:t>
                      </a:r>
                    </a:p>
                    <a:p>
                      <a:pPr algn="ctr"/>
                      <a:endParaRPr lang="fr-FR" dirty="0"/>
                    </a:p>
                  </a:txBody>
                  <a:tcPr/>
                </a:tc>
                <a:tc hMerge="1">
                  <a:txBody>
                    <a:bodyPr/>
                    <a:lstStyle/>
                    <a:p>
                      <a:endParaRPr lang="fr-FR" dirty="0"/>
                    </a:p>
                  </a:txBody>
                  <a:tcPr/>
                </a:tc>
                <a:tc gridSpan="2">
                  <a:txBody>
                    <a:bodyPr/>
                    <a:lstStyle/>
                    <a:p>
                      <a:pPr algn="ctr"/>
                      <a:r>
                        <a:rPr lang="fr-FR" dirty="0" smtClean="0"/>
                        <a:t>TERMINALE</a:t>
                      </a:r>
                      <a:endParaRPr lang="fr-FR" dirty="0"/>
                    </a:p>
                  </a:txBody>
                  <a:tcPr/>
                </a:tc>
                <a:tc hMerge="1">
                  <a:txBody>
                    <a:bodyPr/>
                    <a:lstStyle/>
                    <a:p>
                      <a:endParaRPr lang="fr-FR" dirty="0"/>
                    </a:p>
                  </a:txBody>
                  <a:tcPr/>
                </a:tc>
              </a:tr>
              <a:tr h="370840">
                <a:tc>
                  <a:txBody>
                    <a:bodyPr/>
                    <a:lstStyle/>
                    <a:p>
                      <a:pPr algn="ctr"/>
                      <a:r>
                        <a:rPr lang="fr-FR" dirty="0" smtClean="0"/>
                        <a:t>3 semaines</a:t>
                      </a:r>
                      <a:endParaRPr lang="fr-FR" dirty="0"/>
                    </a:p>
                  </a:txBody>
                  <a:tcPr/>
                </a:tc>
                <a:tc>
                  <a:txBody>
                    <a:bodyPr/>
                    <a:lstStyle/>
                    <a:p>
                      <a:pPr algn="ctr"/>
                      <a:r>
                        <a:rPr lang="fr-FR" dirty="0" smtClean="0"/>
                        <a:t>3 semaines</a:t>
                      </a:r>
                      <a:endParaRPr lang="fr-FR" dirty="0"/>
                    </a:p>
                  </a:txBody>
                  <a:tcPr/>
                </a:tc>
                <a:tc>
                  <a:txBody>
                    <a:bodyPr/>
                    <a:lstStyle/>
                    <a:p>
                      <a:pPr algn="ctr"/>
                      <a:r>
                        <a:rPr lang="fr-FR" dirty="0" smtClean="0"/>
                        <a:t>4 semaines</a:t>
                      </a:r>
                      <a:endParaRPr lang="fr-FR" dirty="0"/>
                    </a:p>
                  </a:txBody>
                  <a:tcPr/>
                </a:tc>
                <a:tc>
                  <a:txBody>
                    <a:bodyPr/>
                    <a:lstStyle/>
                    <a:p>
                      <a:pPr algn="ctr"/>
                      <a:r>
                        <a:rPr lang="fr-FR" dirty="0" smtClean="0"/>
                        <a:t>4 semaines</a:t>
                      </a:r>
                      <a:endParaRPr lang="fr-FR" dirty="0"/>
                    </a:p>
                  </a:txBody>
                  <a:tcPr/>
                </a:tc>
                <a:tc>
                  <a:txBody>
                    <a:bodyPr/>
                    <a:lstStyle/>
                    <a:p>
                      <a:pPr algn="ctr"/>
                      <a:r>
                        <a:rPr lang="fr-FR" dirty="0" smtClean="0"/>
                        <a:t>4 semaines</a:t>
                      </a:r>
                      <a:endParaRPr lang="fr-FR" dirty="0"/>
                    </a:p>
                  </a:txBody>
                  <a:tcPr/>
                </a:tc>
                <a:tc>
                  <a:txBody>
                    <a:bodyPr/>
                    <a:lstStyle/>
                    <a:p>
                      <a:pPr algn="ctr"/>
                      <a:r>
                        <a:rPr lang="fr-FR" dirty="0" smtClean="0"/>
                        <a:t>4 semaines</a:t>
                      </a:r>
                      <a:endParaRPr lang="fr-FR" dirty="0"/>
                    </a:p>
                  </a:txBody>
                  <a:tcPr/>
                </a:tc>
              </a:tr>
              <a:tr h="370840">
                <a:tc>
                  <a:txBody>
                    <a:bodyPr/>
                    <a:lstStyle/>
                    <a:p>
                      <a:pPr algn="ctr"/>
                      <a:r>
                        <a:rPr lang="fr-FR" sz="1800" kern="1200" dirty="0" smtClean="0">
                          <a:solidFill>
                            <a:schemeClr val="dk1"/>
                          </a:solidFill>
                          <a:effectLst/>
                          <a:latin typeface="+mn-lt"/>
                          <a:ea typeface="+mn-ea"/>
                          <a:cs typeface="+mn-cs"/>
                        </a:rPr>
                        <a:t>En décembre-janvier</a:t>
                      </a:r>
                      <a:endParaRPr lang="fr-FR" dirty="0"/>
                    </a:p>
                  </a:txBody>
                  <a:tcPr/>
                </a:tc>
                <a:tc>
                  <a:txBody>
                    <a:bodyPr/>
                    <a:lstStyle/>
                    <a:p>
                      <a:pPr algn="ctr"/>
                      <a:r>
                        <a:rPr lang="fr-FR" sz="1800" kern="1200" dirty="0" smtClean="0">
                          <a:solidFill>
                            <a:schemeClr val="dk1"/>
                          </a:solidFill>
                          <a:effectLst/>
                          <a:latin typeface="+mn-lt"/>
                          <a:ea typeface="+mn-ea"/>
                          <a:cs typeface="+mn-cs"/>
                        </a:rPr>
                        <a:t>En juin</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pPr algn="ctr"/>
                      <a:r>
                        <a:rPr lang="fr-FR" dirty="0" smtClean="0"/>
                        <a:t>SUIVI </a:t>
                      </a:r>
                      <a:r>
                        <a:rPr lang="fr-FR" baseline="-25000" dirty="0" smtClean="0"/>
                        <a:t>+</a:t>
                      </a:r>
                      <a:r>
                        <a:rPr lang="fr-FR" baseline="0" dirty="0" smtClean="0"/>
                        <a:t> SIGNATURE TOUS LES  </a:t>
                      </a:r>
                    </a:p>
                    <a:p>
                      <a:pPr algn="ctr"/>
                      <a:r>
                        <a:rPr lang="fr-FR" baseline="0" dirty="0" smtClean="0"/>
                        <a:t>ENSEIGNANTS </a:t>
                      </a:r>
                      <a:endParaRPr lang="fr-FR" dirty="0"/>
                    </a:p>
                  </a:txBody>
                  <a:tcPr/>
                </a:tc>
                <a:tc>
                  <a:txBody>
                    <a:bodyPr/>
                    <a:lstStyle/>
                    <a:p>
                      <a:pPr algn="ctr"/>
                      <a:r>
                        <a:rPr lang="fr-FR" sz="1600" dirty="0" smtClean="0"/>
                        <a:t>EVALUATION EP2</a:t>
                      </a:r>
                    </a:p>
                    <a:p>
                      <a:pPr algn="ctr"/>
                      <a:r>
                        <a:rPr lang="fr-FR" dirty="0" smtClean="0"/>
                        <a:t>ENSEIGNEMENT</a:t>
                      </a:r>
                      <a:r>
                        <a:rPr lang="fr-FR" baseline="0" dirty="0" smtClean="0"/>
                        <a:t> PROFESSIONNEL</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
        <p:nvSpPr>
          <p:cNvPr id="18" name="Flèche angle droit à deux pointes 17"/>
          <p:cNvSpPr/>
          <p:nvPr/>
        </p:nvSpPr>
        <p:spPr>
          <a:xfrm rot="13550075">
            <a:off x="3000755" y="2902961"/>
            <a:ext cx="761776" cy="74827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angle droit à deux pointes 18"/>
          <p:cNvSpPr/>
          <p:nvPr/>
        </p:nvSpPr>
        <p:spPr>
          <a:xfrm rot="13550075">
            <a:off x="6763713" y="2902960"/>
            <a:ext cx="761776" cy="74827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angle droit à deux pointes 19"/>
          <p:cNvSpPr/>
          <p:nvPr/>
        </p:nvSpPr>
        <p:spPr>
          <a:xfrm rot="13550075">
            <a:off x="9216485" y="2902960"/>
            <a:ext cx="761776" cy="74827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06304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Merci </a:t>
            </a:r>
            <a:endParaRPr lang="fr-FR" dirty="0"/>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32" y="1407707"/>
            <a:ext cx="10058400" cy="4238713"/>
          </a:xfrm>
          <a:prstGeom prst="rect">
            <a:avLst/>
          </a:prstGeom>
        </p:spPr>
      </p:pic>
    </p:spTree>
    <p:extLst>
      <p:ext uri="{BB962C8B-B14F-4D97-AF65-F5344CB8AC3E}">
        <p14:creationId xmlns:p14="http://schemas.microsoft.com/office/powerpoint/2010/main" val="2525821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QUE DIT LE REFERENTIEL </a:t>
            </a:r>
            <a:r>
              <a:rPr lang="fr-FR" dirty="0" smtClean="0"/>
              <a:t>?</a:t>
            </a:r>
            <a:br>
              <a:rPr lang="fr-FR" dirty="0" smtClean="0"/>
            </a:br>
            <a:r>
              <a:rPr lang="fr-FR" dirty="0" smtClean="0"/>
              <a:t>Enseignement professionnel </a:t>
            </a:r>
            <a:r>
              <a:rPr lang="fr-FR" dirty="0"/>
              <a:t/>
            </a:r>
            <a:br>
              <a:rPr lang="fr-FR" dirty="0"/>
            </a:br>
            <a:endParaRPr lang="fr-FR" dirty="0"/>
          </a:p>
        </p:txBody>
      </p:sp>
      <p:sp>
        <p:nvSpPr>
          <p:cNvPr id="3" name="Espace réservé du contenu 2"/>
          <p:cNvSpPr>
            <a:spLocks noGrp="1"/>
          </p:cNvSpPr>
          <p:nvPr>
            <p:ph idx="1"/>
          </p:nvPr>
        </p:nvSpPr>
        <p:spPr>
          <a:xfrm>
            <a:off x="825144" y="1514901"/>
            <a:ext cx="8595360" cy="4351337"/>
          </a:xfrm>
        </p:spPr>
        <p:txBody>
          <a:bodyPr/>
          <a:lstStyle/>
          <a:p>
            <a:endParaRPr lang="fr-FR" dirty="0"/>
          </a:p>
        </p:txBody>
      </p:sp>
      <p:sp>
        <p:nvSpPr>
          <p:cNvPr id="4" name="Rectangle 2"/>
          <p:cNvSpPr>
            <a:spLocks noChangeArrowheads="1"/>
          </p:cNvSpPr>
          <p:nvPr/>
        </p:nvSpPr>
        <p:spPr bwMode="auto">
          <a:xfrm>
            <a:off x="-436728" y="-3138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405436241"/>
              </p:ext>
            </p:extLst>
          </p:nvPr>
        </p:nvGraphicFramePr>
        <p:xfrm>
          <a:off x="825144" y="1146413"/>
          <a:ext cx="9629041" cy="5281684"/>
        </p:xfrm>
        <a:graphic>
          <a:graphicData uri="http://schemas.openxmlformats.org/presentationml/2006/ole">
            <mc:AlternateContent xmlns:mc="http://schemas.openxmlformats.org/markup-compatibility/2006">
              <mc:Choice xmlns:v="urn:schemas-microsoft-com:vml" Requires="v">
                <p:oleObj spid="_x0000_s1193" name="Diapositive" r:id="rId4" imgW="4569445" imgH="3426611" progId="PowerPoint.Slide.12">
                  <p:embed/>
                </p:oleObj>
              </mc:Choice>
              <mc:Fallback>
                <p:oleObj name="Diapositive" r:id="rId4" imgW="4569445" imgH="3426611" progId="PowerPoint.Slide.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144" y="1146413"/>
                        <a:ext cx="9629041" cy="5281684"/>
                      </a:xfrm>
                      <a:prstGeom prst="rect">
                        <a:avLst/>
                      </a:prstGeom>
                      <a:noFill/>
                    </p:spPr>
                  </p:pic>
                </p:oleObj>
              </mc:Fallback>
            </mc:AlternateContent>
          </a:graphicData>
        </a:graphic>
      </p:graphicFrame>
    </p:spTree>
    <p:extLst>
      <p:ext uri="{BB962C8B-B14F-4D97-AF65-F5344CB8AC3E}">
        <p14:creationId xmlns:p14="http://schemas.microsoft.com/office/powerpoint/2010/main" val="34140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200" dirty="0"/>
              <a:t>EP1 : ÉPREUVE PROFESSIONNELLE LIÉE AU CONTACT AVEC LE CLIENT</a:t>
            </a:r>
            <a:br>
              <a:rPr lang="fr-FR" sz="3200" dirty="0"/>
            </a:br>
            <a:r>
              <a:rPr lang="fr-FR" sz="3200" dirty="0"/>
              <a:t>ET/OU </a:t>
            </a:r>
            <a:r>
              <a:rPr lang="fr-FR" sz="3200" dirty="0" smtClean="0"/>
              <a:t>L’USAGER</a:t>
            </a:r>
            <a:br>
              <a:rPr lang="fr-FR" sz="3200" dirty="0" smtClean="0"/>
            </a:br>
            <a:r>
              <a:rPr lang="fr-FR" sz="3200" dirty="0" smtClean="0"/>
              <a:t>coefficient 4</a:t>
            </a:r>
            <a:endParaRPr lang="fr-FR" sz="3200" dirty="0"/>
          </a:p>
        </p:txBody>
      </p:sp>
      <p:sp>
        <p:nvSpPr>
          <p:cNvPr id="3" name="Espace réservé du contenu 2"/>
          <p:cNvSpPr>
            <a:spLocks noGrp="1"/>
          </p:cNvSpPr>
          <p:nvPr>
            <p:ph idx="1"/>
          </p:nvPr>
        </p:nvSpPr>
        <p:spPr/>
        <p:txBody>
          <a:bodyPr/>
          <a:lstStyle/>
          <a:p>
            <a:pPr>
              <a:spcAft>
                <a:spcPts val="0"/>
              </a:spcAft>
              <a:buFont typeface="Wingdings 3" panose="05040102010807070707" pitchFamily="18" charset="2"/>
              <a:buChar char="Æ"/>
              <a:defRPr/>
            </a:pPr>
            <a:r>
              <a:rPr lang="fr-FR" u="sng" dirty="0">
                <a:solidFill>
                  <a:schemeClr val="bg1">
                    <a:lumMod val="50000"/>
                  </a:schemeClr>
                </a:solidFill>
                <a:latin typeface="Tahoma" pitchFamily="34" charset="0"/>
                <a:cs typeface="Tahoma" pitchFamily="34" charset="0"/>
              </a:rPr>
              <a:t>Objectif de l’épreuve</a:t>
            </a:r>
            <a:r>
              <a:rPr lang="fr-FR" dirty="0">
                <a:solidFill>
                  <a:schemeClr val="bg1">
                    <a:lumMod val="50000"/>
                  </a:schemeClr>
                </a:solidFill>
                <a:latin typeface="Tahoma" pitchFamily="34" charset="0"/>
                <a:cs typeface="Tahoma" pitchFamily="34" charset="0"/>
              </a:rPr>
              <a:t> :</a:t>
            </a:r>
          </a:p>
          <a:p>
            <a:pPr>
              <a:spcAft>
                <a:spcPts val="0"/>
              </a:spcAft>
              <a:buNone/>
              <a:defRPr/>
            </a:pPr>
            <a:r>
              <a:rPr lang="fr-FR" dirty="0">
                <a:solidFill>
                  <a:schemeClr val="bg1">
                    <a:lumMod val="50000"/>
                  </a:schemeClr>
                </a:solidFill>
                <a:latin typeface="Tahoma" pitchFamily="34" charset="0"/>
                <a:cs typeface="Tahoma" pitchFamily="34" charset="0"/>
              </a:rPr>
              <a:t>	Apprécier la maîtrise des techniques mises en œuvre et l’aptitude du candidat à </a:t>
            </a:r>
            <a:r>
              <a:rPr lang="fr-FR" dirty="0">
                <a:solidFill>
                  <a:schemeClr val="accent1"/>
                </a:solidFill>
                <a:latin typeface="Tahoma" pitchFamily="34" charset="0"/>
                <a:cs typeface="Tahoma" pitchFamily="34" charset="0"/>
              </a:rPr>
              <a:t>utiliser des documents et outils professionnels </a:t>
            </a:r>
            <a:r>
              <a:rPr lang="fr-FR" dirty="0">
                <a:solidFill>
                  <a:schemeClr val="bg1">
                    <a:lumMod val="50000"/>
                  </a:schemeClr>
                </a:solidFill>
                <a:latin typeface="Tahoma" pitchFamily="34" charset="0"/>
                <a:cs typeface="Tahoma" pitchFamily="34" charset="0"/>
              </a:rPr>
              <a:t>dans l’activité de contact avec le client et/ou l’usager</a:t>
            </a:r>
            <a:r>
              <a:rPr lang="fr-FR" dirty="0" smtClean="0">
                <a:solidFill>
                  <a:schemeClr val="bg1">
                    <a:lumMod val="50000"/>
                  </a:schemeClr>
                </a:solidFill>
                <a:latin typeface="Tahoma" pitchFamily="34" charset="0"/>
                <a:cs typeface="Tahoma" pitchFamily="34" charset="0"/>
              </a:rPr>
              <a:t>.</a:t>
            </a:r>
          </a:p>
          <a:p>
            <a:pPr>
              <a:spcAft>
                <a:spcPts val="0"/>
              </a:spcAft>
              <a:buNone/>
              <a:defRPr/>
            </a:pPr>
            <a:endParaRPr lang="fr-FR" dirty="0">
              <a:solidFill>
                <a:schemeClr val="bg1">
                  <a:lumMod val="50000"/>
                </a:schemeClr>
              </a:solidFill>
              <a:latin typeface="Tahoma" pitchFamily="34" charset="0"/>
              <a:cs typeface="Tahoma" pitchFamily="34" charset="0"/>
            </a:endParaRPr>
          </a:p>
          <a:p>
            <a:pPr>
              <a:spcAft>
                <a:spcPts val="0"/>
              </a:spcAft>
              <a:buFont typeface="Wingdings 3" panose="05040102010807070707" pitchFamily="18" charset="2"/>
              <a:buChar char="Æ"/>
              <a:defRPr/>
            </a:pPr>
            <a:r>
              <a:rPr lang="fr-FR" u="sng" dirty="0" smtClean="0">
                <a:solidFill>
                  <a:schemeClr val="bg1">
                    <a:lumMod val="50000"/>
                  </a:schemeClr>
                </a:solidFill>
                <a:latin typeface="Tahoma" pitchFamily="34" charset="0"/>
                <a:cs typeface="Tahoma" pitchFamily="34" charset="0"/>
              </a:rPr>
              <a:t>Contenu de l’épreuve</a:t>
            </a:r>
            <a:r>
              <a:rPr lang="fr-FR" dirty="0" smtClean="0">
                <a:solidFill>
                  <a:schemeClr val="bg1">
                    <a:lumMod val="50000"/>
                  </a:schemeClr>
                </a:solidFill>
                <a:latin typeface="Tahoma" pitchFamily="34" charset="0"/>
                <a:cs typeface="Tahoma" pitchFamily="34" charset="0"/>
              </a:rPr>
              <a:t> :</a:t>
            </a:r>
          </a:p>
          <a:p>
            <a:pPr algn="just">
              <a:spcAft>
                <a:spcPts val="0"/>
              </a:spcAft>
              <a:buNone/>
              <a:defRPr/>
            </a:pPr>
            <a:r>
              <a:rPr lang="fr-FR" dirty="0">
                <a:solidFill>
                  <a:schemeClr val="bg1">
                    <a:lumMod val="50000"/>
                  </a:schemeClr>
                </a:solidFill>
                <a:latin typeface="Tahoma" pitchFamily="34" charset="0"/>
                <a:cs typeface="Tahoma" pitchFamily="34" charset="0"/>
              </a:rPr>
              <a:t>	Elle évalue les </a:t>
            </a:r>
            <a:r>
              <a:rPr lang="fr-FR" dirty="0">
                <a:solidFill>
                  <a:schemeClr val="accent1"/>
                </a:solidFill>
                <a:latin typeface="Tahoma" pitchFamily="34" charset="0"/>
                <a:cs typeface="Tahoma" pitchFamily="34" charset="0"/>
              </a:rPr>
              <a:t>compétences</a:t>
            </a:r>
            <a:r>
              <a:rPr lang="fr-FR" dirty="0">
                <a:solidFill>
                  <a:schemeClr val="bg1">
                    <a:lumMod val="50000"/>
                  </a:schemeClr>
                </a:solidFill>
                <a:latin typeface="Tahoma" pitchFamily="34" charset="0"/>
                <a:cs typeface="Tahoma" pitchFamily="34" charset="0"/>
              </a:rPr>
              <a:t>, les </a:t>
            </a:r>
            <a:r>
              <a:rPr lang="fr-FR" dirty="0">
                <a:solidFill>
                  <a:schemeClr val="accent1"/>
                </a:solidFill>
                <a:latin typeface="Tahoma" pitchFamily="34" charset="0"/>
                <a:cs typeface="Tahoma" pitchFamily="34" charset="0"/>
              </a:rPr>
              <a:t>comportements professionnels </a:t>
            </a:r>
            <a:r>
              <a:rPr lang="fr-FR" dirty="0">
                <a:solidFill>
                  <a:schemeClr val="bg1">
                    <a:lumMod val="50000"/>
                  </a:schemeClr>
                </a:solidFill>
                <a:latin typeface="Tahoma" pitchFamily="34" charset="0"/>
                <a:cs typeface="Tahoma" pitchFamily="34" charset="0"/>
              </a:rPr>
              <a:t>et les </a:t>
            </a:r>
            <a:r>
              <a:rPr lang="fr-FR" dirty="0">
                <a:solidFill>
                  <a:schemeClr val="accent1"/>
                </a:solidFill>
                <a:latin typeface="Tahoma" pitchFamily="34" charset="0"/>
                <a:cs typeface="Tahoma" pitchFamily="34" charset="0"/>
              </a:rPr>
              <a:t>savoirs associés</a:t>
            </a:r>
            <a:r>
              <a:rPr lang="fr-FR" dirty="0">
                <a:solidFill>
                  <a:schemeClr val="bg1">
                    <a:lumMod val="50000"/>
                  </a:schemeClr>
                </a:solidFill>
                <a:latin typeface="Tahoma" pitchFamily="34" charset="0"/>
                <a:cs typeface="Tahoma" pitchFamily="34" charset="0"/>
              </a:rPr>
              <a:t>, inscrits dans le référentiel de certification, relevant </a:t>
            </a:r>
            <a:r>
              <a:rPr lang="fr-FR" dirty="0" smtClean="0">
                <a:solidFill>
                  <a:schemeClr val="bg1">
                    <a:lumMod val="50000"/>
                  </a:schemeClr>
                </a:solidFill>
                <a:latin typeface="Tahoma" pitchFamily="34" charset="0"/>
                <a:cs typeface="Tahoma" pitchFamily="34" charset="0"/>
              </a:rPr>
              <a:t>de:</a:t>
            </a:r>
          </a:p>
          <a:p>
            <a:pPr algn="ctr">
              <a:spcAft>
                <a:spcPts val="0"/>
              </a:spcAft>
              <a:buNone/>
              <a:defRPr/>
            </a:pPr>
            <a:r>
              <a:rPr lang="fr-FR" dirty="0" smtClean="0">
                <a:solidFill>
                  <a:schemeClr val="bg1">
                    <a:lumMod val="50000"/>
                  </a:schemeClr>
                </a:solidFill>
                <a:latin typeface="Tahoma" pitchFamily="34" charset="0"/>
                <a:cs typeface="Tahoma" pitchFamily="34" charset="0"/>
              </a:rPr>
              <a:t> </a:t>
            </a:r>
            <a:r>
              <a:rPr lang="fr-FR" b="1" dirty="0">
                <a:solidFill>
                  <a:schemeClr val="bg1">
                    <a:lumMod val="50000"/>
                  </a:schemeClr>
                </a:solidFill>
                <a:latin typeface="Tahoma" pitchFamily="34" charset="0"/>
                <a:cs typeface="Tahoma" pitchFamily="34" charset="0"/>
              </a:rPr>
              <a:t>l’activité </a:t>
            </a:r>
            <a:r>
              <a:rPr lang="fr-FR" b="1" dirty="0" smtClean="0">
                <a:solidFill>
                  <a:schemeClr val="bg1">
                    <a:lumMod val="50000"/>
                  </a:schemeClr>
                </a:solidFill>
                <a:latin typeface="Tahoma" pitchFamily="34" charset="0"/>
                <a:cs typeface="Tahoma" pitchFamily="34" charset="0"/>
              </a:rPr>
              <a:t>A2</a:t>
            </a:r>
          </a:p>
          <a:p>
            <a:pPr algn="ctr">
              <a:spcAft>
                <a:spcPts val="0"/>
              </a:spcAft>
              <a:buNone/>
              <a:defRPr/>
            </a:pPr>
            <a:r>
              <a:rPr lang="fr-FR" b="1" dirty="0" smtClean="0">
                <a:solidFill>
                  <a:schemeClr val="bg1">
                    <a:lumMod val="50000"/>
                  </a:schemeClr>
                </a:solidFill>
                <a:latin typeface="Tahoma" pitchFamily="34" charset="0"/>
                <a:cs typeface="Tahoma" pitchFamily="34" charset="0"/>
              </a:rPr>
              <a:t> </a:t>
            </a:r>
            <a:r>
              <a:rPr lang="fr-FR" b="1" dirty="0">
                <a:solidFill>
                  <a:schemeClr val="bg1">
                    <a:lumMod val="50000"/>
                  </a:schemeClr>
                </a:solidFill>
                <a:latin typeface="Tahoma" pitchFamily="34" charset="0"/>
                <a:cs typeface="Tahoma" pitchFamily="34" charset="0"/>
              </a:rPr>
              <a:t>« Suivi, prospection des clients ou contact avec les usagers ».</a:t>
            </a:r>
            <a:endParaRPr lang="fr-FR" b="1" dirty="0"/>
          </a:p>
        </p:txBody>
      </p:sp>
    </p:spTree>
    <p:extLst>
      <p:ext uri="{BB962C8B-B14F-4D97-AF65-F5344CB8AC3E}">
        <p14:creationId xmlns:p14="http://schemas.microsoft.com/office/powerpoint/2010/main" val="353863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289689"/>
            <a:ext cx="9692640" cy="947102"/>
          </a:xfrm>
        </p:spPr>
        <p:txBody>
          <a:bodyPr/>
          <a:lstStyle/>
          <a:p>
            <a:pPr algn="ctr"/>
            <a:r>
              <a:rPr lang="fr-FR" dirty="0" smtClean="0"/>
              <a:t>RAPPEL</a:t>
            </a:r>
            <a:endParaRPr lang="fr-FR" dirty="0"/>
          </a:p>
        </p:txBody>
      </p:sp>
      <p:grpSp>
        <p:nvGrpSpPr>
          <p:cNvPr id="15" name="Groupe 90"/>
          <p:cNvGrpSpPr>
            <a:grpSpLocks/>
          </p:cNvGrpSpPr>
          <p:nvPr/>
        </p:nvGrpSpPr>
        <p:grpSpPr bwMode="auto">
          <a:xfrm>
            <a:off x="2454974" y="1413027"/>
            <a:ext cx="5481340" cy="5268616"/>
            <a:chOff x="2267744" y="1340768"/>
            <a:chExt cx="5481374" cy="5269679"/>
          </a:xfrm>
        </p:grpSpPr>
        <p:grpSp>
          <p:nvGrpSpPr>
            <p:cNvPr id="16" name="Groupe 90"/>
            <p:cNvGrpSpPr>
              <a:grpSpLocks/>
            </p:cNvGrpSpPr>
            <p:nvPr/>
          </p:nvGrpSpPr>
          <p:grpSpPr bwMode="auto">
            <a:xfrm>
              <a:off x="3996542" y="1340768"/>
              <a:ext cx="3752576" cy="5269679"/>
              <a:chOff x="4386239" y="1164166"/>
              <a:chExt cx="3752576" cy="5431168"/>
            </a:xfrm>
          </p:grpSpPr>
          <p:grpSp>
            <p:nvGrpSpPr>
              <p:cNvPr id="22" name="Groupe 88"/>
              <p:cNvGrpSpPr>
                <a:grpSpLocks/>
              </p:cNvGrpSpPr>
              <p:nvPr/>
            </p:nvGrpSpPr>
            <p:grpSpPr bwMode="auto">
              <a:xfrm>
                <a:off x="5168882" y="1164166"/>
                <a:ext cx="2969933" cy="5431168"/>
                <a:chOff x="5151948" y="1168400"/>
                <a:chExt cx="2969933" cy="5431168"/>
              </a:xfrm>
            </p:grpSpPr>
            <p:sp>
              <p:nvSpPr>
                <p:cNvPr id="24" name="Rectangle à coins arrondis 23"/>
                <p:cNvSpPr/>
                <p:nvPr/>
              </p:nvSpPr>
              <p:spPr>
                <a:xfrm>
                  <a:off x="5151948" y="1168400"/>
                  <a:ext cx="2969933" cy="5431168"/>
                </a:xfrm>
                <a:prstGeom prst="roundRect">
                  <a:avLst/>
                </a:prstGeom>
                <a:solidFill>
                  <a:schemeClr val="accent4">
                    <a:lumMod val="20000"/>
                    <a:lumOff val="80000"/>
                  </a:schemeClr>
                </a:solidFill>
                <a:ln w="603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endParaRPr lang="fr-FR"/>
                </a:p>
              </p:txBody>
            </p:sp>
            <p:sp>
              <p:nvSpPr>
                <p:cNvPr id="25" name="ZoneTexte 24"/>
                <p:cNvSpPr txBox="1"/>
                <p:nvPr/>
              </p:nvSpPr>
              <p:spPr>
                <a:xfrm>
                  <a:off x="5474212" y="5994376"/>
                  <a:ext cx="2459053" cy="351844"/>
                </a:xfrm>
                <a:prstGeom prst="rect">
                  <a:avLst/>
                </a:prstGeom>
                <a:noFill/>
              </p:spPr>
              <p:txBody>
                <a:bodyPr>
                  <a:spAutoFit/>
                </a:bodyPr>
                <a:lstStyle/>
                <a:p>
                  <a:pPr algn="ctr">
                    <a:lnSpc>
                      <a:spcPct val="90000"/>
                    </a:lnSpc>
                    <a:spcBef>
                      <a:spcPct val="50000"/>
                    </a:spcBef>
                    <a:buClr>
                      <a:schemeClr val="tx2"/>
                    </a:buClr>
                    <a:buSzPct val="75000"/>
                    <a:buFont typeface="Wingdings" pitchFamily="2" charset="2"/>
                    <a:buNone/>
                    <a:defRPr/>
                  </a:pPr>
                  <a:r>
                    <a:rPr lang="fr-FR" sz="1800" u="sng" dirty="0">
                      <a:solidFill>
                        <a:srgbClr val="FF0000"/>
                      </a:solidFill>
                      <a:effectLst>
                        <a:outerShdw blurRad="38100" dist="38100" dir="2700000" algn="tl">
                          <a:srgbClr val="000000">
                            <a:alpha val="43137"/>
                          </a:srgbClr>
                        </a:outerShdw>
                      </a:effectLst>
                      <a:latin typeface="+mn-lt"/>
                    </a:rPr>
                    <a:t>MIS EN DYNAMIQUE</a:t>
                  </a:r>
                </a:p>
              </p:txBody>
            </p:sp>
          </p:grpSp>
          <p:sp>
            <p:nvSpPr>
              <p:cNvPr id="23" name="Flèche droite 22"/>
              <p:cNvSpPr/>
              <p:nvPr/>
            </p:nvSpPr>
            <p:spPr>
              <a:xfrm>
                <a:off x="4386239" y="6135790"/>
                <a:ext cx="1187457" cy="1685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endParaRPr lang="fr-FR"/>
              </a:p>
            </p:txBody>
          </p:sp>
        </p:grpSp>
        <p:sp>
          <p:nvSpPr>
            <p:cNvPr id="17" name="ZoneTexte 55"/>
            <p:cNvSpPr txBox="1">
              <a:spLocks noChangeArrowheads="1"/>
            </p:cNvSpPr>
            <p:nvPr/>
          </p:nvSpPr>
          <p:spPr bwMode="auto">
            <a:xfrm>
              <a:off x="2267744" y="6021288"/>
              <a:ext cx="1728192" cy="369332"/>
            </a:xfrm>
            <a:prstGeom prst="rect">
              <a:avLst/>
            </a:prstGeom>
            <a:solidFill>
              <a:srgbClr val="FEF4F9"/>
            </a:solidFill>
            <a:ln w="19050">
              <a:solidFill>
                <a:srgbClr val="FF0000"/>
              </a:solidFill>
              <a:miter lim="800000"/>
              <a:headEnd/>
              <a:tailEnd/>
            </a:ln>
          </p:spPr>
          <p:txBody>
            <a:bodyPr anchor="ctr">
              <a:spAutoFit/>
            </a:bodyPr>
            <a:lstStyle/>
            <a:p>
              <a:pPr algn="ctr">
                <a:lnSpc>
                  <a:spcPct val="90000"/>
                </a:lnSpc>
                <a:spcBef>
                  <a:spcPct val="50000"/>
                </a:spcBef>
                <a:buClr>
                  <a:schemeClr val="tx2"/>
                </a:buClr>
                <a:buSzPct val="75000"/>
                <a:buFont typeface="Wingdings" pitchFamily="2" charset="2"/>
                <a:buNone/>
              </a:pPr>
              <a:r>
                <a:rPr lang="fr-FR">
                  <a:solidFill>
                    <a:srgbClr val="FF0000"/>
                  </a:solidFill>
                </a:rPr>
                <a:t>LE TOUT</a:t>
              </a:r>
            </a:p>
          </p:txBody>
        </p:sp>
        <p:cxnSp>
          <p:nvCxnSpPr>
            <p:cNvPr id="18" name="Connecteur droit avec flèche 17"/>
            <p:cNvCxnSpPr/>
            <p:nvPr/>
          </p:nvCxnSpPr>
          <p:spPr>
            <a:xfrm flipH="1">
              <a:off x="2844010" y="2061638"/>
              <a:ext cx="2303477" cy="3960024"/>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3420276" y="4581509"/>
              <a:ext cx="2016138" cy="1440154"/>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endCxn id="17" idx="0"/>
            </p:cNvCxnSpPr>
            <p:nvPr/>
          </p:nvCxnSpPr>
          <p:spPr>
            <a:xfrm flipH="1">
              <a:off x="3131349" y="3222335"/>
              <a:ext cx="2160600" cy="2799328"/>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707615" y="5516735"/>
              <a:ext cx="1439872" cy="504927"/>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6" name="Rectangle à coins arrondis 25"/>
          <p:cNvSpPr/>
          <p:nvPr/>
        </p:nvSpPr>
        <p:spPr bwMode="auto">
          <a:xfrm>
            <a:off x="5206243" y="1921880"/>
            <a:ext cx="2462213" cy="850900"/>
          </a:xfrm>
          <a:prstGeom prst="roundRect">
            <a:avLst/>
          </a:prstGeom>
          <a:solidFill>
            <a:schemeClr val="bg2">
              <a:lumMod val="20000"/>
              <a:lumOff val="80000"/>
            </a:schemeClr>
          </a:solidFill>
          <a:ln w="412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r>
              <a:rPr lang="fr-FR" u="sng" dirty="0">
                <a:solidFill>
                  <a:schemeClr val="bg2">
                    <a:lumMod val="50000"/>
                  </a:schemeClr>
                </a:solidFill>
                <a:effectLst>
                  <a:outerShdw blurRad="38100" dist="38100" dir="2700000" algn="tl">
                    <a:srgbClr val="000000">
                      <a:alpha val="43137"/>
                    </a:srgbClr>
                  </a:outerShdw>
                </a:effectLst>
              </a:rPr>
              <a:t>Des </a:t>
            </a:r>
            <a:r>
              <a:rPr lang="fr-FR" u="sng" dirty="0" smtClean="0">
                <a:solidFill>
                  <a:schemeClr val="bg2">
                    <a:lumMod val="50000"/>
                  </a:schemeClr>
                </a:solidFill>
                <a:effectLst>
                  <a:outerShdw blurRad="38100" dist="38100" dir="2700000" algn="tl">
                    <a:srgbClr val="000000">
                      <a:alpha val="43137"/>
                    </a:srgbClr>
                  </a:outerShdw>
                </a:effectLst>
              </a:rPr>
              <a:t>connaissances</a:t>
            </a:r>
            <a:endParaRPr lang="fr-FR" dirty="0">
              <a:solidFill>
                <a:schemeClr val="bg2">
                  <a:lumMod val="50000"/>
                </a:schemeClr>
              </a:solidFill>
            </a:endParaRPr>
          </a:p>
        </p:txBody>
      </p:sp>
      <p:sp>
        <p:nvSpPr>
          <p:cNvPr id="27" name="Rectangle à coins arrondis 26"/>
          <p:cNvSpPr/>
          <p:nvPr/>
        </p:nvSpPr>
        <p:spPr bwMode="auto">
          <a:xfrm>
            <a:off x="5195644" y="2984356"/>
            <a:ext cx="2484438" cy="901700"/>
          </a:xfrm>
          <a:prstGeom prst="roundRect">
            <a:avLst/>
          </a:prstGeom>
          <a:solidFill>
            <a:srgbClr val="FFD597"/>
          </a:solidFill>
          <a:ln w="412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r>
              <a:rPr lang="fr-FR" sz="1800" dirty="0">
                <a:solidFill>
                  <a:schemeClr val="bg2">
                    <a:lumMod val="50000"/>
                  </a:schemeClr>
                </a:solidFill>
                <a:effectLst>
                  <a:outerShdw blurRad="38100" dist="38100" dir="2700000" algn="tl">
                    <a:srgbClr val="000000">
                      <a:alpha val="43137"/>
                    </a:srgbClr>
                  </a:outerShdw>
                </a:effectLst>
              </a:rPr>
              <a:t>Des savoir-faire  </a:t>
            </a:r>
          </a:p>
        </p:txBody>
      </p:sp>
      <p:sp>
        <p:nvSpPr>
          <p:cNvPr id="28" name="Rectangle à coins arrondis 27"/>
          <p:cNvSpPr/>
          <p:nvPr/>
        </p:nvSpPr>
        <p:spPr bwMode="auto">
          <a:xfrm>
            <a:off x="5204628" y="4246064"/>
            <a:ext cx="2497138" cy="881062"/>
          </a:xfrm>
          <a:prstGeom prst="roundRect">
            <a:avLst/>
          </a:prstGeom>
          <a:solidFill>
            <a:srgbClr val="FFFFEB"/>
          </a:solidFill>
          <a:ln w="412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r>
              <a:rPr lang="fr-FR" sz="1800" dirty="0">
                <a:solidFill>
                  <a:schemeClr val="bg2">
                    <a:lumMod val="50000"/>
                  </a:schemeClr>
                </a:solidFill>
              </a:rPr>
              <a:t> </a:t>
            </a:r>
            <a:r>
              <a:rPr lang="fr-FR" sz="1600" dirty="0">
                <a:solidFill>
                  <a:schemeClr val="bg2">
                    <a:lumMod val="50000"/>
                  </a:schemeClr>
                </a:solidFill>
                <a:effectLst>
                  <a:outerShdw blurRad="38100" dist="38100" dir="2700000" algn="tl">
                    <a:srgbClr val="000000">
                      <a:alpha val="43137"/>
                    </a:srgbClr>
                  </a:outerShdw>
                </a:effectLst>
              </a:rPr>
              <a:t>Des </a:t>
            </a:r>
            <a:r>
              <a:rPr lang="fr-FR" sz="1400" dirty="0">
                <a:solidFill>
                  <a:schemeClr val="bg2">
                    <a:lumMod val="50000"/>
                  </a:schemeClr>
                </a:solidFill>
                <a:effectLst>
                  <a:outerShdw blurRad="38100" dist="38100" dir="2700000" algn="tl">
                    <a:srgbClr val="000000">
                      <a:alpha val="43137"/>
                    </a:srgbClr>
                  </a:outerShdw>
                </a:effectLst>
              </a:rPr>
              <a:t>SAVOIRS MÉTHODOLOGIQUES </a:t>
            </a:r>
            <a:endParaRPr lang="fr-FR" sz="1600" dirty="0">
              <a:solidFill>
                <a:schemeClr val="bg2">
                  <a:lumMod val="50000"/>
                </a:schemeClr>
              </a:solidFill>
            </a:endParaRPr>
          </a:p>
        </p:txBody>
      </p:sp>
      <p:sp>
        <p:nvSpPr>
          <p:cNvPr id="29" name="ZoneTexte 28"/>
          <p:cNvSpPr txBox="1"/>
          <p:nvPr/>
        </p:nvSpPr>
        <p:spPr bwMode="auto">
          <a:xfrm>
            <a:off x="5097463" y="5319713"/>
            <a:ext cx="2220912" cy="341312"/>
          </a:xfrm>
          <a:prstGeom prst="rect">
            <a:avLst/>
          </a:prstGeom>
          <a:noFill/>
        </p:spPr>
        <p:txBody>
          <a:bodyPr>
            <a:spAutoFit/>
          </a:bodyPr>
          <a:lstStyle/>
          <a:p>
            <a:pPr algn="ctr">
              <a:lnSpc>
                <a:spcPct val="90000"/>
              </a:lnSpc>
              <a:spcBef>
                <a:spcPct val="50000"/>
              </a:spcBef>
              <a:buClr>
                <a:schemeClr val="tx2"/>
              </a:buClr>
              <a:buSzPct val="75000"/>
              <a:buFont typeface="Wingdings" pitchFamily="2" charset="2"/>
              <a:buNone/>
              <a:defRPr/>
            </a:pPr>
            <a:r>
              <a:rPr lang="fr-FR" sz="1800" dirty="0">
                <a:solidFill>
                  <a:schemeClr val="accent2">
                    <a:lumMod val="75000"/>
                  </a:schemeClr>
                </a:solidFill>
                <a:effectLst>
                  <a:outerShdw blurRad="38100" dist="38100" dir="2700000" algn="tl">
                    <a:srgbClr val="000000">
                      <a:alpha val="43137"/>
                    </a:srgbClr>
                  </a:outerShdw>
                </a:effectLst>
                <a:latin typeface="+mn-lt"/>
              </a:rPr>
              <a:t>Certains</a:t>
            </a:r>
            <a:r>
              <a:rPr lang="fr-FR" sz="1800" dirty="0">
                <a:solidFill>
                  <a:schemeClr val="accent2">
                    <a:lumMod val="75000"/>
                  </a:schemeClr>
                </a:solidFill>
                <a:latin typeface="+mn-lt"/>
              </a:rPr>
              <a:t> savoirs être</a:t>
            </a:r>
          </a:p>
        </p:txBody>
      </p:sp>
      <p:sp>
        <p:nvSpPr>
          <p:cNvPr id="30" name="Plus 29"/>
          <p:cNvSpPr/>
          <p:nvPr/>
        </p:nvSpPr>
        <p:spPr bwMode="auto">
          <a:xfrm>
            <a:off x="6267608" y="2672010"/>
            <a:ext cx="254000" cy="296863"/>
          </a:xfrm>
          <a:prstGeom prst="math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endParaRPr lang="fr-FR"/>
          </a:p>
        </p:txBody>
      </p:sp>
      <p:sp>
        <p:nvSpPr>
          <p:cNvPr id="31" name="Plus 30"/>
          <p:cNvSpPr/>
          <p:nvPr/>
        </p:nvSpPr>
        <p:spPr bwMode="auto">
          <a:xfrm>
            <a:off x="6267608" y="3898904"/>
            <a:ext cx="254000" cy="296863"/>
          </a:xfrm>
          <a:prstGeom prst="math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endParaRPr lang="fr-FR"/>
          </a:p>
        </p:txBody>
      </p:sp>
      <p:sp>
        <p:nvSpPr>
          <p:cNvPr id="43" name="Plus 42"/>
          <p:cNvSpPr/>
          <p:nvPr/>
        </p:nvSpPr>
        <p:spPr bwMode="auto">
          <a:xfrm>
            <a:off x="6310349" y="5149666"/>
            <a:ext cx="254000" cy="296863"/>
          </a:xfrm>
          <a:prstGeom prst="mathPl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endParaRPr lang="fr-FR"/>
          </a:p>
        </p:txBody>
      </p:sp>
      <p:sp>
        <p:nvSpPr>
          <p:cNvPr id="45" name="ZoneTexte 44"/>
          <p:cNvSpPr txBox="1"/>
          <p:nvPr/>
        </p:nvSpPr>
        <p:spPr bwMode="auto">
          <a:xfrm>
            <a:off x="1126158" y="3742021"/>
            <a:ext cx="2671762" cy="424732"/>
          </a:xfrm>
          <a:prstGeom prst="rect">
            <a:avLst/>
          </a:prstGeom>
          <a:solidFill>
            <a:schemeClr val="accent4">
              <a:lumMod val="20000"/>
              <a:lumOff val="80000"/>
            </a:schemeClr>
          </a:solidFill>
          <a:ln w="60325">
            <a:solidFill>
              <a:schemeClr val="accent4">
                <a:lumMod val="75000"/>
              </a:schemeClr>
            </a:solidFill>
          </a:ln>
        </p:spPr>
        <p:txBody>
          <a:bodyPr wrap="square">
            <a:spAutoFit/>
          </a:bodyPr>
          <a:lstStyle/>
          <a:p>
            <a:pPr algn="ctr">
              <a:lnSpc>
                <a:spcPct val="90000"/>
              </a:lnSpc>
              <a:spcBef>
                <a:spcPct val="50000"/>
              </a:spcBef>
              <a:buClr>
                <a:schemeClr val="tx2"/>
              </a:buClr>
              <a:buSzPct val="75000"/>
              <a:buFont typeface="Wingdings" pitchFamily="2" charset="2"/>
              <a:buNone/>
              <a:defRPr/>
            </a:pPr>
            <a:r>
              <a:rPr lang="fr-FR" sz="2400" spc="-100" dirty="0">
                <a:solidFill>
                  <a:schemeClr val="accent4">
                    <a:lumMod val="50000"/>
                  </a:schemeClr>
                </a:solidFill>
                <a:latin typeface="Arial Narrow" pitchFamily="34" charset="0"/>
              </a:rPr>
              <a:t>UNE COMPÉTENCE </a:t>
            </a:r>
            <a:r>
              <a:rPr lang="fr-FR" sz="2400" spc="-100" dirty="0" smtClean="0">
                <a:solidFill>
                  <a:schemeClr val="accent4">
                    <a:lumMod val="50000"/>
                  </a:schemeClr>
                </a:solidFill>
                <a:latin typeface="Arial Narrow" pitchFamily="34" charset="0"/>
              </a:rPr>
              <a:t>:</a:t>
            </a:r>
            <a:endParaRPr lang="fr-FR" sz="2400" spc="-100" dirty="0">
              <a:solidFill>
                <a:schemeClr val="accent4">
                  <a:lumMod val="50000"/>
                </a:schemeClr>
              </a:solidFill>
              <a:latin typeface="Arial Narrow" pitchFamily="34" charset="0"/>
            </a:endParaRPr>
          </a:p>
        </p:txBody>
      </p:sp>
      <p:sp>
        <p:nvSpPr>
          <p:cNvPr id="46" name="Égal 45"/>
          <p:cNvSpPr/>
          <p:nvPr/>
        </p:nvSpPr>
        <p:spPr bwMode="auto">
          <a:xfrm>
            <a:off x="3919538" y="3744913"/>
            <a:ext cx="685800" cy="444500"/>
          </a:xfrm>
          <a:prstGeom prst="mathEqual">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50000"/>
              </a:spcBef>
              <a:buClr>
                <a:schemeClr val="tx2"/>
              </a:buClr>
              <a:buSzPct val="75000"/>
              <a:buFont typeface="Wingdings" pitchFamily="2" charset="2"/>
              <a:buNone/>
              <a:defRPr/>
            </a:pPr>
            <a:r>
              <a:rPr lang="fr-FR" dirty="0">
                <a:solidFill>
                  <a:schemeClr val="tx1"/>
                </a:solidFill>
              </a:rPr>
              <a:t>     </a:t>
            </a:r>
          </a:p>
        </p:txBody>
      </p:sp>
    </p:spTree>
    <p:extLst>
      <p:ext uri="{BB962C8B-B14F-4D97-AF65-F5344CB8AC3E}">
        <p14:creationId xmlns:p14="http://schemas.microsoft.com/office/powerpoint/2010/main" val="3266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3232" y="399871"/>
            <a:ext cx="9692640" cy="1428929"/>
          </a:xfrm>
        </p:spPr>
        <p:txBody>
          <a:bodyPr>
            <a:noAutofit/>
          </a:bodyPr>
          <a:lstStyle/>
          <a:p>
            <a:pPr algn="ctr"/>
            <a:r>
              <a:rPr lang="fr-FR" sz="4000" dirty="0" smtClean="0"/>
              <a:t>EP1/Première </a:t>
            </a:r>
            <a:r>
              <a:rPr lang="fr-FR" sz="4000" dirty="0"/>
              <a:t>partie : </a:t>
            </a:r>
            <a:r>
              <a:rPr lang="fr-FR" sz="4000" dirty="0" smtClean="0"/>
              <a:t/>
            </a:r>
            <a:br>
              <a:rPr lang="fr-FR" sz="4000" dirty="0" smtClean="0"/>
            </a:br>
            <a:r>
              <a:rPr lang="fr-FR" sz="4000" dirty="0" smtClean="0"/>
              <a:t>Contact </a:t>
            </a:r>
            <a:r>
              <a:rPr lang="fr-FR" sz="4000" dirty="0"/>
              <a:t>téléphonique - Coefficient 2</a:t>
            </a:r>
            <a:br>
              <a:rPr lang="fr-FR" sz="4000" dirty="0"/>
            </a:br>
            <a:endParaRPr lang="fr-FR" sz="4000" dirty="0"/>
          </a:p>
        </p:txBody>
      </p:sp>
      <p:sp>
        <p:nvSpPr>
          <p:cNvPr id="3" name="Espace réservé du contenu 2"/>
          <p:cNvSpPr>
            <a:spLocks noGrp="1"/>
          </p:cNvSpPr>
          <p:nvPr>
            <p:ph idx="1"/>
          </p:nvPr>
        </p:nvSpPr>
        <p:spPr/>
        <p:txBody>
          <a:bodyPr/>
          <a:lstStyle/>
          <a:p>
            <a:endParaRPr lang="fr-FR" dirty="0"/>
          </a:p>
          <a:p>
            <a:r>
              <a:rPr lang="fr-FR" dirty="0"/>
              <a:t>Les compétences, comportements professionnels et savoirs associés, appréciés lors de cette</a:t>
            </a:r>
          </a:p>
          <a:p>
            <a:pPr marL="0" indent="0">
              <a:buNone/>
            </a:pPr>
            <a:r>
              <a:rPr lang="fr-FR" dirty="0"/>
              <a:t>partie se rapportent aux tâches suivantes :</a:t>
            </a:r>
          </a:p>
          <a:p>
            <a:r>
              <a:rPr lang="fr-FR" dirty="0"/>
              <a:t>A2T1 - La préparation du suivi, de la prospection ou du </a:t>
            </a:r>
            <a:r>
              <a:rPr lang="fr-FR" dirty="0" smtClean="0"/>
              <a:t>contact</a:t>
            </a:r>
          </a:p>
          <a:p>
            <a:endParaRPr lang="fr-FR" dirty="0" smtClean="0"/>
          </a:p>
          <a:p>
            <a:r>
              <a:rPr lang="fr-FR" dirty="0" smtClean="0"/>
              <a:t>A2T3 </a:t>
            </a:r>
            <a:r>
              <a:rPr lang="fr-FR" dirty="0"/>
              <a:t>- La réalisation du suivi, de la prospection ou du contact par téléphone</a:t>
            </a:r>
          </a:p>
        </p:txBody>
      </p:sp>
    </p:spTree>
    <p:extLst>
      <p:ext uri="{BB962C8B-B14F-4D97-AF65-F5344CB8AC3E}">
        <p14:creationId xmlns:p14="http://schemas.microsoft.com/office/powerpoint/2010/main" val="144156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a:r>
            <a:br>
              <a:rPr lang="fr-FR" dirty="0" smtClean="0"/>
            </a:br>
            <a:r>
              <a:rPr lang="fr-FR" dirty="0"/>
              <a:t/>
            </a:r>
            <a:br>
              <a:rPr lang="fr-FR" dirty="0"/>
            </a:br>
            <a:r>
              <a:rPr lang="fr-FR" dirty="0" smtClean="0"/>
              <a:t>A2T1 - La </a:t>
            </a:r>
            <a:r>
              <a:rPr lang="fr-FR" dirty="0"/>
              <a:t>préparation du suivi</a:t>
            </a:r>
            <a:r>
              <a:rPr lang="fr-FR" dirty="0" smtClean="0"/>
              <a:t>,</a:t>
            </a:r>
            <a:br>
              <a:rPr lang="fr-FR" dirty="0" smtClean="0"/>
            </a:br>
            <a:r>
              <a:rPr lang="fr-FR" dirty="0" smtClean="0"/>
              <a:t> </a:t>
            </a:r>
            <a:r>
              <a:rPr lang="fr-FR" dirty="0"/>
              <a:t>de la prospection ou du contact</a:t>
            </a:r>
            <a:br>
              <a:rPr lang="fr-FR" dirty="0"/>
            </a:br>
            <a:endParaRPr lang="fr-FR" dirty="0"/>
          </a:p>
        </p:txBody>
      </p:sp>
      <p:sp>
        <p:nvSpPr>
          <p:cNvPr id="3" name="Espace réservé du contenu 2"/>
          <p:cNvSpPr>
            <a:spLocks noGrp="1"/>
          </p:cNvSpPr>
          <p:nvPr>
            <p:ph sz="half" idx="1"/>
          </p:nvPr>
        </p:nvSpPr>
        <p:spPr/>
        <p:txBody>
          <a:bodyPr>
            <a:normAutofit/>
          </a:bodyPr>
          <a:lstStyle/>
          <a:p>
            <a:r>
              <a:rPr lang="fr-FR" b="1" dirty="0"/>
              <a:t>A2T1C1 - Définir l’objet du contact :</a:t>
            </a:r>
          </a:p>
          <a:p>
            <a:r>
              <a:rPr lang="fr-FR" dirty="0"/>
              <a:t>suivi de commande, relance</a:t>
            </a:r>
          </a:p>
          <a:p>
            <a:r>
              <a:rPr lang="fr-FR" dirty="0"/>
              <a:t>téléphonique, offres</a:t>
            </a:r>
          </a:p>
          <a:p>
            <a:r>
              <a:rPr lang="fr-FR" dirty="0"/>
              <a:t>promotionnelles, relances</a:t>
            </a:r>
          </a:p>
          <a:p>
            <a:r>
              <a:rPr lang="fr-FR" dirty="0"/>
              <a:t>impayées</a:t>
            </a:r>
            <a:r>
              <a:rPr lang="fr-FR" dirty="0" smtClean="0"/>
              <a:t>…</a:t>
            </a:r>
            <a:endParaRPr lang="fr-FR" dirty="0"/>
          </a:p>
        </p:txBody>
      </p:sp>
      <p:sp>
        <p:nvSpPr>
          <p:cNvPr id="4" name="Espace réservé du contenu 3"/>
          <p:cNvSpPr>
            <a:spLocks noGrp="1"/>
          </p:cNvSpPr>
          <p:nvPr>
            <p:ph sz="half" idx="2"/>
          </p:nvPr>
        </p:nvSpPr>
        <p:spPr/>
        <p:txBody>
          <a:bodyPr>
            <a:normAutofit/>
          </a:bodyPr>
          <a:lstStyle/>
          <a:p>
            <a:r>
              <a:rPr lang="fr-FR" b="1" dirty="0"/>
              <a:t>A2T1C2 - Rechercher,</a:t>
            </a:r>
          </a:p>
          <a:p>
            <a:pPr marL="0" indent="0">
              <a:buNone/>
            </a:pPr>
            <a:r>
              <a:rPr lang="fr-FR" b="1" dirty="0"/>
              <a:t>sélectionner et exploiter les</a:t>
            </a:r>
          </a:p>
          <a:p>
            <a:pPr marL="0" indent="0">
              <a:buNone/>
            </a:pPr>
            <a:r>
              <a:rPr lang="fr-FR" b="1" dirty="0"/>
              <a:t>informations nécessaires au</a:t>
            </a:r>
          </a:p>
          <a:p>
            <a:pPr marL="0" indent="0">
              <a:buNone/>
            </a:pPr>
            <a:r>
              <a:rPr lang="fr-FR" b="1" dirty="0"/>
              <a:t>contact :</a:t>
            </a:r>
          </a:p>
          <a:p>
            <a:r>
              <a:rPr lang="fr-FR" dirty="0"/>
              <a:t>- le contexte professionnel</a:t>
            </a:r>
          </a:p>
          <a:p>
            <a:r>
              <a:rPr lang="fr-FR" dirty="0"/>
              <a:t>- l’interlocuteur</a:t>
            </a:r>
          </a:p>
          <a:p>
            <a:r>
              <a:rPr lang="fr-FR" b="1" dirty="0"/>
              <a:t>A2T1C3 - </a:t>
            </a:r>
            <a:r>
              <a:rPr lang="fr-FR" dirty="0"/>
              <a:t>Déterminer le mode de</a:t>
            </a:r>
          </a:p>
          <a:p>
            <a:r>
              <a:rPr lang="fr-FR" dirty="0"/>
              <a:t>transmission</a:t>
            </a:r>
          </a:p>
          <a:p>
            <a:r>
              <a:rPr lang="fr-FR" b="1" dirty="0"/>
              <a:t>A2T1C4 - </a:t>
            </a:r>
            <a:r>
              <a:rPr lang="fr-FR" dirty="0"/>
              <a:t>Préparer le message</a:t>
            </a:r>
          </a:p>
          <a:p>
            <a:endParaRPr lang="fr-FR" dirty="0"/>
          </a:p>
        </p:txBody>
      </p:sp>
    </p:spTree>
    <p:extLst>
      <p:ext uri="{BB962C8B-B14F-4D97-AF65-F5344CB8AC3E}">
        <p14:creationId xmlns:p14="http://schemas.microsoft.com/office/powerpoint/2010/main" val="210994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A2T3 </a:t>
            </a:r>
            <a:r>
              <a:rPr lang="fr-FR" dirty="0" smtClean="0"/>
              <a:t>– </a:t>
            </a:r>
            <a:r>
              <a:rPr lang="fr-FR" b="0" dirty="0" smtClean="0"/>
              <a:t>La réalisation du suivi</a:t>
            </a:r>
            <a:r>
              <a:rPr lang="fr-FR" b="0" dirty="0"/>
              <a:t>, de la</a:t>
            </a:r>
            <a:br>
              <a:rPr lang="fr-FR" b="0" dirty="0"/>
            </a:br>
            <a:r>
              <a:rPr lang="fr-FR" b="0" dirty="0"/>
              <a:t>prospection ou </a:t>
            </a:r>
            <a:r>
              <a:rPr lang="fr-FR" b="0" dirty="0" smtClean="0"/>
              <a:t>du contact par téléphone</a:t>
            </a:r>
            <a:endParaRPr lang="fr-FR" dirty="0"/>
          </a:p>
        </p:txBody>
      </p:sp>
      <p:sp>
        <p:nvSpPr>
          <p:cNvPr id="3" name="Espace réservé du contenu 2"/>
          <p:cNvSpPr>
            <a:spLocks noGrp="1"/>
          </p:cNvSpPr>
          <p:nvPr>
            <p:ph sz="half" idx="1"/>
          </p:nvPr>
        </p:nvSpPr>
        <p:spPr/>
        <p:txBody>
          <a:bodyPr/>
          <a:lstStyle/>
          <a:p>
            <a:r>
              <a:rPr lang="fr-FR" b="1" dirty="0"/>
              <a:t>A2T3C1 - Mener l’échange</a:t>
            </a:r>
          </a:p>
          <a:p>
            <a:pPr marL="0" indent="0">
              <a:buNone/>
            </a:pPr>
            <a:r>
              <a:rPr lang="fr-FR" b="1" dirty="0"/>
              <a:t>téléphonique :</a:t>
            </a:r>
          </a:p>
          <a:p>
            <a:r>
              <a:rPr lang="fr-FR" dirty="0"/>
              <a:t>- obtenir le bon interlocuteur</a:t>
            </a:r>
          </a:p>
          <a:p>
            <a:r>
              <a:rPr lang="fr-FR" dirty="0"/>
              <a:t>- formuler le message ou la</a:t>
            </a:r>
          </a:p>
          <a:p>
            <a:r>
              <a:rPr lang="fr-FR" dirty="0"/>
              <a:t>consigne</a:t>
            </a:r>
          </a:p>
          <a:p>
            <a:r>
              <a:rPr lang="fr-FR" dirty="0"/>
              <a:t>- vérifier la compréhension du</a:t>
            </a:r>
          </a:p>
          <a:p>
            <a:r>
              <a:rPr lang="fr-FR" dirty="0"/>
              <a:t>message</a:t>
            </a:r>
          </a:p>
        </p:txBody>
      </p:sp>
      <p:sp>
        <p:nvSpPr>
          <p:cNvPr id="4" name="Espace réservé du contenu 3"/>
          <p:cNvSpPr>
            <a:spLocks noGrp="1"/>
          </p:cNvSpPr>
          <p:nvPr>
            <p:ph sz="half" idx="2"/>
          </p:nvPr>
        </p:nvSpPr>
        <p:spPr/>
        <p:txBody>
          <a:bodyPr/>
          <a:lstStyle/>
          <a:p>
            <a:r>
              <a:rPr lang="fr-FR" b="1" dirty="0"/>
              <a:t>A2T3C2 - </a:t>
            </a:r>
            <a:r>
              <a:rPr lang="fr-FR" dirty="0"/>
              <a:t>Relever les conclusions</a:t>
            </a:r>
          </a:p>
          <a:p>
            <a:r>
              <a:rPr lang="fr-FR" dirty="0"/>
              <a:t>du contact et les transmettre</a:t>
            </a:r>
          </a:p>
          <a:p>
            <a:r>
              <a:rPr lang="fr-FR" b="1" dirty="0"/>
              <a:t>A2T3C3 – </a:t>
            </a:r>
            <a:r>
              <a:rPr lang="fr-FR" dirty="0"/>
              <a:t>Mettre à jour les</a:t>
            </a:r>
          </a:p>
          <a:p>
            <a:r>
              <a:rPr lang="fr-FR" dirty="0"/>
              <a:t>données relatives au contact</a:t>
            </a:r>
          </a:p>
        </p:txBody>
      </p:sp>
    </p:spTree>
    <p:extLst>
      <p:ext uri="{BB962C8B-B14F-4D97-AF65-F5344CB8AC3E}">
        <p14:creationId xmlns:p14="http://schemas.microsoft.com/office/powerpoint/2010/main" val="1834609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262393"/>
            <a:ext cx="9692640" cy="679303"/>
          </a:xfrm>
        </p:spPr>
        <p:txBody>
          <a:bodyPr>
            <a:normAutofit/>
          </a:bodyPr>
          <a:lstStyle/>
          <a:p>
            <a:pPr algn="ctr"/>
            <a:r>
              <a:rPr lang="fr-FR" sz="3600" dirty="0" smtClean="0"/>
              <a:t>EP1 /PARTIE 1/LE DEROULEMENT</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29401987"/>
              </p:ext>
            </p:extLst>
          </p:nvPr>
        </p:nvGraphicFramePr>
        <p:xfrm>
          <a:off x="313899" y="941697"/>
          <a:ext cx="10522423" cy="5316685"/>
        </p:xfrm>
        <a:graphic>
          <a:graphicData uri="http://schemas.openxmlformats.org/drawingml/2006/table">
            <a:tbl>
              <a:tblPr firstRow="1" bandRow="1">
                <a:tableStyleId>{5C22544A-7EE6-4342-B048-85BDC9FD1C3A}</a:tableStyleId>
              </a:tblPr>
              <a:tblGrid>
                <a:gridCol w="2644657"/>
                <a:gridCol w="7877766"/>
              </a:tblGrid>
              <a:tr h="642820">
                <a:tc>
                  <a:txBody>
                    <a:bodyPr/>
                    <a:lstStyle/>
                    <a:p>
                      <a:r>
                        <a:rPr lang="fr-FR" b="1" dirty="0" smtClean="0"/>
                        <a:t>Où?</a:t>
                      </a:r>
                      <a:endParaRPr lang="fr-FR" b="1" dirty="0"/>
                    </a:p>
                  </a:txBody>
                  <a:tcPr/>
                </a:tc>
                <a:tc>
                  <a:txBody>
                    <a:bodyPr/>
                    <a:lstStyle/>
                    <a:p>
                      <a:r>
                        <a:rPr lang="fr-FR" sz="1800" b="1" kern="1200" dirty="0" smtClean="0">
                          <a:solidFill>
                            <a:schemeClr val="lt1"/>
                          </a:solidFill>
                          <a:effectLst/>
                          <a:latin typeface="+mn-lt"/>
                          <a:ea typeface="+mn-ea"/>
                          <a:cs typeface="+mn-cs"/>
                        </a:rPr>
                        <a:t>en centre de formation</a:t>
                      </a:r>
                      <a:endParaRPr lang="fr-FR" dirty="0"/>
                    </a:p>
                  </a:txBody>
                  <a:tcPr/>
                </a:tc>
              </a:tr>
              <a:tr h="993982">
                <a:tc>
                  <a:txBody>
                    <a:bodyPr/>
                    <a:lstStyle/>
                    <a:p>
                      <a:r>
                        <a:rPr lang="fr-FR" b="1" dirty="0" smtClean="0"/>
                        <a:t>COMBIEN DE TEMPS?</a:t>
                      </a:r>
                      <a:endParaRPr lang="fr-FR" b="1" dirty="0"/>
                    </a:p>
                  </a:txBody>
                  <a:tcPr/>
                </a:tc>
                <a:tc>
                  <a:txBody>
                    <a:bodyPr/>
                    <a:lstStyle/>
                    <a:p>
                      <a:r>
                        <a:rPr lang="fr-FR" sz="1800" kern="1200" dirty="0" smtClean="0">
                          <a:solidFill>
                            <a:schemeClr val="dk1"/>
                          </a:solidFill>
                          <a:effectLst/>
                          <a:latin typeface="+mn-lt"/>
                          <a:ea typeface="+mn-ea"/>
                          <a:cs typeface="+mn-cs"/>
                        </a:rPr>
                        <a:t>La durée totale de l’épreuve est de 20 mn :</a:t>
                      </a:r>
                    </a:p>
                    <a:p>
                      <a:pPr lvl="0"/>
                      <a:r>
                        <a:rPr lang="fr-FR" sz="1800" kern="1200" dirty="0" smtClean="0">
                          <a:solidFill>
                            <a:schemeClr val="dk1"/>
                          </a:solidFill>
                          <a:effectLst/>
                          <a:latin typeface="+mn-lt"/>
                          <a:ea typeface="+mn-ea"/>
                          <a:cs typeface="+mn-cs"/>
                        </a:rPr>
                        <a:t>Préparation du contact : 15 mn, </a:t>
                      </a:r>
                    </a:p>
                    <a:p>
                      <a:r>
                        <a:rPr lang="fr-FR" sz="1800" kern="1200" dirty="0" smtClean="0">
                          <a:solidFill>
                            <a:schemeClr val="dk1"/>
                          </a:solidFill>
                          <a:effectLst/>
                          <a:latin typeface="+mn-lt"/>
                          <a:ea typeface="+mn-ea"/>
                          <a:cs typeface="+mn-cs"/>
                        </a:rPr>
                        <a:t>Réalisation du contact : 5 mn.</a:t>
                      </a:r>
                      <a:endParaRPr lang="fr-FR" dirty="0"/>
                    </a:p>
                  </a:txBody>
                  <a:tcPr/>
                </a:tc>
              </a:tr>
              <a:tr h="860737">
                <a:tc>
                  <a:txBody>
                    <a:bodyPr/>
                    <a:lstStyle/>
                    <a:p>
                      <a:r>
                        <a:rPr lang="fr-FR" b="1" dirty="0" smtClean="0"/>
                        <a:t>QUAND?</a:t>
                      </a:r>
                      <a:endParaRPr lang="fr-FR" b="1" dirty="0"/>
                    </a:p>
                  </a:txBody>
                  <a:tcPr/>
                </a:tc>
                <a:tc>
                  <a:txBody>
                    <a:bodyPr/>
                    <a:lstStyle/>
                    <a:p>
                      <a:pPr lvl="1"/>
                      <a:r>
                        <a:rPr lang="fr-FR" sz="1800" kern="1200" dirty="0" smtClean="0">
                          <a:solidFill>
                            <a:schemeClr val="dk1"/>
                          </a:solidFill>
                          <a:effectLst/>
                          <a:latin typeface="+mn-lt"/>
                          <a:ea typeface="+mn-ea"/>
                          <a:cs typeface="+mn-cs"/>
                        </a:rPr>
                        <a:t>Dès que l’élève est prêt(e):</a:t>
                      </a:r>
                      <a:r>
                        <a:rPr lang="fr-FR" sz="1800" dirty="0" smtClean="0"/>
                        <a:t>À la fin de la classe de 2</a:t>
                      </a:r>
                      <a:r>
                        <a:rPr lang="fr-FR" sz="1800" baseline="30000" dirty="0" smtClean="0"/>
                        <a:t>nde</a:t>
                      </a:r>
                      <a:r>
                        <a:rPr lang="fr-FR" sz="1800" dirty="0" smtClean="0"/>
                        <a:t> ,a</a:t>
                      </a:r>
                      <a:r>
                        <a:rPr lang="fr-FR" sz="1800" kern="1200" dirty="0" smtClean="0">
                          <a:solidFill>
                            <a:schemeClr val="dk1"/>
                          </a:solidFill>
                          <a:effectLst/>
                          <a:latin typeface="+mn-lt"/>
                          <a:ea typeface="+mn-ea"/>
                          <a:cs typeface="+mn-cs"/>
                        </a:rPr>
                        <a:t>u plus tard, au cours du 1er semestre de la classe de 1ère professionnelle.</a:t>
                      </a:r>
                      <a:endParaRPr lang="fr-FR" sz="2000" kern="1200" dirty="0" smtClean="0">
                        <a:solidFill>
                          <a:schemeClr val="dk1"/>
                        </a:solidFill>
                        <a:effectLst/>
                        <a:latin typeface="+mn-lt"/>
                        <a:ea typeface="+mn-ea"/>
                        <a:cs typeface="+mn-cs"/>
                      </a:endParaRPr>
                    </a:p>
                    <a:p>
                      <a:endParaRPr lang="fr-FR" dirty="0"/>
                    </a:p>
                  </a:txBody>
                  <a:tcPr/>
                </a:tc>
              </a:tr>
              <a:tr h="1239699">
                <a:tc>
                  <a:txBody>
                    <a:bodyPr/>
                    <a:lstStyle/>
                    <a:p>
                      <a:r>
                        <a:rPr lang="fr-FR" b="1" dirty="0" smtClean="0"/>
                        <a:t>QUI?</a:t>
                      </a:r>
                      <a:endParaRPr lang="fr-FR" b="1" dirty="0"/>
                    </a:p>
                  </a:txBody>
                  <a:tcPr/>
                </a:tc>
                <a:tc>
                  <a:txBody>
                    <a:bodyPr/>
                    <a:lstStyle/>
                    <a:p>
                      <a:pPr lvl="1"/>
                      <a:r>
                        <a:rPr lang="fr-FR" sz="1800" kern="1200" dirty="0" smtClean="0">
                          <a:solidFill>
                            <a:schemeClr val="dk1"/>
                          </a:solidFill>
                          <a:effectLst/>
                          <a:latin typeface="+mn-lt"/>
                          <a:ea typeface="+mn-ea"/>
                          <a:cs typeface="+mn-cs"/>
                        </a:rPr>
                        <a:t>Les professeurs de la classe préparent plusieurs situations  issus du cœur de métier (suivi de commande, relance téléphonique, offre promotionnelle, prise de rendez-vous, etc.)</a:t>
                      </a:r>
                      <a:endParaRPr lang="fr-FR" sz="2000" kern="1200" dirty="0" smtClean="0">
                        <a:solidFill>
                          <a:schemeClr val="dk1"/>
                        </a:solidFill>
                        <a:effectLst/>
                        <a:latin typeface="+mn-lt"/>
                        <a:ea typeface="+mn-ea"/>
                        <a:cs typeface="+mn-cs"/>
                      </a:endParaRPr>
                    </a:p>
                    <a:p>
                      <a:endParaRPr lang="fr-FR" dirty="0"/>
                    </a:p>
                  </a:txBody>
                  <a:tcPr/>
                </a:tc>
              </a:tr>
              <a:tr h="1525784">
                <a:tc>
                  <a:txBody>
                    <a:bodyPr/>
                    <a:lstStyle/>
                    <a:p>
                      <a:r>
                        <a:rPr lang="fr-FR" b="1" dirty="0" smtClean="0"/>
                        <a:t>COMMENT ?</a:t>
                      </a:r>
                      <a:endParaRPr lang="fr-FR" b="1" dirty="0"/>
                    </a:p>
                  </a:txBody>
                  <a:tcPr/>
                </a:tc>
                <a:tc>
                  <a:txBody>
                    <a:bodyPr/>
                    <a:lstStyle/>
                    <a:p>
                      <a:pPr lvl="1"/>
                      <a:r>
                        <a:rPr lang="fr-FR" sz="1800" kern="1200" dirty="0" smtClean="0">
                          <a:solidFill>
                            <a:schemeClr val="dk1"/>
                          </a:solidFill>
                          <a:effectLst/>
                          <a:latin typeface="+mn-lt"/>
                          <a:ea typeface="+mn-ea"/>
                          <a:cs typeface="+mn-cs"/>
                        </a:rPr>
                        <a:t>Le candidat tire au sort le sujet.</a:t>
                      </a:r>
                      <a:endParaRPr lang="fr-FR" sz="2000" kern="1200" dirty="0" smtClean="0">
                        <a:solidFill>
                          <a:schemeClr val="dk1"/>
                        </a:solidFill>
                        <a:effectLst/>
                        <a:latin typeface="+mn-lt"/>
                        <a:ea typeface="+mn-ea"/>
                        <a:cs typeface="+mn-cs"/>
                      </a:endParaRPr>
                    </a:p>
                    <a:p>
                      <a:pPr lvl="1"/>
                      <a:r>
                        <a:rPr lang="fr-FR" sz="1800" kern="1200" dirty="0" smtClean="0">
                          <a:solidFill>
                            <a:schemeClr val="dk1"/>
                          </a:solidFill>
                          <a:effectLst/>
                          <a:latin typeface="+mn-lt"/>
                          <a:ea typeface="+mn-ea"/>
                          <a:cs typeface="+mn-cs"/>
                        </a:rPr>
                        <a:t>Le candidat est en </a:t>
                      </a:r>
                      <a:r>
                        <a:rPr lang="fr-FR" sz="1800" b="1" kern="1200" dirty="0" smtClean="0">
                          <a:solidFill>
                            <a:schemeClr val="dk1"/>
                          </a:solidFill>
                          <a:effectLst/>
                          <a:latin typeface="+mn-lt"/>
                          <a:ea typeface="+mn-ea"/>
                          <a:cs typeface="+mn-cs"/>
                        </a:rPr>
                        <a:t>situation d’émission d’appel</a:t>
                      </a:r>
                      <a:r>
                        <a:rPr lang="fr-FR" sz="1800" kern="1200" dirty="0" smtClean="0">
                          <a:solidFill>
                            <a:schemeClr val="dk1"/>
                          </a:solidFill>
                          <a:effectLst/>
                          <a:latin typeface="+mn-lt"/>
                          <a:ea typeface="+mn-ea"/>
                          <a:cs typeface="+mn-cs"/>
                        </a:rPr>
                        <a:t>.</a:t>
                      </a:r>
                      <a:endParaRPr lang="fr-FR" sz="2000" kern="1200" dirty="0" smtClean="0">
                        <a:solidFill>
                          <a:schemeClr val="dk1"/>
                        </a:solidFill>
                        <a:effectLst/>
                        <a:latin typeface="+mn-lt"/>
                        <a:ea typeface="+mn-ea"/>
                        <a:cs typeface="+mn-cs"/>
                      </a:endParaRPr>
                    </a:p>
                    <a:p>
                      <a:pPr lvl="1"/>
                      <a:r>
                        <a:rPr lang="fr-FR" sz="1800" kern="1200" dirty="0" smtClean="0">
                          <a:solidFill>
                            <a:schemeClr val="dk1"/>
                          </a:solidFill>
                          <a:effectLst/>
                          <a:latin typeface="+mn-lt"/>
                          <a:ea typeface="+mn-ea"/>
                          <a:cs typeface="+mn-cs"/>
                        </a:rPr>
                        <a:t>Le professeur de spécialité est en situation de récepteur.</a:t>
                      </a:r>
                      <a:endParaRPr lang="fr-FR" sz="2000" kern="1200" dirty="0" smtClean="0">
                        <a:solidFill>
                          <a:schemeClr val="dk1"/>
                        </a:solidFill>
                        <a:effectLst/>
                        <a:latin typeface="+mn-lt"/>
                        <a:ea typeface="+mn-ea"/>
                        <a:cs typeface="+mn-cs"/>
                      </a:endParaRPr>
                    </a:p>
                    <a:p>
                      <a:pPr lvl="1"/>
                      <a:r>
                        <a:rPr lang="fr-FR" sz="1800" kern="1200" dirty="0" smtClean="0">
                          <a:solidFill>
                            <a:schemeClr val="dk1"/>
                          </a:solidFill>
                          <a:effectLst/>
                          <a:latin typeface="+mn-lt"/>
                          <a:ea typeface="+mn-ea"/>
                          <a:cs typeface="+mn-cs"/>
                        </a:rPr>
                        <a:t>Le candidat dispose d’une fiche d’appel téléphonique qui est complétée à partir de la documentation fournie</a:t>
                      </a:r>
                      <a:endParaRPr lang="fr-FR" dirty="0"/>
                    </a:p>
                  </a:txBody>
                  <a:tcPr/>
                </a:tc>
              </a:tr>
            </a:tbl>
          </a:graphicData>
        </a:graphic>
      </p:graphicFrame>
    </p:spTree>
    <p:extLst>
      <p:ext uri="{BB962C8B-B14F-4D97-AF65-F5344CB8AC3E}">
        <p14:creationId xmlns:p14="http://schemas.microsoft.com/office/powerpoint/2010/main" val="2131621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TM03457515[[fn=Vue]]</Template>
  <TotalTime>989</TotalTime>
  <Words>1120</Words>
  <Application>Microsoft Office PowerPoint</Application>
  <PresentationFormat>Grand écran</PresentationFormat>
  <Paragraphs>178</Paragraphs>
  <Slides>26</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7" baseType="lpstr">
      <vt:lpstr>Arial</vt:lpstr>
      <vt:lpstr>Arial Narrow</vt:lpstr>
      <vt:lpstr>Calibri</vt:lpstr>
      <vt:lpstr>Century Schoolbook</vt:lpstr>
      <vt:lpstr>Tahoma</vt:lpstr>
      <vt:lpstr>Times New Roman</vt:lpstr>
      <vt:lpstr>Wingdings</vt:lpstr>
      <vt:lpstr>Wingdings 2</vt:lpstr>
      <vt:lpstr>Wingdings 3</vt:lpstr>
      <vt:lpstr>View</vt:lpstr>
      <vt:lpstr>Diapositive</vt:lpstr>
      <vt:lpstr>HARMONISATION CCF MRCU  2016</vt:lpstr>
      <vt:lpstr>QUE DIT LE REFERENTIEL ? Les épreuves d’examen</vt:lpstr>
      <vt:lpstr>QUE DIT LE REFERENTIEL ? Enseignement professionnel  </vt:lpstr>
      <vt:lpstr>EP1 : ÉPREUVE PROFESSIONNELLE LIÉE AU CONTACT AVEC LE CLIENT ET/OU L’USAGER coefficient 4</vt:lpstr>
      <vt:lpstr>RAPPEL</vt:lpstr>
      <vt:lpstr>EP1/Première partie :  Contact téléphonique - Coefficient 2 </vt:lpstr>
      <vt:lpstr>  A2T1 - La préparation du suivi,  de la prospection ou du contact </vt:lpstr>
      <vt:lpstr>A2T3 – La réalisation du suivi, de la prospection ou du contact par téléphone</vt:lpstr>
      <vt:lpstr>EP1 /PARTIE 1/LE DEROULEMENT</vt:lpstr>
      <vt:lpstr>EP1/PARTIE1/L’EVALUATION</vt:lpstr>
      <vt:lpstr>Durée du contact téléphonique 5mn</vt:lpstr>
      <vt:lpstr>Entretien final</vt:lpstr>
      <vt:lpstr>EP1/deuxième partie :  Contact écrit - Coefficient 2 </vt:lpstr>
      <vt:lpstr>A2T2 - La réalisation du suivi, de la prospection ou du contact par écrit</vt:lpstr>
      <vt:lpstr>EP1 /PARTIE 2/LE DEROULEMENT</vt:lpstr>
      <vt:lpstr>EP1/PARTIE2/L’EVALUATION</vt:lpstr>
      <vt:lpstr>EP1/PARTIE2/L’EVALUATION</vt:lpstr>
      <vt:lpstr>EP2 : PRATIQUE DE L’ACCUEIL, DE L’INFORMATION ET DE LA VENTE coefficient 8</vt:lpstr>
      <vt:lpstr>Activité A3  – Conduite d’un entretien de vente </vt:lpstr>
      <vt:lpstr>EP2 / Situation 1 : Pratique des activités en entreprise- Coefficient 5 </vt:lpstr>
      <vt:lpstr>EP2/ SITUATION1 /EVALUATION</vt:lpstr>
      <vt:lpstr>EP2 : Situation 2 : Connaissance de l’environnement professionnel Coefficient 3  </vt:lpstr>
      <vt:lpstr>EP2/ SITUATION2 /EVALUATION</vt:lpstr>
      <vt:lpstr>PFMP</vt:lpstr>
      <vt:lpstr>REPARTITION</vt:lpstr>
      <vt:lpstr>Merci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HARMONISATION CCF MRCU  </dc:title>
  <dc:creator>Murielle Fages</dc:creator>
  <cp:lastModifiedBy>Murielle Fages</cp:lastModifiedBy>
  <cp:revision>139</cp:revision>
  <dcterms:created xsi:type="dcterms:W3CDTF">2015-10-21T15:15:19Z</dcterms:created>
  <dcterms:modified xsi:type="dcterms:W3CDTF">2016-01-26T14:49:26Z</dcterms:modified>
</cp:coreProperties>
</file>