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7"/>
  </p:notesMasterIdLst>
  <p:sldIdLst>
    <p:sldId id="256" r:id="rId2"/>
    <p:sldId id="277" r:id="rId3"/>
    <p:sldId id="262" r:id="rId4"/>
    <p:sldId id="267" r:id="rId5"/>
    <p:sldId id="268" r:id="rId6"/>
    <p:sldId id="257" r:id="rId7"/>
    <p:sldId id="261" r:id="rId8"/>
    <p:sldId id="264" r:id="rId9"/>
    <p:sldId id="265" r:id="rId10"/>
    <p:sldId id="266" r:id="rId11"/>
    <p:sldId id="281" r:id="rId12"/>
    <p:sldId id="279" r:id="rId13"/>
    <p:sldId id="280" r:id="rId14"/>
    <p:sldId id="270" r:id="rId15"/>
    <p:sldId id="271" r:id="rId16"/>
    <p:sldId id="274" r:id="rId17"/>
    <p:sldId id="273" r:id="rId18"/>
    <p:sldId id="272" r:id="rId19"/>
    <p:sldId id="275" r:id="rId20"/>
    <p:sldId id="276" r:id="rId21"/>
    <p:sldId id="278" r:id="rId22"/>
    <p:sldId id="259" r:id="rId23"/>
    <p:sldId id="282" r:id="rId24"/>
    <p:sldId id="260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1" autoAdjust="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96B1B-289C-4647-9BB6-F3BF94C06809}" type="datetimeFigureOut">
              <a:rPr lang="fr-FR" smtClean="0"/>
              <a:t>02/10/19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7252A-97BA-2748-AF28-D58D904721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38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</a:t>
            </a:r>
            <a:r>
              <a:rPr lang="fr-FR" baseline="0" dirty="0" smtClean="0"/>
              <a:t> modalités d’évaluation restent à préciser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7252A-97BA-2748-AF28-D58D9047211F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1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5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044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8462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9409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2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221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5898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7894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5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90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02/10/19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9214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02/10/19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0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cation.gouv.fr/cid133908/propositions-pour-une-meilleure-maitrise-des-langues-vivantes-etrangere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nesco.fr/fr/langues-vivantes/recommandation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m.coe.int/cecr-volume-complementaire-avec-de-nouveaux-descripteurs/16807875d5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cation.gouv.fr/cid118686/devoirs-faits-un-temps-d-etude-accompagnee-pour-realiser-les-devoirs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des professeurs coordonnateurs de collège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Mercredi 2 Octobre 2019</a:t>
            </a:r>
          </a:p>
          <a:p>
            <a:r>
              <a:rPr lang="fr-FR" dirty="0" smtClean="0"/>
              <a:t>Collège Edmond BAMBUCK</a:t>
            </a:r>
          </a:p>
          <a:p>
            <a:r>
              <a:rPr lang="fr-FR" dirty="0" smtClean="0"/>
              <a:t>14h30-16h30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3068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DNL au collège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Possibilité pour un professeur de discipline non linguistique d’enseigner jusqu’à la moitié de ses heures de cours en LVE.</a:t>
            </a:r>
          </a:p>
          <a:p>
            <a:pPr algn="just"/>
            <a:r>
              <a:rPr lang="fr-FR" dirty="0" smtClean="0"/>
              <a:t>La présentation d’une certification complémentaire en LVE est fortement conseillée </a:t>
            </a:r>
          </a:p>
          <a:p>
            <a:pPr algn="just"/>
            <a:r>
              <a:rPr lang="fr-FR" dirty="0" smtClean="0"/>
              <a:t>Le professeur peut s’appuyer sur ses connaissances linguistiques et culturelles en LVE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56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Plan national langues vivantes </a:t>
            </a:r>
            <a:br>
              <a:rPr lang="fr-FR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dirty="0" smtClean="0">
                <a:latin typeface="Cambria"/>
                <a:ea typeface="ＭＳ 明朝"/>
                <a:cs typeface="Times New Roman"/>
              </a:rPr>
              <a:t>Rentrée 2019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738" y="1600200"/>
            <a:ext cx="9012262" cy="50064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Fait suite aux propositions formulées dans le rapport de Chantal Manès et Alex Taylor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« </a:t>
            </a:r>
            <a:r>
              <a:rPr lang="fr-FR" i="1" dirty="0" smtClean="0"/>
              <a:t>Pour une meilleure maîtrise des langues étrangères – Oser dire le nouveau monde</a:t>
            </a:r>
            <a:r>
              <a:rPr lang="fr-FR" dirty="0" smtClean="0"/>
              <a:t> » </a:t>
            </a:r>
          </a:p>
          <a:p>
            <a:pPr marL="0" indent="0">
              <a:buNone/>
            </a:pPr>
            <a:r>
              <a:rPr lang="fr-FR" sz="2400" dirty="0">
                <a:hlinkClick r:id="rId2"/>
              </a:rPr>
              <a:t>https://www.education.gouv.fr/cid133908/propositions-pour-une-meilleure-maitrise-des-langues-vivantes-</a:t>
            </a:r>
            <a:r>
              <a:rPr lang="fr-FR" sz="2400" dirty="0" smtClean="0">
                <a:hlinkClick r:id="rId2"/>
              </a:rPr>
              <a:t>etrangeres.html</a:t>
            </a:r>
            <a:endParaRPr lang="fr-FR" sz="2400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Objectif </a:t>
            </a:r>
            <a:r>
              <a:rPr lang="fr-FR" dirty="0" smtClean="0"/>
              <a:t>:  </a:t>
            </a:r>
            <a:endParaRPr lang="fr-FR" dirty="0">
              <a:latin typeface="Wingdings"/>
              <a:ea typeface="Wingdings"/>
              <a:cs typeface="Wingdings"/>
              <a:sym typeface="Wingdings"/>
            </a:endParaRPr>
          </a:p>
          <a:p>
            <a:pPr marL="0" indent="0">
              <a:buNone/>
            </a:pPr>
            <a:r>
              <a:rPr lang="fr-FR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dirty="0" smtClean="0">
                <a:sym typeface="Wingdings"/>
              </a:rPr>
              <a:t> </a:t>
            </a:r>
            <a:r>
              <a:rPr lang="fr-FR" dirty="0" smtClean="0"/>
              <a:t>Favoriser une régularité de l’exposition aux langues :</a:t>
            </a:r>
          </a:p>
          <a:p>
            <a:pPr marL="0" indent="0">
              <a:buNone/>
            </a:pPr>
            <a:r>
              <a:rPr lang="fr-FR" dirty="0" smtClean="0"/>
              <a:t>Séances de 45mn en langues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917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Cambria"/>
                <a:ea typeface="ＭＳ 明朝"/>
                <a:cs typeface="Times New Roman"/>
              </a:rPr>
              <a:t>Plan national langues vivantes </a:t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r>
              <a:rPr lang="fr-FR" dirty="0">
                <a:latin typeface="Cambria"/>
                <a:ea typeface="ＭＳ 明朝"/>
                <a:cs typeface="Times New Roman"/>
              </a:rPr>
              <a:t>Rentrée 2019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99476"/>
            <a:ext cx="8229600" cy="4126687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  <a:r>
              <a:rPr lang="fr-FR" dirty="0"/>
              <a:t> collèges préfigurateurs dans </a:t>
            </a:r>
            <a:r>
              <a:rPr lang="fr-FR" dirty="0" smtClean="0"/>
              <a:t>l’académie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Félix-Aladin </a:t>
            </a:r>
            <a:r>
              <a:rPr lang="fr-FR" dirty="0" err="1" smtClean="0"/>
              <a:t>Flemin</a:t>
            </a:r>
            <a:r>
              <a:rPr lang="fr-FR" dirty="0" smtClean="0"/>
              <a:t> (</a:t>
            </a:r>
            <a:r>
              <a:rPr lang="fr-FR" dirty="0" err="1" smtClean="0"/>
              <a:t>Deshaies</a:t>
            </a:r>
            <a:r>
              <a:rPr lang="fr-FR" dirty="0" smtClean="0"/>
              <a:t>) </a:t>
            </a:r>
          </a:p>
          <a:p>
            <a:r>
              <a:rPr lang="fr-FR" dirty="0" smtClean="0"/>
              <a:t>Roches Gravées </a:t>
            </a:r>
          </a:p>
          <a:p>
            <a:r>
              <a:rPr lang="fr-FR" dirty="0" smtClean="0"/>
              <a:t>Germain Saint </a:t>
            </a:r>
            <a:r>
              <a:rPr lang="fr-FR" dirty="0" err="1" smtClean="0"/>
              <a:t>Ruf</a:t>
            </a:r>
            <a:r>
              <a:rPr lang="fr-FR" dirty="0" smtClean="0"/>
              <a:t> </a:t>
            </a:r>
          </a:p>
          <a:p>
            <a:r>
              <a:rPr lang="fr-FR" dirty="0" smtClean="0"/>
              <a:t>Edmond </a:t>
            </a:r>
            <a:r>
              <a:rPr lang="fr-FR" dirty="0" err="1"/>
              <a:t>Bambuck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err="1" smtClean="0"/>
              <a:t>Raizet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5966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https://www.cnesco.fr/fr/langues-vivantes/recommandations</a:t>
            </a:r>
            <a:r>
              <a:rPr lang="fr-FR" dirty="0" smtClean="0">
                <a:hlinkClick r:id="rId2"/>
              </a:rPr>
              <a:t>/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7319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Cambria"/>
                <a:ea typeface="ＭＳ 明朝"/>
                <a:cs typeface="Times New Roman"/>
              </a:rPr>
              <a:t>L</a:t>
            </a:r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iaison 3eme / 2</a:t>
            </a:r>
            <a:r>
              <a:rPr lang="fr-FR" baseline="30000" dirty="0" smtClean="0">
                <a:effectLst/>
                <a:latin typeface="Cambria"/>
                <a:ea typeface="ＭＳ 明朝"/>
                <a:cs typeface="Times New Roman"/>
              </a:rPr>
              <a:t>nde</a:t>
            </a:r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 </a:t>
            </a:r>
            <a:br>
              <a:rPr lang="fr-FR" dirty="0" smtClean="0">
                <a:effectLst/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Travailler à l’élaboration d’une séquence 1 de début de classe de 2</a:t>
            </a:r>
            <a:r>
              <a:rPr lang="fr-FR" baseline="30000" dirty="0" smtClean="0"/>
              <a:t>nde</a:t>
            </a:r>
            <a:r>
              <a:rPr lang="fr-FR" dirty="0" smtClean="0"/>
              <a:t> : collaboration entre les professeurs de 3eme et ceux de 2</a:t>
            </a:r>
            <a:r>
              <a:rPr lang="fr-FR" baseline="30000" dirty="0" smtClean="0"/>
              <a:t>nde</a:t>
            </a:r>
            <a:r>
              <a:rPr lang="fr-FR" dirty="0" smtClean="0"/>
              <a:t>. </a:t>
            </a:r>
          </a:p>
          <a:p>
            <a:pPr algn="just"/>
            <a:r>
              <a:rPr lang="fr-FR" dirty="0" smtClean="0"/>
              <a:t>Réaliser une évaluation sommative en fin de 3</a:t>
            </a:r>
            <a:r>
              <a:rPr lang="fr-FR" baseline="30000" dirty="0" smtClean="0"/>
              <a:t>ème</a:t>
            </a:r>
            <a:r>
              <a:rPr lang="fr-FR" dirty="0" smtClean="0"/>
              <a:t>, communiquer le support et les résultats aux collègues de LYC. </a:t>
            </a:r>
          </a:p>
          <a:p>
            <a:pPr algn="just"/>
            <a:r>
              <a:rPr lang="fr-FR" dirty="0" smtClean="0"/>
              <a:t>Exploiter les résultats de l’évaluation pour permettre à l’élève de construire son parcours de réussite : logique de progressivité des acquis au delà  du Cycle 4.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5126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661726"/>
            <a:ext cx="8229600" cy="26074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Orientation des élèves de 3eme et connaissances des enjeux du Bac 2021 en voie GT </a:t>
            </a:r>
            <a:br>
              <a:rPr lang="fr-FR" dirty="0" smtClean="0">
                <a:effectLst/>
                <a:latin typeface="Cambria"/>
                <a:ea typeface="ＭＳ 明朝"/>
                <a:cs typeface="Times New Roman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90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nouveau Bac : la composition de la note finale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205" y="2044108"/>
            <a:ext cx="6029092" cy="42828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116717" y="1643998"/>
            <a:ext cx="1197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000000"/>
                </a:solidFill>
              </a:rPr>
              <a:t>E3C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6565" y="5756831"/>
            <a:ext cx="2452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Français, Philosophie, Grand Oral, Epreuves de Spécialité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722527" y="4496570"/>
            <a:ext cx="2598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0000"/>
                </a:solidFill>
              </a:rPr>
              <a:t>L’élève choisit 3 EDS en 1ere, en laisse un et en conserve deux en Terminale. Il est évalué sur l’EDS qu’il abandonne au 3eme Trimestre de Première.</a:t>
            </a:r>
            <a:endParaRPr lang="fr-F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4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nouveau Bac 2021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779" y="1600200"/>
            <a:ext cx="861298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Les épreuves communes du </a:t>
            </a:r>
            <a:r>
              <a:rPr lang="fr-FR" dirty="0" err="1"/>
              <a:t>contrôle</a:t>
            </a:r>
            <a:r>
              <a:rPr lang="fr-FR" dirty="0"/>
              <a:t> continu </a:t>
            </a:r>
            <a:r>
              <a:rPr lang="fr-FR" dirty="0" smtClean="0"/>
              <a:t>(E3C)</a:t>
            </a:r>
          </a:p>
          <a:p>
            <a:r>
              <a:rPr lang="fr-FR" dirty="0" smtClean="0"/>
              <a:t>Histoire - </a:t>
            </a:r>
            <a:r>
              <a:rPr lang="fr-FR" dirty="0" err="1" smtClean="0"/>
              <a:t>géographie</a:t>
            </a:r>
            <a:r>
              <a:rPr lang="fr-FR" dirty="0" smtClean="0"/>
              <a:t> </a:t>
            </a:r>
          </a:p>
          <a:p>
            <a:r>
              <a:rPr lang="fr-FR" dirty="0" smtClean="0"/>
              <a:t>Langue </a:t>
            </a:r>
            <a:r>
              <a:rPr lang="fr-FR" dirty="0"/>
              <a:t>vivante </a:t>
            </a:r>
            <a:r>
              <a:rPr lang="fr-FR" dirty="0" smtClean="0"/>
              <a:t>A</a:t>
            </a:r>
            <a:endParaRPr lang="fr-FR" dirty="0"/>
          </a:p>
          <a:p>
            <a:r>
              <a:rPr lang="fr-FR" dirty="0" smtClean="0"/>
              <a:t>Langue </a:t>
            </a:r>
            <a:r>
              <a:rPr lang="fr-FR" dirty="0"/>
              <a:t>vivante B </a:t>
            </a:r>
            <a:endParaRPr lang="fr-FR" dirty="0" smtClean="0"/>
          </a:p>
          <a:p>
            <a:r>
              <a:rPr lang="fr-FR" dirty="0" smtClean="0"/>
              <a:t>Enseignement </a:t>
            </a:r>
            <a:r>
              <a:rPr lang="fr-FR" dirty="0"/>
              <a:t>scientifique </a:t>
            </a:r>
            <a:endParaRPr lang="fr-FR" dirty="0" smtClean="0"/>
          </a:p>
          <a:p>
            <a:r>
              <a:rPr lang="fr-FR" dirty="0" smtClean="0"/>
              <a:t>EPS </a:t>
            </a:r>
          </a:p>
          <a:p>
            <a:r>
              <a:rPr lang="fr-FR" dirty="0"/>
              <a:t>Enseignement de </a:t>
            </a:r>
            <a:r>
              <a:rPr lang="fr-FR" dirty="0" err="1"/>
              <a:t>spécialite</a:t>
            </a:r>
            <a:r>
              <a:rPr lang="fr-FR" dirty="0"/>
              <a:t>́ suivi uniquement en </a:t>
            </a:r>
            <a:r>
              <a:rPr lang="fr-FR" dirty="0" err="1"/>
              <a:t>première</a:t>
            </a:r>
            <a:r>
              <a:rPr lang="fr-FR" dirty="0"/>
              <a:t> 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2634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Enseignement de la LVE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22713"/>
            <a:ext cx="8229600" cy="4640484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La LVE fait partie d’un tronc commun et est évaluée en Epreuves Communes de Contrôle Continu (E3C) entre le 2eme trimestre de la classe de Première et le 3</a:t>
            </a:r>
            <a:r>
              <a:rPr lang="fr-FR" baseline="30000" dirty="0" smtClean="0"/>
              <a:t>ème</a:t>
            </a:r>
            <a:r>
              <a:rPr lang="fr-FR" dirty="0" smtClean="0"/>
              <a:t> Trimestre de la classe de Terminale.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Tous les élèves sont évalués à partir des mêmes supports, c’est la grille d’évaluation qui diffère entre la LVA, LVB ou LVC. </a:t>
            </a:r>
          </a:p>
        </p:txBody>
      </p:sp>
    </p:spTree>
    <p:extLst>
      <p:ext uri="{BB962C8B-B14F-4D97-AF65-F5344CB8AC3E}">
        <p14:creationId xmlns:p14="http://schemas.microsoft.com/office/powerpoint/2010/main" val="3602827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L’enseignement de spécialité EDS de la LVE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La LLCE (langue, littérature et culture étrangère) est la spécialité des LVE</a:t>
            </a:r>
          </a:p>
          <a:p>
            <a:pPr algn="just"/>
            <a:r>
              <a:rPr lang="fr-FR" dirty="0" smtClean="0"/>
              <a:t>En Première : 4h </a:t>
            </a:r>
          </a:p>
          <a:p>
            <a:pPr algn="just"/>
            <a:r>
              <a:rPr lang="fr-FR" dirty="0" smtClean="0"/>
              <a:t>En Terminale : 6h </a:t>
            </a:r>
          </a:p>
          <a:p>
            <a:pPr algn="just"/>
            <a:r>
              <a:rPr lang="fr-FR" dirty="0" smtClean="0"/>
              <a:t>Modalités d’enseignement : étude d’œuvres (littéraires, filmiques) selon un programme limitatif </a:t>
            </a:r>
          </a:p>
          <a:p>
            <a:pPr algn="just"/>
            <a:r>
              <a:rPr lang="fr-FR" dirty="0" smtClean="0"/>
              <a:t>Evaluation orale et écrite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12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Priorités nationales / académiques</a:t>
            </a:r>
          </a:p>
          <a:p>
            <a:r>
              <a:rPr lang="fr-FR" dirty="0" smtClean="0"/>
              <a:t>Appellations officielles dans les dispositifs concernant les LVE en CLG </a:t>
            </a:r>
          </a:p>
          <a:p>
            <a:r>
              <a:rPr lang="fr-FR" dirty="0" smtClean="0"/>
              <a:t>Liaison 3</a:t>
            </a:r>
            <a:r>
              <a:rPr lang="fr-FR" baseline="30000" dirty="0" smtClean="0"/>
              <a:t>ème</a:t>
            </a:r>
            <a:r>
              <a:rPr lang="fr-FR" dirty="0" smtClean="0"/>
              <a:t>/ 2</a:t>
            </a:r>
            <a:r>
              <a:rPr lang="fr-FR" baseline="30000" dirty="0" smtClean="0"/>
              <a:t>nde</a:t>
            </a:r>
            <a:r>
              <a:rPr lang="fr-FR" dirty="0" smtClean="0"/>
              <a:t> </a:t>
            </a:r>
          </a:p>
          <a:p>
            <a:r>
              <a:rPr lang="fr-FR" dirty="0" smtClean="0"/>
              <a:t>Nouveau Bac 2021</a:t>
            </a:r>
          </a:p>
          <a:p>
            <a:r>
              <a:rPr lang="fr-FR" dirty="0" smtClean="0"/>
              <a:t>Transformation de la Voie professionnelle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454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Transformation de la Voie professionnelle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04775"/>
            <a:ext cx="8229600" cy="3721388"/>
          </a:xfrm>
        </p:spPr>
        <p:txBody>
          <a:bodyPr/>
          <a:lstStyle/>
          <a:p>
            <a:r>
              <a:rPr lang="fr-FR" dirty="0"/>
              <a:t>Une </a:t>
            </a:r>
            <a:r>
              <a:rPr lang="fr-FR" dirty="0" err="1"/>
              <a:t>pédagogie</a:t>
            </a:r>
            <a:r>
              <a:rPr lang="fr-FR" dirty="0"/>
              <a:t> de la mise en situation active 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Les nouveaux programmes d’enseignement des LVE : BO n°5 du 11 Avril 2019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927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contenus d’enseignement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9945" cy="5019687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1- les a</a:t>
            </a:r>
            <a:r>
              <a:rPr lang="fr-FR" sz="1800" dirty="0" smtClean="0"/>
              <a:t>ctivités langagières</a:t>
            </a:r>
            <a:r>
              <a:rPr lang="fr-FR" sz="1800" dirty="0"/>
              <a:t> : </a:t>
            </a:r>
            <a:r>
              <a:rPr lang="fr-FR" sz="1800" dirty="0" smtClean="0"/>
              <a:t> </a:t>
            </a:r>
            <a:r>
              <a:rPr lang="fr-FR" sz="1800" dirty="0"/>
              <a:t>introduction de la médiation, priorité à l’oral mais place plus importante de l’écrit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 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2- Deux </a:t>
            </a:r>
            <a:r>
              <a:rPr lang="fr-FR" sz="1800" b="1" dirty="0"/>
              <a:t>contextes d’expression et de communication</a:t>
            </a:r>
            <a:endParaRPr lang="fr-FR" sz="1800" dirty="0"/>
          </a:p>
          <a:p>
            <a:pPr lvl="1" algn="just">
              <a:lnSpc>
                <a:spcPct val="90000"/>
              </a:lnSpc>
            </a:pPr>
            <a:r>
              <a:rPr lang="fr-FR" sz="1800" dirty="0"/>
              <a:t>Situations et actes de la </a:t>
            </a:r>
            <a:r>
              <a:rPr lang="fr-FR" sz="1800" b="1" dirty="0"/>
              <a:t>vie quotidienne</a:t>
            </a:r>
            <a:r>
              <a:rPr lang="fr-FR" sz="1800" dirty="0"/>
              <a:t>, personnelle, sociale et civique</a:t>
            </a:r>
          </a:p>
          <a:p>
            <a:pPr lvl="1" algn="just">
              <a:lnSpc>
                <a:spcPct val="90000"/>
              </a:lnSpc>
            </a:pPr>
            <a:r>
              <a:rPr lang="fr-FR" sz="1800" dirty="0"/>
              <a:t>Situations et actes de la </a:t>
            </a:r>
            <a:r>
              <a:rPr lang="fr-FR" sz="1800" b="1" dirty="0"/>
              <a:t>vie professionnelle</a:t>
            </a:r>
            <a:endParaRPr lang="fr-FR" sz="18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 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3- Des </a:t>
            </a:r>
            <a:r>
              <a:rPr lang="fr-FR" sz="1800" b="1" dirty="0"/>
              <a:t>thèmes d’étude </a:t>
            </a:r>
            <a:r>
              <a:rPr lang="fr-FR" sz="1800" dirty="0"/>
              <a:t>pour l’acquisition des repères culturels et savoirs lexicaux associés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 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4- Les tâches : liste non exhaustive, ni </a:t>
            </a:r>
            <a:r>
              <a:rPr lang="fr-FR" sz="1800" dirty="0" smtClean="0"/>
              <a:t>limitative. </a:t>
            </a:r>
            <a:endParaRPr lang="fr-FR" sz="18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 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i="1" u="sng" dirty="0" smtClean="0"/>
              <a:t>Modalités d’enseignement</a:t>
            </a:r>
            <a:r>
              <a:rPr lang="fr-FR" sz="1800" i="1" u="sng" dirty="0"/>
              <a:t> : </a:t>
            </a:r>
            <a:r>
              <a:rPr lang="fr-FR" sz="1800" i="1" u="sng" dirty="0" smtClean="0"/>
              <a:t>deux contextes </a:t>
            </a:r>
            <a:r>
              <a:rPr lang="fr-FR" sz="1800" i="1" u="sng" dirty="0"/>
              <a:t>d’expression et de communication, chacun  associé à une liste de tâches et de </a:t>
            </a:r>
            <a:r>
              <a:rPr lang="fr-FR" sz="1800" i="1" u="sng" dirty="0" smtClean="0"/>
              <a:t>thèmes d’étude.</a:t>
            </a:r>
            <a:endParaRPr lang="fr-FR" sz="18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b="1" dirty="0"/>
              <a:t> </a:t>
            </a:r>
            <a:endParaRPr lang="fr-FR" sz="18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sz="1800" dirty="0"/>
              <a:t>5- La phonologie : aucune recherche d’authenticité parfaite par rapport au locuteur natif. </a:t>
            </a:r>
            <a:r>
              <a:rPr lang="fr-FR" sz="1800" b="1" dirty="0"/>
              <a:t>Recherche d’une expression compréhensible </a:t>
            </a:r>
            <a:r>
              <a:rPr lang="fr-F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4315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82111"/>
            <a:ext cx="8229600" cy="272534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fr-FR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dirty="0">
                <a:latin typeface="Cambria"/>
                <a:ea typeface="ＭＳ 明朝"/>
                <a:cs typeface="Times New Roman"/>
              </a:rPr>
              <a:t/>
            </a:r>
            <a:br>
              <a:rPr lang="fr-FR" dirty="0">
                <a:latin typeface="Cambria"/>
                <a:ea typeface="ＭＳ 明朝"/>
                <a:cs typeface="Times New Roman"/>
              </a:rPr>
            </a:br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Volume complémentaire du CECRL</a:t>
            </a:r>
            <a:br>
              <a:rPr lang="fr-FR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sz="3100" dirty="0" smtClean="0">
                <a:effectLst/>
                <a:latin typeface="Cambria"/>
                <a:ea typeface="ＭＳ 明朝"/>
                <a:cs typeface="Times New Roman"/>
                <a:hlinkClick r:id="rId2"/>
              </a:rPr>
              <a:t>https://rm.coe.int/cecr-volume-complementaire-avec-de-nouveaux-descripteurs/16807875d5</a:t>
            </a:r>
            <a:r>
              <a:rPr lang="fr-FR" sz="3100" dirty="0" smtClean="0">
                <a:effectLst/>
                <a:latin typeface="Cambria"/>
                <a:ea typeface="ＭＳ 明朝"/>
                <a:cs typeface="Times New Roman"/>
              </a:rPr>
              <a:t> </a:t>
            </a:r>
            <a:br>
              <a:rPr lang="fr-FR" sz="3100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fr-FR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1918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médiation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34908"/>
            <a:ext cx="8229600" cy="1466564"/>
          </a:xfrm>
        </p:spPr>
        <p:txBody>
          <a:bodyPr/>
          <a:lstStyle/>
          <a:p>
            <a:pPr algn="ctr"/>
            <a:r>
              <a:rPr lang="fr-FR" dirty="0" smtClean="0"/>
              <a:t>Quelle définition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36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77826"/>
            <a:ext cx="8763000" cy="633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2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Préconisations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effectLst/>
                <a:ea typeface="ＭＳ 明朝"/>
                <a:cs typeface="Times New Roman"/>
              </a:rPr>
              <a:t>Familiariser l’élève avec la littérature en langue étrangère, les arts, la civilisation </a:t>
            </a:r>
            <a:r>
              <a:rPr lang="fr-FR" u="sng" dirty="0" smtClean="0">
                <a:effectLst/>
                <a:ea typeface="ＭＳ 明朝"/>
                <a:cs typeface="Times New Roman"/>
              </a:rPr>
              <a:t>toujours dans une approche actionnelle </a:t>
            </a:r>
            <a:endParaRPr lang="fr-FR" dirty="0" smtClean="0"/>
          </a:p>
          <a:p>
            <a:pPr algn="just"/>
            <a:r>
              <a:rPr lang="fr-FR" dirty="0" smtClean="0">
                <a:effectLst/>
                <a:ea typeface="ＭＳ 明朝"/>
                <a:cs typeface="Times New Roman"/>
              </a:rPr>
              <a:t>Travailler dans une logique de pédagogie de projet avec l’assistant de langue et mettre en place des ateliers divers (lecture, écriture, cinéma …) </a:t>
            </a:r>
          </a:p>
          <a:p>
            <a:pPr algn="just"/>
            <a:r>
              <a:rPr lang="fr-FR" dirty="0" smtClean="0">
                <a:ea typeface="ＭＳ 明朝"/>
                <a:cs typeface="Times New Roman"/>
              </a:rPr>
              <a:t>CO : quelles modalités de mise en œuvre ? Viser l’autonomie de l’élève</a:t>
            </a:r>
            <a:endParaRPr lang="fr-FR" dirty="0" smtClean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520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717898"/>
            <a:ext cx="8229600" cy="16992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Priorités nationales «</a:t>
            </a:r>
            <a:r>
              <a:rPr lang="fr-FR" dirty="0"/>
              <a:t> Réussir : année scolaire 2019-2020 » </a:t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199" y="2690853"/>
            <a:ext cx="8432485" cy="3093751"/>
          </a:xfrm>
        </p:spPr>
        <p:txBody>
          <a:bodyPr/>
          <a:lstStyle/>
          <a:p>
            <a:r>
              <a:rPr lang="fr-FR" dirty="0" smtClean="0"/>
              <a:t>Donner à chacun les mêmes chances de réussir </a:t>
            </a:r>
          </a:p>
          <a:p>
            <a:r>
              <a:rPr lang="fr-FR" dirty="0" smtClean="0"/>
              <a:t>Réussir dans le monde de demain</a:t>
            </a:r>
          </a:p>
          <a:p>
            <a:r>
              <a:rPr lang="fr-FR" dirty="0" smtClean="0"/>
              <a:t>S’unir pour réussir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80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29" y="894522"/>
            <a:ext cx="8624957" cy="5830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 1</a:t>
            </a:r>
            <a:r>
              <a:rPr lang="fr-FR" i="1" dirty="0"/>
              <a:t>. Loi pour l’école de la confiance</a:t>
            </a:r>
            <a:endParaRPr lang="fr-FR" dirty="0"/>
          </a:p>
          <a:p>
            <a:pPr marL="0" indent="0">
              <a:buNone/>
            </a:pPr>
            <a:r>
              <a:rPr lang="fr-FR" i="1" dirty="0" smtClean="0"/>
              <a:t> 2</a:t>
            </a:r>
            <a:r>
              <a:rPr lang="fr-FR" i="1" dirty="0"/>
              <a:t>. Loi pour le droit de choisir son avenir professionnel </a:t>
            </a:r>
            <a:endParaRPr lang="fr-FR" dirty="0"/>
          </a:p>
          <a:p>
            <a:pPr marL="0" indent="0">
              <a:buNone/>
            </a:pPr>
            <a:r>
              <a:rPr lang="fr-FR" i="1" dirty="0"/>
              <a:t>3. Plan pauvreté </a:t>
            </a:r>
            <a:endParaRPr lang="fr-FR" dirty="0"/>
          </a:p>
          <a:p>
            <a:pPr marL="0" indent="0">
              <a:buNone/>
            </a:pPr>
            <a:r>
              <a:rPr lang="fr-FR" i="1" dirty="0"/>
              <a:t>4. Livre bleu outre-</a:t>
            </a:r>
            <a:r>
              <a:rPr lang="fr-FR" i="1" dirty="0" smtClean="0"/>
              <a:t>mer</a:t>
            </a:r>
          </a:p>
          <a:p>
            <a:pPr marL="0" indent="0">
              <a:buNone/>
            </a:pPr>
            <a:r>
              <a:rPr lang="fr-FR" b="1" dirty="0"/>
              <a:t>4 mesures qui font l’objet d’un suivi particulier :</a:t>
            </a:r>
            <a:r>
              <a:rPr lang="fr-FR" dirty="0"/>
              <a:t> </a:t>
            </a:r>
          </a:p>
          <a:p>
            <a:r>
              <a:rPr lang="fr-FR" i="1" dirty="0"/>
              <a:t> </a:t>
            </a:r>
            <a:r>
              <a:rPr lang="fr-FR" dirty="0" smtClean="0"/>
              <a:t>Devoirs </a:t>
            </a:r>
            <a:r>
              <a:rPr lang="fr-FR" dirty="0"/>
              <a:t>faits</a:t>
            </a:r>
          </a:p>
          <a:p>
            <a:r>
              <a:rPr lang="fr-FR" dirty="0"/>
              <a:t> </a:t>
            </a:r>
            <a:r>
              <a:rPr lang="fr-FR" dirty="0" smtClean="0"/>
              <a:t>Décrochage</a:t>
            </a:r>
            <a:endParaRPr lang="fr-FR" dirty="0"/>
          </a:p>
          <a:p>
            <a:r>
              <a:rPr lang="fr-FR" dirty="0"/>
              <a:t>  </a:t>
            </a:r>
            <a:r>
              <a:rPr lang="fr-FR" dirty="0" smtClean="0"/>
              <a:t>Multilinguisme</a:t>
            </a:r>
            <a:endParaRPr lang="fr-FR" dirty="0"/>
          </a:p>
          <a:p>
            <a:r>
              <a:rPr lang="fr-FR" dirty="0"/>
              <a:t>  </a:t>
            </a:r>
            <a:r>
              <a:rPr lang="fr-FR" dirty="0" smtClean="0"/>
              <a:t>Les </a:t>
            </a:r>
            <a:r>
              <a:rPr lang="fr-FR" dirty="0"/>
              <a:t>formations dans le domaine maritime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Chantiers nationaux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6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0261" y="1546087"/>
            <a:ext cx="8602869" cy="5035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Renforcer </a:t>
            </a:r>
            <a:r>
              <a:rPr lang="fr-FR" b="1" dirty="0"/>
              <a:t>notre politique pédagogique pour une école plus </a:t>
            </a:r>
            <a:r>
              <a:rPr lang="fr-FR" b="1" dirty="0" smtClean="0"/>
              <a:t>performante</a:t>
            </a:r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fr-FR" dirty="0"/>
              <a:t>Maitrise de la langue et des mathématiques</a:t>
            </a:r>
          </a:p>
          <a:p>
            <a:pPr lvl="0"/>
            <a:r>
              <a:rPr lang="fr-FR" dirty="0"/>
              <a:t>Une meilleure prise en charge des élèves à besoins éducatifs particuliers (Pôles inclusifs d’accompagnement localisés) </a:t>
            </a:r>
          </a:p>
          <a:p>
            <a:pPr lvl="0"/>
            <a:r>
              <a:rPr lang="fr-FR" dirty="0"/>
              <a:t>Une meilleure coordination des actions de lutte contre le décrochage 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Priorités académiques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79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95773"/>
          </a:xfrm>
        </p:spPr>
        <p:txBody>
          <a:bodyPr>
            <a:normAutofit/>
          </a:bodyPr>
          <a:lstStyle/>
          <a:p>
            <a:r>
              <a:rPr lang="fr-FR" sz="4000" dirty="0" smtClean="0">
                <a:effectLst/>
                <a:latin typeface="Cambria"/>
                <a:ea typeface="ＭＳ 明朝"/>
                <a:cs typeface="Times New Roman"/>
              </a:rPr>
              <a:t>Dispositif devoirs faits </a:t>
            </a:r>
            <a:r>
              <a:rPr lang="fr-FR" sz="3600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fr-FR" sz="3600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sz="3600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fr-FR" sz="3600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fr-FR" sz="2800" dirty="0" smtClean="0">
                <a:effectLst/>
                <a:latin typeface="Cambria"/>
                <a:ea typeface="ＭＳ 明朝"/>
                <a:cs typeface="Times New Roman"/>
                <a:hlinkClick r:id="rId2"/>
              </a:rPr>
              <a:t>https://www.education.gouv.fr/cid118686/devoirs-faits-un-temps-d-etude-accompagnee-pour-realiser-les-devoirs.html</a:t>
            </a:r>
            <a:r>
              <a:rPr lang="fr-FR" sz="2800" dirty="0" smtClean="0">
                <a:effectLst/>
                <a:latin typeface="Cambria"/>
                <a:ea typeface="ＭＳ 明朝"/>
                <a:cs typeface="Times New Roman"/>
              </a:rPr>
              <a:t>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80992"/>
            <a:ext cx="8229600" cy="2845171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Renforcement du dispositif en 2019-2020</a:t>
            </a:r>
          </a:p>
          <a:p>
            <a:r>
              <a:rPr lang="fr-FR" dirty="0" smtClean="0"/>
              <a:t>Pensez l’articulation entre le travail en classe et hors la classe </a:t>
            </a:r>
          </a:p>
          <a:p>
            <a:r>
              <a:rPr lang="fr-FR" dirty="0" smtClean="0"/>
              <a:t>Le travail personnel de l’élève : dans la classe, en « devoirs faits » et à la maison </a:t>
            </a:r>
          </a:p>
          <a:p>
            <a:r>
              <a:rPr lang="fr-FR" dirty="0" smtClean="0"/>
              <a:t>Etendu aux écoles des territoires ultra marins à la rentrée 2019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46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60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ffectLst/>
                <a:latin typeface="Cambria"/>
                <a:ea typeface="ＭＳ 明朝"/>
                <a:cs typeface="Times New Roman"/>
              </a:rPr>
              <a:t>Appellation officielle des dispositifs de LVE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245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LVE au collège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4000" dirty="0" smtClean="0"/>
              <a:t>Cycle 3 </a:t>
            </a:r>
          </a:p>
          <a:p>
            <a:r>
              <a:rPr lang="fr-FR" dirty="0" smtClean="0"/>
              <a:t>6eme LV1 – </a:t>
            </a:r>
            <a:r>
              <a:rPr lang="fr-FR" dirty="0" smtClean="0"/>
              <a:t>4h </a:t>
            </a:r>
            <a:r>
              <a:rPr lang="fr-FR" dirty="0" smtClean="0"/>
              <a:t>de LVE </a:t>
            </a:r>
          </a:p>
          <a:p>
            <a:endParaRPr lang="fr-FR" dirty="0" smtClean="0"/>
          </a:p>
          <a:p>
            <a:r>
              <a:rPr lang="fr-FR" dirty="0" smtClean="0"/>
              <a:t>6eme Bi-langue </a:t>
            </a:r>
          </a:p>
          <a:p>
            <a:pPr marL="0" indent="0">
              <a:buNone/>
            </a:pPr>
            <a:r>
              <a:rPr lang="fr-FR" dirty="0" smtClean="0"/>
              <a:t>6h de LVE globalisées </a:t>
            </a:r>
          </a:p>
          <a:p>
            <a:pPr marL="0" indent="0">
              <a:buNone/>
            </a:pPr>
            <a:r>
              <a:rPr lang="fr-FR" dirty="0" smtClean="0"/>
              <a:t>Les 6h sont à répartir entre deux LVE OU une LVE et une LVR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530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Cycle 4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1605" y="1600200"/>
            <a:ext cx="9022395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LV1 : 3h </a:t>
            </a:r>
          </a:p>
          <a:p>
            <a:r>
              <a:rPr lang="fr-FR" dirty="0" smtClean="0"/>
              <a:t>LV2 : 2h30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/>
              <a:t>Il n’y </a:t>
            </a:r>
            <a:r>
              <a:rPr lang="fr-FR" b="1" dirty="0" smtClean="0"/>
              <a:t>a </a:t>
            </a:r>
            <a:r>
              <a:rPr lang="fr-FR" b="1" dirty="0" smtClean="0"/>
              <a:t>PLUS de sections européennes</a:t>
            </a:r>
            <a:r>
              <a:rPr lang="fr-FR" dirty="0" smtClean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Option : LCE Langues et Cultures Européennes</a:t>
            </a:r>
          </a:p>
          <a:p>
            <a:pPr marL="0" indent="0">
              <a:buNone/>
            </a:pPr>
            <a:r>
              <a:rPr lang="fr-FR" dirty="0" smtClean="0"/>
              <a:t>Jusqu’à 2h pour mener des projets interdisciplinaires portés par une LVE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820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743</Words>
  <Application>Microsoft Macintosh PowerPoint</Application>
  <PresentationFormat>Présentation à l'écran (4:3)</PresentationFormat>
  <Paragraphs>129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Réunion des professeurs coordonnateurs de collège</vt:lpstr>
      <vt:lpstr>Ordre du jour </vt:lpstr>
      <vt:lpstr>Priorités nationales « Réussir : année scolaire 2019-2020 »  </vt:lpstr>
      <vt:lpstr>Chantiers nationaux</vt:lpstr>
      <vt:lpstr>Priorités académiques</vt:lpstr>
      <vt:lpstr>Dispositif devoirs faits   https://www.education.gouv.fr/cid118686/devoirs-faits-un-temps-d-etude-accompagnee-pour-realiser-les-devoirs.html </vt:lpstr>
      <vt:lpstr>Appellation officielle des dispositifs de LVE </vt:lpstr>
      <vt:lpstr>Les LVE au collège </vt:lpstr>
      <vt:lpstr>Cycle 4 </vt:lpstr>
      <vt:lpstr>DNL au collège</vt:lpstr>
      <vt:lpstr>Plan national langues vivantes  Rentrée 2019 </vt:lpstr>
      <vt:lpstr>Plan national langues vivantes  Rentrée 2019 </vt:lpstr>
      <vt:lpstr>Présentation PowerPoint</vt:lpstr>
      <vt:lpstr>Liaison 3eme / 2nde  </vt:lpstr>
      <vt:lpstr>Orientation des élèves de 3eme et connaissances des enjeux du Bac 2021 en voie GT  </vt:lpstr>
      <vt:lpstr>Le nouveau Bac : la composition de la note finale </vt:lpstr>
      <vt:lpstr>Le nouveau Bac 2021</vt:lpstr>
      <vt:lpstr>Enseignement de la LVE </vt:lpstr>
      <vt:lpstr>L’enseignement de spécialité EDS de la LVE </vt:lpstr>
      <vt:lpstr>La Transformation de la Voie professionnelle </vt:lpstr>
      <vt:lpstr>Les contenus d’enseignement : </vt:lpstr>
      <vt:lpstr>  Volume complémentaire du CECRL https://rm.coe.int/cecr-volume-complementaire-avec-de-nouveaux-descripteurs/16807875d5    </vt:lpstr>
      <vt:lpstr>La médiation </vt:lpstr>
      <vt:lpstr>Présentation PowerPoint</vt:lpstr>
      <vt:lpstr>Préconisations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combe gaelle</dc:creator>
  <cp:lastModifiedBy>combe gaelle</cp:lastModifiedBy>
  <cp:revision>46</cp:revision>
  <dcterms:created xsi:type="dcterms:W3CDTF">2019-09-30T15:18:46Z</dcterms:created>
  <dcterms:modified xsi:type="dcterms:W3CDTF">2019-10-02T23:20:23Z</dcterms:modified>
</cp:coreProperties>
</file>