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74" r:id="rId6"/>
    <p:sldId id="275" r:id="rId7"/>
    <p:sldId id="276" r:id="rId8"/>
    <p:sldId id="264" r:id="rId9"/>
    <p:sldId id="260" r:id="rId10"/>
    <p:sldId id="262" r:id="rId11"/>
    <p:sldId id="273" r:id="rId12"/>
    <p:sldId id="261" r:id="rId13"/>
    <p:sldId id="265" r:id="rId14"/>
    <p:sldId id="266" r:id="rId15"/>
    <p:sldId id="267" r:id="rId16"/>
    <p:sldId id="278" r:id="rId17"/>
    <p:sldId id="277" r:id="rId18"/>
    <p:sldId id="268"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C380A1-C4C7-4539-A398-14CEB3B9A4A4}" type="datetimeFigureOut">
              <a:rPr lang="fr-FR" smtClean="0"/>
              <a:pPr/>
              <a:t>09/04/2014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968C93-102E-4DC6-8230-1AD50E79933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380A1-C4C7-4539-A398-14CEB3B9A4A4}" type="datetimeFigureOut">
              <a:rPr lang="fr-FR" smtClean="0"/>
              <a:pPr/>
              <a:t>09/04/2014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8C93-102E-4DC6-8230-1AD50E79933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Mes grands-parents, mes parents et moi » </a:t>
            </a:r>
            <a:endParaRPr lang="fr-FR" dirty="0"/>
          </a:p>
        </p:txBody>
      </p:sp>
      <p:sp>
        <p:nvSpPr>
          <p:cNvPr id="3" name="Sous-titre 2"/>
          <p:cNvSpPr>
            <a:spLocks noGrp="1"/>
          </p:cNvSpPr>
          <p:nvPr>
            <p:ph type="subTitle" idx="1"/>
          </p:nvPr>
        </p:nvSpPr>
        <p:spPr/>
        <p:txBody>
          <a:bodyPr/>
          <a:lstStyle/>
          <a:p>
            <a:r>
              <a:rPr lang="fr-FR" dirty="0" smtClean="0"/>
              <a:t>Frida </a:t>
            </a:r>
            <a:r>
              <a:rPr lang="fr-FR" dirty="0" err="1" smtClean="0"/>
              <a:t>Kahlo</a:t>
            </a:r>
            <a:r>
              <a:rPr lang="fr-FR" dirty="0" smtClean="0"/>
              <a:t> (1936)</a:t>
            </a:r>
          </a:p>
          <a:p>
            <a:r>
              <a:rPr lang="fr-FR" dirty="0" err="1" smtClean="0"/>
              <a:t>Museum</a:t>
            </a:r>
            <a:r>
              <a:rPr lang="fr-FR" dirty="0" smtClean="0"/>
              <a:t> of modern Art, New-York</a:t>
            </a:r>
            <a:endParaRPr lang="fr-FR" dirty="0"/>
          </a:p>
        </p:txBody>
      </p:sp>
      <p:sp>
        <p:nvSpPr>
          <p:cNvPr id="4" name="ZoneTexte 3"/>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biographie originale souvent étudiée français </a:t>
            </a:r>
            <a:endParaRPr lang="fr-FR" dirty="0"/>
          </a:p>
        </p:txBody>
      </p:sp>
      <p:sp>
        <p:nvSpPr>
          <p:cNvPr id="5" name="Espace réservé du contenu 2"/>
          <p:cNvSpPr txBox="1">
            <a:spLocks/>
          </p:cNvSpPr>
          <p:nvPr/>
        </p:nvSpPr>
        <p:spPr>
          <a:xfrm>
            <a:off x="4716016" y="1556792"/>
            <a:ext cx="4248472" cy="530120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Une œuvre qui </a:t>
            </a:r>
            <a:r>
              <a:rPr kumimoji="0" lang="fr-FR" sz="3200" b="0" i="0" u="sng" strike="noStrike" kern="1200" cap="none" spc="0" normalizeH="0" baseline="0" noProof="0" dirty="0" err="1" smtClean="0">
                <a:ln>
                  <a:noFill/>
                </a:ln>
                <a:solidFill>
                  <a:schemeClr val="tx1"/>
                </a:solidFill>
                <a:effectLst/>
                <a:uLnTx/>
                <a:uFillTx/>
                <a:latin typeface="+mn-lt"/>
                <a:ea typeface="+mn-ea"/>
                <a:cs typeface="+mn-cs"/>
              </a:rPr>
              <a:t>racon</a:t>
            </a:r>
            <a:r>
              <a:rPr lang="fr-FR" sz="3200" u="sng" dirty="0" smtClean="0"/>
              <a:t>te ses origines </a:t>
            </a:r>
            <a:r>
              <a:rPr lang="fr-FR"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Ses grands-parents paternel qui viennent de la mer (origine allemande).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Ses grands-parents maternel qui viennent de la terre du Mexique.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Ses parents lors de leur mariage.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Elle, issue du métissage entre l’ancien monde et le nouveau monde dans la « casa </a:t>
            </a:r>
            <a:r>
              <a:rPr lang="fr-FR" sz="3200" dirty="0" err="1" smtClean="0"/>
              <a:t>azul</a:t>
            </a:r>
            <a:r>
              <a:rPr lang="fr-FR" sz="3200" dirty="0" smtClean="0"/>
              <a:t> ».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92896"/>
            <a:ext cx="4538663" cy="3971925"/>
          </a:xfrm>
          <a:prstGeom prst="rect">
            <a:avLst/>
          </a:prstGeom>
          <a:noFill/>
        </p:spPr>
      </p:pic>
      <p:sp>
        <p:nvSpPr>
          <p:cNvPr id="7" name="Ellipse 6"/>
          <p:cNvSpPr/>
          <p:nvPr/>
        </p:nvSpPr>
        <p:spPr>
          <a:xfrm>
            <a:off x="2915816" y="2564904"/>
            <a:ext cx="1512168"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sp>
        <p:nvSpPr>
          <p:cNvPr id="8" name="Ellipse 7"/>
          <p:cNvSpPr/>
          <p:nvPr/>
        </p:nvSpPr>
        <p:spPr>
          <a:xfrm>
            <a:off x="179512" y="2564904"/>
            <a:ext cx="1512168"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10" name="Connecteur droit avec flèche 9"/>
          <p:cNvCxnSpPr/>
          <p:nvPr/>
        </p:nvCxnSpPr>
        <p:spPr>
          <a:xfrm flipV="1">
            <a:off x="4427984" y="2924944"/>
            <a:ext cx="504056"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8" idx="6"/>
          </p:cNvCxnSpPr>
          <p:nvPr/>
        </p:nvCxnSpPr>
        <p:spPr>
          <a:xfrm>
            <a:off x="1691680" y="3212976"/>
            <a:ext cx="3096344" cy="5760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1763688" y="4869160"/>
            <a:ext cx="1512168"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16" name="Connecteur droit avec flèche 15"/>
          <p:cNvCxnSpPr>
            <a:stCxn id="13" idx="6"/>
          </p:cNvCxnSpPr>
          <p:nvPr/>
        </p:nvCxnSpPr>
        <p:spPr>
          <a:xfrm>
            <a:off x="3275856" y="5517232"/>
            <a:ext cx="151216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1331640" y="3284984"/>
            <a:ext cx="1800200" cy="165618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18" name="Connecteur droit avec flèche 17"/>
          <p:cNvCxnSpPr>
            <a:stCxn id="15" idx="6"/>
          </p:cNvCxnSpPr>
          <p:nvPr/>
        </p:nvCxnSpPr>
        <p:spPr>
          <a:xfrm>
            <a:off x="3131840" y="4113076"/>
            <a:ext cx="1656184" cy="6840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biographie originale souvent étudiée français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Son handicap : </a:t>
            </a:r>
          </a:p>
          <a:p>
            <a:pPr marL="342900" lvl="0" indent="-342900">
              <a:spcBef>
                <a:spcPct val="20000"/>
              </a:spcBef>
              <a:defRPr/>
            </a:pPr>
            <a:endParaRPr lang="fr-FR" sz="3200" dirty="0" smtClean="0"/>
          </a:p>
          <a:p>
            <a:pPr marL="342900" lvl="0" indent="-342900">
              <a:spcBef>
                <a:spcPct val="20000"/>
              </a:spcBef>
              <a:defRPr/>
            </a:pPr>
            <a:endParaRPr lang="fr-FR" sz="3200" dirty="0" smtClean="0"/>
          </a:p>
          <a:p>
            <a:pPr marL="342900" lvl="0" indent="-342900">
              <a:spcBef>
                <a:spcPct val="20000"/>
              </a:spcBef>
              <a:defRPr/>
            </a:pPr>
            <a:endParaRPr lang="fr-FR" sz="3200" dirty="0" smtClean="0"/>
          </a:p>
          <a:p>
            <a:pPr marL="342900" lvl="0" indent="-342900">
              <a:spcBef>
                <a:spcPct val="20000"/>
              </a:spcBef>
              <a:defRPr/>
            </a:pPr>
            <a:endParaRPr lang="fr-FR" sz="3200" dirty="0" smtClean="0"/>
          </a:p>
          <a:p>
            <a:pPr marL="342900" lvl="0" indent="-342900">
              <a:spcBef>
                <a:spcPct val="20000"/>
              </a:spcBef>
              <a:defRPr/>
            </a:pPr>
            <a:r>
              <a:rPr lang="fr-FR" sz="3200" dirty="0" smtClean="0"/>
              <a:t>L’arbre symbolise sa jambe atrophiée suite à sa poliomyélite. </a:t>
            </a: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Ellipse 6"/>
          <p:cNvSpPr/>
          <p:nvPr/>
        </p:nvSpPr>
        <p:spPr>
          <a:xfrm>
            <a:off x="2195736" y="5589240"/>
            <a:ext cx="936104" cy="64807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8" name="Connecteur droit avec flèche 7"/>
          <p:cNvCxnSpPr>
            <a:stCxn id="7" idx="6"/>
          </p:cNvCxnSpPr>
          <p:nvPr/>
        </p:nvCxnSpPr>
        <p:spPr>
          <a:xfrm flipV="1">
            <a:off x="3131840" y="5661248"/>
            <a:ext cx="1872208" cy="2520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Programme de 4</a:t>
            </a:r>
            <a:r>
              <a:rPr kumimoji="0" lang="fr-FR" sz="3200" b="0" i="0" u="sng" strike="noStrike" kern="1200" cap="none" spc="0" normalizeH="0" baseline="30000" noProof="0" dirty="0" smtClean="0">
                <a:ln>
                  <a:noFill/>
                </a:ln>
                <a:solidFill>
                  <a:schemeClr val="tx1"/>
                </a:solidFill>
                <a:effectLst/>
                <a:uLnTx/>
                <a:uFillTx/>
                <a:latin typeface="+mn-lt"/>
                <a:ea typeface="+mn-ea"/>
                <a:cs typeface="+mn-cs"/>
              </a:rPr>
              <a:t>ème</a:t>
            </a:r>
            <a:r>
              <a:rPr kumimoji="0" lang="fr-FR" sz="3200" b="0" i="0" u="sng" strike="noStrike" kern="1200" cap="none" spc="0" normalizeH="0" baseline="0" noProof="0" dirty="0" smtClean="0">
                <a:ln>
                  <a:noFill/>
                </a:ln>
                <a:solidFill>
                  <a:schemeClr val="tx1"/>
                </a:solidFill>
                <a:effectLst/>
                <a:uLnTx/>
                <a:uFillTx/>
                <a:latin typeface="+mn-lt"/>
                <a:ea typeface="+mn-ea"/>
                <a:cs typeface="+mn-cs"/>
              </a:rPr>
              <a:t> ou de PSE (DP6 ou prépa-pro )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La transmission de la vie chez l’Homme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(ou</a:t>
            </a:r>
            <a:r>
              <a:rPr kumimoji="0" lang="fr-FR" sz="3200" b="0" i="0" u="none" strike="noStrike" kern="1200" cap="none" spc="0" normalizeH="0" noProof="0" dirty="0" smtClean="0">
                <a:ln>
                  <a:noFill/>
                </a:ln>
                <a:solidFill>
                  <a:schemeClr val="tx1"/>
                </a:solidFill>
                <a:effectLst/>
                <a:uLnTx/>
                <a:uFillTx/>
                <a:latin typeface="+mn-lt"/>
                <a:ea typeface="+mn-ea"/>
                <a:cs typeface="+mn-cs"/>
              </a:rPr>
              <a:t> Gérer sa </a:t>
            </a:r>
            <a:r>
              <a:rPr kumimoji="0" lang="fr-FR" sz="3200" b="0" i="0" u="none" strike="noStrike" kern="1200" cap="none" spc="0" normalizeH="0" noProof="0" dirty="0" err="1" smtClean="0">
                <a:ln>
                  <a:noFill/>
                </a:ln>
                <a:solidFill>
                  <a:schemeClr val="tx1"/>
                </a:solidFill>
                <a:effectLst/>
                <a:uLnTx/>
                <a:uFillTx/>
                <a:latin typeface="+mn-lt"/>
                <a:ea typeface="+mn-ea"/>
                <a:cs typeface="+mn-cs"/>
              </a:rPr>
              <a:t>séxualité</a:t>
            </a:r>
            <a:r>
              <a:rPr kumimoji="0" lang="fr-FR" sz="3200" b="0" i="0" u="none" strike="noStrike" kern="1200" cap="none" spc="0" normalizeH="0" noProof="0" dirty="0" smtClean="0">
                <a:ln>
                  <a:noFill/>
                </a:ln>
                <a:solidFill>
                  <a:schemeClr val="tx1"/>
                </a:solidFill>
                <a:effectLst/>
                <a:uLnTx/>
                <a:uFillTx/>
                <a:latin typeface="+mn-lt"/>
                <a:ea typeface="+mn-ea"/>
                <a:cs typeface="+mn-cs"/>
              </a:rPr>
              <a:t> : pourquoi? Comment?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92896"/>
            <a:ext cx="4538663" cy="3971925"/>
          </a:xfrm>
          <a:prstGeom prst="rect">
            <a:avLst/>
          </a:prstGeom>
          <a:noFill/>
        </p:spPr>
      </p:pic>
      <p:sp>
        <p:nvSpPr>
          <p:cNvPr id="9" name="Ellipse 8"/>
          <p:cNvSpPr/>
          <p:nvPr/>
        </p:nvSpPr>
        <p:spPr>
          <a:xfrm>
            <a:off x="827584" y="4797152"/>
            <a:ext cx="2232248"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10" name="Connecteur droit avec flèche 9"/>
          <p:cNvCxnSpPr>
            <a:stCxn id="9" idx="6"/>
          </p:cNvCxnSpPr>
          <p:nvPr/>
        </p:nvCxnSpPr>
        <p:spPr>
          <a:xfrm>
            <a:off x="3059832" y="5445224"/>
            <a:ext cx="1800200"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Exemple</a:t>
            </a:r>
            <a:r>
              <a:rPr kumimoji="0" lang="fr-FR" sz="3200" b="0" i="0" u="sng" strike="noStrike" kern="1200" cap="none" spc="0" normalizeH="0" noProof="0" dirty="0" smtClean="0">
                <a:ln>
                  <a:noFill/>
                </a:ln>
                <a:solidFill>
                  <a:schemeClr val="tx1"/>
                </a:solidFill>
                <a:effectLst/>
                <a:uLnTx/>
                <a:uFillTx/>
                <a:latin typeface="+mn-lt"/>
                <a:ea typeface="+mn-ea"/>
                <a:cs typeface="+mn-cs"/>
              </a:rPr>
              <a:t> d’activité : </a:t>
            </a:r>
            <a:endParaRPr kumimoji="0" lang="fr-FR"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dirty="0" smtClean="0">
                <a:ln>
                  <a:noFill/>
                </a:ln>
                <a:solidFill>
                  <a:schemeClr val="tx1"/>
                </a:solidFill>
                <a:effectLst/>
                <a:uLnTx/>
                <a:uFillTx/>
                <a:latin typeface="+mn-lt"/>
                <a:ea typeface="+mn-ea"/>
                <a:cs typeface="+mn-cs"/>
              </a:rPr>
              <a:t>Légende</a:t>
            </a:r>
            <a:r>
              <a:rPr kumimoji="0" lang="fr-FR" sz="3200" b="0" i="0" u="none" strike="noStrike" kern="1200" cap="none" spc="0" normalizeH="0" dirty="0" smtClean="0">
                <a:ln>
                  <a:noFill/>
                </a:ln>
                <a:solidFill>
                  <a:schemeClr val="tx1"/>
                </a:solidFill>
                <a:effectLst/>
                <a:uLnTx/>
                <a:uFillTx/>
                <a:latin typeface="+mn-lt"/>
                <a:ea typeface="+mn-ea"/>
                <a:cs typeface="+mn-cs"/>
              </a:rPr>
              <a:t> cette partie du tableau de Frida </a:t>
            </a:r>
            <a:r>
              <a:rPr kumimoji="0" lang="fr-FR" sz="3200" b="0" i="0" u="none" strike="noStrike" kern="1200" cap="none" spc="0" normalizeH="0" dirty="0" err="1" smtClean="0">
                <a:ln>
                  <a:noFill/>
                </a:ln>
                <a:solidFill>
                  <a:schemeClr val="tx1"/>
                </a:solidFill>
                <a:effectLst/>
                <a:uLnTx/>
                <a:uFillTx/>
                <a:latin typeface="+mn-lt"/>
                <a:ea typeface="+mn-ea"/>
                <a:cs typeface="+mn-cs"/>
              </a:rPr>
              <a:t>Kahlo</a:t>
            </a:r>
            <a:r>
              <a:rPr kumimoji="0" lang="fr-FR" sz="3200" b="0" i="0" u="none" strike="noStrike" kern="1200" cap="none" spc="0" normalizeH="0" dirty="0" smtClean="0">
                <a:ln>
                  <a:noFill/>
                </a:ln>
                <a:solidFill>
                  <a:schemeClr val="tx1"/>
                </a:solidFill>
                <a:effectLst/>
                <a:uLnTx/>
                <a:uFillTx/>
                <a:latin typeface="+mn-lt"/>
                <a:ea typeface="+mn-ea"/>
                <a:cs typeface="+mn-cs"/>
              </a:rPr>
              <a:t>, replace les 3 scènes dans l’ordre chronologique et explique ce que l’auteur a voulu représe</a:t>
            </a:r>
            <a:r>
              <a:rPr lang="fr-FR" sz="3200" dirty="0" smtClean="0"/>
              <a:t>nter.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l="24679" t="56201" r="32073" b="2102"/>
          <a:stretch>
            <a:fillRect/>
          </a:stretch>
        </p:blipFill>
        <p:spPr bwMode="auto">
          <a:xfrm>
            <a:off x="179512" y="2636912"/>
            <a:ext cx="4608512" cy="3888432"/>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Programme de</a:t>
            </a:r>
            <a:r>
              <a:rPr kumimoji="0" lang="fr-FR" sz="3200" b="0" i="0" u="sng" strike="noStrike" kern="1200" cap="none" spc="0" normalizeH="0" noProof="0" dirty="0" smtClean="0">
                <a:ln>
                  <a:noFill/>
                </a:ln>
                <a:solidFill>
                  <a:schemeClr val="tx1"/>
                </a:solidFill>
                <a:effectLst/>
                <a:uLnTx/>
                <a:uFillTx/>
                <a:latin typeface="+mn-lt"/>
                <a:ea typeface="+mn-ea"/>
                <a:cs typeface="+mn-cs"/>
              </a:rPr>
              <a:t> 3</a:t>
            </a:r>
            <a:r>
              <a:rPr kumimoji="0" lang="fr-FR" sz="3200" b="0" i="0" u="sng" strike="noStrike" kern="1200" cap="none" spc="0" normalizeH="0" baseline="30000" noProof="0" dirty="0" smtClean="0">
                <a:ln>
                  <a:noFill/>
                </a:ln>
                <a:solidFill>
                  <a:schemeClr val="tx1"/>
                </a:solidFill>
                <a:effectLst/>
                <a:uLnTx/>
                <a:uFillTx/>
                <a:latin typeface="+mn-lt"/>
                <a:ea typeface="+mn-ea"/>
                <a:cs typeface="+mn-cs"/>
              </a:rPr>
              <a:t>ème</a:t>
            </a:r>
            <a:r>
              <a:rPr kumimoji="0" lang="fr-FR" sz="3200" b="0" i="0" u="sng" strike="noStrike" kern="1200" cap="none" spc="0" normalizeH="0" baseline="0" noProof="0" dirty="0" smtClean="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Unité et diversité</a:t>
            </a:r>
            <a:r>
              <a:rPr kumimoji="0" lang="fr-FR" sz="3200" b="0" i="0" strike="noStrike" kern="1200" cap="none" spc="0" normalizeH="0" noProof="0" dirty="0" smtClean="0">
                <a:ln>
                  <a:noFill/>
                </a:ln>
                <a:solidFill>
                  <a:schemeClr val="tx1"/>
                </a:solidFill>
                <a:effectLst/>
                <a:uLnTx/>
                <a:uFillTx/>
                <a:latin typeface="+mn-lt"/>
                <a:ea typeface="+mn-ea"/>
                <a:cs typeface="+mn-cs"/>
              </a:rPr>
              <a:t> des êtres vivants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smtClean="0"/>
              <a:t>Les</a:t>
            </a:r>
            <a:r>
              <a:rPr lang="fr-FR" sz="3200" dirty="0" smtClean="0"/>
              <a:t> caractères héréditaires et non héréditaires. </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340768"/>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Exemple d’activité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Relève</a:t>
            </a:r>
            <a:r>
              <a:rPr kumimoji="0" lang="fr-FR" sz="3200" b="0" i="0" strike="noStrike" kern="1200" cap="none" spc="0" normalizeH="0" noProof="0" dirty="0" smtClean="0">
                <a:ln>
                  <a:noFill/>
                </a:ln>
                <a:solidFill>
                  <a:schemeClr val="tx1"/>
                </a:solidFill>
                <a:effectLst/>
                <a:uLnTx/>
                <a:uFillTx/>
                <a:latin typeface="+mn-lt"/>
                <a:ea typeface="+mn-ea"/>
                <a:cs typeface="+mn-cs"/>
              </a:rPr>
              <a:t> dans le tableau, des caractères héréditaires et des caractères non héréditaires. Argumente tes réponses. </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Programme de</a:t>
            </a:r>
            <a:r>
              <a:rPr kumimoji="0" lang="fr-FR" sz="3200" b="0" i="0" u="sng" strike="noStrike" kern="1200" cap="none" spc="0" normalizeH="0" noProof="0" dirty="0" smtClean="0">
                <a:ln>
                  <a:noFill/>
                </a:ln>
                <a:solidFill>
                  <a:schemeClr val="tx1"/>
                </a:solidFill>
                <a:effectLst/>
                <a:uLnTx/>
                <a:uFillTx/>
                <a:latin typeface="+mn-lt"/>
                <a:ea typeface="+mn-ea"/>
                <a:cs typeface="+mn-cs"/>
              </a:rPr>
              <a:t> 3</a:t>
            </a:r>
            <a:r>
              <a:rPr kumimoji="0" lang="fr-FR" sz="3200" b="0" i="0" u="sng" strike="noStrike" kern="1200" cap="none" spc="0" normalizeH="0" baseline="30000" noProof="0" dirty="0" smtClean="0">
                <a:ln>
                  <a:noFill/>
                </a:ln>
                <a:solidFill>
                  <a:schemeClr val="tx1"/>
                </a:solidFill>
                <a:effectLst/>
                <a:uLnTx/>
                <a:uFillTx/>
                <a:latin typeface="+mn-lt"/>
                <a:ea typeface="+mn-ea"/>
                <a:cs typeface="+mn-cs"/>
              </a:rPr>
              <a:t>ème</a:t>
            </a:r>
            <a:r>
              <a:rPr kumimoji="0" lang="fr-FR" sz="3200" b="0" i="0" u="sng" strike="noStrike" kern="1200" cap="none" spc="0" normalizeH="0" baseline="0" noProof="0" dirty="0" smtClean="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Unité et diversité</a:t>
            </a:r>
            <a:r>
              <a:rPr kumimoji="0" lang="fr-FR" sz="3200" b="0" i="0" strike="noStrike" kern="1200" cap="none" spc="0" normalizeH="0" noProof="0" dirty="0" smtClean="0">
                <a:ln>
                  <a:noFill/>
                </a:ln>
                <a:solidFill>
                  <a:schemeClr val="tx1"/>
                </a:solidFill>
                <a:effectLst/>
                <a:uLnTx/>
                <a:uFillTx/>
                <a:latin typeface="+mn-lt"/>
                <a:ea typeface="+mn-ea"/>
                <a:cs typeface="+mn-cs"/>
              </a:rPr>
              <a:t> des êtres vivants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smtClean="0"/>
              <a:t>Transmission des caractères héréditaires. </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572000" y="1412776"/>
            <a:ext cx="4572000" cy="525658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Accroche : </a:t>
            </a:r>
            <a:endParaRPr kumimoji="0" lang="fr-FR"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Comment les</a:t>
            </a:r>
            <a:r>
              <a:rPr kumimoji="0" lang="fr-FR" sz="3200" b="0" i="0" strike="noStrike" kern="1200" cap="none" spc="0" normalizeH="0" noProof="0" dirty="0" smtClean="0">
                <a:ln>
                  <a:noFill/>
                </a:ln>
                <a:solidFill>
                  <a:schemeClr val="tx1"/>
                </a:solidFill>
                <a:effectLst/>
                <a:uLnTx/>
                <a:uFillTx/>
                <a:latin typeface="+mn-lt"/>
                <a:ea typeface="+mn-ea"/>
                <a:cs typeface="+mn-cs"/>
              </a:rPr>
              <a:t> caractères héréditaires sont transmis de génération en génération? Où est localisé l’information génétique?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smtClean="0"/>
              <a:t>(bandeau</a:t>
            </a:r>
            <a:r>
              <a:rPr lang="fr-FR" sz="3200" dirty="0" smtClean="0"/>
              <a:t> rouge &gt; idée du sang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Ovule</a:t>
            </a:r>
            <a:r>
              <a:rPr kumimoji="0" lang="fr-FR" sz="3200" b="0" i="0" strike="noStrike" kern="1200" cap="none" spc="0" normalizeH="0" noProof="0" dirty="0" smtClean="0">
                <a:ln>
                  <a:noFill/>
                </a:ln>
                <a:solidFill>
                  <a:schemeClr val="tx1"/>
                </a:solidFill>
                <a:effectLst/>
                <a:uLnTx/>
                <a:uFillTx/>
                <a:latin typeface="+mn-lt"/>
                <a:ea typeface="+mn-ea"/>
                <a:cs typeface="+mn-cs"/>
              </a:rPr>
              <a:t> et spermatozoïdes &gt; idée des cellules)</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4788024" y="1412776"/>
            <a:ext cx="3898776"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Programme de</a:t>
            </a:r>
            <a:r>
              <a:rPr kumimoji="0" lang="fr-FR" sz="3200" b="0" i="0" u="sng" strike="noStrike" kern="1200" cap="none" spc="0" normalizeH="0" noProof="0" dirty="0" smtClean="0">
                <a:ln>
                  <a:noFill/>
                </a:ln>
                <a:solidFill>
                  <a:schemeClr val="tx1"/>
                </a:solidFill>
                <a:effectLst/>
                <a:uLnTx/>
                <a:uFillTx/>
                <a:latin typeface="+mn-lt"/>
                <a:ea typeface="+mn-ea"/>
                <a:cs typeface="+mn-cs"/>
              </a:rPr>
              <a:t> 3</a:t>
            </a:r>
            <a:r>
              <a:rPr kumimoji="0" lang="fr-FR" sz="3200" b="0" i="0" u="sng" strike="noStrike" kern="1200" cap="none" spc="0" normalizeH="0" baseline="30000" noProof="0" dirty="0" smtClean="0">
                <a:ln>
                  <a:noFill/>
                </a:ln>
                <a:solidFill>
                  <a:schemeClr val="tx1"/>
                </a:solidFill>
                <a:effectLst/>
                <a:uLnTx/>
                <a:uFillTx/>
                <a:latin typeface="+mn-lt"/>
                <a:ea typeface="+mn-ea"/>
                <a:cs typeface="+mn-cs"/>
              </a:rPr>
              <a:t>ème</a:t>
            </a:r>
            <a:r>
              <a:rPr kumimoji="0" lang="fr-FR" sz="3200" b="0" i="0" u="sng" strike="noStrike" kern="1200" cap="none" spc="0" normalizeH="0" baseline="0" noProof="0" dirty="0" smtClean="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Risque</a:t>
            </a:r>
            <a:r>
              <a:rPr kumimoji="0" lang="fr-FR" sz="3200" b="0" i="0" strike="noStrike" kern="1200" cap="none" spc="0" normalizeH="0" noProof="0" dirty="0" smtClean="0">
                <a:ln>
                  <a:noFill/>
                </a:ln>
                <a:solidFill>
                  <a:schemeClr val="tx1"/>
                </a:solidFill>
                <a:effectLst/>
                <a:uLnTx/>
                <a:uFillTx/>
                <a:latin typeface="+mn-lt"/>
                <a:ea typeface="+mn-ea"/>
                <a:cs typeface="+mn-cs"/>
              </a:rPr>
              <a:t> infectieux et protection de l’organisme</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20888"/>
            <a:ext cx="4538663" cy="3971925"/>
          </a:xfrm>
          <a:prstGeom prst="rect">
            <a:avLst/>
          </a:prstGeom>
          <a:noFill/>
        </p:spPr>
      </p:pic>
      <p:sp>
        <p:nvSpPr>
          <p:cNvPr id="7" name="Ellipse 6"/>
          <p:cNvSpPr/>
          <p:nvPr/>
        </p:nvSpPr>
        <p:spPr>
          <a:xfrm>
            <a:off x="2195736" y="5589240"/>
            <a:ext cx="936104" cy="64807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8" name="Connecteur droit avec flèche 7"/>
          <p:cNvCxnSpPr/>
          <p:nvPr/>
        </p:nvCxnSpPr>
        <p:spPr>
          <a:xfrm>
            <a:off x="3131840" y="5877272"/>
            <a:ext cx="1800200"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les SVT dans tout ça? </a:t>
            </a:r>
            <a:endParaRPr lang="fr-FR" dirty="0"/>
          </a:p>
        </p:txBody>
      </p:sp>
      <p:sp>
        <p:nvSpPr>
          <p:cNvPr id="5" name="Espace réservé du contenu 2"/>
          <p:cNvSpPr txBox="1">
            <a:spLocks/>
          </p:cNvSpPr>
          <p:nvPr/>
        </p:nvSpPr>
        <p:spPr>
          <a:xfrm>
            <a:off x="3347864" y="1412776"/>
            <a:ext cx="5338936" cy="525658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Exemple d’activité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u="sng"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Dans son enfance, Frida </a:t>
            </a:r>
            <a:r>
              <a:rPr lang="fr-FR" sz="3200" dirty="0" err="1" smtClean="0"/>
              <a:t>Kahlo</a:t>
            </a:r>
            <a:r>
              <a:rPr lang="fr-FR" sz="3200" dirty="0" smtClean="0"/>
              <a:t> a contracté la poliomyélite, une maladie infectieuse qui a empêché le bon développement de sa jambe. Elle boitée d’où son surnom « la boiteuse » dans son adolescence.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smtClean="0">
                <a:ln>
                  <a:noFill/>
                </a:ln>
                <a:solidFill>
                  <a:schemeClr val="tx1"/>
                </a:solidFill>
                <a:effectLst/>
                <a:uLnTx/>
                <a:uFillTx/>
                <a:latin typeface="+mn-lt"/>
                <a:ea typeface="+mn-ea"/>
                <a:cs typeface="+mn-cs"/>
              </a:rPr>
              <a:t>Fais</a:t>
            </a:r>
            <a:r>
              <a:rPr kumimoji="0" lang="fr-FR" sz="3200" b="0" i="0" strike="noStrike" kern="1200" cap="none" spc="0" normalizeH="0" noProof="0" dirty="0" smtClean="0">
                <a:ln>
                  <a:noFill/>
                </a:ln>
                <a:solidFill>
                  <a:schemeClr val="tx1"/>
                </a:solidFill>
                <a:effectLst/>
                <a:uLnTx/>
                <a:uFillTx/>
                <a:latin typeface="+mn-lt"/>
                <a:ea typeface="+mn-ea"/>
                <a:cs typeface="+mn-cs"/>
              </a:rPr>
              <a:t> des recherches, pour expliquer comment on contacte la poliomyélite (nom et type du micro-organisme, mode de transmission, contamination, infection).</a:t>
            </a:r>
            <a:endParaRPr kumimoji="0" lang="fr-F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l="45205" t="58014" r="34170"/>
          <a:stretch>
            <a:fillRect/>
          </a:stretch>
        </p:blipFill>
        <p:spPr bwMode="auto">
          <a:xfrm>
            <a:off x="179512" y="1556792"/>
            <a:ext cx="2777754" cy="4948568"/>
          </a:xfrm>
          <a:prstGeom prst="rect">
            <a:avLst/>
          </a:prstGeom>
          <a:noFill/>
        </p:spPr>
      </p:pic>
      <p:sp>
        <p:nvSpPr>
          <p:cNvPr id="7" name="Ellipse 6"/>
          <p:cNvSpPr/>
          <p:nvPr/>
        </p:nvSpPr>
        <p:spPr>
          <a:xfrm>
            <a:off x="1475656" y="4149080"/>
            <a:ext cx="936104" cy="187220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accent2"/>
                </a:solidFill>
              </a:ln>
              <a:noFill/>
            </a:endParaRPr>
          </a:p>
        </p:txBody>
      </p:sp>
      <p:cxnSp>
        <p:nvCxnSpPr>
          <p:cNvPr id="8" name="Connecteur droit avec flèche 7"/>
          <p:cNvCxnSpPr>
            <a:stCxn id="7" idx="6"/>
          </p:cNvCxnSpPr>
          <p:nvPr/>
        </p:nvCxnSpPr>
        <p:spPr>
          <a:xfrm flipV="1">
            <a:off x="2411760" y="3284984"/>
            <a:ext cx="1224136" cy="1800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695900" y="0"/>
            <a:ext cx="783654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L’œuvre : </a:t>
            </a:r>
            <a:endParaRPr lang="fr-FR" dirty="0"/>
          </a:p>
        </p:txBody>
      </p:sp>
      <p:sp>
        <p:nvSpPr>
          <p:cNvPr id="3" name="Espace réservé du contenu 2"/>
          <p:cNvSpPr>
            <a:spLocks noGrp="1"/>
          </p:cNvSpPr>
          <p:nvPr>
            <p:ph idx="1"/>
          </p:nvPr>
        </p:nvSpPr>
        <p:spPr>
          <a:xfrm>
            <a:off x="4788024" y="1412776"/>
            <a:ext cx="3898776" cy="4857403"/>
          </a:xfrm>
        </p:spPr>
        <p:txBody>
          <a:bodyPr/>
          <a:lstStyle/>
          <a:p>
            <a:pPr>
              <a:buNone/>
            </a:pPr>
            <a:r>
              <a:rPr lang="fr-FR" dirty="0" smtClean="0"/>
              <a:t>Peinture à l’huile et à et à la tempera (pigments délayés dans de l’eau additionnée d’un agglutinant : gomme, colle, œuf…) sur métal. </a:t>
            </a:r>
          </a:p>
          <a:p>
            <a:pPr>
              <a:buNone/>
            </a:pPr>
            <a:endParaRPr lang="fr-FR" dirty="0"/>
          </a:p>
        </p:txBody>
      </p:sp>
      <p:pic>
        <p:nvPicPr>
          <p:cNvPr id="3074"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1628800"/>
            <a:ext cx="4538663" cy="3971925"/>
          </a:xfrm>
          <a:prstGeom prst="rect">
            <a:avLst/>
          </a:prstGeom>
          <a:noFill/>
        </p:spPr>
      </p:pic>
      <p:sp>
        <p:nvSpPr>
          <p:cNvPr id="7" name="ZoneTexte 6"/>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L’auteur : </a:t>
            </a:r>
            <a:endParaRPr lang="fr-FR" dirty="0"/>
          </a:p>
        </p:txBody>
      </p:sp>
      <p:sp>
        <p:nvSpPr>
          <p:cNvPr id="3" name="Espace réservé du contenu 2"/>
          <p:cNvSpPr>
            <a:spLocks noGrp="1"/>
          </p:cNvSpPr>
          <p:nvPr>
            <p:ph idx="1"/>
          </p:nvPr>
        </p:nvSpPr>
        <p:spPr>
          <a:xfrm>
            <a:off x="4211960" y="1340768"/>
            <a:ext cx="4608512" cy="5517232"/>
          </a:xfrm>
        </p:spPr>
        <p:txBody>
          <a:bodyPr>
            <a:normAutofit fontScale="62500" lnSpcReduction="20000"/>
          </a:bodyPr>
          <a:lstStyle/>
          <a:p>
            <a:pPr>
              <a:buNone/>
            </a:pPr>
            <a:r>
              <a:rPr lang="fr-FR" sz="3800" b="1" dirty="0" smtClean="0"/>
              <a:t>Frida </a:t>
            </a:r>
            <a:r>
              <a:rPr lang="fr-FR" sz="3800" b="1" dirty="0" err="1" smtClean="0"/>
              <a:t>Kahlo</a:t>
            </a:r>
            <a:r>
              <a:rPr lang="fr-FR" sz="3800" dirty="0" smtClean="0"/>
              <a:t>, artiste peintre mexicaine, née le 6 juillet 1907 dans la « </a:t>
            </a:r>
            <a:r>
              <a:rPr lang="fr-FR" sz="3800" b="1" dirty="0" err="1" smtClean="0"/>
              <a:t>caza</a:t>
            </a:r>
            <a:r>
              <a:rPr lang="fr-FR" sz="3800" b="1" dirty="0" smtClean="0"/>
              <a:t> </a:t>
            </a:r>
            <a:r>
              <a:rPr lang="fr-FR" sz="3800" b="1" dirty="0" err="1" smtClean="0"/>
              <a:t>azul</a:t>
            </a:r>
            <a:r>
              <a:rPr lang="fr-FR" sz="3800" dirty="0" smtClean="0"/>
              <a:t> » à Coyoacán au Mexique et morte le 13 juillet 1954 au même endroit.</a:t>
            </a:r>
          </a:p>
          <a:p>
            <a:pPr>
              <a:buNone/>
            </a:pPr>
            <a:endParaRPr lang="fr-FR" sz="1600" dirty="0" smtClean="0"/>
          </a:p>
          <a:p>
            <a:pPr>
              <a:buNone/>
            </a:pPr>
            <a:r>
              <a:rPr lang="fr-FR" sz="3800" dirty="0" smtClean="0"/>
              <a:t>Sa mère, </a:t>
            </a:r>
            <a:r>
              <a:rPr lang="fr-FR" sz="3800" b="1" dirty="0" smtClean="0"/>
              <a:t>mexicaine</a:t>
            </a:r>
            <a:r>
              <a:rPr lang="fr-FR" sz="3800" dirty="0" smtClean="0"/>
              <a:t>, est la fille d’une femme issue de famille de </a:t>
            </a:r>
            <a:r>
              <a:rPr lang="fr-FR" sz="3800" b="1" dirty="0" smtClean="0"/>
              <a:t>généraux espagnols</a:t>
            </a:r>
            <a:r>
              <a:rPr lang="fr-FR" sz="3800" dirty="0" smtClean="0"/>
              <a:t>, et d’un photographe d’origine </a:t>
            </a:r>
            <a:r>
              <a:rPr lang="fr-FR" sz="3800" b="1" dirty="0" smtClean="0"/>
              <a:t>amérindienne</a:t>
            </a:r>
            <a:r>
              <a:rPr lang="fr-FR" sz="3800" dirty="0" smtClean="0"/>
              <a:t>.</a:t>
            </a:r>
          </a:p>
          <a:p>
            <a:endParaRPr lang="fr-FR" sz="1600" dirty="0" smtClean="0"/>
          </a:p>
          <a:p>
            <a:pPr>
              <a:buNone/>
            </a:pPr>
            <a:r>
              <a:rPr lang="fr-FR" sz="3800" dirty="0" smtClean="0"/>
              <a:t>Son père né en </a:t>
            </a:r>
            <a:r>
              <a:rPr lang="fr-FR" sz="3800" b="1" dirty="0" smtClean="0"/>
              <a:t>Allemagne</a:t>
            </a:r>
            <a:r>
              <a:rPr lang="fr-FR" sz="3800" dirty="0" smtClean="0"/>
              <a:t> est le fils d’un bijoutier et orfèvre  </a:t>
            </a:r>
            <a:r>
              <a:rPr lang="fr-FR" sz="3800" b="1" dirty="0" smtClean="0"/>
              <a:t>allemand</a:t>
            </a:r>
            <a:r>
              <a:rPr lang="fr-FR" sz="3800" dirty="0" smtClean="0"/>
              <a:t> et d’une femme, issue de la bourgeoisie </a:t>
            </a:r>
            <a:r>
              <a:rPr lang="fr-FR" sz="3800" b="1" dirty="0" smtClean="0"/>
              <a:t>badoise</a:t>
            </a:r>
            <a:r>
              <a:rPr lang="fr-FR" sz="3800" dirty="0" smtClean="0"/>
              <a:t>. Il arrive au Mexique en 1891 à l'âge de 19 ans.</a:t>
            </a:r>
          </a:p>
          <a:p>
            <a:pPr>
              <a:buNone/>
            </a:pPr>
            <a:endParaRPr lang="fr-FR" dirty="0"/>
          </a:p>
        </p:txBody>
      </p:sp>
      <p:pic>
        <p:nvPicPr>
          <p:cNvPr id="4098" name="Picture 2" descr="C:\Users\P\Desktop\HDA\Frida Khalo\Frida Kahlo.jpg"/>
          <p:cNvPicPr>
            <a:picLocks noChangeAspect="1" noChangeArrowheads="1"/>
          </p:cNvPicPr>
          <p:nvPr/>
        </p:nvPicPr>
        <p:blipFill>
          <a:blip r:embed="rId2" cstate="print"/>
          <a:srcRect/>
          <a:stretch>
            <a:fillRect/>
          </a:stretch>
        </p:blipFill>
        <p:spPr bwMode="auto">
          <a:xfrm>
            <a:off x="179512" y="1196752"/>
            <a:ext cx="3882784" cy="5400600"/>
          </a:xfrm>
          <a:prstGeom prst="rect">
            <a:avLst/>
          </a:prstGeom>
          <a:noFill/>
        </p:spPr>
      </p:pic>
      <p:sp>
        <p:nvSpPr>
          <p:cNvPr id="6" name="ZoneTexte 5"/>
          <p:cNvSpPr txBox="1"/>
          <p:nvPr/>
        </p:nvSpPr>
        <p:spPr>
          <a:xfrm>
            <a:off x="6492953" y="6516052"/>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L’auteur : </a:t>
            </a:r>
            <a:endParaRPr lang="fr-FR" dirty="0"/>
          </a:p>
        </p:txBody>
      </p:sp>
      <p:sp>
        <p:nvSpPr>
          <p:cNvPr id="3" name="Espace réservé du contenu 2"/>
          <p:cNvSpPr>
            <a:spLocks noGrp="1"/>
          </p:cNvSpPr>
          <p:nvPr>
            <p:ph idx="1"/>
          </p:nvPr>
        </p:nvSpPr>
        <p:spPr>
          <a:xfrm>
            <a:off x="4211960" y="1340768"/>
            <a:ext cx="4608512" cy="5517232"/>
          </a:xfrm>
        </p:spPr>
        <p:txBody>
          <a:bodyPr>
            <a:normAutofit fontScale="92500" lnSpcReduction="10000"/>
          </a:bodyPr>
          <a:lstStyle/>
          <a:p>
            <a:pPr>
              <a:buNone/>
            </a:pPr>
            <a:r>
              <a:rPr lang="fr-FR" dirty="0" smtClean="0"/>
              <a:t>À l'âge de six ans, Frida est victime d'une </a:t>
            </a:r>
            <a:r>
              <a:rPr lang="fr-FR" b="1" dirty="0" smtClean="0"/>
              <a:t>poliomyélite</a:t>
            </a:r>
            <a:r>
              <a:rPr lang="fr-FR" dirty="0" smtClean="0"/>
              <a:t>. La conséquence est que sa </a:t>
            </a:r>
            <a:r>
              <a:rPr lang="fr-FR" b="1" dirty="0" smtClean="0"/>
              <a:t>jambe droite s’atrophie </a:t>
            </a:r>
            <a:r>
              <a:rPr lang="fr-FR" dirty="0" smtClean="0"/>
              <a:t>et son pied ne grandit plus. Il n'atteindra jamais la taille qu'il devrait avoir. C'est ce qui lui vaudra le surnom de « Frida la </a:t>
            </a:r>
            <a:r>
              <a:rPr lang="fr-FR" dirty="0" err="1" smtClean="0"/>
              <a:t>coja</a:t>
            </a:r>
            <a:r>
              <a:rPr lang="fr-FR" dirty="0" smtClean="0"/>
              <a:t> » (Frida </a:t>
            </a:r>
            <a:r>
              <a:rPr lang="fr-FR" b="1" dirty="0" smtClean="0"/>
              <a:t>la boiteuse</a:t>
            </a:r>
            <a:r>
              <a:rPr lang="fr-FR" dirty="0" smtClean="0"/>
              <a:t>) par ses camarades de classe. </a:t>
            </a:r>
            <a:endParaRPr lang="fr-FR" dirty="0"/>
          </a:p>
        </p:txBody>
      </p:sp>
      <p:pic>
        <p:nvPicPr>
          <p:cNvPr id="4098" name="Picture 2" descr="C:\Users\P\Desktop\HDA\Frida Khalo\Frida Kahlo.jpg"/>
          <p:cNvPicPr>
            <a:picLocks noChangeAspect="1" noChangeArrowheads="1"/>
          </p:cNvPicPr>
          <p:nvPr/>
        </p:nvPicPr>
        <p:blipFill>
          <a:blip r:embed="rId2" cstate="print"/>
          <a:srcRect/>
          <a:stretch>
            <a:fillRect/>
          </a:stretch>
        </p:blipFill>
        <p:spPr bwMode="auto">
          <a:xfrm>
            <a:off x="179512" y="1196752"/>
            <a:ext cx="3882784" cy="5400600"/>
          </a:xfrm>
          <a:prstGeom prst="rect">
            <a:avLst/>
          </a:prstGeom>
          <a:noFill/>
        </p:spPr>
      </p:pic>
      <p:sp>
        <p:nvSpPr>
          <p:cNvPr id="5" name="ZoneTexte 4"/>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L’auteur : </a:t>
            </a:r>
            <a:endParaRPr lang="fr-FR" dirty="0"/>
          </a:p>
        </p:txBody>
      </p:sp>
      <p:sp>
        <p:nvSpPr>
          <p:cNvPr id="3" name="Espace réservé du contenu 2"/>
          <p:cNvSpPr>
            <a:spLocks noGrp="1"/>
          </p:cNvSpPr>
          <p:nvPr>
            <p:ph idx="1"/>
          </p:nvPr>
        </p:nvSpPr>
        <p:spPr>
          <a:xfrm>
            <a:off x="4211960" y="1196752"/>
            <a:ext cx="4608512" cy="5517232"/>
          </a:xfrm>
        </p:spPr>
        <p:txBody>
          <a:bodyPr>
            <a:normAutofit fontScale="85000" lnSpcReduction="20000"/>
          </a:bodyPr>
          <a:lstStyle/>
          <a:p>
            <a:pPr>
              <a:buNone/>
            </a:pPr>
            <a:r>
              <a:rPr lang="fr-FR" dirty="0" smtClean="0"/>
              <a:t>A 16 ans, elle intègre le meilleur établissement scolaire du Mexique. C’est l'une des 35 premières filles admises sur un total de 2 000 élèves. Elle s'intéresse beaucoup aux sciences naturelles </a:t>
            </a:r>
            <a:r>
              <a:rPr lang="fr-FR" b="1" dirty="0" smtClean="0"/>
              <a:t>et souhaite alors devenir médecin</a:t>
            </a:r>
            <a:r>
              <a:rPr lang="fr-FR" dirty="0" smtClean="0"/>
              <a:t>. Malgré l’intérêt qu’elle porte aux beaux-arts, qu'elle doit à son père, excellent photographe et accessoirement peintre d'aquarelles, elle </a:t>
            </a:r>
            <a:r>
              <a:rPr lang="fr-FR" b="1" dirty="0" smtClean="0"/>
              <a:t>n’envisage pas de se lancer dans une carrière artistique</a:t>
            </a:r>
            <a:r>
              <a:rPr lang="fr-FR" dirty="0" smtClean="0"/>
              <a:t>.</a:t>
            </a:r>
            <a:endParaRPr lang="fr-FR" dirty="0"/>
          </a:p>
        </p:txBody>
      </p:sp>
      <p:pic>
        <p:nvPicPr>
          <p:cNvPr id="4098" name="Picture 2" descr="C:\Users\P\Desktop\HDA\Frida Khalo\Frida Kahlo.jpg"/>
          <p:cNvPicPr>
            <a:picLocks noChangeAspect="1" noChangeArrowheads="1"/>
          </p:cNvPicPr>
          <p:nvPr/>
        </p:nvPicPr>
        <p:blipFill>
          <a:blip r:embed="rId2" cstate="print"/>
          <a:srcRect/>
          <a:stretch>
            <a:fillRect/>
          </a:stretch>
        </p:blipFill>
        <p:spPr bwMode="auto">
          <a:xfrm>
            <a:off x="179512" y="1196752"/>
            <a:ext cx="3882784" cy="5400600"/>
          </a:xfrm>
          <a:prstGeom prst="rect">
            <a:avLst/>
          </a:prstGeom>
          <a:noFill/>
        </p:spPr>
      </p:pic>
      <p:sp>
        <p:nvSpPr>
          <p:cNvPr id="5" name="ZoneTexte 4"/>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L’auteur : </a:t>
            </a:r>
            <a:endParaRPr lang="fr-FR" dirty="0"/>
          </a:p>
        </p:txBody>
      </p:sp>
      <p:sp>
        <p:nvSpPr>
          <p:cNvPr id="3" name="Espace réservé du contenu 2"/>
          <p:cNvSpPr>
            <a:spLocks noGrp="1"/>
          </p:cNvSpPr>
          <p:nvPr>
            <p:ph idx="1"/>
          </p:nvPr>
        </p:nvSpPr>
        <p:spPr>
          <a:xfrm>
            <a:off x="4283968" y="1052736"/>
            <a:ext cx="4608512" cy="5661248"/>
          </a:xfrm>
        </p:spPr>
        <p:txBody>
          <a:bodyPr>
            <a:normAutofit fontScale="77500" lnSpcReduction="20000"/>
          </a:bodyPr>
          <a:lstStyle/>
          <a:p>
            <a:pPr>
              <a:buNone/>
            </a:pPr>
            <a:r>
              <a:rPr lang="fr-FR" dirty="0" smtClean="0"/>
              <a:t>Le 17 septembre 1925, Frida prend le bus pour rentrer chez elle après ses cours.  </a:t>
            </a:r>
            <a:r>
              <a:rPr lang="fr-FR" b="1" dirty="0" smtClean="0"/>
              <a:t>L’autobus sort de la route </a:t>
            </a:r>
            <a:r>
              <a:rPr lang="fr-FR" dirty="0" smtClean="0"/>
              <a:t>et percute un tramway. Plusieurs personnes trouvent la mort lors de l’accident. Frida, elle, est </a:t>
            </a:r>
            <a:r>
              <a:rPr lang="fr-FR" b="1" dirty="0" smtClean="0"/>
              <a:t>grièvement blessée </a:t>
            </a:r>
            <a:r>
              <a:rPr lang="fr-FR" dirty="0" smtClean="0"/>
              <a:t>: son abdomen et sa cavité pelvienne sont transpercés par une barre de métal, sa jambe droite subit 11 fractures, son pied droit est cassé, son bassin, ses côtes et sa colonne vertébrale sont brisés, son épaule n'est que démise. C’est pendant sa convalescence qu’elle commence à peindre.</a:t>
            </a:r>
            <a:endParaRPr lang="fr-FR" dirty="0"/>
          </a:p>
        </p:txBody>
      </p:sp>
      <p:pic>
        <p:nvPicPr>
          <p:cNvPr id="1026" name="Picture 2" descr="C:\Users\P\Desktop\HDA\Frida Khalo\La colonne brisée ; 1944.jpg"/>
          <p:cNvPicPr>
            <a:picLocks noChangeAspect="1" noChangeArrowheads="1"/>
          </p:cNvPicPr>
          <p:nvPr/>
        </p:nvPicPr>
        <p:blipFill>
          <a:blip r:embed="rId2" cstate="print"/>
          <a:srcRect/>
          <a:stretch>
            <a:fillRect/>
          </a:stretch>
        </p:blipFill>
        <p:spPr bwMode="auto">
          <a:xfrm>
            <a:off x="179512" y="1196752"/>
            <a:ext cx="4099862" cy="5256584"/>
          </a:xfrm>
          <a:prstGeom prst="rect">
            <a:avLst/>
          </a:prstGeom>
          <a:noFill/>
        </p:spPr>
      </p:pic>
      <p:sp>
        <p:nvSpPr>
          <p:cNvPr id="5" name="ZoneTexte 4"/>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contexte : </a:t>
            </a:r>
            <a:endParaRPr lang="fr-FR" dirty="0"/>
          </a:p>
        </p:txBody>
      </p:sp>
      <p:sp>
        <p:nvSpPr>
          <p:cNvPr id="3" name="Espace réservé du contenu 2"/>
          <p:cNvSpPr>
            <a:spLocks noGrp="1"/>
          </p:cNvSpPr>
          <p:nvPr>
            <p:ph idx="1"/>
          </p:nvPr>
        </p:nvSpPr>
        <p:spPr>
          <a:xfrm>
            <a:off x="4535488" y="1196752"/>
            <a:ext cx="4608512" cy="5400600"/>
          </a:xfrm>
        </p:spPr>
        <p:txBody>
          <a:bodyPr>
            <a:normAutofit fontScale="85000" lnSpcReduction="20000"/>
          </a:bodyPr>
          <a:lstStyle/>
          <a:p>
            <a:pPr>
              <a:buNone/>
            </a:pPr>
            <a:r>
              <a:rPr lang="fr-FR" dirty="0" smtClean="0"/>
              <a:t>Suite à son accident, Frida va subir de nombreuses opérations et va devoir </a:t>
            </a:r>
            <a:r>
              <a:rPr lang="fr-FR" b="1" dirty="0" smtClean="0"/>
              <a:t>rester longuement alité</a:t>
            </a:r>
            <a:r>
              <a:rPr lang="fr-FR" dirty="0" smtClean="0"/>
              <a:t>. Pour l'aider, ses proches placent un baldaquin au-dessus de son lit avec un </a:t>
            </a:r>
            <a:r>
              <a:rPr lang="fr-FR" b="1" dirty="0" smtClean="0"/>
              <a:t>miroir</a:t>
            </a:r>
            <a:r>
              <a:rPr lang="fr-FR" dirty="0" smtClean="0"/>
              <a:t> pour ciel. Elle peut ainsi se servir de son reflet comme modèle, ce qui est probablement l'élément déclencheur de la longue </a:t>
            </a:r>
            <a:r>
              <a:rPr lang="fr-FR" b="1" dirty="0" smtClean="0"/>
              <a:t>série d'autoportraits </a:t>
            </a:r>
            <a:r>
              <a:rPr lang="fr-FR" dirty="0" smtClean="0"/>
              <a:t>qu'elle réalisera. En effet sur 143 tableaux, 55 sont des autoportraits. </a:t>
            </a:r>
            <a:endParaRPr lang="fr-FR" dirty="0"/>
          </a:p>
        </p:txBody>
      </p:sp>
      <p:pic>
        <p:nvPicPr>
          <p:cNvPr id="5122" name="Picture 2" descr="C:\Users\P\Desktop\HDA\Frida Khalo\Frida Khalo qui peint Mes grands-parents, mes parents et moi.jpg"/>
          <p:cNvPicPr>
            <a:picLocks noChangeAspect="1" noChangeArrowheads="1"/>
          </p:cNvPicPr>
          <p:nvPr/>
        </p:nvPicPr>
        <p:blipFill>
          <a:blip r:embed="rId2" cstate="print"/>
          <a:srcRect/>
          <a:stretch>
            <a:fillRect/>
          </a:stretch>
        </p:blipFill>
        <p:spPr bwMode="auto">
          <a:xfrm>
            <a:off x="0" y="2060848"/>
            <a:ext cx="4890389" cy="3990558"/>
          </a:xfrm>
          <a:prstGeom prst="rect">
            <a:avLst/>
          </a:prstGeom>
          <a:noFill/>
        </p:spPr>
      </p:pic>
      <p:sp>
        <p:nvSpPr>
          <p:cNvPr id="5" name="ZoneTexte 4"/>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biographie originale souvent étudiée français </a:t>
            </a:r>
            <a:endParaRPr lang="fr-FR" dirty="0"/>
          </a:p>
        </p:txBody>
      </p:sp>
      <p:sp>
        <p:nvSpPr>
          <p:cNvPr id="5" name="Espace réservé du contenu 2"/>
          <p:cNvSpPr txBox="1">
            <a:spLocks/>
          </p:cNvSpPr>
          <p:nvPr/>
        </p:nvSpPr>
        <p:spPr>
          <a:xfrm>
            <a:off x="4788024" y="1412776"/>
            <a:ext cx="3898776" cy="48574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L’œuvre représente un</a:t>
            </a:r>
            <a:r>
              <a:rPr kumimoji="0" lang="fr-FR" sz="3200" b="0" i="0" u="none" strike="noStrike" kern="1200" cap="none" spc="0" normalizeH="0" noProof="0" dirty="0" smtClean="0">
                <a:ln>
                  <a:noFill/>
                </a:ln>
                <a:solidFill>
                  <a:schemeClr val="tx1"/>
                </a:solidFill>
                <a:effectLst/>
                <a:uLnTx/>
                <a:uFillTx/>
                <a:latin typeface="+mn-lt"/>
                <a:ea typeface="+mn-ea"/>
                <a:cs typeface="+mn-cs"/>
              </a:rPr>
              <a:t> arbre généalogique</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Les grands</a:t>
            </a:r>
            <a:r>
              <a:rPr kumimoji="0" lang="fr-FR" sz="3200" b="0" i="0" u="none" strike="noStrike" kern="1200" cap="none" spc="0" normalizeH="0" noProof="0" dirty="0" smtClean="0">
                <a:ln>
                  <a:noFill/>
                </a:ln>
                <a:solidFill>
                  <a:schemeClr val="tx1"/>
                </a:solidFill>
                <a:effectLst/>
                <a:uLnTx/>
                <a:uFillTx/>
                <a:latin typeface="+mn-lt"/>
                <a:ea typeface="+mn-ea"/>
                <a:cs typeface="+mn-cs"/>
              </a:rPr>
              <a:t> parents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noProof="0" dirty="0" smtClean="0">
                <a:ln>
                  <a:noFill/>
                </a:ln>
                <a:solidFill>
                  <a:schemeClr val="tx1"/>
                </a:solidFill>
                <a:effectLst/>
                <a:uLnTx/>
                <a:uFillTx/>
                <a:latin typeface="+mn-lt"/>
                <a:ea typeface="+mn-ea"/>
                <a:cs typeface="+mn-cs"/>
              </a:rPr>
              <a:t>Les parents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noProof="0" dirty="0" smtClean="0">
                <a:ln>
                  <a:noFill/>
                </a:ln>
                <a:solidFill>
                  <a:schemeClr val="tx1"/>
                </a:solidFill>
                <a:effectLst/>
                <a:uLnTx/>
                <a:uFillTx/>
                <a:latin typeface="+mn-lt"/>
                <a:ea typeface="+mn-ea"/>
                <a:cs typeface="+mn-cs"/>
              </a:rPr>
              <a:t>Frida</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Users\P\Desktop\HDA\Frida Khalo\Mes grands-parents, mes parents et moi ; 1936.jpg"/>
          <p:cNvPicPr>
            <a:picLocks noChangeAspect="1" noChangeArrowheads="1"/>
          </p:cNvPicPr>
          <p:nvPr/>
        </p:nvPicPr>
        <p:blipFill>
          <a:blip r:embed="rId2" cstate="print"/>
          <a:srcRect/>
          <a:stretch>
            <a:fillRect/>
          </a:stretch>
        </p:blipFill>
        <p:spPr bwMode="auto">
          <a:xfrm>
            <a:off x="0" y="2492896"/>
            <a:ext cx="4538663" cy="3971925"/>
          </a:xfrm>
          <a:prstGeom prst="rect">
            <a:avLst/>
          </a:prstGeom>
          <a:noFill/>
        </p:spPr>
      </p:pic>
      <p:cxnSp>
        <p:nvCxnSpPr>
          <p:cNvPr id="11" name="Connecteur droit avec flèche 10"/>
          <p:cNvCxnSpPr/>
          <p:nvPr/>
        </p:nvCxnSpPr>
        <p:spPr>
          <a:xfrm flipH="1">
            <a:off x="4355976" y="3356992"/>
            <a:ext cx="504056" cy="0"/>
          </a:xfrm>
          <a:prstGeom prst="straightConnector1">
            <a:avLst/>
          </a:prstGeom>
          <a:ln w="5715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3203848" y="4509120"/>
            <a:ext cx="165618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627784" y="5661248"/>
            <a:ext cx="2232248"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492953" y="6488668"/>
            <a:ext cx="2651047" cy="369332"/>
          </a:xfrm>
          <a:prstGeom prst="rect">
            <a:avLst/>
          </a:prstGeom>
          <a:noFill/>
        </p:spPr>
        <p:txBody>
          <a:bodyPr wrap="none" rtlCol="0">
            <a:spAutoFit/>
          </a:bodyPr>
          <a:lstStyle/>
          <a:p>
            <a:r>
              <a:rPr lang="fr-FR" dirty="0" smtClean="0">
                <a:solidFill>
                  <a:schemeClr val="tx1">
                    <a:lumMod val="75000"/>
                    <a:lumOff val="25000"/>
                  </a:schemeClr>
                </a:solidFill>
              </a:rPr>
              <a:t>Réalisé par Marie-H. Pellé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735</Words>
  <Application>Microsoft Office PowerPoint</Application>
  <PresentationFormat>Affichage à l'écran (4:3)</PresentationFormat>
  <Paragraphs>145</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  Mes grands-parents, mes parents et moi » </vt:lpstr>
      <vt:lpstr>Diapositive 2</vt:lpstr>
      <vt:lpstr>L’œuvre : </vt:lpstr>
      <vt:lpstr>L’auteur : </vt:lpstr>
      <vt:lpstr>L’auteur : </vt:lpstr>
      <vt:lpstr>L’auteur : </vt:lpstr>
      <vt:lpstr>L’auteur : </vt:lpstr>
      <vt:lpstr>Le contexte : </vt:lpstr>
      <vt:lpstr>Une biographie originale souvent étudiée français </vt:lpstr>
      <vt:lpstr>Une biographie originale souvent étudiée français </vt:lpstr>
      <vt:lpstr>Une biographie originale souvent étudiée français </vt:lpstr>
      <vt:lpstr>Et les SVT dans tout ça? </vt:lpstr>
      <vt:lpstr>Et les SVT dans tout ça? </vt:lpstr>
      <vt:lpstr>Et les SVT dans tout ça? </vt:lpstr>
      <vt:lpstr>Et les SVT dans tout ça? </vt:lpstr>
      <vt:lpstr>Et les SVT dans tout ça? </vt:lpstr>
      <vt:lpstr>Et les SVT dans tout ça? </vt:lpstr>
      <vt:lpstr>Et les SVT dans tout ça? </vt:lpstr>
      <vt:lpstr>Et les SVT dans tout ça?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 grands-parents, mes parents et moi »</dc:title>
  <dc:creator>Marie-Hélène Pellé</dc:creator>
  <cp:lastModifiedBy>Marie-Hélène Pellé</cp:lastModifiedBy>
  <cp:revision>37</cp:revision>
  <dcterms:created xsi:type="dcterms:W3CDTF">2014-03-21T17:45:48Z</dcterms:created>
  <dcterms:modified xsi:type="dcterms:W3CDTF">2014-04-09T15:07:14Z</dcterms:modified>
</cp:coreProperties>
</file>