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3" r:id="rId2"/>
    <p:sldId id="256" r:id="rId3"/>
    <p:sldId id="257" r:id="rId4"/>
    <p:sldId id="266" r:id="rId5"/>
    <p:sldId id="258" r:id="rId6"/>
    <p:sldId id="259" r:id="rId7"/>
    <p:sldId id="276" r:id="rId8"/>
    <p:sldId id="260" r:id="rId9"/>
    <p:sldId id="267" r:id="rId10"/>
    <p:sldId id="268" r:id="rId11"/>
    <p:sldId id="261" r:id="rId12"/>
    <p:sldId id="262" r:id="rId13"/>
    <p:sldId id="263" r:id="rId14"/>
    <p:sldId id="264" r:id="rId15"/>
    <p:sldId id="265" r:id="rId16"/>
    <p:sldId id="281" r:id="rId17"/>
    <p:sldId id="269" r:id="rId18"/>
    <p:sldId id="270" r:id="rId19"/>
    <p:sldId id="271" r:id="rId20"/>
    <p:sldId id="272" r:id="rId21"/>
    <p:sldId id="275" r:id="rId22"/>
    <p:sldId id="279" r:id="rId23"/>
    <p:sldId id="273" r:id="rId24"/>
    <p:sldId id="278" r:id="rId25"/>
    <p:sldId id="274" r:id="rId26"/>
    <p:sldId id="277" r:id="rId27"/>
    <p:sldId id="286" r:id="rId28"/>
    <p:sldId id="284" r:id="rId29"/>
    <p:sldId id="285" r:id="rId30"/>
    <p:sldId id="280" r:id="rId31"/>
    <p:sldId id="287" r:id="rId32"/>
    <p:sldId id="282" r:id="rId3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7B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11" autoAdjust="0"/>
  </p:normalViewPr>
  <p:slideViewPr>
    <p:cSldViewPr snapToGrid="0" snapToObjects="1">
      <p:cViewPr>
        <p:scale>
          <a:sx n="81" d="100"/>
          <a:sy n="81" d="100"/>
        </p:scale>
        <p:origin x="-104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5F270E-D865-334C-B531-9C033FE3D90F}" type="datetimeFigureOut">
              <a:rPr lang="fr-FR" smtClean="0"/>
              <a:pPr/>
              <a:t>15/06/2014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F540D-FC72-5C47-8133-D0309A0F6565}" type="slidenum">
              <a:rPr lang="fr-FR" smtClean="0"/>
              <a:pPr/>
              <a:t>‹N°›</a:t>
            </a:fld>
            <a:endParaRPr lang="fr-FR"/>
          </a:p>
        </p:txBody>
      </p:sp>
    </p:spTree>
    <p:extLst>
      <p:ext uri="{BB962C8B-B14F-4D97-AF65-F5344CB8AC3E}">
        <p14:creationId xmlns="" xmlns:p14="http://schemas.microsoft.com/office/powerpoint/2010/main" val="1205922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15F540D-FC72-5C47-8133-D0309A0F6565}" type="slidenum">
              <a:rPr lang="fr-FR" smtClean="0"/>
              <a:pPr/>
              <a:t>2</a:t>
            </a:fld>
            <a:endParaRPr lang="fr-FR"/>
          </a:p>
        </p:txBody>
      </p:sp>
    </p:spTree>
    <p:extLst>
      <p:ext uri="{BB962C8B-B14F-4D97-AF65-F5344CB8AC3E}">
        <p14:creationId xmlns="" xmlns:p14="http://schemas.microsoft.com/office/powerpoint/2010/main" val="253930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15405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209738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2140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333809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33679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107369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62615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409138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285453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94137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3DCFB15-D6B9-8645-814E-F1BBE8A33133}" type="datetimeFigureOut">
              <a:rPr lang="fr-FR" smtClean="0"/>
              <a:pPr/>
              <a:t>15/06/2014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155266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CFB15-D6B9-8645-814E-F1BBE8A33133}" type="datetimeFigureOut">
              <a:rPr lang="fr-FR" smtClean="0"/>
              <a:pPr/>
              <a:t>15/06/2014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42B6D-49AA-ED45-B9C1-71033EEF4080}" type="slidenum">
              <a:rPr lang="fr-FR" smtClean="0"/>
              <a:pPr/>
              <a:t>‹N°›</a:t>
            </a:fld>
            <a:endParaRPr lang="fr-FR"/>
          </a:p>
        </p:txBody>
      </p:sp>
    </p:spTree>
    <p:extLst>
      <p:ext uri="{BB962C8B-B14F-4D97-AF65-F5344CB8AC3E}">
        <p14:creationId xmlns="" xmlns:p14="http://schemas.microsoft.com/office/powerpoint/2010/main" val="2303247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slide" Target="slide3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commons.wikimedia.org/wiki/File:TortueLuth_Leatherback.jpg" TargetMode="External"/><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5.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slide" Target="slide30.xml"/><Relationship Id="rId4" Type="http://schemas.openxmlformats.org/officeDocument/2006/relationships/slide" Target="slide2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slide" Target="slide30.xml"/><Relationship Id="rId4" Type="http://schemas.openxmlformats.org/officeDocument/2006/relationships/slide" Target="slide28.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18" Type="http://schemas.openxmlformats.org/officeDocument/2006/relationships/slide" Target="slide19.xml"/><Relationship Id="rId26" Type="http://schemas.openxmlformats.org/officeDocument/2006/relationships/slide" Target="slide18.xml"/><Relationship Id="rId3" Type="http://schemas.openxmlformats.org/officeDocument/2006/relationships/image" Target="../media/image2.jpeg"/><Relationship Id="rId21" Type="http://schemas.openxmlformats.org/officeDocument/2006/relationships/slide" Target="slide24.xml"/><Relationship Id="rId7" Type="http://schemas.openxmlformats.org/officeDocument/2006/relationships/slide" Target="slide9.xml"/><Relationship Id="rId12" Type="http://schemas.openxmlformats.org/officeDocument/2006/relationships/slide" Target="slide22.xml"/><Relationship Id="rId17" Type="http://schemas.openxmlformats.org/officeDocument/2006/relationships/slide" Target="slide20.xml"/><Relationship Id="rId25" Type="http://schemas.openxmlformats.org/officeDocument/2006/relationships/image" Target="../media/image3.png"/><Relationship Id="rId33" Type="http://schemas.openxmlformats.org/officeDocument/2006/relationships/slide" Target="slide27.xml"/><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slide" Target="slide21.xml"/><Relationship Id="rId29"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23.xml"/><Relationship Id="rId11" Type="http://schemas.openxmlformats.org/officeDocument/2006/relationships/slide" Target="slide26.xml"/><Relationship Id="rId24" Type="http://schemas.openxmlformats.org/officeDocument/2006/relationships/slide" Target="slide12.xml"/><Relationship Id="rId32" Type="http://schemas.openxmlformats.org/officeDocument/2006/relationships/image" Target="../media/image5.png"/><Relationship Id="rId5" Type="http://schemas.openxmlformats.org/officeDocument/2006/relationships/slide" Target="slide4.xml"/><Relationship Id="rId15" Type="http://schemas.openxmlformats.org/officeDocument/2006/relationships/slide" Target="slide14.xml"/><Relationship Id="rId23" Type="http://schemas.openxmlformats.org/officeDocument/2006/relationships/slide" Target="slide7.xml"/><Relationship Id="rId28" Type="http://schemas.openxmlformats.org/officeDocument/2006/relationships/image" Target="../media/image4.png"/><Relationship Id="rId10" Type="http://schemas.openxmlformats.org/officeDocument/2006/relationships/slide" Target="slide11.xml"/><Relationship Id="rId19" Type="http://schemas.openxmlformats.org/officeDocument/2006/relationships/slide" Target="slide25.xml"/><Relationship Id="rId31" Type="http://schemas.openxmlformats.org/officeDocument/2006/relationships/slide" Target="slide1.xml"/><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13.xml"/><Relationship Id="rId22" Type="http://schemas.openxmlformats.org/officeDocument/2006/relationships/slide" Target="slide6.xml"/><Relationship Id="rId27" Type="http://schemas.openxmlformats.org/officeDocument/2006/relationships/slide" Target="slide16.xml"/><Relationship Id="rId30"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slide" Target="slide2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slide" Target="slide30.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slide" Target="slide28.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42.png"/><Relationship Id="rId18" Type="http://schemas.openxmlformats.org/officeDocument/2006/relationships/slide" Target="slide14.xml"/><Relationship Id="rId26" Type="http://schemas.openxmlformats.org/officeDocument/2006/relationships/slide" Target="slide11.xml"/><Relationship Id="rId3" Type="http://schemas.openxmlformats.org/officeDocument/2006/relationships/image" Target="../media/image37.png"/><Relationship Id="rId21" Type="http://schemas.openxmlformats.org/officeDocument/2006/relationships/image" Target="../media/image46.png"/><Relationship Id="rId34" Type="http://schemas.openxmlformats.org/officeDocument/2006/relationships/slide" Target="slide28.xml"/><Relationship Id="rId7" Type="http://schemas.openxmlformats.org/officeDocument/2006/relationships/image" Target="../media/image39.png"/><Relationship Id="rId12" Type="http://schemas.openxmlformats.org/officeDocument/2006/relationships/slide" Target="slide16.xml"/><Relationship Id="rId17" Type="http://schemas.openxmlformats.org/officeDocument/2006/relationships/image" Target="../media/image44.png"/><Relationship Id="rId25" Type="http://schemas.openxmlformats.org/officeDocument/2006/relationships/image" Target="../media/image48.png"/><Relationship Id="rId33" Type="http://schemas.openxmlformats.org/officeDocument/2006/relationships/image" Target="../media/image52.png"/><Relationship Id="rId2" Type="http://schemas.openxmlformats.org/officeDocument/2006/relationships/slide" Target="slide9.xml"/><Relationship Id="rId16" Type="http://schemas.openxmlformats.org/officeDocument/2006/relationships/slide" Target="slide26.xml"/><Relationship Id="rId20" Type="http://schemas.openxmlformats.org/officeDocument/2006/relationships/slide" Target="slide13.xml"/><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41.png"/><Relationship Id="rId24" Type="http://schemas.openxmlformats.org/officeDocument/2006/relationships/slide" Target="slide19.xml"/><Relationship Id="rId32" Type="http://schemas.openxmlformats.org/officeDocument/2006/relationships/slide" Target="slide27.xml"/><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slide" Target="slide22.xml"/><Relationship Id="rId10" Type="http://schemas.openxmlformats.org/officeDocument/2006/relationships/slide" Target="slide17.xml"/><Relationship Id="rId19" Type="http://schemas.openxmlformats.org/officeDocument/2006/relationships/image" Target="../media/image45.png"/><Relationship Id="rId31" Type="http://schemas.openxmlformats.org/officeDocument/2006/relationships/image" Target="../media/image51.png"/><Relationship Id="rId4" Type="http://schemas.openxmlformats.org/officeDocument/2006/relationships/slide" Target="slide23.xml"/><Relationship Id="rId9" Type="http://schemas.openxmlformats.org/officeDocument/2006/relationships/image" Target="../media/image40.png"/><Relationship Id="rId14" Type="http://schemas.openxmlformats.org/officeDocument/2006/relationships/slide" Target="slide25.xml"/><Relationship Id="rId22" Type="http://schemas.openxmlformats.org/officeDocument/2006/relationships/slide" Target="slide15.xml"/><Relationship Id="rId27" Type="http://schemas.openxmlformats.org/officeDocument/2006/relationships/image" Target="../media/image49.png"/><Relationship Id="rId30"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2.xml"/><Relationship Id="rId7" Type="http://schemas.openxmlformats.org/officeDocument/2006/relationships/slide" Target="slide18.xm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19.xml"/><Relationship Id="rId4" Type="http://schemas.openxmlformats.org/officeDocument/2006/relationships/slide" Target="slide6.xml"/><Relationship Id="rId9" Type="http://schemas.openxmlformats.org/officeDocument/2006/relationships/slide" Target="slide23.xml"/></Relationships>
</file>

<file path=ppt/slides/_rels/slide3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xml"/><Relationship Id="rId7" Type="http://schemas.openxmlformats.org/officeDocument/2006/relationships/slide" Target="slide2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xml"/><Relationship Id="rId4" Type="http://schemas.openxmlformats.org/officeDocument/2006/relationships/slide" Target="slide21.xml"/><Relationship Id="rId9" Type="http://schemas.openxmlformats.org/officeDocument/2006/relationships/slide" Target="slide24.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slide" Target="slide3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commons.wikimedia.org/wiki/File:Tortue_imbriqueeld4.jpg" TargetMode="External"/><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28.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slide" Target="slide30.xml"/><Relationship Id="rId4"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P1020899.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0"/>
            <a:ext cx="9144000" cy="6858000"/>
          </a:xfrm>
          <a:prstGeom prst="rect">
            <a:avLst/>
          </a:prstGeom>
        </p:spPr>
      </p:pic>
      <p:sp>
        <p:nvSpPr>
          <p:cNvPr id="18" name="Rectangle 17">
            <a:hlinkClick r:id="" action="ppaction://hlinkshowjump?jump=nextslide"/>
          </p:cNvPr>
          <p:cNvSpPr/>
          <p:nvPr/>
        </p:nvSpPr>
        <p:spPr>
          <a:xfrm>
            <a:off x="6406827" y="1189108"/>
            <a:ext cx="2589755" cy="523220"/>
          </a:xfrm>
          <a:prstGeom prst="rect">
            <a:avLst/>
          </a:prstGeom>
          <a:solidFill>
            <a:schemeClr val="bg1"/>
          </a:solidFill>
          <a:scene3d>
            <a:camera prst="orthographicFront"/>
            <a:lightRig rig="threePt" dir="t"/>
          </a:scene3d>
          <a:sp3d>
            <a:bevelT w="165100" prst="coolSlant"/>
          </a:sp3d>
        </p:spPr>
        <p:txBody>
          <a:bodyPr wrap="square">
            <a:spAutoFit/>
          </a:bodyPr>
          <a:lstStyle/>
          <a:p>
            <a:pPr algn="ctr"/>
            <a:r>
              <a:rPr lang="fr-FR" sz="1400" dirty="0">
                <a:latin typeface="Comic Sans MS"/>
                <a:cs typeface="Comic Sans MS"/>
              </a:rPr>
              <a:t>LA DÉCOUVERTE DE </a:t>
            </a:r>
            <a:r>
              <a:rPr lang="fr-FR" sz="1400" dirty="0" smtClean="0">
                <a:latin typeface="Comic Sans MS"/>
                <a:cs typeface="Comic Sans MS"/>
              </a:rPr>
              <a:t>L’ÉCOSYSTÈME  RÉCIFAL</a:t>
            </a:r>
            <a:endParaRPr lang="fr-FR" sz="1400" dirty="0">
              <a:latin typeface="Comic Sans MS"/>
              <a:cs typeface="Comic Sans MS"/>
            </a:endParaRPr>
          </a:p>
        </p:txBody>
      </p:sp>
      <p:sp>
        <p:nvSpPr>
          <p:cNvPr id="21" name="Rectangle 20">
            <a:hlinkClick r:id="rId3" action="ppaction://hlinksldjump"/>
          </p:cNvPr>
          <p:cNvSpPr/>
          <p:nvPr/>
        </p:nvSpPr>
        <p:spPr>
          <a:xfrm>
            <a:off x="6406827" y="2004463"/>
            <a:ext cx="2589755" cy="523220"/>
          </a:xfrm>
          <a:prstGeom prst="rect">
            <a:avLst/>
          </a:prstGeom>
          <a:solidFill>
            <a:srgbClr val="FFFFFF"/>
          </a:solidFill>
          <a:scene3d>
            <a:camera prst="orthographicFront"/>
            <a:lightRig rig="threePt" dir="t"/>
          </a:scene3d>
          <a:sp3d>
            <a:bevelT w="114300" prst="artDeco"/>
          </a:sp3d>
        </p:spPr>
        <p:txBody>
          <a:bodyPr wrap="square">
            <a:spAutoFit/>
          </a:bodyPr>
          <a:lstStyle/>
          <a:p>
            <a:pPr algn="ctr"/>
            <a:r>
              <a:rPr lang="fr-FR" sz="1400" dirty="0" smtClean="0">
                <a:latin typeface="Comic Sans MS"/>
                <a:cs typeface="Comic Sans MS"/>
              </a:rPr>
              <a:t>RÉSEAU ALIMENTAIRE DE L’ECOSYSTÈME RÉCIFAL</a:t>
            </a:r>
            <a:endParaRPr lang="fr-FR" sz="1400" dirty="0">
              <a:latin typeface="Comic Sans MS"/>
              <a:cs typeface="Comic Sans MS"/>
            </a:endParaRPr>
          </a:p>
        </p:txBody>
      </p:sp>
      <p:sp>
        <p:nvSpPr>
          <p:cNvPr id="4" name="Rectangle 3"/>
          <p:cNvSpPr/>
          <p:nvPr/>
        </p:nvSpPr>
        <p:spPr>
          <a:xfrm>
            <a:off x="827975" y="0"/>
            <a:ext cx="7738905" cy="923330"/>
          </a:xfrm>
          <a:prstGeom prst="rect">
            <a:avLst/>
          </a:prstGeom>
          <a:noFill/>
          <a:ln>
            <a:solidFill>
              <a:srgbClr val="008000"/>
            </a:solidFill>
          </a:ln>
        </p:spPr>
        <p:txBody>
          <a:bodyPr wrap="none" lIns="91440" tIns="45720" rIns="91440" bIns="45720">
            <a:spAutoFit/>
          </a:bodyPr>
          <a:lstStyle/>
          <a:p>
            <a:pPr algn="ctr"/>
            <a:r>
              <a:rPr lang="fr-FR" sz="5400" b="1" dirty="0">
                <a:ln w="12700">
                  <a:solidFill>
                    <a:schemeClr val="tx2">
                      <a:satMod val="155000"/>
                    </a:schemeClr>
                  </a:solidFill>
                  <a:prstDash val="solid"/>
                </a:ln>
                <a:solidFill>
                  <a:srgbClr val="CCFFCC"/>
                </a:solidFill>
                <a:effectLst>
                  <a:outerShdw blurRad="41275" dist="20320" dir="1800000" algn="tl" rotWithShape="0">
                    <a:srgbClr val="000000">
                      <a:alpha val="40000"/>
                    </a:srgbClr>
                  </a:outerShdw>
                </a:effectLst>
              </a:rPr>
              <a:t>É</a:t>
            </a:r>
            <a:r>
              <a:rPr lang="fr-FR" sz="5400" b="1" dirty="0" smtClean="0">
                <a:ln w="12700">
                  <a:solidFill>
                    <a:schemeClr val="tx2">
                      <a:satMod val="155000"/>
                    </a:schemeClr>
                  </a:solidFill>
                  <a:prstDash val="solid"/>
                </a:ln>
                <a:solidFill>
                  <a:srgbClr val="CCFFCC"/>
                </a:solidFill>
                <a:effectLst>
                  <a:outerShdw blurRad="41275" dist="20320" dir="1800000" algn="tl" rotWithShape="0">
                    <a:srgbClr val="000000">
                      <a:alpha val="40000"/>
                    </a:srgbClr>
                  </a:outerShdw>
                </a:effectLst>
              </a:rPr>
              <a:t>TUDE D’UN </a:t>
            </a:r>
            <a:r>
              <a:rPr lang="fr-FR" sz="5400" b="1" cap="none" spc="0" dirty="0" smtClean="0">
                <a:ln w="12700">
                  <a:solidFill>
                    <a:schemeClr val="tx2">
                      <a:satMod val="155000"/>
                    </a:schemeClr>
                  </a:solidFill>
                  <a:prstDash val="solid"/>
                </a:ln>
                <a:solidFill>
                  <a:srgbClr val="CCFFCC"/>
                </a:solidFill>
                <a:effectLst>
                  <a:outerShdw blurRad="41275" dist="20320" dir="1800000" algn="tl" rotWithShape="0">
                    <a:srgbClr val="000000">
                      <a:alpha val="40000"/>
                    </a:srgbClr>
                  </a:outerShdw>
                </a:effectLst>
              </a:rPr>
              <a:t>ECOSYSTÈME </a:t>
            </a:r>
            <a:endParaRPr lang="fr-FR" sz="5400" b="1" cap="none" spc="0" dirty="0">
              <a:ln w="12700">
                <a:solidFill>
                  <a:schemeClr val="tx2">
                    <a:satMod val="155000"/>
                  </a:schemeClr>
                </a:solidFill>
                <a:prstDash val="solid"/>
              </a:ln>
              <a:solidFill>
                <a:srgbClr val="CCFFCC"/>
              </a:solidFill>
              <a:effectLst>
                <a:outerShdw blurRad="41275" dist="20320" dir="1800000" algn="tl" rotWithShape="0">
                  <a:srgbClr val="000000">
                    <a:alpha val="40000"/>
                  </a:srgbClr>
                </a:outerShdw>
              </a:effectLst>
            </a:endParaRPr>
          </a:p>
        </p:txBody>
      </p:sp>
      <p:sp>
        <p:nvSpPr>
          <p:cNvPr id="3" name="ZoneTexte 2"/>
          <p:cNvSpPr txBox="1"/>
          <p:nvPr/>
        </p:nvSpPr>
        <p:spPr>
          <a:xfrm>
            <a:off x="4577879" y="4782372"/>
            <a:ext cx="4566121" cy="954107"/>
          </a:xfrm>
          <a:prstGeom prst="rect">
            <a:avLst/>
          </a:prstGeom>
          <a:noFill/>
        </p:spPr>
        <p:txBody>
          <a:bodyPr wrap="square" rtlCol="0">
            <a:spAutoFit/>
          </a:bodyPr>
          <a:lstStyle/>
          <a:p>
            <a:pPr algn="just"/>
            <a:r>
              <a:rPr lang="fr-FR" sz="1400" i="1" u="sng" dirty="0" smtClean="0">
                <a:solidFill>
                  <a:srgbClr val="000090"/>
                </a:solidFill>
              </a:rPr>
              <a:t>Auteurs</a:t>
            </a:r>
            <a:r>
              <a:rPr lang="fr-FR" sz="1400" i="1" dirty="0" smtClean="0">
                <a:solidFill>
                  <a:srgbClr val="000090"/>
                </a:solidFill>
              </a:rPr>
              <a:t>: </a:t>
            </a:r>
          </a:p>
          <a:p>
            <a:pPr algn="just"/>
            <a:r>
              <a:rPr lang="fr-FR" sz="1400" i="1" dirty="0" smtClean="0">
                <a:solidFill>
                  <a:srgbClr val="000090"/>
                </a:solidFill>
              </a:rPr>
              <a:t>groupe production de ressources locales Guadeloupe 2014</a:t>
            </a:r>
          </a:p>
          <a:p>
            <a:pPr algn="just"/>
            <a:r>
              <a:rPr lang="fr-FR" sz="1400" i="1" dirty="0" smtClean="0">
                <a:solidFill>
                  <a:srgbClr val="000090"/>
                </a:solidFill>
              </a:rPr>
              <a:t> (Pellé M-H; Tourville A; Cauchi L; Cauchi A; </a:t>
            </a:r>
            <a:r>
              <a:rPr lang="fr-FR" sz="1400" i="1" dirty="0" err="1" smtClean="0">
                <a:solidFill>
                  <a:srgbClr val="000090"/>
                </a:solidFill>
              </a:rPr>
              <a:t>Sauzereau</a:t>
            </a:r>
            <a:r>
              <a:rPr lang="fr-FR" sz="1400" i="1" dirty="0" smtClean="0">
                <a:solidFill>
                  <a:srgbClr val="000090"/>
                </a:solidFill>
              </a:rPr>
              <a:t> S; </a:t>
            </a:r>
            <a:r>
              <a:rPr lang="fr-FR" sz="1400" i="1" dirty="0" err="1" smtClean="0">
                <a:solidFill>
                  <a:srgbClr val="000090"/>
                </a:solidFill>
              </a:rPr>
              <a:t>Barsacq</a:t>
            </a:r>
            <a:r>
              <a:rPr lang="fr-FR" sz="1400" i="1" dirty="0" smtClean="0">
                <a:solidFill>
                  <a:srgbClr val="000090"/>
                </a:solidFill>
              </a:rPr>
              <a:t>-Ride N; </a:t>
            </a:r>
            <a:r>
              <a:rPr lang="fr-FR" sz="1400" i="1" dirty="0" err="1" smtClean="0">
                <a:solidFill>
                  <a:srgbClr val="000090"/>
                </a:solidFill>
              </a:rPr>
              <a:t>Zitko</a:t>
            </a:r>
            <a:r>
              <a:rPr lang="fr-FR" sz="1400" i="1" dirty="0" smtClean="0">
                <a:solidFill>
                  <a:srgbClr val="000090"/>
                </a:solidFill>
              </a:rPr>
              <a:t> A-L; Richard G)</a:t>
            </a:r>
            <a:endParaRPr lang="fr-FR" sz="1400" i="1" dirty="0">
              <a:solidFill>
                <a:srgbClr val="000090"/>
              </a:solidFill>
            </a:endParaRPr>
          </a:p>
        </p:txBody>
      </p:sp>
      <p:sp>
        <p:nvSpPr>
          <p:cNvPr id="7" name="Rectangle 6">
            <a:hlinkClick r:id="rId4" action="ppaction://hlinksldjump"/>
          </p:cNvPr>
          <p:cNvSpPr/>
          <p:nvPr/>
        </p:nvSpPr>
        <p:spPr>
          <a:xfrm>
            <a:off x="6891122" y="2825276"/>
            <a:ext cx="1729883" cy="307777"/>
          </a:xfrm>
          <a:prstGeom prst="rect">
            <a:avLst/>
          </a:prstGeom>
          <a:solidFill>
            <a:schemeClr val="bg1"/>
          </a:solidFill>
          <a:scene3d>
            <a:camera prst="orthographicFront"/>
            <a:lightRig rig="threePt" dir="t"/>
          </a:scene3d>
          <a:sp3d>
            <a:bevelT w="165100" prst="coolSlant"/>
          </a:sp3d>
        </p:spPr>
        <p:txBody>
          <a:bodyPr wrap="square">
            <a:spAutoFit/>
          </a:bodyPr>
          <a:lstStyle/>
          <a:p>
            <a:pPr algn="ctr"/>
            <a:r>
              <a:rPr lang="fr-FR" sz="1200" dirty="0" smtClean="0">
                <a:latin typeface="Comic Sans MS"/>
                <a:cs typeface="Comic Sans MS"/>
              </a:rPr>
              <a:t>LEXIQUE</a:t>
            </a:r>
            <a:r>
              <a:rPr lang="fr-FR" sz="1400" dirty="0" smtClean="0">
                <a:latin typeface="Comic Sans MS"/>
                <a:cs typeface="Comic Sans MS"/>
              </a:rPr>
              <a:t> de A à I</a:t>
            </a:r>
            <a:endParaRPr lang="fr-FR" sz="1400" dirty="0">
              <a:latin typeface="Comic Sans MS"/>
              <a:cs typeface="Comic Sans MS"/>
            </a:endParaRPr>
          </a:p>
        </p:txBody>
      </p:sp>
      <p:sp>
        <p:nvSpPr>
          <p:cNvPr id="10" name="Rectangle 9">
            <a:hlinkClick r:id="rId5" action="ppaction://hlinksldjump"/>
          </p:cNvPr>
          <p:cNvSpPr/>
          <p:nvPr/>
        </p:nvSpPr>
        <p:spPr>
          <a:xfrm>
            <a:off x="6902420" y="3244236"/>
            <a:ext cx="1729883" cy="307777"/>
          </a:xfrm>
          <a:prstGeom prst="rect">
            <a:avLst/>
          </a:prstGeom>
          <a:solidFill>
            <a:schemeClr val="bg1"/>
          </a:solidFill>
          <a:scene3d>
            <a:camera prst="orthographicFront"/>
            <a:lightRig rig="threePt" dir="t"/>
          </a:scene3d>
          <a:sp3d>
            <a:bevelT w="165100" prst="coolSlant"/>
          </a:sp3d>
        </p:spPr>
        <p:txBody>
          <a:bodyPr wrap="square">
            <a:spAutoFit/>
          </a:bodyPr>
          <a:lstStyle/>
          <a:p>
            <a:pPr algn="ctr"/>
            <a:r>
              <a:rPr lang="fr-FR" sz="1200" dirty="0" smtClean="0">
                <a:latin typeface="Comic Sans MS"/>
                <a:cs typeface="Comic Sans MS"/>
              </a:rPr>
              <a:t>LEXIQUE</a:t>
            </a:r>
            <a:r>
              <a:rPr lang="fr-FR" sz="1400" dirty="0" smtClean="0">
                <a:latin typeface="Comic Sans MS"/>
                <a:cs typeface="Comic Sans MS"/>
              </a:rPr>
              <a:t> de J à Z</a:t>
            </a:r>
            <a:endParaRPr lang="fr-FR" sz="1400" dirty="0">
              <a:latin typeface="Comic Sans MS"/>
              <a:cs typeface="Comic Sans MS"/>
            </a:endParaRPr>
          </a:p>
        </p:txBody>
      </p:sp>
    </p:spTree>
    <p:extLst>
      <p:ext uri="{BB962C8B-B14F-4D97-AF65-F5344CB8AC3E}">
        <p14:creationId xmlns="" xmlns:p14="http://schemas.microsoft.com/office/powerpoint/2010/main" val="782147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83088" y="308698"/>
            <a:ext cx="4235134" cy="523220"/>
          </a:xfrm>
          <a:prstGeom prst="rect">
            <a:avLst/>
          </a:prstGeom>
        </p:spPr>
        <p:txBody>
          <a:bodyPr wrap="none">
            <a:spAutoFit/>
          </a:bodyPr>
          <a:lstStyle/>
          <a:p>
            <a:r>
              <a:rPr lang="fr-FR" sz="2800" u="sng" dirty="0" smtClean="0"/>
              <a:t>Nom commun: </a:t>
            </a:r>
            <a:r>
              <a:rPr lang="fr-FR" sz="2800" b="1" u="sng" dirty="0"/>
              <a:t>T</a:t>
            </a:r>
            <a:r>
              <a:rPr lang="fr-FR" sz="2800" b="1" u="sng" dirty="0" smtClean="0"/>
              <a:t>ortue </a:t>
            </a:r>
            <a:r>
              <a:rPr lang="fr-FR" sz="2800" b="1" u="sng" dirty="0"/>
              <a:t>L</a:t>
            </a:r>
            <a:r>
              <a:rPr lang="fr-FR" sz="2800" b="1" u="sng" dirty="0" smtClean="0"/>
              <a:t>uth </a:t>
            </a:r>
            <a:endParaRPr lang="fr-FR" sz="2800" b="1" u="sng" dirty="0"/>
          </a:p>
        </p:txBody>
      </p:sp>
      <p:sp>
        <p:nvSpPr>
          <p:cNvPr id="5" name="Rectangle 4"/>
          <p:cNvSpPr/>
          <p:nvPr/>
        </p:nvSpPr>
        <p:spPr>
          <a:xfrm>
            <a:off x="283088" y="868624"/>
            <a:ext cx="4216344" cy="369332"/>
          </a:xfrm>
          <a:prstGeom prst="rect">
            <a:avLst/>
          </a:prstGeom>
        </p:spPr>
        <p:txBody>
          <a:bodyPr wrap="none">
            <a:spAutoFit/>
          </a:bodyPr>
          <a:lstStyle/>
          <a:p>
            <a:r>
              <a:rPr lang="fr-FR" dirty="0" smtClean="0"/>
              <a:t>Nom scientifique</a:t>
            </a:r>
            <a:r>
              <a:rPr lang="fr-FR" b="1" dirty="0" smtClean="0"/>
              <a:t>:   </a:t>
            </a:r>
            <a:r>
              <a:rPr lang="fr-FR" b="1" dirty="0" err="1"/>
              <a:t>Dermochelys</a:t>
            </a:r>
            <a:r>
              <a:rPr lang="fr-FR" b="1" dirty="0"/>
              <a:t> </a:t>
            </a:r>
            <a:r>
              <a:rPr lang="fr-FR" b="1" dirty="0" err="1"/>
              <a:t>coriaceae</a:t>
            </a:r>
            <a:r>
              <a:rPr lang="fr-FR" b="1" dirty="0"/>
              <a:t> </a:t>
            </a:r>
          </a:p>
        </p:txBody>
      </p:sp>
      <p:sp>
        <p:nvSpPr>
          <p:cNvPr id="6" name="ZoneTexte 5"/>
          <p:cNvSpPr txBox="1"/>
          <p:nvPr/>
        </p:nvSpPr>
        <p:spPr>
          <a:xfrm>
            <a:off x="302673" y="1370284"/>
            <a:ext cx="3060164" cy="369332"/>
          </a:xfrm>
          <a:prstGeom prst="rect">
            <a:avLst/>
          </a:prstGeom>
          <a:noFill/>
        </p:spPr>
        <p:txBody>
          <a:bodyPr wrap="square" rtlCol="0">
            <a:spAutoFit/>
          </a:bodyPr>
          <a:lstStyle/>
          <a:p>
            <a:r>
              <a:rPr lang="fr-FR" dirty="0" smtClean="0"/>
              <a:t>Nom créole: </a:t>
            </a:r>
            <a:r>
              <a:rPr lang="fr-FR" b="1" dirty="0" err="1" smtClean="0"/>
              <a:t>Bataklin</a:t>
            </a:r>
            <a:r>
              <a:rPr lang="fr-FR" b="1" dirty="0" smtClean="0"/>
              <a:t> </a:t>
            </a:r>
            <a:endParaRPr lang="fr-FR" b="1" dirty="0"/>
          </a:p>
        </p:txBody>
      </p:sp>
      <p:pic>
        <p:nvPicPr>
          <p:cNvPr id="7" name="Image 6" descr="Description de cette image, également commentée ci-après">
            <a:hlinkClick r:id="rId2"/>
          </p:cNvPr>
          <p:cNvPicPr/>
          <p:nvPr/>
        </p:nvPicPr>
        <p:blipFill>
          <a:blip r:embed="rId3">
            <a:extLst>
              <a:ext uri="{28A0092B-C50C-407E-A947-70E740481C1C}">
                <a14:useLocalDpi xmlns="" xmlns:a14="http://schemas.microsoft.com/office/drawing/2010/main" val="0"/>
              </a:ext>
            </a:extLst>
          </a:blip>
          <a:srcRect/>
          <a:stretch>
            <a:fillRect/>
          </a:stretch>
        </p:blipFill>
        <p:spPr bwMode="auto">
          <a:xfrm>
            <a:off x="5502862" y="231785"/>
            <a:ext cx="3464763" cy="2276999"/>
          </a:xfrm>
          <a:prstGeom prst="rect">
            <a:avLst/>
          </a:prstGeom>
          <a:noFill/>
          <a:ln>
            <a:noFill/>
          </a:ln>
        </p:spPr>
      </p:pic>
      <p:sp>
        <p:nvSpPr>
          <p:cNvPr id="8" name="Rectangle 7"/>
          <p:cNvSpPr/>
          <p:nvPr/>
        </p:nvSpPr>
        <p:spPr>
          <a:xfrm>
            <a:off x="55341" y="2305461"/>
            <a:ext cx="9144000" cy="4770537"/>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 </a:t>
            </a:r>
            <a:r>
              <a:rPr lang="fr-FR" sz="1600" dirty="0"/>
              <a:t>essentiellement des </a:t>
            </a:r>
            <a:r>
              <a:rPr lang="fr-FR" sz="1600" dirty="0" smtClean="0"/>
              <a:t>méduses</a:t>
            </a:r>
          </a:p>
          <a:p>
            <a:endParaRPr lang="fr-FR" sz="1600" dirty="0"/>
          </a:p>
          <a:p>
            <a:r>
              <a:rPr lang="fr-FR" sz="1600" b="1" dirty="0">
                <a:solidFill>
                  <a:srgbClr val="008000"/>
                </a:solidFill>
              </a:rPr>
              <a:t>HABITAT </a:t>
            </a:r>
            <a:r>
              <a:rPr lang="fr-FR" sz="1600" dirty="0">
                <a:solidFill>
                  <a:srgbClr val="008000"/>
                </a:solidFill>
              </a:rPr>
              <a:t>: </a:t>
            </a:r>
            <a:r>
              <a:rPr lang="fr-FR" sz="1600" dirty="0"/>
              <a:t>en peine mer, loin des côtes, capable de plonger jusqu’à 1000m</a:t>
            </a:r>
            <a:r>
              <a:rPr lang="fr-FR" sz="1600" dirty="0" smtClean="0"/>
              <a:t>.</a:t>
            </a:r>
          </a:p>
          <a:p>
            <a:endParaRPr lang="fr-FR" sz="1600" dirty="0"/>
          </a:p>
          <a:p>
            <a:r>
              <a:rPr lang="fr-FR" sz="1600" b="1" dirty="0">
                <a:solidFill>
                  <a:srgbClr val="0000FF"/>
                </a:solidFill>
              </a:rPr>
              <a:t>REPRODUCTION</a:t>
            </a:r>
            <a:r>
              <a:rPr lang="fr-FR" sz="1600" dirty="0">
                <a:solidFill>
                  <a:srgbClr val="0000FF"/>
                </a:solidFill>
              </a:rPr>
              <a:t> : </a:t>
            </a:r>
            <a:r>
              <a:rPr lang="fr-FR" sz="1600" dirty="0"/>
              <a:t>elle atteint sa maturité sexuelle vers 10-12 ans. Accouplement dans l’eau. La ponte a lieu entre  mars et juillet sur les plages, à marée haute, de nuit. Une tortue peut pondre 1000 œufs en une année. L’incubation dure environ 70 jours, à plus de 26°C.</a:t>
            </a:r>
          </a:p>
          <a:p>
            <a:r>
              <a:rPr lang="fr-FR" sz="1600" dirty="0"/>
              <a:t>La </a:t>
            </a:r>
            <a:r>
              <a:rPr lang="fr-FR" sz="1600" dirty="0" smtClean="0"/>
              <a:t>                                              se </a:t>
            </a:r>
            <a:r>
              <a:rPr lang="fr-FR" sz="1600" dirty="0"/>
              <a:t>fait en fonction de la température du sol :</a:t>
            </a:r>
          </a:p>
          <a:p>
            <a:r>
              <a:rPr lang="fr-FR" sz="1600" dirty="0"/>
              <a:t>- entre 26 et 30 °C, mélange de mâles et de femelles</a:t>
            </a:r>
          </a:p>
          <a:p>
            <a:r>
              <a:rPr lang="fr-FR" sz="1600" dirty="0"/>
              <a:t>- plus de 30°c, uniquement des femelles</a:t>
            </a:r>
          </a:p>
          <a:p>
            <a:r>
              <a:rPr lang="fr-FR" sz="1600" dirty="0"/>
              <a:t> </a:t>
            </a:r>
          </a:p>
          <a:p>
            <a:r>
              <a:rPr lang="fr-FR" sz="1600" b="1" dirty="0">
                <a:solidFill>
                  <a:srgbClr val="660066"/>
                </a:solidFill>
              </a:rPr>
              <a:t>INFORMATIONS DIVERSES</a:t>
            </a:r>
            <a:r>
              <a:rPr lang="fr-FR" sz="1600" dirty="0">
                <a:solidFill>
                  <a:srgbClr val="660066"/>
                </a:solidFill>
              </a:rPr>
              <a:t> </a:t>
            </a:r>
            <a:r>
              <a:rPr lang="fr-FR" sz="1600" dirty="0"/>
              <a:t>: C’est la plus </a:t>
            </a:r>
            <a:r>
              <a:rPr lang="fr-FR" sz="1600" dirty="0" smtClean="0"/>
              <a:t>grande </a:t>
            </a:r>
            <a:r>
              <a:rPr lang="fr-FR" sz="1600" dirty="0"/>
              <a:t>des 7 espèces de tortues marines actuelles. Elle peut atteindre 2 m de long et peser jusqu’à 450kg. Son espérance de vie est d’environ 50 ans. C’est une excellente plongeuse qui peut supporter les eaux froides. Depuis 2000, elle est classée en «danger critique </a:t>
            </a:r>
            <a:r>
              <a:rPr lang="fr-FR" sz="1600" dirty="0" smtClean="0"/>
              <a:t>d’extinction» </a:t>
            </a:r>
            <a:r>
              <a:rPr lang="fr-FR" sz="1600" dirty="0"/>
              <a:t>par l’UICN.</a:t>
            </a:r>
          </a:p>
          <a:p>
            <a:r>
              <a:rPr lang="fr-FR" sz="1600" dirty="0"/>
              <a:t> </a:t>
            </a:r>
          </a:p>
          <a:p>
            <a:r>
              <a:rPr lang="fr-FR" sz="1600" b="1" dirty="0">
                <a:solidFill>
                  <a:srgbClr val="800000"/>
                </a:solidFill>
              </a:rPr>
              <a:t>PRINCIPALES MENACES</a:t>
            </a:r>
            <a:r>
              <a:rPr lang="fr-FR" sz="1600" dirty="0">
                <a:solidFill>
                  <a:srgbClr val="800000"/>
                </a:solidFill>
              </a:rPr>
              <a:t> : </a:t>
            </a:r>
            <a:r>
              <a:rPr lang="fr-FR" sz="1600" dirty="0"/>
              <a:t>pollution des eaux, braconnage, urbanisation du littoral (qualité de l'eau et ingestion de sacs plastiques qui provoquent des occlusions intestinales).</a:t>
            </a:r>
          </a:p>
          <a:p>
            <a:r>
              <a:rPr lang="fr-FR" sz="1600" dirty="0"/>
              <a:t> </a:t>
            </a:r>
          </a:p>
        </p:txBody>
      </p:sp>
      <p:sp>
        <p:nvSpPr>
          <p:cNvPr id="9" name="Bouton d'action : Accueil 8">
            <a:hlinkClick r:id="rId4"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hlinkClick r:id="rId5"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Sac plastique</a:t>
            </a:r>
            <a:endParaRPr lang="fr-FR" sz="1400" dirty="0"/>
          </a:p>
        </p:txBody>
      </p:sp>
      <p:sp>
        <p:nvSpPr>
          <p:cNvPr id="2" name="ZoneTexte 1">
            <a:hlinkClick r:id="rId6" action="ppaction://hlinksldjump"/>
          </p:cNvPr>
          <p:cNvSpPr txBox="1"/>
          <p:nvPr/>
        </p:nvSpPr>
        <p:spPr>
          <a:xfrm>
            <a:off x="302673" y="4014056"/>
            <a:ext cx="2320294" cy="338554"/>
          </a:xfrm>
          <a:prstGeom prst="rect">
            <a:avLst/>
          </a:prstGeom>
          <a:noFill/>
        </p:spPr>
        <p:txBody>
          <a:bodyPr wrap="square" rtlCol="0">
            <a:spAutoFit/>
          </a:bodyPr>
          <a:lstStyle/>
          <a:p>
            <a:r>
              <a:rPr lang="fr-FR" sz="1600" dirty="0"/>
              <a:t>détermination </a:t>
            </a:r>
            <a:r>
              <a:rPr lang="fr-FR" sz="1600" dirty="0" smtClean="0"/>
              <a:t>sexuelle* </a:t>
            </a:r>
            <a:endParaRPr lang="fr-FR" sz="1600" dirty="0"/>
          </a:p>
        </p:txBody>
      </p:sp>
    </p:spTree>
    <p:extLst>
      <p:ext uri="{BB962C8B-B14F-4D97-AF65-F5344CB8AC3E}">
        <p14:creationId xmlns="" xmlns:p14="http://schemas.microsoft.com/office/powerpoint/2010/main" val="591635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C:\Users\P\Desktop\Ressources locales\Fiches animaux\images\poisson coffre zinga.jpg"/>
          <p:cNvPicPr/>
          <p:nvPr/>
        </p:nvPicPr>
        <p:blipFill>
          <a:blip r:embed="rId3" cstate="print"/>
          <a:srcRect l="24365" t="25048" b="11090"/>
          <a:stretch>
            <a:fillRect/>
          </a:stretch>
        </p:blipFill>
        <p:spPr bwMode="auto">
          <a:xfrm>
            <a:off x="5240961" y="137431"/>
            <a:ext cx="3522039" cy="2581855"/>
          </a:xfrm>
          <a:prstGeom prst="rect">
            <a:avLst/>
          </a:prstGeom>
          <a:noFill/>
          <a:ln w="9525">
            <a:noFill/>
            <a:miter lim="800000"/>
            <a:headEnd/>
            <a:tailEnd/>
          </a:ln>
        </p:spPr>
      </p:pic>
      <p:sp>
        <p:nvSpPr>
          <p:cNvPr id="6" name="Rectangle 5"/>
          <p:cNvSpPr/>
          <p:nvPr/>
        </p:nvSpPr>
        <p:spPr>
          <a:xfrm>
            <a:off x="0" y="3256735"/>
            <a:ext cx="9144000" cy="2308324"/>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oursins mais aussi étoiles de mer, mollusques… </a:t>
            </a:r>
          </a:p>
          <a:p>
            <a:endParaRPr lang="fr-FR" dirty="0"/>
          </a:p>
          <a:p>
            <a:r>
              <a:rPr lang="fr-FR" b="1" dirty="0">
                <a:solidFill>
                  <a:srgbClr val="0000FF"/>
                </a:solidFill>
              </a:rPr>
              <a:t>REPRODUCTION</a:t>
            </a:r>
            <a:r>
              <a:rPr lang="fr-FR" dirty="0">
                <a:solidFill>
                  <a:srgbClr val="0000FF"/>
                </a:solidFill>
              </a:rPr>
              <a:t> : </a:t>
            </a:r>
            <a:r>
              <a:rPr lang="fr-FR" dirty="0"/>
              <a:t> les poissons coffres sont hermaphrodites successifs protogynes, c'est-à-dire qu’ils naissent femelle puis ils deviennent mâle quand ils sont plus vieux et gros. </a:t>
            </a:r>
          </a:p>
          <a:p>
            <a:r>
              <a:rPr lang="fr-FR" dirty="0"/>
              <a:t>Les mâles sont territoriaux et s’entourent de plusieurs femelles. Au crépuscule, suite à des parades sexuelles où un mâle et une femelle se tournent autour, les 2 partenaires montent vers la surface et libèrent leurs cellules </a:t>
            </a:r>
            <a:r>
              <a:rPr lang="fr-FR" dirty="0" smtClean="0"/>
              <a:t>reproductrices </a:t>
            </a:r>
            <a:r>
              <a:rPr lang="fr-FR" dirty="0"/>
              <a:t>en même temps. </a:t>
            </a:r>
            <a:r>
              <a:rPr lang="fr-FR" dirty="0" smtClean="0"/>
              <a:t> La </a:t>
            </a:r>
            <a:r>
              <a:rPr lang="fr-FR" dirty="0"/>
              <a:t>fécondation a lieu dans l’eau. </a:t>
            </a:r>
          </a:p>
        </p:txBody>
      </p:sp>
      <p:sp>
        <p:nvSpPr>
          <p:cNvPr id="7" name="Rectangle 6"/>
          <p:cNvSpPr/>
          <p:nvPr/>
        </p:nvSpPr>
        <p:spPr>
          <a:xfrm>
            <a:off x="283087" y="165424"/>
            <a:ext cx="4616905" cy="523220"/>
          </a:xfrm>
          <a:prstGeom prst="rect">
            <a:avLst/>
          </a:prstGeom>
        </p:spPr>
        <p:txBody>
          <a:bodyPr wrap="none">
            <a:spAutoFit/>
          </a:bodyPr>
          <a:lstStyle/>
          <a:p>
            <a:r>
              <a:rPr lang="fr-FR" sz="2800" u="sng" dirty="0" smtClean="0"/>
              <a:t>Nom commun: </a:t>
            </a:r>
            <a:r>
              <a:rPr lang="fr-FR" sz="2800" u="sng" dirty="0"/>
              <a:t> </a:t>
            </a:r>
            <a:r>
              <a:rPr lang="fr-FR" sz="2800" b="1" u="sng" dirty="0" smtClean="0"/>
              <a:t>Poisson coffre</a:t>
            </a:r>
            <a:endParaRPr lang="fr-FR" sz="2800" b="1" u="sng" dirty="0"/>
          </a:p>
        </p:txBody>
      </p:sp>
      <p:sp>
        <p:nvSpPr>
          <p:cNvPr id="8" name="Rectangle 7"/>
          <p:cNvSpPr/>
          <p:nvPr/>
        </p:nvSpPr>
        <p:spPr>
          <a:xfrm>
            <a:off x="283086" y="1059026"/>
            <a:ext cx="4111895" cy="369332"/>
          </a:xfrm>
          <a:prstGeom prst="rect">
            <a:avLst/>
          </a:prstGeom>
        </p:spPr>
        <p:txBody>
          <a:bodyPr wrap="none">
            <a:spAutoFit/>
          </a:bodyPr>
          <a:lstStyle/>
          <a:p>
            <a:r>
              <a:rPr lang="fr-FR" dirty="0" smtClean="0"/>
              <a:t>Nom scientifique</a:t>
            </a:r>
            <a:r>
              <a:rPr lang="fr-FR" b="1" dirty="0" smtClean="0"/>
              <a:t>:   </a:t>
            </a:r>
            <a:r>
              <a:rPr lang="fr-FR" b="1" i="1" dirty="0" err="1" smtClean="0"/>
              <a:t>Lactophrys</a:t>
            </a:r>
            <a:r>
              <a:rPr lang="fr-FR" b="1" i="1" dirty="0" smtClean="0"/>
              <a:t> </a:t>
            </a:r>
            <a:r>
              <a:rPr lang="fr-FR" b="1" i="1" dirty="0" err="1" smtClean="0"/>
              <a:t>bicaudalis</a:t>
            </a:r>
            <a:endParaRPr lang="fr-FR" b="1" dirty="0"/>
          </a:p>
        </p:txBody>
      </p:sp>
      <p:sp>
        <p:nvSpPr>
          <p:cNvPr id="9" name="ZoneTexte 8"/>
          <p:cNvSpPr txBox="1"/>
          <p:nvPr/>
        </p:nvSpPr>
        <p:spPr>
          <a:xfrm>
            <a:off x="283088" y="1854228"/>
            <a:ext cx="3060164" cy="369332"/>
          </a:xfrm>
          <a:prstGeom prst="rect">
            <a:avLst/>
          </a:prstGeom>
          <a:noFill/>
        </p:spPr>
        <p:txBody>
          <a:bodyPr wrap="square" rtlCol="0">
            <a:spAutoFit/>
          </a:bodyPr>
          <a:lstStyle/>
          <a:p>
            <a:r>
              <a:rPr lang="fr-FR" dirty="0" smtClean="0"/>
              <a:t>Nom créole: </a:t>
            </a:r>
            <a:r>
              <a:rPr lang="fr-FR" b="1" dirty="0" smtClean="0"/>
              <a:t>coffre </a:t>
            </a:r>
            <a:r>
              <a:rPr lang="fr-FR" b="1" dirty="0" err="1" smtClean="0"/>
              <a:t>zinga</a:t>
            </a:r>
            <a:endParaRPr lang="fr-FR" b="1" dirty="0"/>
          </a:p>
        </p:txBody>
      </p:sp>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1776005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3711452"/>
            <a:ext cx="9144000" cy="2862322"/>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petits poissons (comme les poissons papillons…), crustacés… </a:t>
            </a:r>
          </a:p>
          <a:p>
            <a:endParaRPr lang="fr-FR" dirty="0"/>
          </a:p>
          <a:p>
            <a:r>
              <a:rPr lang="fr-FR" b="1" dirty="0">
                <a:solidFill>
                  <a:srgbClr val="0000FF"/>
                </a:solidFill>
              </a:rPr>
              <a:t>REPRODUCTION</a:t>
            </a:r>
            <a:r>
              <a:rPr lang="fr-FR" dirty="0">
                <a:solidFill>
                  <a:srgbClr val="0000FF"/>
                </a:solidFill>
              </a:rPr>
              <a:t> : </a:t>
            </a:r>
            <a:r>
              <a:rPr lang="fr-FR" dirty="0"/>
              <a:t> pendant la nuit, 6 à 8 femelles se regroupent pour un seul mâle, ils libèrent tous leurs cellules reproductrices en même temps. Une femelle pouvant </a:t>
            </a:r>
            <a:r>
              <a:rPr lang="fr-FR" b="1" dirty="0"/>
              <a:t>libérer 40 000 ovules</a:t>
            </a:r>
            <a:r>
              <a:rPr lang="fr-FR" dirty="0"/>
              <a:t>, la reproduction est très efficace. </a:t>
            </a:r>
            <a:endParaRPr lang="fr-FR" dirty="0" smtClean="0"/>
          </a:p>
          <a:p>
            <a:endParaRPr lang="fr-FR" dirty="0"/>
          </a:p>
          <a:p>
            <a:r>
              <a:rPr lang="fr-FR" dirty="0" smtClean="0"/>
              <a:t>                                                    </a:t>
            </a:r>
            <a:r>
              <a:rPr lang="fr-FR" dirty="0"/>
              <a:t>En tant que prédateur </a:t>
            </a:r>
            <a:r>
              <a:rPr lang="fr-FR" dirty="0" smtClean="0"/>
              <a:t>agressif et n’ayant pas lui-même de prédateur,  le </a:t>
            </a:r>
            <a:r>
              <a:rPr lang="fr-FR" dirty="0"/>
              <a:t>poisson-lion peut réduire rapidement et de façon alarmante les populations locales de poissons de </a:t>
            </a:r>
            <a:r>
              <a:rPr lang="fr-FR" dirty="0" smtClean="0"/>
              <a:t>récif.</a:t>
            </a:r>
            <a:endParaRPr lang="fr-FR" dirty="0"/>
          </a:p>
          <a:p>
            <a:endParaRPr lang="fr-FR" dirty="0"/>
          </a:p>
        </p:txBody>
      </p:sp>
      <p:sp>
        <p:nvSpPr>
          <p:cNvPr id="6" name="Rectangle 5"/>
          <p:cNvSpPr/>
          <p:nvPr/>
        </p:nvSpPr>
        <p:spPr>
          <a:xfrm>
            <a:off x="283089" y="311084"/>
            <a:ext cx="2846974" cy="954107"/>
          </a:xfrm>
          <a:prstGeom prst="rect">
            <a:avLst/>
          </a:prstGeom>
        </p:spPr>
        <p:txBody>
          <a:bodyPr wrap="square">
            <a:spAutoFit/>
          </a:bodyPr>
          <a:lstStyle/>
          <a:p>
            <a:r>
              <a:rPr lang="fr-FR" sz="2800" u="sng" dirty="0" smtClean="0"/>
              <a:t>Nom commun: </a:t>
            </a:r>
            <a:r>
              <a:rPr lang="fr-FR" sz="2800" b="1" u="sng" dirty="0" smtClean="0"/>
              <a:t>Poisson lion</a:t>
            </a:r>
            <a:endParaRPr lang="fr-FR" sz="2800" b="1" u="sng" dirty="0"/>
          </a:p>
        </p:txBody>
      </p:sp>
      <p:sp>
        <p:nvSpPr>
          <p:cNvPr id="7" name="Rectangle 6"/>
          <p:cNvSpPr/>
          <p:nvPr/>
        </p:nvSpPr>
        <p:spPr>
          <a:xfrm>
            <a:off x="283087" y="1329334"/>
            <a:ext cx="3518123" cy="369332"/>
          </a:xfrm>
          <a:prstGeom prst="rect">
            <a:avLst/>
          </a:prstGeom>
        </p:spPr>
        <p:txBody>
          <a:bodyPr wrap="none">
            <a:spAutoFit/>
          </a:bodyPr>
          <a:lstStyle/>
          <a:p>
            <a:r>
              <a:rPr lang="fr-FR" dirty="0" smtClean="0"/>
              <a:t>Nom scientifique</a:t>
            </a:r>
            <a:r>
              <a:rPr lang="fr-FR" b="1" dirty="0" smtClean="0"/>
              <a:t>:   </a:t>
            </a:r>
            <a:r>
              <a:rPr lang="fr-FR" b="1" i="1" dirty="0" err="1"/>
              <a:t>P</a:t>
            </a:r>
            <a:r>
              <a:rPr lang="fr-FR" b="1" i="1" dirty="0" err="1" smtClean="0"/>
              <a:t>terois</a:t>
            </a:r>
            <a:r>
              <a:rPr lang="fr-FR" b="1" i="1" dirty="0" smtClean="0"/>
              <a:t> </a:t>
            </a:r>
            <a:r>
              <a:rPr lang="fr-FR" b="1" i="1" dirty="0" err="1"/>
              <a:t>volitans</a:t>
            </a:r>
            <a:r>
              <a:rPr lang="fr-FR" b="1" i="1" dirty="0"/>
              <a:t> </a:t>
            </a:r>
          </a:p>
        </p:txBody>
      </p:sp>
      <p:pic>
        <p:nvPicPr>
          <p:cNvPr id="9" name="Image 8" descr="C:\Users\P\Pictures\2012-03 ; photo sous marines\2013.09.14 ; malendure (G11)\IMG_4235.JPG"/>
          <p:cNvPicPr/>
          <p:nvPr/>
        </p:nvPicPr>
        <p:blipFill>
          <a:blip r:embed="rId3" cstate="print"/>
          <a:srcRect l="20352" t="33461" r="22033" b="17591"/>
          <a:stretch>
            <a:fillRect/>
          </a:stretch>
        </p:blipFill>
        <p:spPr bwMode="auto">
          <a:xfrm>
            <a:off x="4342714" y="214312"/>
            <a:ext cx="4420286" cy="2968709"/>
          </a:xfrm>
          <a:prstGeom prst="rect">
            <a:avLst/>
          </a:prstGeom>
          <a:noFill/>
          <a:ln w="9525">
            <a:noFill/>
            <a:miter lim="800000"/>
            <a:headEnd/>
            <a:tailEnd/>
          </a:ln>
        </p:spPr>
      </p:pic>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2" name="Rectangle 1"/>
          <p:cNvSpPr/>
          <p:nvPr/>
        </p:nvSpPr>
        <p:spPr>
          <a:xfrm>
            <a:off x="15678" y="5337186"/>
            <a:ext cx="2808018" cy="369332"/>
          </a:xfrm>
          <a:prstGeom prst="rect">
            <a:avLst/>
          </a:prstGeom>
        </p:spPr>
        <p:txBody>
          <a:bodyPr wrap="none">
            <a:spAutoFit/>
          </a:bodyPr>
          <a:lstStyle/>
          <a:p>
            <a:r>
              <a:rPr lang="fr-FR" b="1" dirty="0">
                <a:solidFill>
                  <a:srgbClr val="660066"/>
                </a:solidFill>
              </a:rPr>
              <a:t>INFORMATIONS DIVERSES</a:t>
            </a:r>
            <a:r>
              <a:rPr lang="fr-FR" dirty="0">
                <a:solidFill>
                  <a:srgbClr val="660066"/>
                </a:solidFill>
              </a:rPr>
              <a:t> </a:t>
            </a:r>
            <a:r>
              <a:rPr lang="fr-FR" dirty="0"/>
              <a:t>: </a:t>
            </a:r>
          </a:p>
        </p:txBody>
      </p:sp>
    </p:spTree>
    <p:extLst>
      <p:ext uri="{BB962C8B-B14F-4D97-AF65-F5344CB8AC3E}">
        <p14:creationId xmlns="" xmlns:p14="http://schemas.microsoft.com/office/powerpoint/2010/main" val="98148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3444894"/>
            <a:ext cx="9144000" cy="2308324"/>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petits poissons (comme les poissons papillons), crustacés… </a:t>
            </a:r>
          </a:p>
          <a:p>
            <a:endParaRPr lang="fr-FR" dirty="0"/>
          </a:p>
          <a:p>
            <a:r>
              <a:rPr lang="fr-FR" b="1" dirty="0">
                <a:solidFill>
                  <a:srgbClr val="0000FF"/>
                </a:solidFill>
              </a:rPr>
              <a:t>REPRODUCTION</a:t>
            </a:r>
            <a:r>
              <a:rPr lang="fr-FR" dirty="0">
                <a:solidFill>
                  <a:srgbClr val="0000FF"/>
                </a:solidFill>
              </a:rPr>
              <a:t> : </a:t>
            </a:r>
            <a:r>
              <a:rPr lang="fr-FR" dirty="0"/>
              <a:t> les tranches  sont hermaphrodites successifs protogynes, c'est-à-dire qu’ils naissent femelle puis ils deviennent mâle quand ils sont plus vieux et gros (vers 20cm). </a:t>
            </a:r>
          </a:p>
          <a:p>
            <a:r>
              <a:rPr lang="fr-FR" dirty="0"/>
              <a:t>Les mâles sont territoriaux et s’entourent de plusieurs femelles.</a:t>
            </a:r>
          </a:p>
          <a:p>
            <a:r>
              <a:rPr lang="fr-FR" dirty="0" smtClean="0"/>
              <a:t>La </a:t>
            </a:r>
            <a:r>
              <a:rPr lang="fr-FR" dirty="0"/>
              <a:t>reproduction a lieu entre mai et décembre au coucher du soleil : chaque jour, le mâle et plusieurs femelles libèrent en même temps leurs cellules reproductrice dans l’eau. </a:t>
            </a:r>
            <a:r>
              <a:rPr lang="fr-FR" dirty="0" smtClean="0"/>
              <a:t> La </a:t>
            </a:r>
            <a:r>
              <a:rPr lang="fr-FR" dirty="0"/>
              <a:t>fécondation se fait dans l’eau. </a:t>
            </a:r>
          </a:p>
        </p:txBody>
      </p:sp>
      <p:sp>
        <p:nvSpPr>
          <p:cNvPr id="6" name="Rectangle 5"/>
          <p:cNvSpPr/>
          <p:nvPr/>
        </p:nvSpPr>
        <p:spPr>
          <a:xfrm>
            <a:off x="283088" y="308698"/>
            <a:ext cx="4562788" cy="523220"/>
          </a:xfrm>
          <a:prstGeom prst="rect">
            <a:avLst/>
          </a:prstGeom>
        </p:spPr>
        <p:txBody>
          <a:bodyPr wrap="none">
            <a:spAutoFit/>
          </a:bodyPr>
          <a:lstStyle/>
          <a:p>
            <a:r>
              <a:rPr lang="fr-FR" sz="2800" u="sng" dirty="0" smtClean="0"/>
              <a:t>Nom commun: </a:t>
            </a:r>
            <a:r>
              <a:rPr lang="fr-FR" sz="2800" b="1" u="sng" dirty="0" smtClean="0"/>
              <a:t>Vielle /Tanche</a:t>
            </a:r>
            <a:endParaRPr lang="fr-FR" sz="2800" b="1" u="sng" dirty="0"/>
          </a:p>
        </p:txBody>
      </p:sp>
      <p:sp>
        <p:nvSpPr>
          <p:cNvPr id="7" name="Rectangle 6"/>
          <p:cNvSpPr/>
          <p:nvPr/>
        </p:nvSpPr>
        <p:spPr>
          <a:xfrm>
            <a:off x="283088" y="1199135"/>
            <a:ext cx="3921404" cy="369332"/>
          </a:xfrm>
          <a:prstGeom prst="rect">
            <a:avLst/>
          </a:prstGeom>
        </p:spPr>
        <p:txBody>
          <a:bodyPr wrap="none">
            <a:spAutoFit/>
          </a:bodyPr>
          <a:lstStyle/>
          <a:p>
            <a:r>
              <a:rPr lang="fr-FR" dirty="0" smtClean="0"/>
              <a:t>Nom scientifique</a:t>
            </a:r>
            <a:r>
              <a:rPr lang="fr-FR" b="1" i="1" dirty="0" smtClean="0"/>
              <a:t>:   </a:t>
            </a:r>
            <a:r>
              <a:rPr lang="fr-FR" b="1" i="1" dirty="0" err="1"/>
              <a:t>Cephalopholis</a:t>
            </a:r>
            <a:r>
              <a:rPr lang="fr-FR" b="1" i="1" dirty="0"/>
              <a:t> </a:t>
            </a:r>
            <a:r>
              <a:rPr lang="fr-FR" b="1" i="1" dirty="0" err="1"/>
              <a:t>fulva</a:t>
            </a:r>
            <a:r>
              <a:rPr lang="fr-FR" b="1" i="1" dirty="0"/>
              <a:t> </a:t>
            </a:r>
          </a:p>
        </p:txBody>
      </p:sp>
      <p:pic>
        <p:nvPicPr>
          <p:cNvPr id="9" name="Image 8" descr="C:\Users\P\Pictures\2012-03 ; photo sous marines\2013.10.29 ; îlets pigeon (Intova)\AMBA0073.JPG"/>
          <p:cNvPicPr/>
          <p:nvPr/>
        </p:nvPicPr>
        <p:blipFill rotWithShape="1">
          <a:blip r:embed="rId3" cstate="print"/>
          <a:srcRect l="47043" t="60222" r="22180" b="11758"/>
          <a:stretch/>
        </p:blipFill>
        <p:spPr bwMode="auto">
          <a:xfrm>
            <a:off x="5001177" y="109758"/>
            <a:ext cx="3966450" cy="2916463"/>
          </a:xfrm>
          <a:prstGeom prst="rect">
            <a:avLst/>
          </a:prstGeom>
          <a:noFill/>
          <a:ln w="9525">
            <a:noFill/>
            <a:miter lim="800000"/>
            <a:headEnd/>
            <a:tailEnd/>
          </a:ln>
        </p:spPr>
      </p:pic>
      <p:sp>
        <p:nvSpPr>
          <p:cNvPr id="10" name="Text Box 2"/>
          <p:cNvSpPr txBox="1">
            <a:spLocks noChangeArrowheads="1"/>
          </p:cNvSpPr>
          <p:nvPr/>
        </p:nvSpPr>
        <p:spPr bwMode="auto">
          <a:xfrm>
            <a:off x="5001177" y="2770633"/>
            <a:ext cx="1657350"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dirty="0">
                <a:ln>
                  <a:noFill/>
                </a:ln>
                <a:solidFill>
                  <a:srgbClr val="FFFFFF"/>
                </a:solidFill>
                <a:effectLst/>
                <a:latin typeface="Cambria" charset="0"/>
                <a:ea typeface="ÇlÇr ñæí©" charset="0"/>
              </a:rPr>
              <a:t>Photographie M.-H. Pellé</a:t>
            </a:r>
            <a:endParaRPr kumimoji="0" lang="fr-FR" sz="2400" b="0" i="0" u="none" strike="noStrike" cap="none" normalizeH="0" baseline="0" dirty="0">
              <a:ln>
                <a:noFill/>
              </a:ln>
              <a:solidFill>
                <a:schemeClr val="tx1"/>
              </a:solidFill>
              <a:effectLst/>
              <a:latin typeface="Arial" charset="0"/>
              <a:ea typeface="ＭＳ Ｐゴシック" charset="0"/>
            </a:endParaRPr>
          </a:p>
        </p:txBody>
      </p:sp>
      <p:sp>
        <p:nvSpPr>
          <p:cNvPr id="11" name="Rectangle 10">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4059189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3554653"/>
            <a:ext cx="9144000" cy="1477328"/>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poisson (comme les tanches, poissons perroquets…), céphalopodes… </a:t>
            </a:r>
          </a:p>
          <a:p>
            <a:endParaRPr lang="fr-FR" dirty="0"/>
          </a:p>
          <a:p>
            <a:r>
              <a:rPr lang="fr-FR" b="1" dirty="0">
                <a:solidFill>
                  <a:srgbClr val="0000FF"/>
                </a:solidFill>
              </a:rPr>
              <a:t>REPRODUCTION</a:t>
            </a:r>
            <a:r>
              <a:rPr lang="fr-FR" dirty="0">
                <a:solidFill>
                  <a:srgbClr val="0000FF"/>
                </a:solidFill>
              </a:rPr>
              <a:t> : </a:t>
            </a:r>
            <a:r>
              <a:rPr lang="fr-FR" dirty="0"/>
              <a:t> l</a:t>
            </a:r>
            <a:r>
              <a:rPr lang="fr-FR" dirty="0" smtClean="0"/>
              <a:t>a </a:t>
            </a:r>
            <a:r>
              <a:rPr lang="fr-FR" dirty="0"/>
              <a:t>femelle libère des cellules reproductrices dans l’eau qui seront fécondés par des cellules reproductrice du mâle, la fécondation se fait dans l’eau ainsi que le développement de l’embryon. </a:t>
            </a:r>
          </a:p>
        </p:txBody>
      </p:sp>
      <p:sp>
        <p:nvSpPr>
          <p:cNvPr id="6" name="Rectangle 5"/>
          <p:cNvSpPr/>
          <p:nvPr/>
        </p:nvSpPr>
        <p:spPr>
          <a:xfrm>
            <a:off x="283088" y="339342"/>
            <a:ext cx="3963329" cy="523220"/>
          </a:xfrm>
          <a:prstGeom prst="rect">
            <a:avLst/>
          </a:prstGeom>
        </p:spPr>
        <p:txBody>
          <a:bodyPr wrap="none">
            <a:spAutoFit/>
          </a:bodyPr>
          <a:lstStyle/>
          <a:p>
            <a:r>
              <a:rPr lang="fr-FR" sz="2800" u="sng" dirty="0" smtClean="0"/>
              <a:t>Nom commun: </a:t>
            </a:r>
            <a:r>
              <a:rPr lang="fr-FR" sz="2800" b="1" u="sng" dirty="0" smtClean="0"/>
              <a:t>Barracuda</a:t>
            </a:r>
            <a:endParaRPr lang="fr-FR" sz="2800" b="1" u="sng" dirty="0"/>
          </a:p>
        </p:txBody>
      </p:sp>
      <p:sp>
        <p:nvSpPr>
          <p:cNvPr id="7" name="Rectangle 6"/>
          <p:cNvSpPr/>
          <p:nvPr/>
        </p:nvSpPr>
        <p:spPr>
          <a:xfrm>
            <a:off x="283088" y="1172785"/>
            <a:ext cx="4070345" cy="369332"/>
          </a:xfrm>
          <a:prstGeom prst="rect">
            <a:avLst/>
          </a:prstGeom>
        </p:spPr>
        <p:txBody>
          <a:bodyPr wrap="none">
            <a:spAutoFit/>
          </a:bodyPr>
          <a:lstStyle/>
          <a:p>
            <a:r>
              <a:rPr lang="fr-FR" dirty="0" smtClean="0"/>
              <a:t>Nom scientifique</a:t>
            </a:r>
            <a:r>
              <a:rPr lang="fr-FR" b="1" dirty="0" smtClean="0"/>
              <a:t>:   </a:t>
            </a:r>
            <a:r>
              <a:rPr lang="fr-FR" b="1" i="1" dirty="0" err="1"/>
              <a:t>Sphyraena</a:t>
            </a:r>
            <a:r>
              <a:rPr lang="fr-FR" b="1" i="1" dirty="0"/>
              <a:t> barracuda</a:t>
            </a:r>
            <a:r>
              <a:rPr lang="fr-FR" b="1" dirty="0"/>
              <a:t> </a:t>
            </a:r>
          </a:p>
        </p:txBody>
      </p:sp>
      <p:sp>
        <p:nvSpPr>
          <p:cNvPr id="8" name="ZoneTexte 7"/>
          <p:cNvSpPr txBox="1"/>
          <p:nvPr/>
        </p:nvSpPr>
        <p:spPr>
          <a:xfrm>
            <a:off x="283088" y="1687850"/>
            <a:ext cx="3060164" cy="369332"/>
          </a:xfrm>
          <a:prstGeom prst="rect">
            <a:avLst/>
          </a:prstGeom>
          <a:noFill/>
        </p:spPr>
        <p:txBody>
          <a:bodyPr wrap="square" rtlCol="0">
            <a:spAutoFit/>
          </a:bodyPr>
          <a:lstStyle/>
          <a:p>
            <a:r>
              <a:rPr lang="fr-FR" dirty="0" smtClean="0"/>
              <a:t>Nom créole: Bécune</a:t>
            </a:r>
            <a:endParaRPr lang="fr-FR" b="1" dirty="0"/>
          </a:p>
        </p:txBody>
      </p:sp>
      <p:pic>
        <p:nvPicPr>
          <p:cNvPr id="9" name="Image 8" descr="C:\Users\P\Desktop\Ressources locales\Fiches animaux\images\Barracuda.jpg"/>
          <p:cNvPicPr/>
          <p:nvPr/>
        </p:nvPicPr>
        <p:blipFill>
          <a:blip r:embed="rId3" cstate="print"/>
          <a:srcRect/>
          <a:stretch>
            <a:fillRect/>
          </a:stretch>
        </p:blipFill>
        <p:spPr bwMode="auto">
          <a:xfrm>
            <a:off x="4718978" y="43661"/>
            <a:ext cx="4382688" cy="3280479"/>
          </a:xfrm>
          <a:prstGeom prst="rect">
            <a:avLst/>
          </a:prstGeom>
          <a:noFill/>
          <a:ln w="9525">
            <a:noFill/>
            <a:miter lim="800000"/>
            <a:headEnd/>
            <a:tailEnd/>
          </a:ln>
        </p:spPr>
      </p:pic>
      <p:sp>
        <p:nvSpPr>
          <p:cNvPr id="3" name="Text Box 1"/>
          <p:cNvSpPr txBox="1">
            <a:spLocks noChangeArrowheads="1"/>
          </p:cNvSpPr>
          <p:nvPr/>
        </p:nvSpPr>
        <p:spPr bwMode="auto">
          <a:xfrm>
            <a:off x="4718978" y="3068552"/>
            <a:ext cx="1658938"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dirty="0">
                <a:ln>
                  <a:noFill/>
                </a:ln>
                <a:solidFill>
                  <a:srgbClr val="FFFFFF"/>
                </a:solidFill>
                <a:effectLst/>
                <a:latin typeface="Cambria" charset="0"/>
                <a:ea typeface="ÇlÇr ñæí©" charset="0"/>
              </a:rPr>
              <a:t>Photographie Wikipédia</a:t>
            </a:r>
            <a:endParaRPr kumimoji="0" lang="fr-FR" sz="2400" b="0" i="0" u="none" strike="noStrike" cap="none" normalizeH="0" baseline="0" dirty="0">
              <a:ln>
                <a:noFill/>
              </a:ln>
              <a:solidFill>
                <a:schemeClr val="tx1"/>
              </a:solidFill>
              <a:effectLst/>
              <a:latin typeface="Arial" charset="0"/>
              <a:ea typeface="ＭＳ Ｐゴシック" charset="0"/>
            </a:endParaRPr>
          </a:p>
        </p:txBody>
      </p:sp>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427260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3658261"/>
            <a:ext cx="9144000" cy="2308324"/>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coraux mais aussi gorgones, vers… </a:t>
            </a:r>
          </a:p>
          <a:p>
            <a:endParaRPr lang="fr-FR" dirty="0"/>
          </a:p>
          <a:p>
            <a:r>
              <a:rPr lang="fr-FR" b="1" dirty="0">
                <a:solidFill>
                  <a:srgbClr val="0000FF"/>
                </a:solidFill>
              </a:rPr>
              <a:t>REPRODUCTION</a:t>
            </a:r>
            <a:r>
              <a:rPr lang="fr-FR" dirty="0">
                <a:solidFill>
                  <a:srgbClr val="0000FF"/>
                </a:solidFill>
              </a:rPr>
              <a:t> : </a:t>
            </a:r>
            <a:r>
              <a:rPr lang="fr-FR" dirty="0"/>
              <a:t> la période de reproduction a lieu pendant le changement de saison. Elle a lieu pendant une pleine lune et les 5 jours suivants. </a:t>
            </a:r>
          </a:p>
          <a:p>
            <a:r>
              <a:rPr lang="fr-FR" dirty="0"/>
              <a:t>Un mâle et une femelle forment un couple, souvent pour toute leur vie. Ils remontent près de la surface et ils libèrent leurs cellules reproductrices  simultanément, </a:t>
            </a:r>
            <a:r>
              <a:rPr lang="fr-FR" dirty="0" smtClean="0"/>
              <a:t>  la </a:t>
            </a:r>
            <a:r>
              <a:rPr lang="fr-FR" dirty="0"/>
              <a:t>fécondation a lieu dans l’eau. </a:t>
            </a:r>
          </a:p>
          <a:p>
            <a:endParaRPr lang="fr-FR" dirty="0"/>
          </a:p>
        </p:txBody>
      </p:sp>
      <p:sp>
        <p:nvSpPr>
          <p:cNvPr id="6" name="Rectangle 5"/>
          <p:cNvSpPr/>
          <p:nvPr/>
        </p:nvSpPr>
        <p:spPr>
          <a:xfrm>
            <a:off x="283088" y="303798"/>
            <a:ext cx="2882143" cy="954107"/>
          </a:xfrm>
          <a:prstGeom prst="rect">
            <a:avLst/>
          </a:prstGeom>
        </p:spPr>
        <p:txBody>
          <a:bodyPr wrap="square">
            <a:spAutoFit/>
          </a:bodyPr>
          <a:lstStyle/>
          <a:p>
            <a:r>
              <a:rPr lang="fr-FR" sz="2800" u="sng" dirty="0" smtClean="0"/>
              <a:t>Nom commun: </a:t>
            </a:r>
            <a:r>
              <a:rPr lang="fr-FR" sz="2800" b="1" u="sng" dirty="0" smtClean="0"/>
              <a:t>Poisson papillon</a:t>
            </a:r>
            <a:endParaRPr lang="fr-FR" sz="2800" b="1" u="sng" dirty="0"/>
          </a:p>
        </p:txBody>
      </p:sp>
      <p:sp>
        <p:nvSpPr>
          <p:cNvPr id="7" name="Rectangle 6"/>
          <p:cNvSpPr/>
          <p:nvPr/>
        </p:nvSpPr>
        <p:spPr>
          <a:xfrm>
            <a:off x="283088" y="1421384"/>
            <a:ext cx="4199124" cy="369332"/>
          </a:xfrm>
          <a:prstGeom prst="rect">
            <a:avLst/>
          </a:prstGeom>
        </p:spPr>
        <p:txBody>
          <a:bodyPr wrap="none">
            <a:spAutoFit/>
          </a:bodyPr>
          <a:lstStyle/>
          <a:p>
            <a:r>
              <a:rPr lang="fr-FR" dirty="0" smtClean="0"/>
              <a:t>Nom scientifique</a:t>
            </a:r>
            <a:r>
              <a:rPr lang="fr-FR" b="1" dirty="0" smtClean="0"/>
              <a:t>:   </a:t>
            </a:r>
            <a:r>
              <a:rPr lang="fr-FR" b="1" i="1" dirty="0" err="1"/>
              <a:t>Chaetodon</a:t>
            </a:r>
            <a:r>
              <a:rPr lang="fr-FR" b="1" i="1" dirty="0"/>
              <a:t> </a:t>
            </a:r>
            <a:r>
              <a:rPr lang="fr-FR" b="1" i="1" dirty="0" err="1"/>
              <a:t>capistratus</a:t>
            </a:r>
            <a:r>
              <a:rPr lang="fr-FR" b="1" i="1" dirty="0"/>
              <a:t> </a:t>
            </a:r>
            <a:endParaRPr lang="fr-FR" b="1" dirty="0"/>
          </a:p>
        </p:txBody>
      </p:sp>
      <p:sp>
        <p:nvSpPr>
          <p:cNvPr id="8" name="ZoneTexte 7"/>
          <p:cNvSpPr txBox="1"/>
          <p:nvPr/>
        </p:nvSpPr>
        <p:spPr>
          <a:xfrm>
            <a:off x="283088" y="1879642"/>
            <a:ext cx="3060164" cy="369332"/>
          </a:xfrm>
          <a:prstGeom prst="rect">
            <a:avLst/>
          </a:prstGeom>
          <a:noFill/>
        </p:spPr>
        <p:txBody>
          <a:bodyPr wrap="square" rtlCol="0">
            <a:spAutoFit/>
          </a:bodyPr>
          <a:lstStyle/>
          <a:p>
            <a:r>
              <a:rPr lang="fr-FR" dirty="0" smtClean="0"/>
              <a:t>Nom créole: </a:t>
            </a:r>
            <a:r>
              <a:rPr lang="fr-FR" b="1" dirty="0" smtClean="0"/>
              <a:t>Kat </a:t>
            </a:r>
            <a:r>
              <a:rPr lang="fr-FR" b="1" dirty="0" err="1" smtClean="0"/>
              <a:t>zié</a:t>
            </a:r>
            <a:r>
              <a:rPr lang="fr-FR" b="1" dirty="0" smtClean="0"/>
              <a:t> </a:t>
            </a:r>
            <a:endParaRPr lang="fr-FR" b="1" dirty="0"/>
          </a:p>
        </p:txBody>
      </p:sp>
      <p:pic>
        <p:nvPicPr>
          <p:cNvPr id="9" name="Image 8" descr="C:\Users\P\Pictures\2012-03 ; photo sous marines\2013.10.29 ; îlets pigeon (Intova)\AMBA0020.JPG"/>
          <p:cNvPicPr/>
          <p:nvPr/>
        </p:nvPicPr>
        <p:blipFill>
          <a:blip r:embed="rId3" cstate="print"/>
          <a:srcRect l="35114" t="23136" r="22307" b="38623"/>
          <a:stretch>
            <a:fillRect/>
          </a:stretch>
        </p:blipFill>
        <p:spPr bwMode="auto">
          <a:xfrm>
            <a:off x="4844399" y="107479"/>
            <a:ext cx="3918601" cy="2997143"/>
          </a:xfrm>
          <a:prstGeom prst="rect">
            <a:avLst/>
          </a:prstGeom>
          <a:noFill/>
          <a:ln w="9525">
            <a:noFill/>
            <a:miter lim="800000"/>
            <a:headEnd/>
            <a:tailEnd/>
          </a:ln>
        </p:spPr>
      </p:pic>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1604567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2825729"/>
            <a:ext cx="9144000" cy="3970318"/>
          </a:xfrm>
          <a:prstGeom prst="rect">
            <a:avLst/>
          </a:prstGeom>
        </p:spPr>
        <p:txBody>
          <a:bodyPr wrap="square">
            <a:spAutoFit/>
          </a:bodyPr>
          <a:lstStyle/>
          <a:p>
            <a:r>
              <a:rPr lang="fr-FR" b="1" dirty="0">
                <a:solidFill>
                  <a:srgbClr val="FF6600"/>
                </a:solidFill>
              </a:rPr>
              <a:t>REGIME ALIMENTAIRE</a:t>
            </a:r>
            <a:r>
              <a:rPr lang="fr-FR" dirty="0">
                <a:solidFill>
                  <a:srgbClr val="FF6600"/>
                </a:solidFill>
              </a:rPr>
              <a:t> </a:t>
            </a:r>
            <a:r>
              <a:rPr lang="fr-FR" dirty="0" smtClean="0">
                <a:solidFill>
                  <a:srgbClr val="FF6600"/>
                </a:solidFill>
              </a:rPr>
              <a:t>: </a:t>
            </a:r>
            <a:r>
              <a:rPr lang="fr-FR" dirty="0"/>
              <a:t>coraux et les algues qu’ils contiennent. </a:t>
            </a:r>
          </a:p>
          <a:p>
            <a:endParaRPr lang="fr-FR" dirty="0"/>
          </a:p>
          <a:p>
            <a:r>
              <a:rPr lang="fr-FR" b="1" dirty="0">
                <a:solidFill>
                  <a:srgbClr val="0000FF"/>
                </a:solidFill>
              </a:rPr>
              <a:t>REPRODUCTION</a:t>
            </a:r>
            <a:r>
              <a:rPr lang="fr-FR" dirty="0">
                <a:solidFill>
                  <a:srgbClr val="0000FF"/>
                </a:solidFill>
              </a:rPr>
              <a:t> : </a:t>
            </a:r>
            <a:r>
              <a:rPr lang="fr-FR" dirty="0"/>
              <a:t> les poissons perroquets  sont hermaphrodites successifs protogynes, </a:t>
            </a:r>
            <a:r>
              <a:rPr lang="fr-FR" dirty="0" smtClean="0"/>
              <a:t> c'est-à-dire </a:t>
            </a:r>
            <a:r>
              <a:rPr lang="fr-FR" dirty="0"/>
              <a:t>qu’ils sont d’abord femelle (ils sont alors noir, gris, blanc et rouge) puis ils deviennent plus tard mâle (ils sont alors bleu et vert). </a:t>
            </a:r>
          </a:p>
          <a:p>
            <a:r>
              <a:rPr lang="fr-FR" dirty="0"/>
              <a:t>Pour se reproduire, la femelle libère des cellules reproductrices dans l’eau qui seront fécondés par des cellules reproductrice du mâle, la fécondation se fait dans l’eau ainsi que le développement de l’embryon.</a:t>
            </a:r>
          </a:p>
          <a:p>
            <a:endParaRPr lang="fr-FR" dirty="0"/>
          </a:p>
          <a:p>
            <a:r>
              <a:rPr lang="fr-FR" b="1" dirty="0">
                <a:solidFill>
                  <a:srgbClr val="660066"/>
                </a:solidFill>
              </a:rPr>
              <a:t>INFORMATIONS DIVERSES</a:t>
            </a:r>
            <a:r>
              <a:rPr lang="fr-FR" dirty="0">
                <a:solidFill>
                  <a:srgbClr val="660066"/>
                </a:solidFill>
              </a:rPr>
              <a:t> </a:t>
            </a:r>
            <a:r>
              <a:rPr lang="fr-FR" dirty="0"/>
              <a:t>:  pour s’alimenter, le poisson perroquet  broie les coraux morts, et produit ainsi du sable blanc corallien qui consolide le récif en s’insinuant dans les creux ou qui se dépose sur le littoral ce qui forme des plages de sable blanc. On estime qu’un poisson perroquet peut produire jusqu’à 90 kg de sable par an. Il permettrait également le renouvellement des coraux. </a:t>
            </a:r>
          </a:p>
        </p:txBody>
      </p:sp>
      <p:sp>
        <p:nvSpPr>
          <p:cNvPr id="6" name="Rectangle 5"/>
          <p:cNvSpPr/>
          <p:nvPr/>
        </p:nvSpPr>
        <p:spPr>
          <a:xfrm>
            <a:off x="283088" y="308698"/>
            <a:ext cx="5167312" cy="523220"/>
          </a:xfrm>
          <a:prstGeom prst="rect">
            <a:avLst/>
          </a:prstGeom>
        </p:spPr>
        <p:txBody>
          <a:bodyPr wrap="none">
            <a:spAutoFit/>
          </a:bodyPr>
          <a:lstStyle/>
          <a:p>
            <a:r>
              <a:rPr lang="fr-FR" sz="2800" u="sng" dirty="0" smtClean="0"/>
              <a:t>Nom commun: </a:t>
            </a:r>
            <a:r>
              <a:rPr lang="fr-FR" sz="2800" b="1" u="sng" dirty="0" smtClean="0"/>
              <a:t>Poisson perroquet</a:t>
            </a:r>
            <a:endParaRPr lang="fr-FR" sz="2800" b="1" u="sng" dirty="0"/>
          </a:p>
        </p:txBody>
      </p:sp>
      <p:sp>
        <p:nvSpPr>
          <p:cNvPr id="7" name="Rectangle 6"/>
          <p:cNvSpPr/>
          <p:nvPr/>
        </p:nvSpPr>
        <p:spPr>
          <a:xfrm>
            <a:off x="283087" y="889006"/>
            <a:ext cx="3640527" cy="369332"/>
          </a:xfrm>
          <a:prstGeom prst="rect">
            <a:avLst/>
          </a:prstGeom>
        </p:spPr>
        <p:txBody>
          <a:bodyPr wrap="none">
            <a:spAutoFit/>
          </a:bodyPr>
          <a:lstStyle/>
          <a:p>
            <a:r>
              <a:rPr lang="fr-FR" dirty="0" smtClean="0"/>
              <a:t>Nom scientifique</a:t>
            </a:r>
            <a:r>
              <a:rPr lang="fr-FR" b="1" dirty="0" smtClean="0"/>
              <a:t>:   </a:t>
            </a:r>
            <a:r>
              <a:rPr lang="fr-FR" b="1" i="1" dirty="0" err="1"/>
              <a:t>Sparisoma</a:t>
            </a:r>
            <a:r>
              <a:rPr lang="fr-FR" b="1" i="1" dirty="0"/>
              <a:t> </a:t>
            </a:r>
            <a:r>
              <a:rPr lang="fr-FR" b="1" i="1" dirty="0" err="1"/>
              <a:t>viride</a:t>
            </a:r>
            <a:r>
              <a:rPr lang="fr-FR" b="1" i="1" dirty="0"/>
              <a:t> </a:t>
            </a:r>
          </a:p>
        </p:txBody>
      </p:sp>
      <p:sp>
        <p:nvSpPr>
          <p:cNvPr id="8" name="ZoneTexte 7"/>
          <p:cNvSpPr txBox="1"/>
          <p:nvPr/>
        </p:nvSpPr>
        <p:spPr>
          <a:xfrm>
            <a:off x="283088" y="1428358"/>
            <a:ext cx="3060164" cy="369332"/>
          </a:xfrm>
          <a:prstGeom prst="rect">
            <a:avLst/>
          </a:prstGeom>
          <a:noFill/>
        </p:spPr>
        <p:txBody>
          <a:bodyPr wrap="square" rtlCol="0">
            <a:spAutoFit/>
          </a:bodyPr>
          <a:lstStyle/>
          <a:p>
            <a:r>
              <a:rPr lang="fr-FR" dirty="0" smtClean="0"/>
              <a:t>Nom créole: </a:t>
            </a:r>
            <a:r>
              <a:rPr lang="fr-FR" b="1" dirty="0" smtClean="0"/>
              <a:t>Chat</a:t>
            </a:r>
            <a:endParaRPr lang="fr-FR" b="1" dirty="0"/>
          </a:p>
        </p:txBody>
      </p:sp>
      <p:pic>
        <p:nvPicPr>
          <p:cNvPr id="9" name="Image 8" descr="C:\Users\P\Pictures\2012-03 ; photo sous marines\2013.10.29 ; îlets pigeon (Intova)\AMBA0045.JPG"/>
          <p:cNvPicPr/>
          <p:nvPr/>
        </p:nvPicPr>
        <p:blipFill>
          <a:blip r:embed="rId3" cstate="print"/>
          <a:srcRect l="14117" t="28998" r="26766" b="5963"/>
          <a:stretch>
            <a:fillRect/>
          </a:stretch>
        </p:blipFill>
        <p:spPr bwMode="auto">
          <a:xfrm>
            <a:off x="5899361" y="104701"/>
            <a:ext cx="3202305" cy="2647315"/>
          </a:xfrm>
          <a:prstGeom prst="rect">
            <a:avLst/>
          </a:prstGeom>
          <a:noFill/>
          <a:ln w="9525">
            <a:noFill/>
            <a:miter lim="800000"/>
            <a:headEnd/>
            <a:tailEnd/>
          </a:ln>
        </p:spPr>
      </p:pic>
      <p:sp>
        <p:nvSpPr>
          <p:cNvPr id="3" name="Text Box 1"/>
          <p:cNvSpPr txBox="1">
            <a:spLocks noChangeArrowheads="1"/>
          </p:cNvSpPr>
          <p:nvPr/>
        </p:nvSpPr>
        <p:spPr bwMode="auto">
          <a:xfrm>
            <a:off x="7390384" y="110929"/>
            <a:ext cx="1753616"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a:ln>
                  <a:noFill/>
                </a:ln>
                <a:solidFill>
                  <a:srgbClr val="FFFFFF"/>
                </a:solidFill>
                <a:effectLst/>
                <a:latin typeface="Cambria" charset="0"/>
                <a:ea typeface="ÇlÇr ñæí©" charset="0"/>
              </a:rPr>
              <a:t>Photographie M.-H. Pellé</a:t>
            </a:r>
            <a:endParaRPr kumimoji="0" lang="fr-FR" sz="2400" b="0" i="0" u="none" strike="noStrike" cap="none" normalizeH="0" baseline="0">
              <a:ln>
                <a:noFill/>
              </a:ln>
              <a:solidFill>
                <a:schemeClr val="tx1"/>
              </a:solidFill>
              <a:effectLst/>
              <a:latin typeface="Arial" charset="0"/>
              <a:ea typeface="ＭＳ Ｐゴシック" charset="0"/>
            </a:endParaRPr>
          </a:p>
        </p:txBody>
      </p:sp>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3467761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56832" y="1994004"/>
            <a:ext cx="9144000" cy="5016759"/>
          </a:xfrm>
          <a:prstGeom prst="rect">
            <a:avLst/>
          </a:prstGeom>
        </p:spPr>
        <p:txBody>
          <a:bodyPr wrap="square">
            <a:spAutoFit/>
          </a:bodyPr>
          <a:lstStyle/>
          <a:p>
            <a:r>
              <a:rPr lang="fr-FR" sz="1600" b="1" dirty="0" smtClean="0">
                <a:solidFill>
                  <a:srgbClr val="FF6600"/>
                </a:solidFill>
              </a:rPr>
              <a:t>REGIME ALIMENTAIRE</a:t>
            </a:r>
            <a:r>
              <a:rPr lang="fr-FR" sz="1600" dirty="0" smtClean="0">
                <a:solidFill>
                  <a:srgbClr val="FF6600"/>
                </a:solidFill>
              </a:rPr>
              <a:t> : </a:t>
            </a:r>
            <a:r>
              <a:rPr lang="fr-FR" sz="1600" dirty="0" smtClean="0"/>
              <a:t>micro-algues qui poussent sur les coraux ou herbes sous marines.</a:t>
            </a:r>
            <a:endParaRPr lang="fr-FR" sz="1600" dirty="0" smtClean="0">
              <a:solidFill>
                <a:srgbClr val="FF6600"/>
              </a:solidFill>
            </a:endParaRPr>
          </a:p>
          <a:p>
            <a:endParaRPr lang="fr-FR" sz="1600" dirty="0" smtClean="0"/>
          </a:p>
          <a:p>
            <a:r>
              <a:rPr lang="fr-FR" sz="1600" b="1" dirty="0" smtClean="0">
                <a:solidFill>
                  <a:srgbClr val="008000"/>
                </a:solidFill>
              </a:rPr>
              <a:t>HABITAT </a:t>
            </a:r>
            <a:r>
              <a:rPr lang="fr-FR" sz="1600" dirty="0" smtClean="0">
                <a:solidFill>
                  <a:srgbClr val="008000"/>
                </a:solidFill>
              </a:rPr>
              <a:t>: </a:t>
            </a:r>
            <a:r>
              <a:rPr lang="fr-FR" sz="1600" dirty="0" smtClean="0"/>
              <a:t>depuis la surface jusqu'à 400 m de profondeur, surtout dans les récifs de corail. </a:t>
            </a:r>
          </a:p>
          <a:p>
            <a:endParaRPr lang="fr-FR" sz="1600" dirty="0"/>
          </a:p>
          <a:p>
            <a:pPr algn="just"/>
            <a:r>
              <a:rPr lang="fr-FR" sz="1600" b="1" dirty="0">
                <a:solidFill>
                  <a:srgbClr val="0000FF"/>
                </a:solidFill>
              </a:rPr>
              <a:t>REPRODUCTION</a:t>
            </a:r>
            <a:r>
              <a:rPr lang="fr-FR" sz="1600" dirty="0">
                <a:solidFill>
                  <a:srgbClr val="0000FF"/>
                </a:solidFill>
              </a:rPr>
              <a:t> : </a:t>
            </a:r>
            <a:r>
              <a:rPr lang="fr-FR" sz="1600" dirty="0"/>
              <a:t>La reproduction a lieu en pleine mer au moment où l’eau est la plus chaude. Le moment de la reproduction est lié à la lune. Pendant cette période les oursins se réunissent. Les oursins libèrent une substance chimique qui prévient les autres qu’ils vont libérer leurs cellules reproductrices. Ainsi, ils libèrent tous en même temps leurs cellules reproductrices dans l’eau. La fécondation a lieu dans l’eau, des larves se forment. Elles flottent et nagent dans l’océan pendant 4 à 6 semaines puis se fixent sur le fond et se transforme en jeunes oursins.  </a:t>
            </a:r>
          </a:p>
          <a:p>
            <a:endParaRPr lang="fr-FR" sz="1600" b="1" dirty="0" smtClean="0">
              <a:solidFill>
                <a:srgbClr val="660066"/>
              </a:solidFill>
            </a:endParaRPr>
          </a:p>
          <a:p>
            <a:r>
              <a:rPr lang="fr-FR" sz="1600" b="1" dirty="0" smtClean="0">
                <a:solidFill>
                  <a:srgbClr val="660066"/>
                </a:solidFill>
              </a:rPr>
              <a:t>INFORMATIONS </a:t>
            </a:r>
            <a:r>
              <a:rPr lang="fr-FR" sz="1600" b="1" dirty="0">
                <a:solidFill>
                  <a:srgbClr val="660066"/>
                </a:solidFill>
              </a:rPr>
              <a:t>DIVERSES</a:t>
            </a:r>
            <a:r>
              <a:rPr lang="fr-FR" sz="1600" dirty="0">
                <a:solidFill>
                  <a:srgbClr val="660066"/>
                </a:solidFill>
              </a:rPr>
              <a:t> </a:t>
            </a:r>
            <a:r>
              <a:rPr lang="fr-FR" sz="1600" dirty="0"/>
              <a:t>:  On pense que le taux de mortalité des oursins noirs des Antilles et le taux de mortalité des coraux est directement lié. En effet, en 1983-1984 et en 1997-1998 (période d’El niño), la mortalité des oursins a été très élevée. On a remarqué qu’à cette même période beaucoup de coraux sont </a:t>
            </a:r>
            <a:r>
              <a:rPr lang="fr-FR" sz="1600" dirty="0" smtClean="0"/>
              <a:t>morts.</a:t>
            </a:r>
            <a:r>
              <a:rPr lang="fr-FR" sz="1600" dirty="0"/>
              <a:t> Quand les populations d’oursins se sont refaites entre ces 2 périodes, les coraux ont cessé d’autant mourir. </a:t>
            </a:r>
          </a:p>
          <a:p>
            <a:r>
              <a:rPr lang="fr-FR" sz="1600" dirty="0" smtClean="0"/>
              <a:t>On </a:t>
            </a:r>
            <a:r>
              <a:rPr lang="fr-FR" sz="1600" dirty="0"/>
              <a:t>pense que les oursins empêchent l’étouffement des coraux en broutant les algues qui le recouvre. </a:t>
            </a:r>
          </a:p>
          <a:p>
            <a:endParaRPr lang="fr-FR" sz="1600" dirty="0"/>
          </a:p>
          <a:p>
            <a:r>
              <a:rPr lang="fr-FR" sz="1600" b="1" dirty="0">
                <a:solidFill>
                  <a:srgbClr val="800000"/>
                </a:solidFill>
              </a:rPr>
              <a:t>PRINCIPALES MENACES</a:t>
            </a:r>
            <a:r>
              <a:rPr lang="fr-FR" sz="1600" dirty="0">
                <a:solidFill>
                  <a:srgbClr val="800000"/>
                </a:solidFill>
              </a:rPr>
              <a:t> </a:t>
            </a:r>
            <a:r>
              <a:rPr lang="fr-FR" sz="1600" dirty="0" smtClean="0">
                <a:solidFill>
                  <a:srgbClr val="800000"/>
                </a:solidFill>
              </a:rPr>
              <a:t>: </a:t>
            </a:r>
            <a:r>
              <a:rPr lang="fr-FR" sz="1600" dirty="0"/>
              <a:t>Evènements climatiques, destruction de l’habitat. </a:t>
            </a:r>
          </a:p>
          <a:p>
            <a:endParaRPr lang="fr-FR" sz="1600" dirty="0"/>
          </a:p>
        </p:txBody>
      </p:sp>
      <p:sp>
        <p:nvSpPr>
          <p:cNvPr id="6" name="Rectangle 5"/>
          <p:cNvSpPr/>
          <p:nvPr/>
        </p:nvSpPr>
        <p:spPr>
          <a:xfrm>
            <a:off x="283088" y="308698"/>
            <a:ext cx="6611682" cy="523220"/>
          </a:xfrm>
          <a:prstGeom prst="rect">
            <a:avLst/>
          </a:prstGeom>
        </p:spPr>
        <p:txBody>
          <a:bodyPr wrap="none">
            <a:spAutoFit/>
          </a:bodyPr>
          <a:lstStyle/>
          <a:p>
            <a:r>
              <a:rPr lang="fr-FR" sz="2800" u="sng" dirty="0" smtClean="0"/>
              <a:t>Nom commun: </a:t>
            </a:r>
            <a:r>
              <a:rPr lang="fr-FR" sz="2800" b="1" u="sng" dirty="0"/>
              <a:t>Oursin diadème des </a:t>
            </a:r>
            <a:r>
              <a:rPr lang="fr-FR" sz="2800" b="1" u="sng" dirty="0" smtClean="0"/>
              <a:t>Antilles</a:t>
            </a:r>
            <a:endParaRPr lang="fr-FR" sz="2800" u="sng" dirty="0"/>
          </a:p>
        </p:txBody>
      </p:sp>
      <p:sp>
        <p:nvSpPr>
          <p:cNvPr id="7" name="Rectangle 6"/>
          <p:cNvSpPr/>
          <p:nvPr/>
        </p:nvSpPr>
        <p:spPr>
          <a:xfrm>
            <a:off x="283087" y="927737"/>
            <a:ext cx="4185047" cy="369332"/>
          </a:xfrm>
          <a:prstGeom prst="rect">
            <a:avLst/>
          </a:prstGeom>
        </p:spPr>
        <p:txBody>
          <a:bodyPr wrap="square">
            <a:spAutoFit/>
          </a:bodyPr>
          <a:lstStyle/>
          <a:p>
            <a:r>
              <a:rPr lang="fr-FR" dirty="0" smtClean="0"/>
              <a:t>Nom scientifique</a:t>
            </a:r>
            <a:r>
              <a:rPr lang="fr-FR" b="1" dirty="0" smtClean="0"/>
              <a:t>: </a:t>
            </a:r>
            <a:r>
              <a:rPr lang="fr-FR" b="1" i="1" dirty="0" err="1"/>
              <a:t>Diadema</a:t>
            </a:r>
            <a:r>
              <a:rPr lang="fr-FR" b="1" i="1" dirty="0"/>
              <a:t> </a:t>
            </a:r>
            <a:r>
              <a:rPr lang="fr-FR" b="1" i="1" dirty="0" err="1" smtClean="0"/>
              <a:t>antillarum</a:t>
            </a:r>
            <a:endParaRPr lang="fr-FR" b="1" dirty="0"/>
          </a:p>
        </p:txBody>
      </p:sp>
      <p:sp>
        <p:nvSpPr>
          <p:cNvPr id="8" name="ZoneTexte 7"/>
          <p:cNvSpPr txBox="1"/>
          <p:nvPr/>
        </p:nvSpPr>
        <p:spPr>
          <a:xfrm>
            <a:off x="283088" y="1418177"/>
            <a:ext cx="3060164" cy="369332"/>
          </a:xfrm>
          <a:prstGeom prst="rect">
            <a:avLst/>
          </a:prstGeom>
          <a:noFill/>
        </p:spPr>
        <p:txBody>
          <a:bodyPr wrap="square" rtlCol="0">
            <a:spAutoFit/>
          </a:bodyPr>
          <a:lstStyle/>
          <a:p>
            <a:r>
              <a:rPr lang="fr-FR" dirty="0" smtClean="0"/>
              <a:t>Nom créole: </a:t>
            </a:r>
            <a:r>
              <a:rPr lang="fr-FR" b="1" dirty="0" err="1" smtClean="0"/>
              <a:t>chadron</a:t>
            </a:r>
            <a:endParaRPr lang="fr-FR" b="1" dirty="0"/>
          </a:p>
        </p:txBody>
      </p:sp>
      <p:sp>
        <p:nvSpPr>
          <p:cNvPr id="9" name="Rectangle 8">
            <a:hlinkClick r:id="rId3"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pic>
        <p:nvPicPr>
          <p:cNvPr id="11" name="Image 10" descr="\\JUL-FIXE\Partages\photos Intova\AMBA0094.JPG"/>
          <p:cNvPicPr/>
          <p:nvPr/>
        </p:nvPicPr>
        <p:blipFill>
          <a:blip r:embed="rId4" cstate="print"/>
          <a:srcRect l="10568"/>
          <a:stretch>
            <a:fillRect/>
          </a:stretch>
        </p:blipFill>
        <p:spPr bwMode="auto">
          <a:xfrm>
            <a:off x="6725720" y="51185"/>
            <a:ext cx="2151756" cy="1799044"/>
          </a:xfrm>
          <a:prstGeom prst="rect">
            <a:avLst/>
          </a:prstGeom>
          <a:noFill/>
          <a:ln w="9525">
            <a:noFill/>
            <a:miter lim="800000"/>
            <a:headEnd/>
            <a:tailEnd/>
          </a:ln>
        </p:spPr>
      </p:pic>
      <p:sp>
        <p:nvSpPr>
          <p:cNvPr id="2" name="ZoneTexte 1"/>
          <p:cNvSpPr txBox="1"/>
          <p:nvPr/>
        </p:nvSpPr>
        <p:spPr>
          <a:xfrm>
            <a:off x="6349455" y="1787509"/>
            <a:ext cx="2778867" cy="461665"/>
          </a:xfrm>
          <a:prstGeom prst="rect">
            <a:avLst/>
          </a:prstGeom>
          <a:noFill/>
        </p:spPr>
        <p:txBody>
          <a:bodyPr wrap="square" rtlCol="0">
            <a:spAutoFit/>
          </a:bodyPr>
          <a:lstStyle/>
          <a:p>
            <a:pPr algn="r"/>
            <a:r>
              <a:rPr lang="fr-FR" sz="1200" dirty="0" smtClean="0"/>
              <a:t>Oursins diadème posés sur des coraux (M-h Pellé)</a:t>
            </a:r>
            <a:endParaRPr lang="fr-FR" sz="1200" dirty="0"/>
          </a:p>
        </p:txBody>
      </p:sp>
    </p:spTree>
    <p:extLst>
      <p:ext uri="{BB962C8B-B14F-4D97-AF65-F5344CB8AC3E}">
        <p14:creationId xmlns="" xmlns:p14="http://schemas.microsoft.com/office/powerpoint/2010/main" val="1357373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a:stretch>
            <a:fillRect/>
          </a:stretch>
        </p:blipFill>
        <p:spPr>
          <a:xfrm>
            <a:off x="5015877" y="173164"/>
            <a:ext cx="3324643" cy="2493483"/>
          </a:xfrm>
          <a:prstGeom prst="rect">
            <a:avLst/>
          </a:prstGeom>
        </p:spPr>
      </p:pic>
      <p:sp>
        <p:nvSpPr>
          <p:cNvPr id="5" name="Rectangle 4"/>
          <p:cNvSpPr/>
          <p:nvPr/>
        </p:nvSpPr>
        <p:spPr>
          <a:xfrm>
            <a:off x="5015877" y="2598302"/>
            <a:ext cx="3544130" cy="461665"/>
          </a:xfrm>
          <a:prstGeom prst="rect">
            <a:avLst/>
          </a:prstGeom>
        </p:spPr>
        <p:txBody>
          <a:bodyPr wrap="square">
            <a:spAutoFit/>
          </a:bodyPr>
          <a:lstStyle/>
          <a:p>
            <a:r>
              <a:rPr lang="fr-FR" sz="1200" dirty="0"/>
              <a:t>éponges tubulaires jaunes à Port Louis </a:t>
            </a:r>
            <a:endParaRPr lang="fr-FR" sz="1200" dirty="0" smtClean="0"/>
          </a:p>
          <a:p>
            <a:r>
              <a:rPr lang="fr-FR" sz="1200" dirty="0" smtClean="0"/>
              <a:t>(</a:t>
            </a:r>
            <a:r>
              <a:rPr lang="fr-FR" sz="1200" dirty="0"/>
              <a:t>photo S. </a:t>
            </a:r>
            <a:r>
              <a:rPr lang="fr-FR" sz="1200" dirty="0" err="1"/>
              <a:t>Sauzereau</a:t>
            </a:r>
            <a:r>
              <a:rPr lang="fr-FR" sz="1200" dirty="0"/>
              <a:t>)</a:t>
            </a:r>
          </a:p>
        </p:txBody>
      </p:sp>
      <p:sp>
        <p:nvSpPr>
          <p:cNvPr id="6" name="ZoneTexte 5"/>
          <p:cNvSpPr txBox="1"/>
          <p:nvPr/>
        </p:nvSpPr>
        <p:spPr>
          <a:xfrm>
            <a:off x="387947" y="186838"/>
            <a:ext cx="4283022" cy="954107"/>
          </a:xfrm>
          <a:prstGeom prst="rect">
            <a:avLst/>
          </a:prstGeom>
          <a:noFill/>
        </p:spPr>
        <p:txBody>
          <a:bodyPr wrap="square" rtlCol="0">
            <a:spAutoFit/>
          </a:bodyPr>
          <a:lstStyle/>
          <a:p>
            <a:r>
              <a:rPr lang="fr-FR" sz="2800" u="sng" dirty="0" smtClean="0"/>
              <a:t>Nom commun</a:t>
            </a:r>
            <a:r>
              <a:rPr lang="fr-FR" sz="2800" u="sng" dirty="0"/>
              <a:t>: </a:t>
            </a:r>
            <a:r>
              <a:rPr lang="fr-FR" sz="2800" b="1" u="sng" dirty="0" smtClean="0"/>
              <a:t>Eponges tubulaires jaunes</a:t>
            </a:r>
            <a:endParaRPr lang="fr-FR" sz="2800" b="1" u="sng" dirty="0"/>
          </a:p>
        </p:txBody>
      </p:sp>
      <p:sp>
        <p:nvSpPr>
          <p:cNvPr id="7" name="ZoneTexte 6"/>
          <p:cNvSpPr txBox="1"/>
          <p:nvPr/>
        </p:nvSpPr>
        <p:spPr>
          <a:xfrm>
            <a:off x="387947" y="1235239"/>
            <a:ext cx="6047806" cy="369332"/>
          </a:xfrm>
          <a:prstGeom prst="rect">
            <a:avLst/>
          </a:prstGeom>
          <a:noFill/>
        </p:spPr>
        <p:txBody>
          <a:bodyPr wrap="square" rtlCol="0">
            <a:spAutoFit/>
          </a:bodyPr>
          <a:lstStyle/>
          <a:p>
            <a:r>
              <a:rPr lang="fr-FR" dirty="0" smtClean="0"/>
              <a:t>Nom scientifique:</a:t>
            </a:r>
            <a:r>
              <a:rPr lang="fr-FR" i="1" dirty="0" smtClean="0"/>
              <a:t> </a:t>
            </a:r>
            <a:r>
              <a:rPr lang="ro-RO" b="1" i="1" dirty="0"/>
              <a:t>Aplysina </a:t>
            </a:r>
            <a:r>
              <a:rPr lang="ro-RO" b="1" i="1" dirty="0" smtClean="0"/>
              <a:t>fistularis</a:t>
            </a:r>
            <a:endParaRPr lang="ro-RO" b="1" dirty="0"/>
          </a:p>
        </p:txBody>
      </p:sp>
      <p:sp>
        <p:nvSpPr>
          <p:cNvPr id="9" name="Rectangle 8"/>
          <p:cNvSpPr/>
          <p:nvPr/>
        </p:nvSpPr>
        <p:spPr>
          <a:xfrm>
            <a:off x="55341" y="3059967"/>
            <a:ext cx="9144000" cy="3293209"/>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smtClean="0">
                <a:solidFill>
                  <a:srgbClr val="FF6600"/>
                </a:solidFill>
              </a:rPr>
              <a:t>:  </a:t>
            </a:r>
            <a:r>
              <a:rPr lang="fr-FR" sz="1600" dirty="0" smtClean="0"/>
              <a:t>l'eau </a:t>
            </a:r>
            <a:r>
              <a:rPr lang="fr-FR" sz="1600" dirty="0"/>
              <a:t>est aspirée par les pores situés à la surface de l'éponge puis est refoulée dans la cavité centrale grâce à des flagelles. Lors du passage de l'eau à travers l'éponge, l'oxygène et la </a:t>
            </a:r>
            <a:r>
              <a:rPr lang="fr-FR" sz="1600" dirty="0" smtClean="0"/>
              <a:t>nourriture (plancton) </a:t>
            </a:r>
            <a:r>
              <a:rPr lang="fr-FR" sz="1600" dirty="0"/>
              <a:t>sont retenus.</a:t>
            </a:r>
          </a:p>
          <a:p>
            <a:endParaRPr lang="fr-FR" sz="1600" dirty="0"/>
          </a:p>
          <a:p>
            <a:r>
              <a:rPr lang="fr-FR" sz="1600" b="1" dirty="0">
                <a:solidFill>
                  <a:srgbClr val="008000"/>
                </a:solidFill>
              </a:rPr>
              <a:t>HABITAT </a:t>
            </a:r>
            <a:r>
              <a:rPr lang="fr-FR" sz="1600" dirty="0" smtClean="0">
                <a:solidFill>
                  <a:srgbClr val="008000"/>
                </a:solidFill>
              </a:rPr>
              <a:t>: </a:t>
            </a:r>
            <a:r>
              <a:rPr lang="fr-FR" sz="1600" dirty="0" smtClean="0"/>
              <a:t>Récif corallien</a:t>
            </a:r>
          </a:p>
          <a:p>
            <a:endParaRPr lang="fr-FR" sz="1600" dirty="0"/>
          </a:p>
          <a:p>
            <a:r>
              <a:rPr lang="fr-FR" sz="1600" b="1" dirty="0">
                <a:solidFill>
                  <a:srgbClr val="0000FF"/>
                </a:solidFill>
              </a:rPr>
              <a:t>REPRODUCTION</a:t>
            </a:r>
            <a:r>
              <a:rPr lang="fr-FR" sz="1600" dirty="0">
                <a:solidFill>
                  <a:srgbClr val="0000FF"/>
                </a:solidFill>
              </a:rPr>
              <a:t> : </a:t>
            </a:r>
            <a:r>
              <a:rPr lang="fr-FR" sz="1600" dirty="0"/>
              <a:t> reproduction asexuée par </a:t>
            </a:r>
            <a:r>
              <a:rPr lang="fr-FR" sz="1600" dirty="0" smtClean="0"/>
              <a:t>                             ou </a:t>
            </a:r>
            <a:r>
              <a:rPr lang="fr-FR" sz="1600" dirty="0"/>
              <a:t>par </a:t>
            </a:r>
            <a:r>
              <a:rPr lang="fr-FR" sz="1600" dirty="0" smtClean="0"/>
              <a:t>bourgeonnement; </a:t>
            </a:r>
            <a:r>
              <a:rPr lang="fr-FR" sz="1600" dirty="0"/>
              <a:t>ou reproduction sexuée : après la fécondation, l’œuf se développe et devient une larve nageuse qui est libérée dans le milieu, puis va se fixer sur un support où elle se métamorphose en éponge adulte.</a:t>
            </a:r>
          </a:p>
          <a:p>
            <a:endParaRPr lang="fr-FR" sz="1600" dirty="0"/>
          </a:p>
          <a:p>
            <a:r>
              <a:rPr lang="fr-FR" sz="1600" b="1" dirty="0">
                <a:solidFill>
                  <a:srgbClr val="660066"/>
                </a:solidFill>
              </a:rPr>
              <a:t>INFORMATIONS DIVERSES</a:t>
            </a:r>
            <a:r>
              <a:rPr lang="fr-FR" sz="1600" dirty="0">
                <a:solidFill>
                  <a:srgbClr val="660066"/>
                </a:solidFill>
              </a:rPr>
              <a:t> </a:t>
            </a:r>
            <a:r>
              <a:rPr lang="fr-FR" sz="1600" dirty="0"/>
              <a:t>:  cette espèce vit entre 5 et 30m de profondeur, elle mesure de 60 à 120cm. Des poissons (</a:t>
            </a:r>
            <a:r>
              <a:rPr lang="fr-FR" sz="1600" dirty="0" err="1"/>
              <a:t>gobbies</a:t>
            </a:r>
            <a:r>
              <a:rPr lang="fr-FR" sz="1600" dirty="0"/>
              <a:t> et cardinaux) peuvent vivre à l'intérieur. Elle est consommée par les tortues imbriquées.</a:t>
            </a:r>
          </a:p>
          <a:p>
            <a:r>
              <a:rPr lang="fr-FR" sz="1600" dirty="0"/>
              <a:t> </a:t>
            </a:r>
          </a:p>
        </p:txBody>
      </p:sp>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2" name="ZoneTexte 1">
            <a:hlinkClick r:id="rId5" action="ppaction://hlinksldjump"/>
          </p:cNvPr>
          <p:cNvSpPr txBox="1"/>
          <p:nvPr/>
        </p:nvSpPr>
        <p:spPr>
          <a:xfrm>
            <a:off x="3793017" y="4531495"/>
            <a:ext cx="1567767" cy="338554"/>
          </a:xfrm>
          <a:prstGeom prst="rect">
            <a:avLst/>
          </a:prstGeom>
          <a:noFill/>
        </p:spPr>
        <p:txBody>
          <a:bodyPr wrap="square" rtlCol="0">
            <a:spAutoFit/>
          </a:bodyPr>
          <a:lstStyle/>
          <a:p>
            <a:r>
              <a:rPr lang="fr-FR" sz="1600" dirty="0"/>
              <a:t>f</a:t>
            </a:r>
            <a:r>
              <a:rPr lang="fr-FR" sz="1600" dirty="0" smtClean="0"/>
              <a:t>ragmentation*</a:t>
            </a:r>
            <a:endParaRPr lang="fr-FR" sz="1600" dirty="0"/>
          </a:p>
        </p:txBody>
      </p:sp>
    </p:spTree>
    <p:extLst>
      <p:ext uri="{BB962C8B-B14F-4D97-AF65-F5344CB8AC3E}">
        <p14:creationId xmlns="" xmlns:p14="http://schemas.microsoft.com/office/powerpoint/2010/main" val="3916302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42334" y="2982471"/>
            <a:ext cx="9101666" cy="3539430"/>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smtClean="0"/>
              <a:t>: </a:t>
            </a:r>
            <a:r>
              <a:rPr lang="fr-FR" sz="1600" dirty="0"/>
              <a:t>plancton et nutriments fournis par les </a:t>
            </a:r>
            <a:r>
              <a:rPr lang="fr-FR" sz="1600" dirty="0" smtClean="0"/>
              <a:t>                          (</a:t>
            </a:r>
            <a:r>
              <a:rPr lang="fr-FR" sz="1600" dirty="0"/>
              <a:t>algues symbiotiques</a:t>
            </a:r>
            <a:r>
              <a:rPr lang="fr-FR" sz="1600" dirty="0" smtClean="0"/>
              <a:t>)</a:t>
            </a:r>
            <a:endParaRPr lang="fr-FR" sz="1600" dirty="0"/>
          </a:p>
          <a:p>
            <a:endParaRPr lang="fr-FR" sz="1600" b="1" dirty="0" smtClean="0">
              <a:solidFill>
                <a:srgbClr val="008000"/>
              </a:solidFill>
            </a:endParaRPr>
          </a:p>
          <a:p>
            <a:r>
              <a:rPr lang="fr-FR" sz="1600" b="1" dirty="0" smtClean="0">
                <a:solidFill>
                  <a:srgbClr val="008000"/>
                </a:solidFill>
              </a:rPr>
              <a:t>HABITAT</a:t>
            </a:r>
            <a:r>
              <a:rPr lang="fr-FR" sz="1600" b="1" dirty="0">
                <a:solidFill>
                  <a:srgbClr val="008000"/>
                </a:solidFill>
              </a:rPr>
              <a:t> </a:t>
            </a:r>
            <a:r>
              <a:rPr lang="fr-FR" sz="1600" dirty="0" smtClean="0">
                <a:solidFill>
                  <a:srgbClr val="008000"/>
                </a:solidFill>
              </a:rPr>
              <a:t>: </a:t>
            </a:r>
            <a:r>
              <a:rPr lang="fr-FR" sz="1600" dirty="0"/>
              <a:t>Récif </a:t>
            </a:r>
            <a:r>
              <a:rPr lang="fr-FR" sz="1600" dirty="0" smtClean="0"/>
              <a:t>corallien</a:t>
            </a:r>
            <a:endParaRPr lang="fr-FR" sz="1600" dirty="0" smtClean="0">
              <a:solidFill>
                <a:srgbClr val="008000"/>
              </a:solidFill>
            </a:endParaRPr>
          </a:p>
          <a:p>
            <a:endParaRPr lang="fr-FR" sz="1600" dirty="0"/>
          </a:p>
          <a:p>
            <a:r>
              <a:rPr lang="fr-FR" sz="1600" b="1" dirty="0">
                <a:solidFill>
                  <a:srgbClr val="0000FF"/>
                </a:solidFill>
              </a:rPr>
              <a:t>REPRODUCTION</a:t>
            </a:r>
            <a:r>
              <a:rPr lang="fr-FR" sz="1600" dirty="0">
                <a:solidFill>
                  <a:srgbClr val="0000FF"/>
                </a:solidFill>
              </a:rPr>
              <a:t> </a:t>
            </a:r>
            <a:r>
              <a:rPr lang="fr-FR" sz="1600" dirty="0" smtClean="0">
                <a:solidFill>
                  <a:srgbClr val="0000FF"/>
                </a:solidFill>
              </a:rPr>
              <a:t>: </a:t>
            </a:r>
            <a:r>
              <a:rPr lang="fr-FR" sz="1600" dirty="0"/>
              <a:t>reproduction sexuée lorsque les </a:t>
            </a:r>
            <a:r>
              <a:rPr lang="fr-FR" sz="1600" dirty="0" smtClean="0"/>
              <a:t>                   libèrent </a:t>
            </a:r>
            <a:r>
              <a:rPr lang="fr-FR" sz="1600" dirty="0"/>
              <a:t>leurs cellules reproductrices une fois par an (août ou septembre) et reproduction asexuée par fragmentation des branches qui s'implantent sur un autre substrat.</a:t>
            </a:r>
          </a:p>
          <a:p>
            <a:endParaRPr lang="fr-FR" sz="1600" dirty="0"/>
          </a:p>
          <a:p>
            <a:r>
              <a:rPr lang="fr-FR" sz="1600" b="1" dirty="0">
                <a:solidFill>
                  <a:srgbClr val="660066"/>
                </a:solidFill>
              </a:rPr>
              <a:t>INFORMATIONS DIVERSES</a:t>
            </a:r>
            <a:r>
              <a:rPr lang="fr-FR" sz="1600" dirty="0">
                <a:solidFill>
                  <a:srgbClr val="660066"/>
                </a:solidFill>
              </a:rPr>
              <a:t> </a:t>
            </a:r>
            <a:r>
              <a:rPr lang="fr-FR" sz="1600" dirty="0"/>
              <a:t>: </a:t>
            </a:r>
            <a:r>
              <a:rPr lang="fr-FR" sz="1600" dirty="0" smtClean="0"/>
              <a:t>c'est </a:t>
            </a:r>
            <a:r>
              <a:rPr lang="fr-FR" sz="1600" dirty="0"/>
              <a:t>l'une des espèces de corail les plus présentes dans la Caraïbe. Ce corail a une croissance rapide (jusqu'à 15cm /an) et fourni des cachettes à plusieurs espèces du récif (poissons, langoustes...).</a:t>
            </a:r>
          </a:p>
          <a:p>
            <a:endParaRPr lang="fr-FR" sz="1600" dirty="0"/>
          </a:p>
          <a:p>
            <a:r>
              <a:rPr lang="fr-FR" sz="1600" b="1" dirty="0">
                <a:solidFill>
                  <a:srgbClr val="800000"/>
                </a:solidFill>
              </a:rPr>
              <a:t>PRINCIPALES MENACES</a:t>
            </a:r>
            <a:r>
              <a:rPr lang="fr-FR" sz="1600" dirty="0">
                <a:solidFill>
                  <a:srgbClr val="800000"/>
                </a:solidFill>
              </a:rPr>
              <a:t> : </a:t>
            </a:r>
            <a:r>
              <a:rPr lang="fr-FR" sz="1600" dirty="0"/>
              <a:t> </a:t>
            </a:r>
            <a:r>
              <a:rPr lang="fr-FR" sz="1600" dirty="0" smtClean="0"/>
              <a:t>Réchauffement climatique, blanchiment, houle, pollution, action des encres, coups de palmes</a:t>
            </a:r>
            <a:endParaRPr lang="fr-FR" sz="1600" dirty="0"/>
          </a:p>
        </p:txBody>
      </p:sp>
      <p:sp>
        <p:nvSpPr>
          <p:cNvPr id="6" name="ZoneTexte 5"/>
          <p:cNvSpPr txBox="1"/>
          <p:nvPr/>
        </p:nvSpPr>
        <p:spPr>
          <a:xfrm>
            <a:off x="216469" y="186838"/>
            <a:ext cx="4283022" cy="523220"/>
          </a:xfrm>
          <a:prstGeom prst="rect">
            <a:avLst/>
          </a:prstGeom>
          <a:noFill/>
        </p:spPr>
        <p:txBody>
          <a:bodyPr wrap="square" rtlCol="0">
            <a:spAutoFit/>
          </a:bodyPr>
          <a:lstStyle/>
          <a:p>
            <a:r>
              <a:rPr lang="fr-FR" sz="2800" u="sng" dirty="0" smtClean="0"/>
              <a:t>Nom commun: </a:t>
            </a:r>
            <a:r>
              <a:rPr lang="fr-FR" sz="2800" b="1" u="sng" dirty="0" smtClean="0"/>
              <a:t>Corne d’élan</a:t>
            </a:r>
            <a:endParaRPr lang="fr-FR" sz="2800" b="1" u="sng" dirty="0"/>
          </a:p>
        </p:txBody>
      </p:sp>
      <p:sp>
        <p:nvSpPr>
          <p:cNvPr id="7" name="ZoneTexte 6"/>
          <p:cNvSpPr txBox="1"/>
          <p:nvPr/>
        </p:nvSpPr>
        <p:spPr>
          <a:xfrm>
            <a:off x="216469" y="833395"/>
            <a:ext cx="6047806" cy="646331"/>
          </a:xfrm>
          <a:prstGeom prst="rect">
            <a:avLst/>
          </a:prstGeom>
          <a:noFill/>
        </p:spPr>
        <p:txBody>
          <a:bodyPr wrap="square" rtlCol="0">
            <a:spAutoFit/>
          </a:bodyPr>
          <a:lstStyle/>
          <a:p>
            <a:r>
              <a:rPr lang="fr-FR" dirty="0" smtClean="0"/>
              <a:t>Nom scientifique:</a:t>
            </a:r>
            <a:r>
              <a:rPr lang="fr-FR" i="1" dirty="0" smtClean="0"/>
              <a:t> </a:t>
            </a:r>
            <a:r>
              <a:rPr lang="es-ES_tradnl" b="1" i="1" dirty="0" err="1"/>
              <a:t>Acropora</a:t>
            </a:r>
            <a:r>
              <a:rPr lang="es-ES_tradnl" b="1" i="1" dirty="0"/>
              <a:t> </a:t>
            </a:r>
            <a:r>
              <a:rPr lang="es-ES_tradnl" b="1" i="1" dirty="0" err="1"/>
              <a:t>palmata</a:t>
            </a:r>
            <a:endParaRPr lang="es-ES_tradnl" b="1" dirty="0"/>
          </a:p>
          <a:p>
            <a:endParaRPr lang="fr-FR" b="1" dirty="0"/>
          </a:p>
        </p:txBody>
      </p:sp>
      <p:pic>
        <p:nvPicPr>
          <p:cNvPr id="3" name="Image 2"/>
          <p:cNvPicPr>
            <a:picLocks noChangeAspect="1"/>
          </p:cNvPicPr>
          <p:nvPr/>
        </p:nvPicPr>
        <p:blipFill>
          <a:blip r:embed="rId3"/>
          <a:stretch>
            <a:fillRect/>
          </a:stretch>
        </p:blipFill>
        <p:spPr>
          <a:xfrm>
            <a:off x="4860076" y="186838"/>
            <a:ext cx="3257799" cy="2443349"/>
          </a:xfrm>
          <a:prstGeom prst="rect">
            <a:avLst/>
          </a:prstGeom>
        </p:spPr>
      </p:pic>
      <p:sp>
        <p:nvSpPr>
          <p:cNvPr id="9" name="Rectangle 8"/>
          <p:cNvSpPr/>
          <p:nvPr/>
        </p:nvSpPr>
        <p:spPr>
          <a:xfrm>
            <a:off x="4860076" y="2616513"/>
            <a:ext cx="3323796" cy="369332"/>
          </a:xfrm>
          <a:prstGeom prst="rect">
            <a:avLst/>
          </a:prstGeom>
        </p:spPr>
        <p:txBody>
          <a:bodyPr wrap="none">
            <a:spAutoFit/>
          </a:bodyPr>
          <a:lstStyle/>
          <a:p>
            <a:r>
              <a:rPr lang="fr-FR" dirty="0"/>
              <a:t>corail corne d'élan dans un lagon</a:t>
            </a:r>
          </a:p>
        </p:txBody>
      </p:sp>
      <p:sp>
        <p:nvSpPr>
          <p:cNvPr id="10" name="Rectangle 9">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2" name="ZoneTexte 1">
            <a:hlinkClick r:id="rId5" action="ppaction://hlinksldjump"/>
          </p:cNvPr>
          <p:cNvSpPr txBox="1"/>
          <p:nvPr/>
        </p:nvSpPr>
        <p:spPr>
          <a:xfrm>
            <a:off x="4272162" y="3951337"/>
            <a:ext cx="1050404" cy="338554"/>
          </a:xfrm>
          <a:prstGeom prst="rect">
            <a:avLst/>
          </a:prstGeom>
          <a:noFill/>
        </p:spPr>
        <p:txBody>
          <a:bodyPr wrap="square" rtlCol="0">
            <a:spAutoFit/>
          </a:bodyPr>
          <a:lstStyle/>
          <a:p>
            <a:r>
              <a:rPr lang="fr-FR" sz="1600" dirty="0" smtClean="0"/>
              <a:t>colonies*</a:t>
            </a:r>
            <a:endParaRPr lang="fr-FR" sz="1600" dirty="0"/>
          </a:p>
        </p:txBody>
      </p:sp>
      <p:sp>
        <p:nvSpPr>
          <p:cNvPr id="8" name="Rectangle 7"/>
          <p:cNvSpPr/>
          <p:nvPr/>
        </p:nvSpPr>
        <p:spPr>
          <a:xfrm>
            <a:off x="5235105" y="2993714"/>
            <a:ext cx="1332216" cy="338554"/>
          </a:xfrm>
          <a:prstGeom prst="rect">
            <a:avLst/>
          </a:prstGeom>
        </p:spPr>
        <p:txBody>
          <a:bodyPr wrap="none">
            <a:spAutoFit/>
          </a:bodyPr>
          <a:lstStyle/>
          <a:p>
            <a:r>
              <a:rPr lang="fr-FR" sz="1600" dirty="0" smtClean="0"/>
              <a:t>zooxanthelles</a:t>
            </a:r>
            <a:endParaRPr lang="fr-FR" sz="1600" dirty="0"/>
          </a:p>
        </p:txBody>
      </p:sp>
    </p:spTree>
    <p:extLst>
      <p:ext uri="{BB962C8B-B14F-4D97-AF65-F5344CB8AC3E}">
        <p14:creationId xmlns="" xmlns:p14="http://schemas.microsoft.com/office/powerpoint/2010/main" val="1196026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nvironnement marin.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378193"/>
          </a:xfrm>
          <a:prstGeom prst="rect">
            <a:avLst/>
          </a:prstGeom>
        </p:spPr>
      </p:pic>
      <p:sp>
        <p:nvSpPr>
          <p:cNvPr id="5" name="Rectangle 4">
            <a:hlinkClick r:id="rId4" action="ppaction://hlinksldjump"/>
          </p:cNvPr>
          <p:cNvSpPr/>
          <p:nvPr/>
        </p:nvSpPr>
        <p:spPr>
          <a:xfrm>
            <a:off x="2049238" y="5714400"/>
            <a:ext cx="391852" cy="404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a:hlinkClick r:id="rId5" action="ppaction://hlinksldjump"/>
          </p:cNvPr>
          <p:cNvSpPr/>
          <p:nvPr/>
        </p:nvSpPr>
        <p:spPr>
          <a:xfrm>
            <a:off x="3465047" y="5966023"/>
            <a:ext cx="345024" cy="3093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a:hlinkClick r:id="rId6" action="ppaction://hlinksldjump"/>
          </p:cNvPr>
          <p:cNvSpPr/>
          <p:nvPr/>
        </p:nvSpPr>
        <p:spPr>
          <a:xfrm>
            <a:off x="4087090" y="5966023"/>
            <a:ext cx="866525" cy="36482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hlinkClick r:id="rId7" action="ppaction://hlinksldjump"/>
          </p:cNvPr>
          <p:cNvSpPr/>
          <p:nvPr/>
        </p:nvSpPr>
        <p:spPr>
          <a:xfrm>
            <a:off x="2096065" y="3664294"/>
            <a:ext cx="345024" cy="3093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hlinkClick r:id="rId8" action="ppaction://hlinksldjump"/>
          </p:cNvPr>
          <p:cNvSpPr/>
          <p:nvPr/>
        </p:nvSpPr>
        <p:spPr>
          <a:xfrm>
            <a:off x="4259602" y="4636685"/>
            <a:ext cx="516213" cy="3093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hlinkClick r:id="rId9" action="ppaction://hlinksldjump"/>
          </p:cNvPr>
          <p:cNvSpPr/>
          <p:nvPr/>
        </p:nvSpPr>
        <p:spPr>
          <a:xfrm>
            <a:off x="4953616" y="4854976"/>
            <a:ext cx="1045919" cy="6618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a:hlinkClick r:id="rId10" action="ppaction://hlinksldjump"/>
          </p:cNvPr>
          <p:cNvSpPr/>
          <p:nvPr/>
        </p:nvSpPr>
        <p:spPr>
          <a:xfrm>
            <a:off x="5436491" y="5809054"/>
            <a:ext cx="655650" cy="3093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hlinkClick r:id="rId11" action="ppaction://hlinksldjump"/>
          </p:cNvPr>
          <p:cNvSpPr/>
          <p:nvPr/>
        </p:nvSpPr>
        <p:spPr>
          <a:xfrm>
            <a:off x="5999535" y="4545607"/>
            <a:ext cx="1805814" cy="40044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hlinkClick r:id="rId12" action="ppaction://hlinksldjump"/>
          </p:cNvPr>
          <p:cNvSpPr/>
          <p:nvPr/>
        </p:nvSpPr>
        <p:spPr>
          <a:xfrm>
            <a:off x="6092141" y="5284945"/>
            <a:ext cx="345024" cy="7365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hlinkClick r:id="rId13" action="ppaction://hlinksldjump"/>
          </p:cNvPr>
          <p:cNvSpPr/>
          <p:nvPr/>
        </p:nvSpPr>
        <p:spPr>
          <a:xfrm>
            <a:off x="6437165" y="5846901"/>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a:hlinkClick r:id="rId14" action="ppaction://hlinksldjump"/>
          </p:cNvPr>
          <p:cNvSpPr/>
          <p:nvPr/>
        </p:nvSpPr>
        <p:spPr>
          <a:xfrm>
            <a:off x="7805349" y="4946054"/>
            <a:ext cx="517006" cy="23830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hlinkClick r:id="rId15" action="ppaction://hlinksldjump"/>
          </p:cNvPr>
          <p:cNvSpPr/>
          <p:nvPr/>
        </p:nvSpPr>
        <p:spPr>
          <a:xfrm>
            <a:off x="8077610" y="4589085"/>
            <a:ext cx="1066389" cy="2658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a:hlinkClick r:id="rId16" action="ppaction://hlinksldjump"/>
          </p:cNvPr>
          <p:cNvSpPr/>
          <p:nvPr/>
        </p:nvSpPr>
        <p:spPr>
          <a:xfrm>
            <a:off x="8420518" y="5744308"/>
            <a:ext cx="264587" cy="2217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6618541" y="5459891"/>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hlinkClick r:id="rId17" action="ppaction://hlinksldjump"/>
          </p:cNvPr>
          <p:cNvSpPr/>
          <p:nvPr/>
        </p:nvSpPr>
        <p:spPr>
          <a:xfrm>
            <a:off x="7805349" y="5663996"/>
            <a:ext cx="429956" cy="2548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7125095" y="5714399"/>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a:hlinkClick r:id="rId18" action="ppaction://hlinksldjump"/>
          </p:cNvPr>
          <p:cNvSpPr/>
          <p:nvPr/>
        </p:nvSpPr>
        <p:spPr>
          <a:xfrm>
            <a:off x="8322355" y="5365236"/>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a:hlinkClick r:id="rId19" action="ppaction://hlinksldjump"/>
          </p:cNvPr>
          <p:cNvSpPr/>
          <p:nvPr/>
        </p:nvSpPr>
        <p:spPr>
          <a:xfrm>
            <a:off x="4413065" y="2816499"/>
            <a:ext cx="680256" cy="5504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a:hlinkClick r:id="rId20" action="ppaction://hlinksldjump"/>
          </p:cNvPr>
          <p:cNvSpPr/>
          <p:nvPr/>
        </p:nvSpPr>
        <p:spPr>
          <a:xfrm>
            <a:off x="7546194" y="5865011"/>
            <a:ext cx="443499" cy="1985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hlinkClick r:id="rId21" action="ppaction://hlinksldjump"/>
          </p:cNvPr>
          <p:cNvSpPr/>
          <p:nvPr/>
        </p:nvSpPr>
        <p:spPr>
          <a:xfrm>
            <a:off x="1733314" y="2532317"/>
            <a:ext cx="922035" cy="8346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a:hlinkClick r:id="rId22" action="ppaction://hlinksldjump"/>
          </p:cNvPr>
          <p:cNvSpPr/>
          <p:nvPr/>
        </p:nvSpPr>
        <p:spPr>
          <a:xfrm>
            <a:off x="6437166" y="5013770"/>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a:hlinkClick r:id="rId22" action="ppaction://hlinksldjump"/>
          </p:cNvPr>
          <p:cNvSpPr/>
          <p:nvPr/>
        </p:nvSpPr>
        <p:spPr>
          <a:xfrm>
            <a:off x="6618541" y="4081326"/>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a:hlinkClick r:id="rId23" action="ppaction://hlinksldjump"/>
          </p:cNvPr>
          <p:cNvSpPr/>
          <p:nvPr/>
        </p:nvSpPr>
        <p:spPr>
          <a:xfrm>
            <a:off x="8685105" y="3987081"/>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9" name="Image 28" descr="poisson lion 2.png">
            <a:hlinkClick r:id="rId24" action="ppaction://hlinksldjump"/>
          </p:cNvPr>
          <p:cNvPicPr>
            <a:picLocks noChangeAspect="1"/>
          </p:cNvPicPr>
          <p:nvPr/>
        </p:nvPicPr>
        <p:blipFill rotWithShape="1">
          <a:blip r:embed="rId25">
            <a:extLst>
              <a:ext uri="{28A0092B-C50C-407E-A947-70E740481C1C}">
                <a14:useLocalDpi xmlns="" xmlns:a14="http://schemas.microsoft.com/office/drawing/2010/main" val="0"/>
              </a:ext>
            </a:extLst>
          </a:blip>
          <a:srcRect l="1888" r="49168" b="18148"/>
          <a:stretch/>
        </p:blipFill>
        <p:spPr>
          <a:xfrm flipH="1">
            <a:off x="3979540" y="5153662"/>
            <a:ext cx="428760" cy="428725"/>
          </a:xfrm>
          <a:prstGeom prst="rect">
            <a:avLst/>
          </a:prstGeom>
        </p:spPr>
      </p:pic>
      <p:sp>
        <p:nvSpPr>
          <p:cNvPr id="30" name="Rectangle 29"/>
          <p:cNvSpPr/>
          <p:nvPr/>
        </p:nvSpPr>
        <p:spPr>
          <a:xfrm>
            <a:off x="3125316" y="4854976"/>
            <a:ext cx="825795" cy="60491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1">
            <a:hlinkClick r:id="rId26" action="ppaction://hlinksldjump"/>
          </p:cNvPr>
          <p:cNvSpPr/>
          <p:nvPr/>
        </p:nvSpPr>
        <p:spPr>
          <a:xfrm>
            <a:off x="6618541" y="5516829"/>
            <a:ext cx="362750" cy="44919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perroquet 2.png">
            <a:hlinkClick r:id="rId27" action="ppaction://hlinksldjump"/>
          </p:cNvPr>
          <p:cNvPicPr>
            <a:picLocks noChangeAspect="1"/>
          </p:cNvPicPr>
          <p:nvPr/>
        </p:nvPicPr>
        <p:blipFill rotWithShape="1">
          <a:blip r:embed="rId28">
            <a:extLst>
              <a:ext uri="{28A0092B-C50C-407E-A947-70E740481C1C}">
                <a14:useLocalDpi xmlns="" xmlns:a14="http://schemas.microsoft.com/office/drawing/2010/main" val="0"/>
              </a:ext>
            </a:extLst>
          </a:blip>
          <a:srcRect l="8640" t="25471" r="5019" b="15809"/>
          <a:stretch/>
        </p:blipFill>
        <p:spPr>
          <a:xfrm>
            <a:off x="4606983" y="5582387"/>
            <a:ext cx="673464" cy="282624"/>
          </a:xfrm>
          <a:prstGeom prst="rect">
            <a:avLst/>
          </a:prstGeom>
        </p:spPr>
      </p:pic>
      <p:sp>
        <p:nvSpPr>
          <p:cNvPr id="31" name="Rectangle 30">
            <a:hlinkClick r:id="rId13" action="ppaction://hlinksldjump"/>
          </p:cNvPr>
          <p:cNvSpPr/>
          <p:nvPr/>
        </p:nvSpPr>
        <p:spPr>
          <a:xfrm>
            <a:off x="7035507" y="5270922"/>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a:hlinkClick r:id="rId13" action="ppaction://hlinksldjump"/>
          </p:cNvPr>
          <p:cNvSpPr/>
          <p:nvPr/>
        </p:nvSpPr>
        <p:spPr>
          <a:xfrm>
            <a:off x="8685105" y="5789640"/>
            <a:ext cx="362750" cy="349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a:hlinkClick r:id="rId16" action="ppaction://hlinksldjump"/>
          </p:cNvPr>
          <p:cNvSpPr/>
          <p:nvPr/>
        </p:nvSpPr>
        <p:spPr>
          <a:xfrm>
            <a:off x="7386067" y="5238175"/>
            <a:ext cx="264587" cy="2217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a:hlinkClick r:id="rId16" action="ppaction://hlinksldjump"/>
          </p:cNvPr>
          <p:cNvSpPr/>
          <p:nvPr/>
        </p:nvSpPr>
        <p:spPr>
          <a:xfrm>
            <a:off x="8223115" y="5184359"/>
            <a:ext cx="264587" cy="2217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a:hlinkClick r:id="rId19" action="ppaction://hlinksldjump"/>
          </p:cNvPr>
          <p:cNvSpPr/>
          <p:nvPr/>
        </p:nvSpPr>
        <p:spPr>
          <a:xfrm>
            <a:off x="4707840" y="2257074"/>
            <a:ext cx="680256" cy="5504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hlinkClick r:id="rId6" action="ppaction://hlinksldjump"/>
          </p:cNvPr>
          <p:cNvSpPr/>
          <p:nvPr/>
        </p:nvSpPr>
        <p:spPr>
          <a:xfrm>
            <a:off x="2655350" y="5918891"/>
            <a:ext cx="716848" cy="3565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36">
            <a:hlinkClick r:id="rId21" action="ppaction://hlinksldjump"/>
          </p:cNvPr>
          <p:cNvSpPr/>
          <p:nvPr/>
        </p:nvSpPr>
        <p:spPr>
          <a:xfrm>
            <a:off x="430559" y="1839739"/>
            <a:ext cx="1128569" cy="113053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4479667" y="2967335"/>
            <a:ext cx="184666" cy="923330"/>
          </a:xfrm>
          <a:prstGeom prst="rect">
            <a:avLst/>
          </a:prstGeom>
          <a:noFill/>
        </p:spPr>
        <p:txBody>
          <a:bodyPr wrap="none" lIns="91440" tIns="45720" rIns="91440" bIns="45720">
            <a:spAutoFit/>
          </a:bodyPr>
          <a:lstStyle/>
          <a:p>
            <a:pPr algn="ct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8" name="ZoneTexte 37"/>
          <p:cNvSpPr txBox="1"/>
          <p:nvPr/>
        </p:nvSpPr>
        <p:spPr>
          <a:xfrm>
            <a:off x="0" y="6269393"/>
            <a:ext cx="9144000" cy="584776"/>
          </a:xfrm>
          <a:prstGeom prst="rect">
            <a:avLst/>
          </a:prstGeom>
          <a:noFill/>
        </p:spPr>
        <p:txBody>
          <a:bodyPr wrap="square" rtlCol="0">
            <a:spAutoFit/>
          </a:bodyPr>
          <a:lstStyle/>
          <a:p>
            <a:r>
              <a:rPr lang="fr-FR" sz="1600" dirty="0" smtClean="0"/>
              <a:t>Balade-toi sur l’écran avec la souris et </a:t>
            </a:r>
            <a:r>
              <a:rPr lang="fr-FR" sz="1600" b="1" dirty="0" smtClean="0"/>
              <a:t>clique</a:t>
            </a:r>
            <a:r>
              <a:rPr lang="fr-FR" sz="1600" dirty="0" smtClean="0"/>
              <a:t> sur les éléments de ton choix lorsque tu vois </a:t>
            </a:r>
            <a:r>
              <a:rPr lang="fr-FR" sz="1600" dirty="0" err="1" smtClean="0"/>
              <a:t>appara</a:t>
            </a:r>
            <a:r>
              <a:rPr lang="ro-RO" sz="1600" dirty="0" smtClean="0"/>
              <a:t>î</a:t>
            </a:r>
            <a:r>
              <a:rPr lang="fr-FR" sz="1600" dirty="0" err="1" smtClean="0"/>
              <a:t>tre</a:t>
            </a:r>
            <a:r>
              <a:rPr lang="fr-FR" sz="1600" dirty="0" smtClean="0"/>
              <a:t> une </a:t>
            </a:r>
            <a:r>
              <a:rPr lang="fr-FR" sz="1600" b="1" dirty="0" smtClean="0"/>
              <a:t>petite main </a:t>
            </a:r>
            <a:r>
              <a:rPr lang="fr-FR" sz="1600" dirty="0" smtClean="0"/>
              <a:t>!</a:t>
            </a:r>
            <a:endParaRPr lang="fr-FR" sz="1600" dirty="0"/>
          </a:p>
        </p:txBody>
      </p:sp>
      <p:sp>
        <p:nvSpPr>
          <p:cNvPr id="39" name="ZoneTexte 38"/>
          <p:cNvSpPr txBox="1"/>
          <p:nvPr/>
        </p:nvSpPr>
        <p:spPr>
          <a:xfrm>
            <a:off x="2049238" y="0"/>
            <a:ext cx="5601416" cy="369332"/>
          </a:xfrm>
          <a:prstGeom prst="rect">
            <a:avLst/>
          </a:prstGeom>
          <a:noFill/>
        </p:spPr>
        <p:txBody>
          <a:bodyPr wrap="square" rtlCol="0">
            <a:spAutoFit/>
          </a:bodyPr>
          <a:lstStyle/>
          <a:p>
            <a:r>
              <a:rPr lang="fr-FR" dirty="0" smtClean="0">
                <a:latin typeface="Comic Sans MS"/>
                <a:cs typeface="Comic Sans MS"/>
              </a:rPr>
              <a:t> LA DÉCOUVERTE DE</a:t>
            </a:r>
            <a:endParaRPr lang="fr-FR" dirty="0">
              <a:latin typeface="Comic Sans MS"/>
              <a:cs typeface="Comic Sans MS"/>
            </a:endParaRPr>
          </a:p>
        </p:txBody>
      </p:sp>
      <p:sp>
        <p:nvSpPr>
          <p:cNvPr id="40" name="Rectangle 39">
            <a:hlinkClick r:id="rId20" action="ppaction://hlinksldjump"/>
          </p:cNvPr>
          <p:cNvSpPr/>
          <p:nvPr/>
        </p:nvSpPr>
        <p:spPr>
          <a:xfrm>
            <a:off x="7125095" y="5744308"/>
            <a:ext cx="362750" cy="3192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ZoneTexte 52">
            <a:hlinkClick r:id="rId29" action="ppaction://hlinksldjump"/>
          </p:cNvPr>
          <p:cNvSpPr txBox="1"/>
          <p:nvPr/>
        </p:nvSpPr>
        <p:spPr>
          <a:xfrm>
            <a:off x="6280664" y="-6641"/>
            <a:ext cx="1175825" cy="369332"/>
          </a:xfrm>
          <a:prstGeom prst="rect">
            <a:avLst/>
          </a:prstGeom>
          <a:noFill/>
        </p:spPr>
        <p:txBody>
          <a:bodyPr wrap="square" rtlCol="0">
            <a:spAutoFit/>
          </a:bodyPr>
          <a:lstStyle/>
          <a:p>
            <a:r>
              <a:rPr lang="fr-FR" dirty="0" smtClean="0">
                <a:latin typeface="Comic Sans MS"/>
                <a:cs typeface="Comic Sans MS"/>
              </a:rPr>
              <a:t>RÉCIFAL</a:t>
            </a:r>
            <a:endParaRPr lang="fr-FR" dirty="0">
              <a:latin typeface="Comic Sans MS"/>
              <a:cs typeface="Comic Sans MS"/>
            </a:endParaRPr>
          </a:p>
        </p:txBody>
      </p:sp>
      <p:sp>
        <p:nvSpPr>
          <p:cNvPr id="41" name="ZoneTexte 40">
            <a:hlinkClick r:id="rId30" action="ppaction://hlinksldjump"/>
          </p:cNvPr>
          <p:cNvSpPr txBox="1"/>
          <p:nvPr/>
        </p:nvSpPr>
        <p:spPr>
          <a:xfrm>
            <a:off x="4479667" y="0"/>
            <a:ext cx="1942186" cy="369332"/>
          </a:xfrm>
          <a:prstGeom prst="rect">
            <a:avLst/>
          </a:prstGeom>
          <a:noFill/>
        </p:spPr>
        <p:txBody>
          <a:bodyPr wrap="square" rtlCol="0">
            <a:spAutoFit/>
          </a:bodyPr>
          <a:lstStyle/>
          <a:p>
            <a:r>
              <a:rPr lang="fr-FR" dirty="0" smtClean="0">
                <a:latin typeface="Comic Sans MS"/>
                <a:cs typeface="Comic Sans MS"/>
              </a:rPr>
              <a:t>L’ÉCOSYSTÈME</a:t>
            </a:r>
            <a:endParaRPr lang="fr-FR" dirty="0">
              <a:latin typeface="Comic Sans MS"/>
              <a:cs typeface="Comic Sans MS"/>
            </a:endParaRPr>
          </a:p>
        </p:txBody>
      </p:sp>
      <p:sp>
        <p:nvSpPr>
          <p:cNvPr id="46" name="Bouton d'action : Accueil 45">
            <a:hlinkClick r:id="rId31"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2" name="Image 41" descr="planton(1).png"/>
          <p:cNvPicPr>
            <a:picLocks noChangeAspect="1"/>
          </p:cNvPicPr>
          <p:nvPr/>
        </p:nvPicPr>
        <p:blipFill rotWithShape="1">
          <a:blip r:embed="rId32">
            <a:extLst>
              <a:ext uri="{28A0092B-C50C-407E-A947-70E740481C1C}">
                <a14:useLocalDpi xmlns="" xmlns:a14="http://schemas.microsoft.com/office/drawing/2010/main" val="0"/>
              </a:ext>
            </a:extLst>
          </a:blip>
          <a:srcRect l="5517" t="8957" r="46092" b="23295"/>
          <a:stretch/>
        </p:blipFill>
        <p:spPr>
          <a:xfrm>
            <a:off x="2483507" y="4645309"/>
            <a:ext cx="1119452" cy="937078"/>
          </a:xfrm>
          <a:prstGeom prst="rect">
            <a:avLst/>
          </a:prstGeom>
        </p:spPr>
      </p:pic>
      <p:sp>
        <p:nvSpPr>
          <p:cNvPr id="47" name="Rectangle 46">
            <a:hlinkClick r:id="rId33" action="ppaction://hlinksldjump"/>
          </p:cNvPr>
          <p:cNvSpPr/>
          <p:nvPr/>
        </p:nvSpPr>
        <p:spPr>
          <a:xfrm>
            <a:off x="2904906" y="4645309"/>
            <a:ext cx="560141" cy="6014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51754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42334" y="2333684"/>
            <a:ext cx="9101666" cy="4278094"/>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smtClean="0"/>
              <a:t>: </a:t>
            </a:r>
            <a:r>
              <a:rPr lang="fr-FR" sz="1600" dirty="0"/>
              <a:t>zooplancton et produits photosynthétiques (sucres) des zooxanthelles (algues</a:t>
            </a:r>
            <a:r>
              <a:rPr lang="fr-FR" sz="1600" dirty="0" smtClean="0"/>
              <a:t>)</a:t>
            </a:r>
          </a:p>
          <a:p>
            <a:endParaRPr lang="fr-FR" sz="1600" dirty="0"/>
          </a:p>
          <a:p>
            <a:r>
              <a:rPr lang="fr-FR" sz="1600" b="1" dirty="0">
                <a:solidFill>
                  <a:srgbClr val="008000"/>
                </a:solidFill>
              </a:rPr>
              <a:t>HABITAT </a:t>
            </a:r>
            <a:r>
              <a:rPr lang="fr-FR" sz="1600" dirty="0" smtClean="0">
                <a:solidFill>
                  <a:srgbClr val="008000"/>
                </a:solidFill>
              </a:rPr>
              <a:t>: </a:t>
            </a:r>
            <a:r>
              <a:rPr lang="fr-FR" sz="1600" dirty="0"/>
              <a:t>Récif </a:t>
            </a:r>
            <a:r>
              <a:rPr lang="fr-FR" sz="1600" dirty="0" smtClean="0"/>
              <a:t>corallien</a:t>
            </a:r>
          </a:p>
          <a:p>
            <a:endParaRPr lang="fr-FR" sz="1600" dirty="0"/>
          </a:p>
          <a:p>
            <a:r>
              <a:rPr lang="fr-FR" sz="1600" b="1" dirty="0">
                <a:solidFill>
                  <a:srgbClr val="0000FF"/>
                </a:solidFill>
              </a:rPr>
              <a:t>REPRODUCTION</a:t>
            </a:r>
            <a:r>
              <a:rPr lang="fr-FR" sz="1600" dirty="0">
                <a:solidFill>
                  <a:srgbClr val="0000FF"/>
                </a:solidFill>
              </a:rPr>
              <a:t> </a:t>
            </a:r>
            <a:r>
              <a:rPr lang="fr-FR" sz="1600" dirty="0" smtClean="0">
                <a:solidFill>
                  <a:srgbClr val="0000FF"/>
                </a:solidFill>
              </a:rPr>
              <a:t>: </a:t>
            </a:r>
            <a:r>
              <a:rPr lang="fr-FR" sz="1600" dirty="0"/>
              <a:t>reproduction sexuée, les cellules reproductrices sont libérées dans le milieu, la cellule œuf donne une larve qui se fixe au </a:t>
            </a:r>
            <a:r>
              <a:rPr lang="fr-FR" sz="1600" dirty="0" smtClean="0"/>
              <a:t>                   pour </a:t>
            </a:r>
            <a:r>
              <a:rPr lang="fr-FR" sz="1600" dirty="0"/>
              <a:t>former un polype (à l'origine d'une nouvelle colonie).</a:t>
            </a:r>
          </a:p>
          <a:p>
            <a:endParaRPr lang="fr-FR" sz="1600" dirty="0"/>
          </a:p>
          <a:p>
            <a:r>
              <a:rPr lang="fr-FR" sz="1600" b="1" dirty="0">
                <a:solidFill>
                  <a:srgbClr val="660066"/>
                </a:solidFill>
              </a:rPr>
              <a:t>INFORMATIONS DIVERSES</a:t>
            </a:r>
            <a:r>
              <a:rPr lang="fr-FR" sz="1600" dirty="0">
                <a:solidFill>
                  <a:srgbClr val="660066"/>
                </a:solidFill>
              </a:rPr>
              <a:t> </a:t>
            </a:r>
            <a:r>
              <a:rPr lang="fr-FR" sz="1600" dirty="0"/>
              <a:t>: Le corail cerveau symétrique est l'une des 40 espèces de corail les plus </a:t>
            </a:r>
            <a:r>
              <a:rPr lang="fr-FR" sz="1600" dirty="0" smtClean="0"/>
              <a:t>répandues </a:t>
            </a:r>
            <a:r>
              <a:rPr lang="fr-FR" sz="1600" dirty="0"/>
              <a:t>dans les récifs de la </a:t>
            </a:r>
            <a:r>
              <a:rPr lang="fr-FR" sz="1600" dirty="0" smtClean="0"/>
              <a:t>Caraïbe. </a:t>
            </a:r>
            <a:r>
              <a:rPr lang="fr-FR" sz="1600" dirty="0"/>
              <a:t>Les polypes du corail cerveau symétriques forment des dômes hémisphériques (« patates ») de 15 à 180cm de diamètre, et dont la surface est couverte de sillons interconnectés rassemblant à un cerveau. La couleur de ce corail, qui varie du jaune, au verdâtre ou au marron, dépend de la nature des zooxanthelles présentes. Le diamètre de ces dômes croit de 1cm par an, ainsi certains dômes sont plus que centenaires. </a:t>
            </a:r>
            <a:endParaRPr lang="fr-FR" sz="1600" dirty="0" smtClean="0"/>
          </a:p>
          <a:p>
            <a:endParaRPr lang="fr-FR" sz="1600" dirty="0"/>
          </a:p>
          <a:p>
            <a:r>
              <a:rPr lang="fr-FR" sz="1600" b="1" dirty="0">
                <a:solidFill>
                  <a:srgbClr val="800000"/>
                </a:solidFill>
              </a:rPr>
              <a:t>PRINCIPALES MENACES</a:t>
            </a:r>
            <a:r>
              <a:rPr lang="fr-FR" sz="1600" dirty="0">
                <a:solidFill>
                  <a:srgbClr val="800000"/>
                </a:solidFill>
              </a:rPr>
              <a:t> : </a:t>
            </a:r>
            <a:r>
              <a:rPr lang="fr-FR" sz="1600" dirty="0"/>
              <a:t> </a:t>
            </a:r>
            <a:r>
              <a:rPr lang="fr-FR" sz="1600" dirty="0" smtClean="0"/>
              <a:t>Le </a:t>
            </a:r>
            <a:r>
              <a:rPr lang="fr-FR" sz="1600" dirty="0"/>
              <a:t>blanchiment du corail (dû à l'expulsion des zooxanthelles en périodes de stress et de réchauffement des eaux) accélère la mortalité de cette espèce et participe à la fragilisation des récifs.</a:t>
            </a:r>
          </a:p>
          <a:p>
            <a:endParaRPr lang="fr-FR" sz="1600" dirty="0"/>
          </a:p>
        </p:txBody>
      </p:sp>
      <p:pic>
        <p:nvPicPr>
          <p:cNvPr id="3" name="Image 2"/>
          <p:cNvPicPr>
            <a:picLocks noChangeAspect="1"/>
          </p:cNvPicPr>
          <p:nvPr/>
        </p:nvPicPr>
        <p:blipFill>
          <a:blip r:embed="rId3"/>
          <a:stretch>
            <a:fillRect/>
          </a:stretch>
        </p:blipFill>
        <p:spPr>
          <a:xfrm>
            <a:off x="3619321" y="173164"/>
            <a:ext cx="2438400" cy="1828800"/>
          </a:xfrm>
          <a:prstGeom prst="rect">
            <a:avLst/>
          </a:prstGeom>
        </p:spPr>
      </p:pic>
      <p:pic>
        <p:nvPicPr>
          <p:cNvPr id="7" name="Image 6"/>
          <p:cNvPicPr>
            <a:picLocks noChangeAspect="1"/>
          </p:cNvPicPr>
          <p:nvPr/>
        </p:nvPicPr>
        <p:blipFill>
          <a:blip r:embed="rId4"/>
          <a:stretch>
            <a:fillRect/>
          </a:stretch>
        </p:blipFill>
        <p:spPr>
          <a:xfrm>
            <a:off x="6313365" y="164737"/>
            <a:ext cx="2449635" cy="1837227"/>
          </a:xfrm>
          <a:prstGeom prst="rect">
            <a:avLst/>
          </a:prstGeom>
        </p:spPr>
      </p:pic>
      <p:sp>
        <p:nvSpPr>
          <p:cNvPr id="8" name="Rectangle 7"/>
          <p:cNvSpPr/>
          <p:nvPr/>
        </p:nvSpPr>
        <p:spPr>
          <a:xfrm>
            <a:off x="3619320" y="1987497"/>
            <a:ext cx="5482346" cy="369332"/>
          </a:xfrm>
          <a:prstGeom prst="rect">
            <a:avLst/>
          </a:prstGeom>
        </p:spPr>
        <p:txBody>
          <a:bodyPr wrap="square">
            <a:spAutoFit/>
          </a:bodyPr>
          <a:lstStyle/>
          <a:p>
            <a:r>
              <a:rPr lang="fr-FR" dirty="0"/>
              <a:t>corail cerveau symétrique en gros plan et dans un récif</a:t>
            </a:r>
          </a:p>
        </p:txBody>
      </p:sp>
      <p:sp>
        <p:nvSpPr>
          <p:cNvPr id="10" name="ZoneTexte 9"/>
          <p:cNvSpPr txBox="1"/>
          <p:nvPr/>
        </p:nvSpPr>
        <p:spPr>
          <a:xfrm>
            <a:off x="47033" y="34815"/>
            <a:ext cx="3409891" cy="1384995"/>
          </a:xfrm>
          <a:prstGeom prst="rect">
            <a:avLst/>
          </a:prstGeom>
          <a:noFill/>
        </p:spPr>
        <p:txBody>
          <a:bodyPr wrap="square" rtlCol="0">
            <a:spAutoFit/>
          </a:bodyPr>
          <a:lstStyle/>
          <a:p>
            <a:r>
              <a:rPr lang="fr-FR" sz="2800" u="sng" dirty="0" smtClean="0"/>
              <a:t>Nom commun: </a:t>
            </a:r>
            <a:r>
              <a:rPr lang="fr-FR" sz="2800" b="1" u="sng" dirty="0"/>
              <a:t>Cerveau de Neptune</a:t>
            </a:r>
          </a:p>
          <a:p>
            <a:endParaRPr lang="fr-FR" sz="2800" b="1" u="sng" dirty="0"/>
          </a:p>
        </p:txBody>
      </p:sp>
      <p:sp>
        <p:nvSpPr>
          <p:cNvPr id="11" name="ZoneTexte 10"/>
          <p:cNvSpPr txBox="1"/>
          <p:nvPr/>
        </p:nvSpPr>
        <p:spPr>
          <a:xfrm>
            <a:off x="42334" y="1242268"/>
            <a:ext cx="6047806" cy="369332"/>
          </a:xfrm>
          <a:prstGeom prst="rect">
            <a:avLst/>
          </a:prstGeom>
          <a:noFill/>
        </p:spPr>
        <p:txBody>
          <a:bodyPr wrap="square" rtlCol="0">
            <a:spAutoFit/>
          </a:bodyPr>
          <a:lstStyle/>
          <a:p>
            <a:r>
              <a:rPr lang="fr-FR" dirty="0" smtClean="0"/>
              <a:t>Nom scientifique:</a:t>
            </a:r>
            <a:r>
              <a:rPr lang="fr-FR" i="1" dirty="0" smtClean="0"/>
              <a:t> </a:t>
            </a:r>
            <a:r>
              <a:rPr lang="it-IT" b="1" i="1" dirty="0" err="1"/>
              <a:t>Diploria</a:t>
            </a:r>
            <a:r>
              <a:rPr lang="it-IT" b="1" i="1" dirty="0"/>
              <a:t> </a:t>
            </a:r>
            <a:r>
              <a:rPr lang="it-IT" b="1" i="1" dirty="0" err="1"/>
              <a:t>strigosa</a:t>
            </a:r>
            <a:r>
              <a:rPr lang="it-IT" b="1" dirty="0"/>
              <a:t> </a:t>
            </a:r>
            <a:endParaRPr lang="fr-FR" b="1" dirty="0"/>
          </a:p>
        </p:txBody>
      </p:sp>
      <p:sp>
        <p:nvSpPr>
          <p:cNvPr id="2" name="ZoneTexte 1">
            <a:hlinkClick r:id="rId5" action="ppaction://hlinksldjump"/>
          </p:cNvPr>
          <p:cNvSpPr txBox="1"/>
          <p:nvPr/>
        </p:nvSpPr>
        <p:spPr>
          <a:xfrm>
            <a:off x="47033" y="2571505"/>
            <a:ext cx="1928354" cy="369332"/>
          </a:xfrm>
          <a:prstGeom prst="rect">
            <a:avLst/>
          </a:prstGeom>
          <a:noFill/>
        </p:spPr>
        <p:txBody>
          <a:bodyPr wrap="square" rtlCol="0">
            <a:spAutoFit/>
          </a:bodyPr>
          <a:lstStyle/>
          <a:p>
            <a:r>
              <a:rPr lang="fr-FR" dirty="0"/>
              <a:t>s</a:t>
            </a:r>
            <a:r>
              <a:rPr lang="fr-FR" dirty="0" smtClean="0"/>
              <a:t>ymbiotiques*</a:t>
            </a:r>
            <a:endParaRPr lang="fr-FR" dirty="0"/>
          </a:p>
        </p:txBody>
      </p:sp>
      <p:sp>
        <p:nvSpPr>
          <p:cNvPr id="5" name="ZoneTexte 4">
            <a:hlinkClick r:id="rId5" action="ppaction://hlinksldjump"/>
          </p:cNvPr>
          <p:cNvSpPr txBox="1"/>
          <p:nvPr/>
        </p:nvSpPr>
        <p:spPr>
          <a:xfrm>
            <a:off x="2963078" y="3559339"/>
            <a:ext cx="987693" cy="338554"/>
          </a:xfrm>
          <a:prstGeom prst="rect">
            <a:avLst/>
          </a:prstGeom>
          <a:noFill/>
        </p:spPr>
        <p:txBody>
          <a:bodyPr wrap="square" rtlCol="0">
            <a:spAutoFit/>
          </a:bodyPr>
          <a:lstStyle/>
          <a:p>
            <a:r>
              <a:rPr lang="fr-FR" sz="1600" dirty="0"/>
              <a:t>s</a:t>
            </a:r>
            <a:r>
              <a:rPr lang="fr-FR" sz="1600" dirty="0" smtClean="0"/>
              <a:t>ubstrat*</a:t>
            </a:r>
            <a:endParaRPr lang="fr-FR" sz="1600" dirty="0"/>
          </a:p>
        </p:txBody>
      </p:sp>
    </p:spTree>
    <p:extLst>
      <p:ext uri="{BB962C8B-B14F-4D97-AF65-F5344CB8AC3E}">
        <p14:creationId xmlns="" xmlns:p14="http://schemas.microsoft.com/office/powerpoint/2010/main" val="1453520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42334" y="2856575"/>
            <a:ext cx="9101666" cy="4278094"/>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smtClean="0"/>
              <a:t>: </a:t>
            </a:r>
            <a:r>
              <a:rPr lang="fr-FR" sz="1600" dirty="0"/>
              <a:t>le corail massif étoilé est constitué de nombreux polypes qui se nourrissent de plancton (la nuit) et des sucres produits par les algues (zooxanthelles) avec qui ils vivent </a:t>
            </a:r>
            <a:r>
              <a:rPr lang="fr-FR" sz="1600" dirty="0" smtClean="0"/>
              <a:t>en</a:t>
            </a:r>
          </a:p>
          <a:p>
            <a:endParaRPr lang="fr-FR" sz="1600" dirty="0"/>
          </a:p>
          <a:p>
            <a:r>
              <a:rPr lang="fr-FR" sz="1600" b="1" dirty="0">
                <a:solidFill>
                  <a:srgbClr val="008000"/>
                </a:solidFill>
              </a:rPr>
              <a:t>HABITAT </a:t>
            </a:r>
            <a:r>
              <a:rPr lang="fr-FR" sz="1600" dirty="0" smtClean="0">
                <a:solidFill>
                  <a:srgbClr val="008000"/>
                </a:solidFill>
              </a:rPr>
              <a:t>: </a:t>
            </a:r>
            <a:r>
              <a:rPr lang="fr-FR" sz="1600" dirty="0"/>
              <a:t>Récif </a:t>
            </a:r>
            <a:r>
              <a:rPr lang="fr-FR" sz="1600" dirty="0" smtClean="0"/>
              <a:t>corallien</a:t>
            </a:r>
            <a:endParaRPr lang="fr-FR" sz="1600" dirty="0" smtClean="0">
              <a:solidFill>
                <a:srgbClr val="008000"/>
              </a:solidFill>
            </a:endParaRPr>
          </a:p>
          <a:p>
            <a:endParaRPr lang="fr-FR" sz="1600" dirty="0"/>
          </a:p>
          <a:p>
            <a:r>
              <a:rPr lang="fr-FR" sz="1600" b="1" dirty="0">
                <a:solidFill>
                  <a:srgbClr val="0000FF"/>
                </a:solidFill>
              </a:rPr>
              <a:t>REPRODUCTION</a:t>
            </a:r>
            <a:r>
              <a:rPr lang="fr-FR" sz="1600" dirty="0">
                <a:solidFill>
                  <a:srgbClr val="0000FF"/>
                </a:solidFill>
              </a:rPr>
              <a:t> </a:t>
            </a:r>
            <a:r>
              <a:rPr lang="fr-FR" sz="1600" dirty="0" smtClean="0">
                <a:solidFill>
                  <a:srgbClr val="0000FF"/>
                </a:solidFill>
              </a:rPr>
              <a:t>: </a:t>
            </a:r>
            <a:r>
              <a:rPr lang="fr-FR" sz="1600" dirty="0"/>
              <a:t>une fois par an, quelques jours après la pleine lune de septembre, les polypes libèrent simultanément leurs cellules reproductrices mâles et femelles. La fécondation se fait presque aussitôt, puis les œufs montent en surface, donnent naissance à des larves </a:t>
            </a:r>
            <a:r>
              <a:rPr lang="fr-FR" sz="1600" dirty="0" err="1"/>
              <a:t>planula</a:t>
            </a:r>
            <a:r>
              <a:rPr lang="fr-FR" sz="1600" dirty="0"/>
              <a:t> qui se dispersent avant de retomber au fond et de se fixer pour donner naissance à de nouveaux polypes qui généreront de nouvelles colonies.</a:t>
            </a:r>
          </a:p>
          <a:p>
            <a:endParaRPr lang="fr-FR" sz="1600" dirty="0"/>
          </a:p>
          <a:p>
            <a:r>
              <a:rPr lang="fr-FR" sz="1600" b="1" dirty="0">
                <a:solidFill>
                  <a:srgbClr val="660066"/>
                </a:solidFill>
              </a:rPr>
              <a:t>INFORMATIONS DIVERSES</a:t>
            </a:r>
            <a:r>
              <a:rPr lang="fr-FR" sz="1600" dirty="0">
                <a:solidFill>
                  <a:srgbClr val="660066"/>
                </a:solidFill>
              </a:rPr>
              <a:t> </a:t>
            </a:r>
            <a:r>
              <a:rPr lang="fr-FR" sz="1600" dirty="0"/>
              <a:t>:  le corail étoilé massif est l'une des espèces les plus abondantes de la Caraïbe, il se développe entre 0 et 80m de profondeur et peut avoir des aspects et couleurs variables. On le retrouve en grande quantité parmi les fossiles de la Grande-terre. Ses œufs sont consommés par des vers et des ophiures dès la ponte. Les polypes sont aussi broutés par les poissons perroquets</a:t>
            </a:r>
            <a:r>
              <a:rPr lang="fr-FR" sz="1600" dirty="0" smtClean="0"/>
              <a:t>.</a:t>
            </a:r>
            <a:endParaRPr lang="fr-FR" sz="1600" dirty="0"/>
          </a:p>
          <a:p>
            <a:r>
              <a:rPr lang="fr-FR" sz="1600" b="1" dirty="0">
                <a:solidFill>
                  <a:srgbClr val="800000"/>
                </a:solidFill>
              </a:rPr>
              <a:t>PRINCIPALES MENACES</a:t>
            </a:r>
            <a:r>
              <a:rPr lang="fr-FR" sz="1600" dirty="0">
                <a:solidFill>
                  <a:srgbClr val="800000"/>
                </a:solidFill>
              </a:rPr>
              <a:t> : </a:t>
            </a:r>
            <a:r>
              <a:rPr lang="fr-FR" sz="1600" dirty="0"/>
              <a:t> Réchauffement climatique, blanchiment, houle, pollution, action des encres, coups de </a:t>
            </a:r>
            <a:r>
              <a:rPr lang="fr-FR" sz="1600" dirty="0" smtClean="0"/>
              <a:t>palmes.</a:t>
            </a:r>
            <a:endParaRPr lang="fr-FR" sz="1600" dirty="0"/>
          </a:p>
          <a:p>
            <a:endParaRPr lang="fr-FR" sz="1600" dirty="0"/>
          </a:p>
        </p:txBody>
      </p:sp>
      <p:sp>
        <p:nvSpPr>
          <p:cNvPr id="7" name="ZoneTexte 6"/>
          <p:cNvSpPr txBox="1"/>
          <p:nvPr/>
        </p:nvSpPr>
        <p:spPr>
          <a:xfrm>
            <a:off x="216469" y="141804"/>
            <a:ext cx="4283022" cy="800219"/>
          </a:xfrm>
          <a:prstGeom prst="rect">
            <a:avLst/>
          </a:prstGeom>
          <a:noFill/>
        </p:spPr>
        <p:txBody>
          <a:bodyPr wrap="square" rtlCol="0">
            <a:spAutoFit/>
          </a:bodyPr>
          <a:lstStyle/>
          <a:p>
            <a:r>
              <a:rPr lang="fr-FR" sz="2800" u="sng" dirty="0" smtClean="0"/>
              <a:t>Nom commun: </a:t>
            </a:r>
            <a:r>
              <a:rPr lang="fr-FR" sz="2800" b="1" u="sng" dirty="0"/>
              <a:t>Corail étoilé</a:t>
            </a:r>
          </a:p>
          <a:p>
            <a:endParaRPr lang="fr-FR" b="1" dirty="0"/>
          </a:p>
        </p:txBody>
      </p:sp>
      <p:sp>
        <p:nvSpPr>
          <p:cNvPr id="8" name="ZoneTexte 7"/>
          <p:cNvSpPr txBox="1"/>
          <p:nvPr/>
        </p:nvSpPr>
        <p:spPr>
          <a:xfrm>
            <a:off x="216469" y="709480"/>
            <a:ext cx="6047806" cy="646331"/>
          </a:xfrm>
          <a:prstGeom prst="rect">
            <a:avLst/>
          </a:prstGeom>
          <a:noFill/>
        </p:spPr>
        <p:txBody>
          <a:bodyPr wrap="square" rtlCol="0">
            <a:spAutoFit/>
          </a:bodyPr>
          <a:lstStyle/>
          <a:p>
            <a:r>
              <a:rPr lang="fr-FR" dirty="0" smtClean="0"/>
              <a:t>Nom scientifique:</a:t>
            </a:r>
            <a:r>
              <a:rPr lang="fr-FR" i="1" dirty="0" smtClean="0"/>
              <a:t> </a:t>
            </a:r>
            <a:r>
              <a:rPr lang="ro-RO" b="1" i="1" dirty="0"/>
              <a:t>Montastraea annularis</a:t>
            </a:r>
            <a:endParaRPr lang="ro-RO" b="1" dirty="0"/>
          </a:p>
          <a:p>
            <a:endParaRPr lang="fr-FR" b="1" dirty="0"/>
          </a:p>
        </p:txBody>
      </p:sp>
      <p:sp>
        <p:nvSpPr>
          <p:cNvPr id="10" name="Rectangle 9"/>
          <p:cNvSpPr/>
          <p:nvPr/>
        </p:nvSpPr>
        <p:spPr>
          <a:xfrm>
            <a:off x="7769059" y="201649"/>
            <a:ext cx="1269907" cy="1384995"/>
          </a:xfrm>
          <a:prstGeom prst="rect">
            <a:avLst/>
          </a:prstGeom>
        </p:spPr>
        <p:txBody>
          <a:bodyPr wrap="square">
            <a:spAutoFit/>
          </a:bodyPr>
          <a:lstStyle/>
          <a:p>
            <a:pPr algn="ctr"/>
            <a:r>
              <a:rPr lang="fr-FR" sz="1200" dirty="0" smtClean="0"/>
              <a:t>Corail étoilé étoilé libérant ces cellules reproductrices</a:t>
            </a:r>
          </a:p>
          <a:p>
            <a:pPr algn="ctr"/>
            <a:r>
              <a:rPr lang="fr-FR" sz="1200" dirty="0" smtClean="0"/>
              <a:t> </a:t>
            </a:r>
            <a:r>
              <a:rPr lang="fr-FR" sz="1200" dirty="0"/>
              <a:t>(</a:t>
            </a:r>
            <a:r>
              <a:rPr lang="fr-FR" sz="1200" dirty="0" smtClean="0"/>
              <a:t>photographies : Dominique </a:t>
            </a:r>
            <a:r>
              <a:rPr lang="fr-FR" sz="1200" dirty="0" err="1" smtClean="0"/>
              <a:t>Fradin</a:t>
            </a:r>
            <a:r>
              <a:rPr lang="fr-FR" sz="1200" dirty="0" smtClean="0"/>
              <a:t> </a:t>
            </a:r>
            <a:r>
              <a:rPr lang="fr-FR" sz="1200" dirty="0" smtClean="0"/>
              <a:t>)</a:t>
            </a:r>
            <a:endParaRPr lang="fr-FR" sz="1200" dirty="0"/>
          </a:p>
        </p:txBody>
      </p:sp>
      <p:sp>
        <p:nvSpPr>
          <p:cNvPr id="2" name="ZoneTexte 1">
            <a:hlinkClick r:id="rId3" action="ppaction://hlinksldjump"/>
          </p:cNvPr>
          <p:cNvSpPr txBox="1"/>
          <p:nvPr/>
        </p:nvSpPr>
        <p:spPr>
          <a:xfrm>
            <a:off x="7587991" y="3076095"/>
            <a:ext cx="1307811" cy="369332"/>
          </a:xfrm>
          <a:prstGeom prst="rect">
            <a:avLst/>
          </a:prstGeom>
          <a:noFill/>
        </p:spPr>
        <p:txBody>
          <a:bodyPr wrap="square" rtlCol="0">
            <a:spAutoFit/>
          </a:bodyPr>
          <a:lstStyle/>
          <a:p>
            <a:r>
              <a:rPr lang="fr-FR" dirty="0"/>
              <a:t>s</a:t>
            </a:r>
            <a:r>
              <a:rPr lang="fr-FR" dirty="0" smtClean="0"/>
              <a:t>ymbiose*.</a:t>
            </a:r>
            <a:endParaRPr lang="fr-FR" dirty="0"/>
          </a:p>
        </p:txBody>
      </p:sp>
      <p:pic>
        <p:nvPicPr>
          <p:cNvPr id="19" name="Image 18" descr="Corail_etoilé.gi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72186" y="141804"/>
            <a:ext cx="1928229" cy="2603109"/>
          </a:xfrm>
          <a:prstGeom prst="rect">
            <a:avLst/>
          </a:prstGeom>
        </p:spPr>
      </p:pic>
    </p:spTree>
    <p:extLst>
      <p:ext uri="{BB962C8B-B14F-4D97-AF65-F5344CB8AC3E}">
        <p14:creationId xmlns="" xmlns:p14="http://schemas.microsoft.com/office/powerpoint/2010/main" val="2621656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42334" y="2427012"/>
            <a:ext cx="9101666" cy="4031873"/>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smtClean="0"/>
              <a:t>: </a:t>
            </a:r>
            <a:r>
              <a:rPr lang="fr-FR" sz="1600" dirty="0"/>
              <a:t>plancton et nutriments produits par les zooxanthelles (algues symbiotiques</a:t>
            </a:r>
            <a:r>
              <a:rPr lang="fr-FR" sz="1600" dirty="0" smtClean="0"/>
              <a:t>).</a:t>
            </a:r>
            <a:endParaRPr lang="fr-FR" sz="1600" dirty="0" smtClean="0">
              <a:solidFill>
                <a:srgbClr val="008000"/>
              </a:solidFill>
            </a:endParaRPr>
          </a:p>
          <a:p>
            <a:endParaRPr lang="fr-FR" sz="1600" dirty="0"/>
          </a:p>
          <a:p>
            <a:r>
              <a:rPr lang="fr-FR" sz="1600" b="1" dirty="0">
                <a:solidFill>
                  <a:srgbClr val="0000FF"/>
                </a:solidFill>
              </a:rPr>
              <a:t>REPRODUCTION</a:t>
            </a:r>
            <a:r>
              <a:rPr lang="fr-FR" sz="1600" dirty="0">
                <a:solidFill>
                  <a:srgbClr val="0000FF"/>
                </a:solidFill>
              </a:rPr>
              <a:t> </a:t>
            </a:r>
            <a:r>
              <a:rPr lang="fr-FR" sz="1600" dirty="0" smtClean="0">
                <a:solidFill>
                  <a:srgbClr val="0000FF"/>
                </a:solidFill>
              </a:rPr>
              <a:t>: </a:t>
            </a:r>
            <a:r>
              <a:rPr lang="fr-FR" sz="1600" dirty="0"/>
              <a:t>par bourgeonnement ou sexuée à partir de 12cm (les colonies sont hermaphrodites, les cellules sexuelles sont libérées dans l'eau, la fécondation est externe, la croissance de la nouvelle colonie est de 2cm/an</a:t>
            </a:r>
            <a:r>
              <a:rPr lang="fr-FR" sz="1600" dirty="0" smtClean="0"/>
              <a:t>).</a:t>
            </a:r>
            <a:endParaRPr lang="fr-FR" sz="1600" dirty="0"/>
          </a:p>
          <a:p>
            <a:endParaRPr lang="fr-FR" sz="1600" dirty="0"/>
          </a:p>
          <a:p>
            <a:r>
              <a:rPr lang="fr-FR" sz="1600" b="1" dirty="0">
                <a:solidFill>
                  <a:srgbClr val="660066"/>
                </a:solidFill>
              </a:rPr>
              <a:t>INFORMATIONS DIVERSES</a:t>
            </a:r>
            <a:r>
              <a:rPr lang="fr-FR" sz="1600" dirty="0">
                <a:solidFill>
                  <a:srgbClr val="660066"/>
                </a:solidFill>
              </a:rPr>
              <a:t> </a:t>
            </a:r>
            <a:r>
              <a:rPr lang="fr-FR" sz="1600" dirty="0"/>
              <a:t>:  Cet octocoralliaire se rencontre souvent dans les zones d'arrière récif, à faible profondeur, dans la Caraïbe. Il forme des éventails de </a:t>
            </a:r>
            <a:r>
              <a:rPr lang="fr-FR" sz="1600" dirty="0" smtClean="0"/>
              <a:t>60  </a:t>
            </a:r>
            <a:r>
              <a:rPr lang="fr-FR" sz="1600" dirty="0"/>
              <a:t>à 180cm de large, aux coloris variables, souvent jaunes. Ils sont consommés par des gastéropodes qu'on trouve à leur surface (ex : monnaie Caraïbe à ocelles), ils sont aussi sensibles à certaines bactéries.</a:t>
            </a:r>
          </a:p>
          <a:p>
            <a:r>
              <a:rPr lang="fr-FR" sz="1600" dirty="0"/>
              <a:t/>
            </a:r>
            <a:br>
              <a:rPr lang="fr-FR" sz="1600" dirty="0"/>
            </a:br>
            <a:r>
              <a:rPr lang="fr-FR" sz="1600" i="1" dirty="0" smtClean="0"/>
              <a:t>(Etait utilisée par les saintois pour fouetter les blancs en neige et confectionner les tourments d’amour)</a:t>
            </a:r>
            <a:endParaRPr lang="fr-FR" sz="1600" i="1" dirty="0"/>
          </a:p>
          <a:p>
            <a:endParaRPr lang="fr-FR" sz="1600" dirty="0"/>
          </a:p>
          <a:p>
            <a:r>
              <a:rPr lang="fr-FR" sz="1600" b="1" dirty="0">
                <a:solidFill>
                  <a:srgbClr val="800000"/>
                </a:solidFill>
              </a:rPr>
              <a:t>PRINCIPALES MENACES</a:t>
            </a:r>
            <a:r>
              <a:rPr lang="fr-FR" sz="1600" dirty="0">
                <a:solidFill>
                  <a:srgbClr val="800000"/>
                </a:solidFill>
              </a:rPr>
              <a:t> : </a:t>
            </a:r>
            <a:r>
              <a:rPr lang="fr-FR" sz="1600" dirty="0"/>
              <a:t> Réchauffement climatique, blanchiment, houle, pollution, action des encres, coups de palmes</a:t>
            </a:r>
          </a:p>
          <a:p>
            <a:endParaRPr lang="fr-FR" sz="1600" dirty="0"/>
          </a:p>
        </p:txBody>
      </p:sp>
      <p:sp>
        <p:nvSpPr>
          <p:cNvPr id="7" name="ZoneTexte 6"/>
          <p:cNvSpPr txBox="1"/>
          <p:nvPr/>
        </p:nvSpPr>
        <p:spPr>
          <a:xfrm>
            <a:off x="216469" y="173164"/>
            <a:ext cx="4283022" cy="523220"/>
          </a:xfrm>
          <a:prstGeom prst="rect">
            <a:avLst/>
          </a:prstGeom>
          <a:noFill/>
        </p:spPr>
        <p:txBody>
          <a:bodyPr wrap="square" rtlCol="0">
            <a:spAutoFit/>
          </a:bodyPr>
          <a:lstStyle/>
          <a:p>
            <a:r>
              <a:rPr lang="fr-FR" sz="2800" u="sng" dirty="0" smtClean="0"/>
              <a:t>Nom commun: </a:t>
            </a:r>
            <a:r>
              <a:rPr lang="fr-FR" sz="2800" b="1" u="sng" dirty="0" smtClean="0"/>
              <a:t>Gorgone</a:t>
            </a:r>
            <a:endParaRPr lang="fr-FR" sz="2800" b="1" u="sng" dirty="0"/>
          </a:p>
        </p:txBody>
      </p:sp>
      <p:sp>
        <p:nvSpPr>
          <p:cNvPr id="8" name="ZoneTexte 7"/>
          <p:cNvSpPr txBox="1"/>
          <p:nvPr/>
        </p:nvSpPr>
        <p:spPr>
          <a:xfrm>
            <a:off x="216469" y="863084"/>
            <a:ext cx="6047806" cy="369332"/>
          </a:xfrm>
          <a:prstGeom prst="rect">
            <a:avLst/>
          </a:prstGeom>
          <a:noFill/>
        </p:spPr>
        <p:txBody>
          <a:bodyPr wrap="square" rtlCol="0">
            <a:spAutoFit/>
          </a:bodyPr>
          <a:lstStyle/>
          <a:p>
            <a:r>
              <a:rPr lang="fr-FR" dirty="0" smtClean="0"/>
              <a:t>Nom scientifique:</a:t>
            </a:r>
            <a:r>
              <a:rPr lang="fr-FR" i="1" dirty="0" smtClean="0"/>
              <a:t> </a:t>
            </a:r>
            <a:r>
              <a:rPr lang="it-IT" b="1" i="1" dirty="0"/>
              <a:t>Gorgonia </a:t>
            </a:r>
            <a:r>
              <a:rPr lang="it-IT" b="1" i="1" dirty="0" err="1" smtClean="0"/>
              <a:t>ventalina</a:t>
            </a:r>
            <a:endParaRPr lang="it-IT" b="1" dirty="0"/>
          </a:p>
        </p:txBody>
      </p:sp>
      <p:sp>
        <p:nvSpPr>
          <p:cNvPr id="9" name="ZoneTexte 8"/>
          <p:cNvSpPr txBox="1"/>
          <p:nvPr/>
        </p:nvSpPr>
        <p:spPr>
          <a:xfrm>
            <a:off x="216469" y="1248894"/>
            <a:ext cx="3060164" cy="369332"/>
          </a:xfrm>
          <a:prstGeom prst="rect">
            <a:avLst/>
          </a:prstGeom>
          <a:noFill/>
        </p:spPr>
        <p:txBody>
          <a:bodyPr wrap="square" rtlCol="0">
            <a:spAutoFit/>
          </a:bodyPr>
          <a:lstStyle/>
          <a:p>
            <a:r>
              <a:rPr lang="fr-FR" dirty="0" smtClean="0"/>
              <a:t>Nom créole: Eventail de mer </a:t>
            </a:r>
            <a:r>
              <a:rPr lang="fr-FR" b="1" dirty="0" smtClean="0"/>
              <a:t> </a:t>
            </a:r>
            <a:endParaRPr lang="fr-FR" b="1" dirty="0"/>
          </a:p>
        </p:txBody>
      </p:sp>
      <p:pic>
        <p:nvPicPr>
          <p:cNvPr id="3" name="Image 2"/>
          <p:cNvPicPr>
            <a:picLocks noChangeAspect="1"/>
          </p:cNvPicPr>
          <p:nvPr/>
        </p:nvPicPr>
        <p:blipFill>
          <a:blip r:embed="rId3"/>
          <a:stretch>
            <a:fillRect/>
          </a:stretch>
        </p:blipFill>
        <p:spPr>
          <a:xfrm>
            <a:off x="3974561" y="0"/>
            <a:ext cx="2794000" cy="2095500"/>
          </a:xfrm>
          <a:prstGeom prst="rect">
            <a:avLst/>
          </a:prstGeom>
        </p:spPr>
      </p:pic>
      <p:pic>
        <p:nvPicPr>
          <p:cNvPr id="10" name="Image 9"/>
          <p:cNvPicPr>
            <a:picLocks noChangeAspect="1"/>
          </p:cNvPicPr>
          <p:nvPr/>
        </p:nvPicPr>
        <p:blipFill>
          <a:blip r:embed="rId4"/>
          <a:stretch>
            <a:fillRect/>
          </a:stretch>
        </p:blipFill>
        <p:spPr>
          <a:xfrm>
            <a:off x="6857831" y="297918"/>
            <a:ext cx="2182120" cy="1636590"/>
          </a:xfrm>
          <a:prstGeom prst="rect">
            <a:avLst/>
          </a:prstGeom>
        </p:spPr>
      </p:pic>
      <p:sp>
        <p:nvSpPr>
          <p:cNvPr id="11" name="Rectangle 10"/>
          <p:cNvSpPr/>
          <p:nvPr/>
        </p:nvSpPr>
        <p:spPr>
          <a:xfrm>
            <a:off x="3649957" y="2103846"/>
            <a:ext cx="3351168" cy="276999"/>
          </a:xfrm>
          <a:prstGeom prst="rect">
            <a:avLst/>
          </a:prstGeom>
        </p:spPr>
        <p:txBody>
          <a:bodyPr wrap="square">
            <a:spAutoFit/>
          </a:bodyPr>
          <a:lstStyle/>
          <a:p>
            <a:r>
              <a:rPr lang="fr-FR" sz="1200" smtClean="0"/>
              <a:t>Vue générale d'une Gorgone « éventail de mer »</a:t>
            </a:r>
            <a:endParaRPr lang="fr-FR" sz="1200" dirty="0"/>
          </a:p>
        </p:txBody>
      </p:sp>
      <p:sp>
        <p:nvSpPr>
          <p:cNvPr id="12" name="Rectangle 11"/>
          <p:cNvSpPr/>
          <p:nvPr/>
        </p:nvSpPr>
        <p:spPr>
          <a:xfrm>
            <a:off x="6857831" y="1993201"/>
            <a:ext cx="3734225" cy="461665"/>
          </a:xfrm>
          <a:prstGeom prst="rect">
            <a:avLst/>
          </a:prstGeom>
        </p:spPr>
        <p:txBody>
          <a:bodyPr wrap="square">
            <a:spAutoFit/>
          </a:bodyPr>
          <a:lstStyle/>
          <a:p>
            <a:r>
              <a:rPr lang="fr-FR" sz="1200" dirty="0"/>
              <a:t>« Monnaie Caraïbes » sur </a:t>
            </a:r>
            <a:r>
              <a:rPr lang="fr-FR" sz="1200" dirty="0" smtClean="0"/>
              <a:t>gorgone</a:t>
            </a:r>
          </a:p>
          <a:p>
            <a:r>
              <a:rPr lang="fr-FR" sz="1200" dirty="0" smtClean="0"/>
              <a:t> </a:t>
            </a:r>
            <a:r>
              <a:rPr lang="fr-FR" sz="1200" dirty="0"/>
              <a:t>(Photo S. </a:t>
            </a:r>
            <a:r>
              <a:rPr lang="fr-FR" sz="1200" dirty="0" err="1"/>
              <a:t>Sauzereau</a:t>
            </a:r>
            <a:r>
              <a:rPr lang="fr-FR" sz="1200" dirty="0"/>
              <a:t>)  </a:t>
            </a:r>
          </a:p>
        </p:txBody>
      </p:sp>
      <p:sp>
        <p:nvSpPr>
          <p:cNvPr id="13" name="Rectangle 12">
            <a:hlinkClick r:id="rId5"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4184129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hlinkClick r:id="rId3"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6" name="Rectangle 4"/>
          <p:cNvSpPr>
            <a:spLocks noChangeArrowheads="1"/>
          </p:cNvSpPr>
          <p:nvPr/>
        </p:nvSpPr>
        <p:spPr bwMode="auto">
          <a:xfrm>
            <a:off x="0" y="2751694"/>
            <a:ext cx="9144000"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fr-FR" sz="1600" b="1" dirty="0">
                <a:solidFill>
                  <a:srgbClr val="008000"/>
                </a:solidFill>
                <a:latin typeface="Calibri" charset="0"/>
              </a:rPr>
              <a:t>HABITAT</a:t>
            </a:r>
            <a:r>
              <a:rPr lang="fr-FR" b="1" dirty="0">
                <a:solidFill>
                  <a:srgbClr val="008000"/>
                </a:solidFill>
                <a:latin typeface="Calibri" charset="0"/>
              </a:rPr>
              <a:t> </a:t>
            </a:r>
            <a:r>
              <a:rPr lang="fr-FR" dirty="0">
                <a:solidFill>
                  <a:srgbClr val="008000"/>
                </a:solidFill>
                <a:latin typeface="Calibri" charset="0"/>
              </a:rPr>
              <a:t>:</a:t>
            </a:r>
            <a:r>
              <a:rPr lang="fr-FR" dirty="0">
                <a:latin typeface="Calibri" charset="0"/>
              </a:rPr>
              <a:t> </a:t>
            </a:r>
            <a:r>
              <a:rPr lang="fr-FR" sz="1600" dirty="0">
                <a:latin typeface="Calibri" charset="0"/>
              </a:rPr>
              <a:t>zone de </a:t>
            </a:r>
            <a:r>
              <a:rPr lang="fr-FR" sz="1600" i="1" dirty="0">
                <a:latin typeface="Calibri" charset="0"/>
              </a:rPr>
              <a:t>transition</a:t>
            </a:r>
            <a:r>
              <a:rPr lang="fr-FR" sz="1600" dirty="0">
                <a:latin typeface="Calibri" charset="0"/>
              </a:rPr>
              <a:t> entre la mangrove et le récif corallien.</a:t>
            </a:r>
            <a:endParaRPr lang="fr-FR" dirty="0">
              <a:latin typeface="Calibri" charset="0"/>
            </a:endParaRPr>
          </a:p>
          <a:p>
            <a:pPr defTabSz="457200"/>
            <a:endParaRPr lang="fr-FR" sz="1600" dirty="0">
              <a:latin typeface="Calibri" charset="0"/>
            </a:endParaRPr>
          </a:p>
          <a:p>
            <a:pPr defTabSz="457200"/>
            <a:r>
              <a:rPr lang="fr-FR" sz="1600" b="1" dirty="0">
                <a:solidFill>
                  <a:srgbClr val="0000FF"/>
                </a:solidFill>
                <a:latin typeface="Calibri" charset="0"/>
              </a:rPr>
              <a:t>REPRODUCTION</a:t>
            </a:r>
            <a:r>
              <a:rPr lang="fr-FR" sz="1600" dirty="0">
                <a:solidFill>
                  <a:srgbClr val="0000FF"/>
                </a:solidFill>
                <a:latin typeface="Calibri" charset="0"/>
              </a:rPr>
              <a:t> </a:t>
            </a:r>
            <a:r>
              <a:rPr lang="fr-FR" dirty="0">
                <a:solidFill>
                  <a:srgbClr val="0000FF"/>
                </a:solidFill>
                <a:latin typeface="Calibri" charset="0"/>
              </a:rPr>
              <a:t>: </a:t>
            </a:r>
            <a:r>
              <a:rPr lang="fr-FR" dirty="0">
                <a:latin typeface="Calibri" charset="0"/>
              </a:rPr>
              <a:t> </a:t>
            </a:r>
            <a:r>
              <a:rPr lang="fr-FR" sz="1600" dirty="0">
                <a:latin typeface="Calibri" charset="0"/>
              </a:rPr>
              <a:t>Ces plantes à fleurs se reproduisent grâce à une pollinisation sous-marine, en libérant sous </a:t>
            </a:r>
            <a:r>
              <a:rPr lang="fr-FR" sz="1600" dirty="0" smtClean="0">
                <a:latin typeface="Calibri" charset="0"/>
              </a:rPr>
              <a:t>l</a:t>
            </a:r>
            <a:r>
              <a:rPr lang="fr-FR" sz="1600" dirty="0" smtClean="0">
                <a:latin typeface="Arial"/>
              </a:rPr>
              <a:t>’ </a:t>
            </a:r>
            <a:r>
              <a:rPr lang="fr-FR" sz="1600" dirty="0" smtClean="0">
                <a:latin typeface="Calibri" charset="0"/>
              </a:rPr>
              <a:t>eau </a:t>
            </a:r>
            <a:r>
              <a:rPr lang="fr-FR" sz="1600" dirty="0">
                <a:latin typeface="Calibri" charset="0"/>
              </a:rPr>
              <a:t>les grains de pollen qui sont transportés par les courants</a:t>
            </a:r>
            <a:r>
              <a:rPr lang="fr-FR" dirty="0"/>
              <a:t>.</a:t>
            </a:r>
          </a:p>
          <a:p>
            <a:pPr defTabSz="457200"/>
            <a:endParaRPr lang="fr-FR" dirty="0">
              <a:latin typeface="Calibri" charset="0"/>
            </a:endParaRPr>
          </a:p>
          <a:p>
            <a:r>
              <a:rPr lang="fr-FR" sz="1600" b="1" dirty="0">
                <a:solidFill>
                  <a:srgbClr val="660066"/>
                </a:solidFill>
                <a:latin typeface="Calibri" charset="0"/>
              </a:rPr>
              <a:t>INFORMATIONS DIVERSES</a:t>
            </a:r>
            <a:r>
              <a:rPr lang="fr-FR" dirty="0">
                <a:solidFill>
                  <a:srgbClr val="660066"/>
                </a:solidFill>
                <a:latin typeface="Calibri" charset="0"/>
              </a:rPr>
              <a:t> </a:t>
            </a:r>
            <a:r>
              <a:rPr lang="fr-FR" dirty="0">
                <a:latin typeface="Calibri" charset="0"/>
              </a:rPr>
              <a:t>: </a:t>
            </a:r>
            <a:r>
              <a:rPr lang="fr-FR" sz="1600" dirty="0">
                <a:latin typeface="Calibri" charset="0"/>
              </a:rPr>
              <a:t>On parle souvent </a:t>
            </a:r>
            <a:r>
              <a:rPr lang="fr-FR" sz="1600" dirty="0" smtClean="0">
                <a:latin typeface="Calibri" charset="0"/>
              </a:rPr>
              <a:t>de «</a:t>
            </a:r>
            <a:r>
              <a:rPr lang="fr-FR" sz="1600" dirty="0">
                <a:latin typeface="Calibri" charset="0"/>
              </a:rPr>
              <a:t> prairie sous-marine », </a:t>
            </a:r>
            <a:r>
              <a:rPr lang="fr-FR" sz="1600" dirty="0" smtClean="0">
                <a:latin typeface="Calibri" charset="0"/>
              </a:rPr>
              <a:t> constituée </a:t>
            </a:r>
            <a:r>
              <a:rPr lang="fr-FR" sz="1600" dirty="0">
                <a:latin typeface="Calibri" charset="0"/>
              </a:rPr>
              <a:t>de plantes à fleurs marines, dont la plus abondante est </a:t>
            </a:r>
            <a:r>
              <a:rPr lang="fr-FR" sz="1600" i="1" dirty="0" smtClean="0">
                <a:latin typeface="Calibri" charset="0"/>
              </a:rPr>
              <a:t>l’herbe à tortue </a:t>
            </a:r>
            <a:r>
              <a:rPr lang="fr-FR" sz="1600" dirty="0" smtClean="0">
                <a:latin typeface="Calibri" charset="0"/>
              </a:rPr>
              <a:t>mangée principalement par les tortues vertes (voir fiche). </a:t>
            </a:r>
            <a:endParaRPr lang="fr-FR" sz="1600" dirty="0"/>
          </a:p>
          <a:p>
            <a:r>
              <a:rPr lang="fr-FR" dirty="0">
                <a:latin typeface="Calibri" charset="0"/>
              </a:rPr>
              <a:t> </a:t>
            </a:r>
            <a:r>
              <a:rPr lang="fr-FR" sz="1600" dirty="0">
                <a:latin typeface="Calibri" charset="0"/>
              </a:rPr>
              <a:t>Ces herbiers sont </a:t>
            </a:r>
            <a:r>
              <a:rPr lang="fr-FR" sz="1600" dirty="0" smtClean="0">
                <a:latin typeface="Calibri" charset="0"/>
              </a:rPr>
              <a:t>des                    et des                   pour </a:t>
            </a:r>
            <a:r>
              <a:rPr lang="fr-FR" sz="1600" dirty="0">
                <a:latin typeface="Calibri" charset="0"/>
              </a:rPr>
              <a:t>de nombreux vertébrés (poissons …) et </a:t>
            </a:r>
            <a:r>
              <a:rPr lang="fr-FR" sz="1600" dirty="0" smtClean="0">
                <a:latin typeface="Calibri" charset="0"/>
              </a:rPr>
              <a:t>crustacés.</a:t>
            </a:r>
          </a:p>
          <a:p>
            <a:endParaRPr lang="fr-FR" sz="1600" dirty="0" smtClean="0">
              <a:latin typeface="Calibri" charset="0"/>
            </a:endParaRPr>
          </a:p>
          <a:p>
            <a:r>
              <a:rPr lang="fr-FR" sz="1600" b="1" dirty="0" smtClean="0">
                <a:solidFill>
                  <a:srgbClr val="800000"/>
                </a:solidFill>
                <a:latin typeface="Calibri" charset="0"/>
              </a:rPr>
              <a:t>PRINCIPALES </a:t>
            </a:r>
            <a:r>
              <a:rPr lang="fr-FR" sz="1600" b="1" dirty="0">
                <a:solidFill>
                  <a:srgbClr val="800000"/>
                </a:solidFill>
                <a:latin typeface="Calibri" charset="0"/>
              </a:rPr>
              <a:t>MENACES</a:t>
            </a:r>
            <a:r>
              <a:rPr lang="fr-FR" sz="1600" dirty="0">
                <a:solidFill>
                  <a:srgbClr val="800000"/>
                </a:solidFill>
                <a:latin typeface="Calibri" charset="0"/>
              </a:rPr>
              <a:t> </a:t>
            </a:r>
            <a:r>
              <a:rPr lang="fr-FR" dirty="0">
                <a:solidFill>
                  <a:srgbClr val="800000"/>
                </a:solidFill>
                <a:latin typeface="Calibri" charset="0"/>
              </a:rPr>
              <a:t>: </a:t>
            </a:r>
            <a:r>
              <a:rPr lang="fr-FR" sz="1600" dirty="0">
                <a:latin typeface="Calibri" charset="0"/>
              </a:rPr>
              <a:t>les ouragans et les activités humaines (aménagements des littoraux, </a:t>
            </a:r>
            <a:r>
              <a:rPr lang="fr-FR" sz="1600" i="1" dirty="0">
                <a:latin typeface="Calibri" charset="0"/>
              </a:rPr>
              <a:t>chalutage</a:t>
            </a:r>
            <a:r>
              <a:rPr lang="fr-FR" sz="1600" dirty="0">
                <a:latin typeface="Calibri" charset="0"/>
              </a:rPr>
              <a:t>, extraction de sable , pollutions ...). </a:t>
            </a:r>
            <a:r>
              <a:rPr lang="fr-FR" dirty="0"/>
              <a:t> </a:t>
            </a:r>
          </a:p>
        </p:txBody>
      </p:sp>
      <p:sp>
        <p:nvSpPr>
          <p:cNvPr id="7" name="ZoneTexte 1"/>
          <p:cNvSpPr txBox="1">
            <a:spLocks noChangeArrowheads="1"/>
          </p:cNvSpPr>
          <p:nvPr/>
        </p:nvSpPr>
        <p:spPr bwMode="auto">
          <a:xfrm>
            <a:off x="107950" y="260350"/>
            <a:ext cx="360045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fr-FR" sz="2800" b="1" u="sng" dirty="0">
                <a:latin typeface="Calibri" charset="0"/>
              </a:rPr>
              <a:t>Herbier de phanérogames </a:t>
            </a:r>
            <a:r>
              <a:rPr lang="fr-FR" sz="2800" b="1" u="sng" dirty="0" smtClean="0">
                <a:latin typeface="Calibri" charset="0"/>
              </a:rPr>
              <a:t>:</a:t>
            </a:r>
            <a:endParaRPr lang="fr-FR" sz="2400" b="1" u="sng" dirty="0">
              <a:latin typeface="Calibri" charset="0"/>
            </a:endParaRPr>
          </a:p>
        </p:txBody>
      </p:sp>
      <p:pic>
        <p:nvPicPr>
          <p:cNvPr id="8" name="Picture 6" descr="250_herbiers1"/>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851275" y="188913"/>
            <a:ext cx="2286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ANd9GcTmZC4bC6Z7JmNN4O9qSnkTLJim8LMLsv23mC1Bse-C6u7lXPzg0FMz-MlgTw"/>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27763" y="692150"/>
            <a:ext cx="2709862" cy="153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a:hlinkClick r:id="rId6" action="ppaction://hlinksldjump"/>
          </p:cNvPr>
          <p:cNvSpPr txBox="1"/>
          <p:nvPr/>
        </p:nvSpPr>
        <p:spPr>
          <a:xfrm>
            <a:off x="1865641" y="4873938"/>
            <a:ext cx="1066083" cy="338554"/>
          </a:xfrm>
          <a:prstGeom prst="rect">
            <a:avLst/>
          </a:prstGeom>
          <a:noFill/>
        </p:spPr>
        <p:txBody>
          <a:bodyPr wrap="square" rtlCol="0">
            <a:spAutoFit/>
          </a:bodyPr>
          <a:lstStyle/>
          <a:p>
            <a:r>
              <a:rPr lang="fr-FR" sz="1600" i="1" dirty="0">
                <a:latin typeface="Calibri" charset="0"/>
              </a:rPr>
              <a:t>nurseries*</a:t>
            </a:r>
            <a:r>
              <a:rPr lang="fr-FR" sz="1600" dirty="0">
                <a:latin typeface="Calibri" charset="0"/>
              </a:rPr>
              <a:t> </a:t>
            </a:r>
            <a:endParaRPr lang="fr-FR" sz="1600" dirty="0"/>
          </a:p>
        </p:txBody>
      </p:sp>
      <p:sp>
        <p:nvSpPr>
          <p:cNvPr id="2" name="Rectangle 1">
            <a:hlinkClick r:id="rId7" action="ppaction://hlinksldjump"/>
          </p:cNvPr>
          <p:cNvSpPr/>
          <p:nvPr/>
        </p:nvSpPr>
        <p:spPr>
          <a:xfrm>
            <a:off x="3285861" y="4873938"/>
            <a:ext cx="1005403" cy="338554"/>
          </a:xfrm>
          <a:prstGeom prst="rect">
            <a:avLst/>
          </a:prstGeom>
        </p:spPr>
        <p:txBody>
          <a:bodyPr wrap="none">
            <a:spAutoFit/>
          </a:bodyPr>
          <a:lstStyle/>
          <a:p>
            <a:r>
              <a:rPr lang="fr-FR" sz="1600" i="1" dirty="0">
                <a:latin typeface="Calibri" charset="0"/>
              </a:rPr>
              <a:t>frayères*</a:t>
            </a:r>
            <a:r>
              <a:rPr lang="fr-FR" sz="1600" dirty="0">
                <a:latin typeface="Calibri" charset="0"/>
              </a:rPr>
              <a:t> </a:t>
            </a:r>
            <a:endParaRPr lang="fr-FR" sz="1600" dirty="0"/>
          </a:p>
        </p:txBody>
      </p:sp>
    </p:spTree>
    <p:extLst>
      <p:ext uri="{BB962C8B-B14F-4D97-AF65-F5344CB8AC3E}">
        <p14:creationId xmlns="" xmlns:p14="http://schemas.microsoft.com/office/powerpoint/2010/main" val="3757877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2028463"/>
            <a:ext cx="9144000" cy="4801314"/>
          </a:xfrm>
          <a:prstGeom prst="rect">
            <a:avLst/>
          </a:prstGeom>
        </p:spPr>
        <p:txBody>
          <a:bodyPr wrap="square">
            <a:spAutoFit/>
          </a:bodyPr>
          <a:lstStyle/>
          <a:p>
            <a:r>
              <a:rPr lang="fr-FR" b="1" dirty="0">
                <a:solidFill>
                  <a:srgbClr val="008000"/>
                </a:solidFill>
                <a:latin typeface="Calibri" charset="0"/>
              </a:rPr>
              <a:t>HABITAT </a:t>
            </a:r>
            <a:r>
              <a:rPr lang="fr-FR" dirty="0">
                <a:solidFill>
                  <a:srgbClr val="008000"/>
                </a:solidFill>
                <a:latin typeface="Calibri" charset="0"/>
              </a:rPr>
              <a:t>: </a:t>
            </a:r>
            <a:r>
              <a:rPr lang="fr-FR" dirty="0">
                <a:latin typeface="Calibri" charset="0"/>
              </a:rPr>
              <a:t>littoral </a:t>
            </a:r>
            <a:r>
              <a:rPr lang="fr-FR" dirty="0" smtClean="0">
                <a:latin typeface="Calibri" charset="0"/>
              </a:rPr>
              <a:t>sableux</a:t>
            </a:r>
          </a:p>
          <a:p>
            <a:endParaRPr lang="fr-FR" dirty="0">
              <a:latin typeface="Calibri" charset="0"/>
            </a:endParaRPr>
          </a:p>
          <a:p>
            <a:r>
              <a:rPr lang="fr-FR" b="1" dirty="0">
                <a:solidFill>
                  <a:srgbClr val="0000FF"/>
                </a:solidFill>
                <a:latin typeface="Calibri" charset="0"/>
              </a:rPr>
              <a:t>REPRODUCTION</a:t>
            </a:r>
            <a:r>
              <a:rPr lang="fr-FR" dirty="0">
                <a:solidFill>
                  <a:srgbClr val="0000FF"/>
                </a:solidFill>
                <a:latin typeface="Calibri" charset="0"/>
              </a:rPr>
              <a:t> : </a:t>
            </a:r>
            <a:r>
              <a:rPr lang="fr-FR" dirty="0">
                <a:latin typeface="Calibri" charset="0"/>
              </a:rPr>
              <a:t> Le cocotier produit des </a:t>
            </a:r>
            <a:r>
              <a:rPr lang="fr-FR" dirty="0" smtClean="0">
                <a:latin typeface="Calibri" charset="0"/>
              </a:rPr>
              <a:t>                             </a:t>
            </a:r>
            <a:r>
              <a:rPr lang="fr-FR" dirty="0">
                <a:latin typeface="Calibri" charset="0"/>
              </a:rPr>
              <a:t> avec des fleurs femelles et des fleurs mâles. </a:t>
            </a:r>
            <a:r>
              <a:rPr lang="fr-FR" dirty="0" smtClean="0">
                <a:latin typeface="Calibri" charset="0"/>
              </a:rPr>
              <a:t> Il </a:t>
            </a:r>
            <a:r>
              <a:rPr lang="fr-FR" dirty="0">
                <a:latin typeface="Calibri" charset="0"/>
              </a:rPr>
              <a:t>peut donc se féconder lui-même</a:t>
            </a:r>
            <a:r>
              <a:rPr lang="fr-FR" dirty="0" smtClean="0">
                <a:latin typeface="Calibri" charset="0"/>
              </a:rPr>
              <a:t>. Son fruit contenant la graine peut flotter  et donc être transporté par les courants marins et s’échouer sur </a:t>
            </a:r>
            <a:r>
              <a:rPr lang="fr-FR" dirty="0">
                <a:latin typeface="Calibri" charset="0"/>
              </a:rPr>
              <a:t>les </a:t>
            </a:r>
            <a:r>
              <a:rPr lang="fr-FR" dirty="0" smtClean="0">
                <a:latin typeface="Calibri" charset="0"/>
              </a:rPr>
              <a:t>littoraux puis la graine peut germer.</a:t>
            </a:r>
          </a:p>
          <a:p>
            <a:endParaRPr lang="fr-FR" dirty="0">
              <a:latin typeface="Calibri" charset="0"/>
            </a:endParaRPr>
          </a:p>
          <a:p>
            <a:r>
              <a:rPr lang="fr-FR" b="1" dirty="0">
                <a:solidFill>
                  <a:srgbClr val="660066"/>
                </a:solidFill>
                <a:latin typeface="Calibri" charset="0"/>
              </a:rPr>
              <a:t>INFORMATIONS DIVERSES</a:t>
            </a:r>
            <a:r>
              <a:rPr lang="fr-FR" dirty="0">
                <a:solidFill>
                  <a:srgbClr val="660066"/>
                </a:solidFill>
                <a:latin typeface="Calibri" charset="0"/>
              </a:rPr>
              <a:t> </a:t>
            </a:r>
            <a:r>
              <a:rPr lang="fr-FR" dirty="0">
                <a:latin typeface="Calibri" charset="0"/>
              </a:rPr>
              <a:t>:  Le cocotier est exploité de multiples façons :</a:t>
            </a:r>
          </a:p>
          <a:p>
            <a:pPr marL="285750" indent="-285750">
              <a:buFontTx/>
              <a:buChar char="-"/>
            </a:pPr>
            <a:r>
              <a:rPr lang="fr-FR" dirty="0" smtClean="0">
                <a:latin typeface="Calibri" charset="0"/>
              </a:rPr>
              <a:t>la </a:t>
            </a:r>
            <a:r>
              <a:rPr lang="fr-FR" dirty="0">
                <a:latin typeface="Calibri" charset="0"/>
              </a:rPr>
              <a:t>pulpe séchée (coprah)  sert à la fabrication d'huile utilisée dans la confection de margarine, de savon et de monoï , le « bois » de la tige est utilisé pour la </a:t>
            </a:r>
            <a:r>
              <a:rPr lang="fr-FR" dirty="0" smtClean="0">
                <a:latin typeface="Calibri" charset="0"/>
              </a:rPr>
              <a:t>construction,</a:t>
            </a:r>
            <a:endParaRPr lang="fr-FR" dirty="0">
              <a:latin typeface="Calibri" charset="0"/>
            </a:endParaRPr>
          </a:p>
          <a:p>
            <a:pPr marL="285750" indent="-285750">
              <a:buFontTx/>
              <a:buChar char="-"/>
            </a:pPr>
            <a:r>
              <a:rPr lang="fr-FR" dirty="0" smtClean="0">
                <a:latin typeface="Calibri" charset="0"/>
              </a:rPr>
              <a:t>la </a:t>
            </a:r>
            <a:r>
              <a:rPr lang="fr-FR" dirty="0">
                <a:latin typeface="Calibri" charset="0"/>
              </a:rPr>
              <a:t>sève est consommée fraîche ou sous forme de sirop</a:t>
            </a:r>
            <a:r>
              <a:rPr lang="fr-FR" dirty="0" smtClean="0">
                <a:latin typeface="Calibri" charset="0"/>
              </a:rPr>
              <a:t>,</a:t>
            </a:r>
          </a:p>
          <a:p>
            <a:pPr marL="285750" indent="-285750">
              <a:buFontTx/>
              <a:buChar char="-"/>
            </a:pPr>
            <a:r>
              <a:rPr lang="fr-FR" dirty="0" smtClean="0">
                <a:latin typeface="Calibri" charset="0"/>
              </a:rPr>
              <a:t>les</a:t>
            </a:r>
            <a:r>
              <a:rPr lang="fr-FR" dirty="0">
                <a:latin typeface="Calibri" charset="0"/>
              </a:rPr>
              <a:t> fibres de coco entourant la coque de la noix de coco, sont utilisées pour faire des brosses, des paillassons, des </a:t>
            </a:r>
            <a:r>
              <a:rPr lang="fr-FR" dirty="0" smtClean="0">
                <a:latin typeface="Calibri" charset="0"/>
              </a:rPr>
              <a:t>matelas  et </a:t>
            </a:r>
            <a:r>
              <a:rPr lang="fr-FR" dirty="0">
                <a:latin typeface="Calibri" charset="0"/>
              </a:rPr>
              <a:t>des cordes, </a:t>
            </a:r>
            <a:r>
              <a:rPr lang="fr-FR" dirty="0" smtClean="0">
                <a:latin typeface="Calibri" charset="0"/>
              </a:rPr>
              <a:t> les </a:t>
            </a:r>
            <a:r>
              <a:rPr lang="fr-FR" dirty="0">
                <a:latin typeface="Calibri" charset="0"/>
              </a:rPr>
              <a:t>noix de coco contiennent </a:t>
            </a:r>
            <a:r>
              <a:rPr lang="fr-FR" dirty="0" smtClean="0">
                <a:latin typeface="Calibri" charset="0"/>
              </a:rPr>
              <a:t>de l’eau </a:t>
            </a:r>
            <a:r>
              <a:rPr lang="fr-FR" dirty="0">
                <a:latin typeface="Calibri" charset="0"/>
              </a:rPr>
              <a:t>de </a:t>
            </a:r>
            <a:r>
              <a:rPr lang="fr-FR" dirty="0" smtClean="0">
                <a:latin typeface="Calibri" charset="0"/>
              </a:rPr>
              <a:t>coco.</a:t>
            </a:r>
          </a:p>
          <a:p>
            <a:pPr marL="285750" indent="-285750">
              <a:buFontTx/>
              <a:buChar char="-"/>
            </a:pPr>
            <a:r>
              <a:rPr lang="fr-FR" dirty="0" smtClean="0">
                <a:latin typeface="Calibri" charset="0"/>
              </a:rPr>
              <a:t>la </a:t>
            </a:r>
            <a:r>
              <a:rPr lang="fr-FR" dirty="0">
                <a:latin typeface="Calibri" charset="0"/>
              </a:rPr>
              <a:t>pulpe de la noix de coco peut être râpée puis pressée pour en extraire le </a:t>
            </a:r>
            <a:r>
              <a:rPr lang="fr-FR" i="1" dirty="0">
                <a:latin typeface="Calibri" charset="0"/>
              </a:rPr>
              <a:t>lait de coco</a:t>
            </a:r>
            <a:r>
              <a:rPr lang="fr-FR" dirty="0">
                <a:latin typeface="Calibri" charset="0"/>
              </a:rPr>
              <a:t>, le bourgeon terminal ou </a:t>
            </a:r>
            <a:r>
              <a:rPr lang="fr-FR" dirty="0"/>
              <a:t>″</a:t>
            </a:r>
            <a:r>
              <a:rPr lang="fr-FR" dirty="0">
                <a:latin typeface="Calibri" charset="0"/>
              </a:rPr>
              <a:t>chou</a:t>
            </a:r>
            <a:r>
              <a:rPr lang="fr-FR" dirty="0"/>
              <a:t>″</a:t>
            </a:r>
            <a:r>
              <a:rPr lang="fr-FR" dirty="0">
                <a:latin typeface="Calibri" charset="0"/>
              </a:rPr>
              <a:t>  du cocotier est comestible, </a:t>
            </a:r>
            <a:endParaRPr lang="fr-FR" dirty="0" smtClean="0">
              <a:latin typeface="Calibri" charset="0"/>
            </a:endParaRPr>
          </a:p>
          <a:p>
            <a:pPr marL="285750" indent="-285750">
              <a:buFontTx/>
              <a:buChar char="-"/>
            </a:pPr>
            <a:r>
              <a:rPr lang="fr-FR" dirty="0" smtClean="0">
                <a:latin typeface="Calibri" charset="0"/>
              </a:rPr>
              <a:t>la </a:t>
            </a:r>
            <a:r>
              <a:rPr lang="fr-FR" dirty="0">
                <a:latin typeface="Calibri" charset="0"/>
              </a:rPr>
              <a:t>palme de cocotier sert de matériaux de construction </a:t>
            </a:r>
            <a:r>
              <a:rPr lang="fr-FR" dirty="0" smtClean="0">
                <a:latin typeface="Calibri" charset="0"/>
              </a:rPr>
              <a:t> (</a:t>
            </a:r>
            <a:r>
              <a:rPr lang="fr-FR" dirty="0">
                <a:latin typeface="Calibri" charset="0"/>
              </a:rPr>
              <a:t>murs et toits ) et peut être tressée (chapeaux, sacs, ou servir de décoration de fête</a:t>
            </a:r>
            <a:r>
              <a:rPr lang="fr-FR" dirty="0" smtClean="0">
                <a:latin typeface="Calibri" charset="0"/>
              </a:rPr>
              <a:t>)</a:t>
            </a:r>
            <a:r>
              <a:rPr lang="fr-FR" dirty="0">
                <a:latin typeface="Calibri" charset="0"/>
              </a:rPr>
              <a:t>.</a:t>
            </a:r>
          </a:p>
        </p:txBody>
      </p:sp>
      <p:sp>
        <p:nvSpPr>
          <p:cNvPr id="6" name="Rectangle 5"/>
          <p:cNvSpPr/>
          <p:nvPr/>
        </p:nvSpPr>
        <p:spPr>
          <a:xfrm>
            <a:off x="283088" y="308698"/>
            <a:ext cx="3690562" cy="523220"/>
          </a:xfrm>
          <a:prstGeom prst="rect">
            <a:avLst/>
          </a:prstGeom>
        </p:spPr>
        <p:txBody>
          <a:bodyPr wrap="none">
            <a:spAutoFit/>
          </a:bodyPr>
          <a:lstStyle/>
          <a:p>
            <a:r>
              <a:rPr lang="fr-FR" sz="2800" u="sng" dirty="0" smtClean="0"/>
              <a:t>Nom commun: </a:t>
            </a:r>
            <a:r>
              <a:rPr lang="fr-FR" sz="2800" b="1" u="sng" dirty="0" smtClean="0"/>
              <a:t>Cocotier</a:t>
            </a:r>
            <a:endParaRPr lang="fr-FR" sz="2800" b="1" u="sng" dirty="0"/>
          </a:p>
        </p:txBody>
      </p:sp>
      <p:sp>
        <p:nvSpPr>
          <p:cNvPr id="9" name="Rectangle 6"/>
          <p:cNvSpPr>
            <a:spLocks noChangeArrowheads="1"/>
          </p:cNvSpPr>
          <p:nvPr/>
        </p:nvSpPr>
        <p:spPr bwMode="auto">
          <a:xfrm>
            <a:off x="283088" y="831491"/>
            <a:ext cx="4249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fr-FR" dirty="0">
                <a:latin typeface="Calibri" charset="0"/>
              </a:rPr>
              <a:t>Nom scientifique </a:t>
            </a:r>
            <a:r>
              <a:rPr lang="fr-FR" b="1" dirty="0">
                <a:latin typeface="Calibri" charset="0"/>
              </a:rPr>
              <a:t>: Cocos </a:t>
            </a:r>
            <a:r>
              <a:rPr lang="fr-FR" b="1" dirty="0" err="1">
                <a:latin typeface="Calibri" charset="0"/>
              </a:rPr>
              <a:t>nucifera</a:t>
            </a:r>
            <a:endParaRPr lang="fr-FR" b="1" dirty="0">
              <a:latin typeface="Calibri" charset="0"/>
            </a:endParaRPr>
          </a:p>
        </p:txBody>
      </p:sp>
      <p:sp>
        <p:nvSpPr>
          <p:cNvPr id="10" name="ZoneTexte 7"/>
          <p:cNvSpPr txBox="1">
            <a:spLocks noChangeArrowheads="1"/>
          </p:cNvSpPr>
          <p:nvPr/>
        </p:nvSpPr>
        <p:spPr bwMode="auto">
          <a:xfrm>
            <a:off x="283088" y="1233367"/>
            <a:ext cx="30607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fr-FR" dirty="0">
                <a:latin typeface="Calibri" charset="0"/>
              </a:rPr>
              <a:t>Nom créole: </a:t>
            </a:r>
            <a:r>
              <a:rPr lang="fr-FR" b="1" dirty="0" err="1">
                <a:latin typeface="Calibri" charset="0"/>
              </a:rPr>
              <a:t>pié</a:t>
            </a:r>
            <a:r>
              <a:rPr lang="fr-FR" b="1" dirty="0">
                <a:latin typeface="Calibri" charset="0"/>
              </a:rPr>
              <a:t> coco</a:t>
            </a:r>
          </a:p>
        </p:txBody>
      </p:sp>
      <p:pic>
        <p:nvPicPr>
          <p:cNvPr id="11" name="Picture 5" descr="cocotier_-_0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99329" y="119230"/>
            <a:ext cx="3167063" cy="23749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ZoneTexte 1">
            <a:hlinkClick r:id="rId4" action="ppaction://hlinksldjump"/>
          </p:cNvPr>
          <p:cNvSpPr txBox="1"/>
          <p:nvPr/>
        </p:nvSpPr>
        <p:spPr>
          <a:xfrm>
            <a:off x="3973650" y="2552491"/>
            <a:ext cx="1877389" cy="369332"/>
          </a:xfrm>
          <a:prstGeom prst="rect">
            <a:avLst/>
          </a:prstGeom>
          <a:noFill/>
        </p:spPr>
        <p:txBody>
          <a:bodyPr wrap="square" rtlCol="0">
            <a:spAutoFit/>
          </a:bodyPr>
          <a:lstStyle/>
          <a:p>
            <a:r>
              <a:rPr lang="fr-FR" dirty="0">
                <a:latin typeface="Calibri" charset="0"/>
              </a:rPr>
              <a:t>inflorescences*</a:t>
            </a:r>
            <a:endParaRPr lang="fr-FR" dirty="0"/>
          </a:p>
        </p:txBody>
      </p:sp>
      <p:sp>
        <p:nvSpPr>
          <p:cNvPr id="3" name="ZoneTexte 2"/>
          <p:cNvSpPr txBox="1"/>
          <p:nvPr/>
        </p:nvSpPr>
        <p:spPr>
          <a:xfrm>
            <a:off x="5595937" y="2124798"/>
            <a:ext cx="3167063" cy="369332"/>
          </a:xfrm>
          <a:prstGeom prst="rect">
            <a:avLst/>
          </a:prstGeom>
          <a:noFill/>
        </p:spPr>
        <p:txBody>
          <a:bodyPr wrap="square" rtlCol="0">
            <a:spAutoFit/>
          </a:bodyPr>
          <a:lstStyle/>
          <a:p>
            <a:r>
              <a:rPr lang="fr-FR" dirty="0" smtClean="0"/>
              <a:t>Cocotiers le long d’un lagon </a:t>
            </a:r>
            <a:endParaRPr lang="fr-FR" dirty="0"/>
          </a:p>
        </p:txBody>
      </p:sp>
    </p:spTree>
    <p:extLst>
      <p:ext uri="{BB962C8B-B14F-4D97-AF65-F5344CB8AC3E}">
        <p14:creationId xmlns="" xmlns:p14="http://schemas.microsoft.com/office/powerpoint/2010/main" val="466718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216469" y="173164"/>
            <a:ext cx="3511470" cy="954107"/>
          </a:xfrm>
          <a:prstGeom prst="rect">
            <a:avLst/>
          </a:prstGeom>
          <a:noFill/>
        </p:spPr>
        <p:txBody>
          <a:bodyPr wrap="square" rtlCol="0">
            <a:spAutoFit/>
          </a:bodyPr>
          <a:lstStyle/>
          <a:p>
            <a:pPr lvl="0" defTabSz="914400" fontAlgn="base">
              <a:spcBef>
                <a:spcPct val="0"/>
              </a:spcBef>
              <a:spcAft>
                <a:spcPct val="0"/>
              </a:spcAft>
            </a:pPr>
            <a:r>
              <a:rPr lang="fr-FR" sz="2800" u="sng" dirty="0">
                <a:solidFill>
                  <a:srgbClr val="000000"/>
                </a:solidFill>
                <a:latin typeface="Calibri" charset="0"/>
                <a:ea typeface="ＭＳ Ｐゴシック" charset="0"/>
              </a:rPr>
              <a:t>Nom commun : </a:t>
            </a:r>
            <a:r>
              <a:rPr lang="fr-FR" sz="2800" b="1" u="sng" dirty="0">
                <a:solidFill>
                  <a:srgbClr val="000000"/>
                </a:solidFill>
                <a:latin typeface="Calibri" charset="0"/>
                <a:ea typeface="ＭＳ Ｐゴシック" charset="0"/>
              </a:rPr>
              <a:t>Frégate </a:t>
            </a:r>
            <a:r>
              <a:rPr lang="fr-FR" sz="2800" b="1" u="sng" dirty="0" smtClean="0">
                <a:solidFill>
                  <a:srgbClr val="000000"/>
                </a:solidFill>
                <a:latin typeface="Calibri" charset="0"/>
                <a:ea typeface="ＭＳ Ｐゴシック" charset="0"/>
              </a:rPr>
              <a:t>superbe</a:t>
            </a:r>
            <a:endParaRPr lang="fr-FR" sz="2800" b="1" u="sng" dirty="0">
              <a:solidFill>
                <a:srgbClr val="000000"/>
              </a:solidFill>
              <a:latin typeface="Calibri" charset="0"/>
              <a:ea typeface="ＭＳ Ｐゴシック" charset="0"/>
            </a:endParaRPr>
          </a:p>
        </p:txBody>
      </p:sp>
      <p:pic>
        <p:nvPicPr>
          <p:cNvPr id="8" name="Image 7" descr="C:\Documents and Settings\Elève\Bureau\frégate.jpg"/>
          <p:cNvPicPr/>
          <p:nvPr/>
        </p:nvPicPr>
        <p:blipFill rotWithShape="1">
          <a:blip r:embed="rId2" cstate="print"/>
          <a:srcRect l="13622" r="22514"/>
          <a:stretch/>
        </p:blipFill>
        <p:spPr bwMode="auto">
          <a:xfrm>
            <a:off x="4734655" y="169013"/>
            <a:ext cx="1517045" cy="1625878"/>
          </a:xfrm>
          <a:prstGeom prst="rect">
            <a:avLst/>
          </a:prstGeom>
          <a:noFill/>
          <a:ln w="9525">
            <a:noFill/>
            <a:miter lim="800000"/>
            <a:headEnd/>
            <a:tailEnd/>
          </a:ln>
        </p:spPr>
      </p:pic>
      <p:sp>
        <p:nvSpPr>
          <p:cNvPr id="9" name="Text Box 1"/>
          <p:cNvSpPr txBox="1">
            <a:spLocks noChangeArrowheads="1"/>
          </p:cNvSpPr>
          <p:nvPr/>
        </p:nvSpPr>
        <p:spPr bwMode="auto">
          <a:xfrm>
            <a:off x="4741811" y="1794891"/>
            <a:ext cx="1509889" cy="374524"/>
          </a:xfrm>
          <a:prstGeom prst="rect">
            <a:avLst/>
          </a:prstGeom>
          <a:solidFill>
            <a:srgbClr val="FFFFFF">
              <a:alpha val="2000"/>
            </a:srgbClr>
          </a:solidFill>
          <a:ln w="9525">
            <a:no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defTabSz="914400"/>
            <a:r>
              <a:rPr kumimoji="0" lang="fr-FR" sz="1400" b="0" i="0" u="none" strike="noStrike" cap="none" normalizeH="0" baseline="0" dirty="0">
                <a:ln>
                  <a:noFill/>
                </a:ln>
                <a:solidFill>
                  <a:srgbClr val="000000"/>
                </a:solidFill>
                <a:effectLst/>
                <a:latin typeface="Cambria" charset="0"/>
                <a:ea typeface="ÇlÇr ñæí©" charset="0"/>
              </a:rPr>
              <a:t>Femelle  en </a:t>
            </a:r>
            <a:r>
              <a:rPr lang="fr-FR" sz="1400" dirty="0" smtClean="0">
                <a:solidFill>
                  <a:srgbClr val="000000"/>
                </a:solidFill>
                <a:latin typeface="Cambria" charset="0"/>
                <a:ea typeface="ÇlÇr ñæí©" charset="0"/>
              </a:rPr>
              <a:t>vol</a:t>
            </a:r>
            <a:endParaRPr kumimoji="0" lang="fr-FR" sz="1400" b="0" i="0" u="none" strike="noStrike" cap="none" normalizeH="0" baseline="0" dirty="0">
              <a:ln>
                <a:noFill/>
              </a:ln>
              <a:solidFill>
                <a:srgbClr val="000000"/>
              </a:solidFill>
              <a:effectLst/>
            </a:endParaRPr>
          </a:p>
        </p:txBody>
      </p:sp>
      <p:pic>
        <p:nvPicPr>
          <p:cNvPr id="10" name="Image 9" descr="C:\Documents and Settings\Elève\Bureau\fregates-superbes-web.jpg"/>
          <p:cNvPicPr/>
          <p:nvPr/>
        </p:nvPicPr>
        <p:blipFill>
          <a:blip r:embed="rId3" cstate="print"/>
          <a:srcRect/>
          <a:stretch>
            <a:fillRect/>
          </a:stretch>
        </p:blipFill>
        <p:spPr bwMode="auto">
          <a:xfrm>
            <a:off x="6600825" y="173164"/>
            <a:ext cx="2162175" cy="1589422"/>
          </a:xfrm>
          <a:prstGeom prst="rect">
            <a:avLst/>
          </a:prstGeom>
          <a:noFill/>
          <a:ln w="9525">
            <a:noFill/>
            <a:miter lim="800000"/>
            <a:headEnd/>
            <a:tailEnd/>
          </a:ln>
        </p:spPr>
      </p:pic>
      <p:sp>
        <p:nvSpPr>
          <p:cNvPr id="11" name="Text Box 2"/>
          <p:cNvSpPr txBox="1">
            <a:spLocks noChangeArrowheads="1"/>
          </p:cNvSpPr>
          <p:nvPr/>
        </p:nvSpPr>
        <p:spPr bwMode="auto">
          <a:xfrm>
            <a:off x="6251700" y="1762586"/>
            <a:ext cx="2957865" cy="519339"/>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effectLst/>
                <a:latin typeface="Cambria" charset="0"/>
                <a:ea typeface="ÇlÇr ñæí©" charset="0"/>
              </a:rPr>
              <a:t>Mâle en période de reproduction </a:t>
            </a:r>
            <a:r>
              <a:rPr kumimoji="0" lang="fr-FR" sz="1400" b="0" i="0" u="none" strike="noStrike" cap="none" normalizeH="0" baseline="0" dirty="0" smtClean="0">
                <a:ln>
                  <a:noFill/>
                </a:ln>
                <a:effectLst/>
                <a:latin typeface="Cambria" charset="0"/>
                <a:ea typeface="ÇlÇr ñæí©" charset="0"/>
              </a:rPr>
              <a:t>reconnaissable </a:t>
            </a:r>
            <a:r>
              <a:rPr kumimoji="0" lang="fr-FR" sz="1400" b="0" i="0" u="none" strike="noStrike" cap="none" normalizeH="0" baseline="0" dirty="0">
                <a:ln>
                  <a:noFill/>
                </a:ln>
                <a:effectLst/>
                <a:latin typeface="Cambria" charset="0"/>
                <a:ea typeface="ÇlÇr ñæí©" charset="0"/>
              </a:rPr>
              <a:t>à son jabot rouge vif</a:t>
            </a:r>
            <a:endParaRPr kumimoji="0" lang="fr-FR" sz="1400" b="0" i="0" u="none" strike="noStrike" cap="none" normalizeH="0" baseline="0" dirty="0">
              <a:ln>
                <a:noFill/>
              </a:ln>
              <a:effectLst/>
            </a:endParaRPr>
          </a:p>
        </p:txBody>
      </p:sp>
      <p:sp>
        <p:nvSpPr>
          <p:cNvPr id="12" name="Text Box 3"/>
          <p:cNvSpPr txBox="1">
            <a:spLocks noChangeArrowheads="1"/>
          </p:cNvSpPr>
          <p:nvPr/>
        </p:nvSpPr>
        <p:spPr bwMode="auto">
          <a:xfrm>
            <a:off x="0" y="2692233"/>
            <a:ext cx="9209564" cy="4402904"/>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r>
              <a:rPr lang="fr-FR" sz="1600" b="1" dirty="0">
                <a:solidFill>
                  <a:srgbClr val="FF6600"/>
                </a:solidFill>
                <a:latin typeface="+mn-lt"/>
              </a:rPr>
              <a:t>RÉGIME </a:t>
            </a:r>
            <a:r>
              <a:rPr lang="fr-FR" sz="1600" b="1" dirty="0" smtClean="0">
                <a:solidFill>
                  <a:srgbClr val="FF6600"/>
                </a:solidFill>
                <a:latin typeface="+mn-lt"/>
              </a:rPr>
              <a:t>ALIMENTAIRE </a:t>
            </a:r>
            <a:r>
              <a:rPr kumimoji="0" lang="fr-FR" sz="1600" b="1" i="0" u="none" strike="noStrike" cap="none" normalizeH="0" baseline="0" dirty="0" smtClean="0">
                <a:ln>
                  <a:noFill/>
                </a:ln>
                <a:solidFill>
                  <a:srgbClr val="FF6600"/>
                </a:solidFill>
                <a:effectLst/>
                <a:latin typeface="+mn-lt"/>
              </a:rPr>
              <a:t>: </a:t>
            </a:r>
            <a:r>
              <a:rPr kumimoji="0" lang="fr-FR" sz="1600" b="0" i="0" u="none" strike="noStrike" cap="none" normalizeH="0" baseline="0" dirty="0" smtClean="0">
                <a:ln>
                  <a:noFill/>
                </a:ln>
                <a:solidFill>
                  <a:srgbClr val="000000"/>
                </a:solidFill>
                <a:effectLst/>
                <a:latin typeface="+mj-lt"/>
              </a:rPr>
              <a:t>poissons (ex:</a:t>
            </a:r>
            <a:r>
              <a:rPr kumimoji="0" lang="fr-FR" sz="1600" b="0" i="0" u="none" strike="noStrike" cap="none" normalizeH="0" dirty="0" smtClean="0">
                <a:ln>
                  <a:noFill/>
                </a:ln>
                <a:solidFill>
                  <a:srgbClr val="000000"/>
                </a:solidFill>
                <a:effectLst/>
                <a:latin typeface="+mj-lt"/>
              </a:rPr>
              <a:t> poissons perroquet)</a:t>
            </a:r>
            <a:r>
              <a:rPr kumimoji="0" lang="fr-FR" sz="1600" b="0" i="0" u="none" strike="noStrike" cap="none" normalizeH="0" baseline="0" dirty="0" smtClean="0">
                <a:ln>
                  <a:noFill/>
                </a:ln>
                <a:solidFill>
                  <a:srgbClr val="000000"/>
                </a:solidFill>
                <a:effectLst/>
                <a:latin typeface="+mj-lt"/>
              </a:rPr>
              <a:t>, </a:t>
            </a:r>
            <a:r>
              <a:rPr kumimoji="0" lang="fr-FR" sz="1600" b="0" i="0" u="none" strike="noStrike" cap="none" normalizeH="0" baseline="0" dirty="0">
                <a:ln>
                  <a:noFill/>
                </a:ln>
                <a:solidFill>
                  <a:srgbClr val="000000"/>
                </a:solidFill>
                <a:effectLst/>
                <a:latin typeface="+mj-lt"/>
              </a:rPr>
              <a:t>méduses, calamars, bébés tortues… </a:t>
            </a:r>
            <a:endParaRPr kumimoji="0" lang="fr-FR" sz="1600" b="0" i="0" u="none" strike="noStrike" cap="none" normalizeH="0" baseline="0" dirty="0" smtClean="0">
              <a:ln>
                <a:noFill/>
              </a:ln>
              <a:solidFill>
                <a:srgbClr val="000000"/>
              </a:solidFill>
              <a:effectLst/>
              <a:latin typeface="+mj-lt"/>
            </a:endParaRPr>
          </a:p>
          <a:p>
            <a:pPr defTabSz="914400"/>
            <a:r>
              <a:rPr kumimoji="0" lang="fr-FR" sz="1600" b="0" i="0" u="none" strike="noStrike" cap="none" normalizeH="0" baseline="0" dirty="0" smtClean="0">
                <a:ln>
                  <a:noFill/>
                </a:ln>
                <a:solidFill>
                  <a:srgbClr val="000000"/>
                </a:solidFill>
                <a:effectLst/>
                <a:latin typeface="+mj-lt"/>
              </a:rPr>
              <a:t> </a:t>
            </a:r>
            <a:endParaRPr kumimoji="0" lang="fr-FR" sz="1600" b="0" i="0" u="none" strike="noStrike" cap="none" normalizeH="0" baseline="0" dirty="0">
              <a:ln>
                <a:noFill/>
              </a:ln>
              <a:solidFill>
                <a:srgbClr val="000000"/>
              </a:solidFill>
              <a:effectLst/>
              <a:latin typeface="+mj-lt"/>
            </a:endParaRPr>
          </a:p>
          <a:p>
            <a:r>
              <a:rPr lang="fr-FR" sz="1600" b="1" dirty="0" smtClean="0">
                <a:solidFill>
                  <a:srgbClr val="0000FF"/>
                </a:solidFill>
                <a:latin typeface="+mj-lt"/>
              </a:rPr>
              <a:t>REPRODUCTION: </a:t>
            </a:r>
            <a:r>
              <a:rPr lang="fr-FR" sz="1600" dirty="0" smtClean="0">
                <a:latin typeface="+mj-lt"/>
              </a:rPr>
              <a:t>Un </a:t>
            </a:r>
            <a:r>
              <a:rPr lang="fr-FR" sz="1600" dirty="0">
                <a:latin typeface="+mj-lt"/>
              </a:rPr>
              <a:t>seul œuf est pondu. Le poussin a une croissance très </a:t>
            </a:r>
            <a:r>
              <a:rPr lang="fr-FR" sz="1600" dirty="0" smtClean="0">
                <a:latin typeface="+mj-lt"/>
              </a:rPr>
              <a:t>lente. Il faut qu’il atteigne l’âge d’un an avant de pouvoir se reproduire. </a:t>
            </a:r>
            <a:r>
              <a:rPr lang="fr-FR" sz="1600" dirty="0">
                <a:latin typeface="+mj-lt"/>
              </a:rPr>
              <a:t>C'est  la plus lente croissance pour un oiseau marin. Une femelle ne peut donc se reproduire, au </a:t>
            </a:r>
            <a:r>
              <a:rPr lang="fr-FR" sz="1600" dirty="0" smtClean="0">
                <a:latin typeface="+mj-lt"/>
              </a:rPr>
              <a:t>mieux </a:t>
            </a:r>
            <a:r>
              <a:rPr lang="fr-FR" sz="1600" dirty="0">
                <a:latin typeface="+mj-lt"/>
              </a:rPr>
              <a:t>tous les deux ans.    </a:t>
            </a:r>
            <a:endParaRPr lang="fr-FR" sz="1600" dirty="0" smtClean="0">
              <a:latin typeface="+mj-lt"/>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dirty="0" smtClean="0">
              <a:solidFill>
                <a:srgbClr val="000000"/>
              </a:solidFill>
              <a:latin typeface="+mj-lt"/>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660066"/>
                </a:solidFill>
                <a:effectLst/>
                <a:latin typeface="+mj-lt"/>
              </a:rPr>
              <a:t>INFORMATION</a:t>
            </a:r>
            <a:r>
              <a:rPr kumimoji="0" lang="fr-FR" sz="1600" b="1" i="0" u="none" strike="noStrike" cap="none" normalizeH="0" dirty="0" smtClean="0">
                <a:ln>
                  <a:noFill/>
                </a:ln>
                <a:solidFill>
                  <a:srgbClr val="660066"/>
                </a:solidFill>
                <a:effectLst/>
                <a:latin typeface="+mj-lt"/>
              </a:rPr>
              <a:t> </a:t>
            </a:r>
            <a:r>
              <a:rPr lang="fr-FR" sz="1600" b="1" dirty="0" smtClean="0">
                <a:solidFill>
                  <a:srgbClr val="660066"/>
                </a:solidFill>
                <a:latin typeface="+mj-lt"/>
              </a:rPr>
              <a:t>DIVERSES</a:t>
            </a:r>
            <a:r>
              <a:rPr kumimoji="0" lang="fr-FR" sz="1600" b="0" i="0" u="none" strike="noStrike" cap="none" normalizeH="0" baseline="0" dirty="0">
                <a:ln>
                  <a:noFill/>
                </a:ln>
                <a:solidFill>
                  <a:srgbClr val="660066"/>
                </a:solidFill>
                <a:effectLst/>
                <a:latin typeface="+mj-lt"/>
              </a:rPr>
              <a:t> :  </a:t>
            </a:r>
            <a:r>
              <a:rPr lang="fr-FR" sz="1600" dirty="0">
                <a:solidFill>
                  <a:srgbClr val="000000"/>
                </a:solidFill>
                <a:latin typeface="+mj-lt"/>
              </a:rPr>
              <a:t>P</a:t>
            </a:r>
            <a:r>
              <a:rPr kumimoji="0" lang="fr-FR" sz="1600" b="0" i="0" u="none" strike="noStrike" cap="none" normalizeH="0" baseline="0" dirty="0" smtClean="0">
                <a:ln>
                  <a:noFill/>
                </a:ln>
                <a:solidFill>
                  <a:srgbClr val="000000"/>
                </a:solidFill>
                <a:effectLst/>
                <a:latin typeface="+mj-lt"/>
              </a:rPr>
              <a:t>our </a:t>
            </a:r>
            <a:r>
              <a:rPr kumimoji="0" lang="fr-FR" sz="1600" b="0" i="0" u="none" strike="noStrike" cap="none" normalizeH="0" baseline="0" dirty="0">
                <a:ln>
                  <a:noFill/>
                </a:ln>
                <a:solidFill>
                  <a:srgbClr val="000000"/>
                </a:solidFill>
                <a:effectLst/>
                <a:latin typeface="+mj-lt"/>
              </a:rPr>
              <a:t>s</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alimenter, les frégates ne peuvent pas plonger ni nager à la surface de l</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eau puisque leur plumage n</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est pas </a:t>
            </a:r>
            <a:r>
              <a:rPr kumimoji="0" lang="fr-FR" sz="1600" b="0" i="0" strike="noStrike" cap="none" normalizeH="0" baseline="0" dirty="0" smtClean="0">
                <a:ln>
                  <a:noFill/>
                </a:ln>
                <a:solidFill>
                  <a:srgbClr val="000000"/>
                </a:solidFill>
                <a:effectLst/>
                <a:latin typeface="+mj-lt"/>
              </a:rPr>
              <a:t>étanche </a:t>
            </a:r>
            <a:r>
              <a:rPr kumimoji="0" lang="fr-FR" sz="1600" b="0" i="0" u="none" strike="noStrike" cap="none" normalizeH="0" baseline="0" dirty="0">
                <a:ln>
                  <a:noFill/>
                </a:ln>
                <a:solidFill>
                  <a:srgbClr val="000000"/>
                </a:solidFill>
                <a:effectLst/>
                <a:latin typeface="+mj-lt"/>
              </a:rPr>
              <a:t>et que leurs pattes sont courtes et non palmées. Elles sont donc obligées de se joindre aux autres oiseaux </a:t>
            </a:r>
            <a:r>
              <a:rPr kumimoji="0" lang="fr-FR" sz="1600" b="0" i="0" strike="noStrike" cap="none" normalizeH="0" baseline="0" dirty="0">
                <a:ln>
                  <a:noFill/>
                </a:ln>
                <a:solidFill>
                  <a:srgbClr val="000000"/>
                </a:solidFill>
                <a:effectLst/>
                <a:latin typeface="+mj-lt"/>
              </a:rPr>
              <a:t>prédateurs</a:t>
            </a:r>
            <a:r>
              <a:rPr kumimoji="0" lang="fr-FR" sz="1600" b="0" i="0" u="none" strike="noStrike" cap="none" normalizeH="0" baseline="0" dirty="0">
                <a:ln>
                  <a:noFill/>
                </a:ln>
                <a:solidFill>
                  <a:srgbClr val="000000"/>
                </a:solidFill>
                <a:effectLst/>
                <a:latin typeface="+mj-lt"/>
              </a:rPr>
              <a:t> marins qui font sortir les proies à la surface de l</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eau, ou elles les</a:t>
            </a:r>
            <a:r>
              <a:rPr kumimoji="0" lang="fr-FR" sz="1600" b="0" i="0" strike="noStrike" cap="none" normalizeH="0" baseline="0" dirty="0">
                <a:ln>
                  <a:noFill/>
                </a:ln>
                <a:solidFill>
                  <a:srgbClr val="000000"/>
                </a:solidFill>
                <a:effectLst/>
                <a:latin typeface="+mj-lt"/>
              </a:rPr>
              <a:t> harcellent </a:t>
            </a:r>
            <a:r>
              <a:rPr kumimoji="0" lang="fr-FR" sz="1600" b="0" i="0" u="none" strike="noStrike" cap="none" normalizeH="0" baseline="0" dirty="0">
                <a:ln>
                  <a:noFill/>
                </a:ln>
                <a:solidFill>
                  <a:srgbClr val="000000"/>
                </a:solidFill>
                <a:effectLst/>
                <a:latin typeface="+mj-lt"/>
              </a:rPr>
              <a:t>jusqu</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à ce qu</a:t>
            </a:r>
            <a:r>
              <a:rPr kumimoji="0" lang="fr-FR" altLang="fr-FR" sz="1600" b="0" i="0" u="none" strike="noStrike" cap="none" normalizeH="0" baseline="0" dirty="0">
                <a:ln>
                  <a:noFill/>
                </a:ln>
                <a:solidFill>
                  <a:srgbClr val="000000"/>
                </a:solidFill>
                <a:effectLst/>
                <a:latin typeface="+mj-lt"/>
              </a:rPr>
              <a:t>’</a:t>
            </a:r>
            <a:r>
              <a:rPr kumimoji="0" lang="fr-FR" sz="1600" b="0" i="0" u="none" strike="noStrike" cap="none" normalizeH="0" baseline="0" dirty="0">
                <a:ln>
                  <a:noFill/>
                </a:ln>
                <a:solidFill>
                  <a:srgbClr val="000000"/>
                </a:solidFill>
                <a:effectLst/>
                <a:latin typeface="+mj-lt"/>
              </a:rPr>
              <a:t>ils relâchent leur proies </a:t>
            </a:r>
            <a:r>
              <a:rPr kumimoji="0" lang="fr-FR" sz="1600" b="0" i="0" u="none" strike="noStrike" cap="none" normalizeH="0" baseline="0" dirty="0" smtClean="0">
                <a:ln>
                  <a:noFill/>
                </a:ln>
                <a:solidFill>
                  <a:srgbClr val="000000"/>
                </a:solidFill>
                <a:effectLst/>
                <a:latin typeface="+mj-lt"/>
              </a:rPr>
              <a:t>puis </a:t>
            </a:r>
            <a:r>
              <a:rPr kumimoji="0" lang="fr-FR" sz="1600" b="0" i="0" u="none" strike="noStrike" cap="none" normalizeH="0" baseline="0" dirty="0">
                <a:ln>
                  <a:noFill/>
                </a:ln>
                <a:solidFill>
                  <a:srgbClr val="000000"/>
                </a:solidFill>
                <a:effectLst/>
                <a:latin typeface="+mj-lt"/>
              </a:rPr>
              <a:t>elles les rattrapent au </a:t>
            </a:r>
            <a:r>
              <a:rPr kumimoji="0" lang="fr-FR" sz="1600" b="0" i="0" u="none" strike="noStrike" cap="none" normalizeH="0" baseline="0" dirty="0" smtClean="0">
                <a:ln>
                  <a:noFill/>
                </a:ln>
                <a:solidFill>
                  <a:srgbClr val="000000"/>
                </a:solidFill>
                <a:effectLst/>
                <a:latin typeface="+mj-lt"/>
              </a:rPr>
              <a:t>vol. </a:t>
            </a:r>
            <a:r>
              <a:rPr kumimoji="0" lang="fr-FR" sz="1600" b="0" i="0" u="none" strike="noStrike" cap="none" normalizeH="0" baseline="0" dirty="0">
                <a:ln>
                  <a:noFill/>
                </a:ln>
                <a:solidFill>
                  <a:srgbClr val="000000"/>
                </a:solidFill>
                <a:effectLst/>
                <a:latin typeface="+mj-lt"/>
              </a:rPr>
              <a:t>Elles peuvent également se nourrir de </a:t>
            </a:r>
            <a:r>
              <a:rPr lang="fr-FR" sz="1600" dirty="0" smtClean="0">
                <a:solidFill>
                  <a:srgbClr val="000000"/>
                </a:solidFill>
                <a:latin typeface="+mj-lt"/>
              </a:rPr>
              <a:t>restes </a:t>
            </a:r>
            <a:r>
              <a:rPr kumimoji="0" lang="fr-FR" sz="1600" b="0" i="0" u="none" strike="noStrike" cap="none" normalizeH="0" baseline="0" dirty="0" smtClean="0">
                <a:ln>
                  <a:noFill/>
                </a:ln>
                <a:solidFill>
                  <a:srgbClr val="000000"/>
                </a:solidFill>
                <a:effectLst/>
                <a:latin typeface="+mj-lt"/>
              </a:rPr>
              <a:t>de </a:t>
            </a:r>
            <a:r>
              <a:rPr kumimoji="0" lang="fr-FR" sz="1600" b="0" i="0" u="none" strike="noStrike" cap="none" normalizeH="0" baseline="0" dirty="0">
                <a:ln>
                  <a:noFill/>
                </a:ln>
                <a:solidFill>
                  <a:srgbClr val="000000"/>
                </a:solidFill>
                <a:effectLst/>
                <a:latin typeface="+mj-lt"/>
              </a:rPr>
              <a:t>pêche ou </a:t>
            </a:r>
            <a:r>
              <a:rPr kumimoji="0" lang="fr-FR" sz="1600" b="0" i="0" u="none" strike="noStrike" cap="none" normalizeH="0" baseline="0" dirty="0" smtClean="0">
                <a:ln>
                  <a:noFill/>
                </a:ln>
                <a:solidFill>
                  <a:srgbClr val="000000"/>
                </a:solidFill>
                <a:effectLst/>
                <a:latin typeface="+mj-lt"/>
              </a:rPr>
              <a:t>manger </a:t>
            </a:r>
            <a:r>
              <a:rPr kumimoji="0" lang="fr-FR" sz="1600" b="0" i="0" u="none" strike="noStrike" cap="none" normalizeH="0" baseline="0" dirty="0">
                <a:ln>
                  <a:noFill/>
                </a:ln>
                <a:solidFill>
                  <a:srgbClr val="000000"/>
                </a:solidFill>
                <a:effectLst/>
                <a:latin typeface="+mj-lt"/>
              </a:rPr>
              <a:t>les jeunes tortues qui sortent du nid et rejoignent la mer. </a:t>
            </a:r>
            <a:endParaRPr kumimoji="0" lang="fr-FR" sz="1600" b="0" i="0" u="none" strike="noStrike" cap="none" normalizeH="0" baseline="0" dirty="0" smtClean="0">
              <a:ln>
                <a:noFill/>
              </a:ln>
              <a:solidFill>
                <a:srgbClr val="000000"/>
              </a:solidFill>
              <a:effectLst/>
              <a:latin typeface="+mj-lt"/>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600" dirty="0">
              <a:solidFill>
                <a:srgbClr val="000000"/>
              </a:solidFill>
              <a:latin typeface="+mn-lt"/>
            </a:endParaRPr>
          </a:p>
          <a:p>
            <a:pPr marL="0" marR="0" lvl="0" indent="0" algn="just" defTabSz="914400" rtl="0" eaLnBrk="1" fontAlgn="base" latinLnBrk="0" hangingPunct="1">
              <a:lnSpc>
                <a:spcPct val="100000"/>
              </a:lnSpc>
              <a:spcBef>
                <a:spcPct val="0"/>
              </a:spcBef>
              <a:spcAft>
                <a:spcPct val="0"/>
              </a:spcAft>
              <a:buClrTx/>
              <a:buSzTx/>
              <a:buFontTx/>
              <a:buNone/>
              <a:tabLst/>
            </a:pPr>
            <a:r>
              <a:rPr lang="fr-FR" sz="1600" b="1" dirty="0" smtClean="0">
                <a:solidFill>
                  <a:srgbClr val="800000"/>
                </a:solidFill>
                <a:latin typeface="+mn-lt"/>
              </a:rPr>
              <a:t>PRINCIPALES MENACES: </a:t>
            </a:r>
            <a:r>
              <a:rPr lang="fr-FR" sz="1600" dirty="0" smtClean="0">
                <a:latin typeface="+mn-lt"/>
              </a:rPr>
              <a:t>Les </a:t>
            </a:r>
            <a:r>
              <a:rPr lang="fr-FR" sz="1600" dirty="0">
                <a:latin typeface="+mn-lt"/>
              </a:rPr>
              <a:t>frégates sont très sensibles au dérangement pendant la </a:t>
            </a:r>
            <a:r>
              <a:rPr lang="fr-FR" sz="1600" dirty="0" smtClean="0">
                <a:latin typeface="+mn-lt"/>
              </a:rPr>
              <a:t>couvaison. </a:t>
            </a:r>
            <a:endParaRPr lang="fr-FR" sz="1600" dirty="0">
              <a:latin typeface="+mn-lt"/>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mn-lt"/>
                <a:ea typeface="ÇlÇr ñæí©" charset="0"/>
              </a:rPr>
              <a:t>Elles ingurgitent parfois des hameçons et elles </a:t>
            </a:r>
            <a:r>
              <a:rPr kumimoji="0" lang="fr-FR" sz="1600" b="0" i="0" strike="noStrike" cap="none" normalizeH="0" baseline="0" dirty="0" smtClean="0">
                <a:ln>
                  <a:noFill/>
                </a:ln>
                <a:solidFill>
                  <a:schemeClr val="tx1"/>
                </a:solidFill>
                <a:effectLst/>
                <a:latin typeface="+mn-lt"/>
                <a:ea typeface="ÇlÇr ñæí©" charset="0"/>
              </a:rPr>
              <a:t>accumulent</a:t>
            </a:r>
            <a:r>
              <a:rPr kumimoji="0" lang="fr-FR" sz="1600" b="0" i="0" strike="noStrike" cap="none" normalizeH="0" dirty="0" smtClean="0">
                <a:ln>
                  <a:noFill/>
                </a:ln>
                <a:solidFill>
                  <a:schemeClr val="tx1"/>
                </a:solidFill>
                <a:effectLst/>
                <a:latin typeface="+mn-lt"/>
                <a:ea typeface="ÇlÇr ñæí©" charset="0"/>
              </a:rPr>
              <a:t> </a:t>
            </a:r>
            <a:r>
              <a:rPr kumimoji="0" lang="fr-FR" sz="1600" b="0" i="0" u="none" strike="noStrike" cap="none" normalizeH="0" baseline="0" dirty="0" smtClean="0">
                <a:ln>
                  <a:noFill/>
                </a:ln>
                <a:solidFill>
                  <a:schemeClr val="tx1"/>
                </a:solidFill>
                <a:effectLst/>
                <a:latin typeface="+mn-lt"/>
                <a:ea typeface="ÇlÇr ñæí©" charset="0"/>
              </a:rPr>
              <a:t>des pesticides qui se trouvent dans leurs proies. </a:t>
            </a:r>
            <a:r>
              <a:rPr kumimoji="0" lang="fr-FR" sz="1200" b="0" i="0" u="none" strike="noStrike" cap="none" normalizeH="0" baseline="0" dirty="0" smtClean="0">
                <a:ln>
                  <a:noFill/>
                </a:ln>
                <a:solidFill>
                  <a:schemeClr val="tx1"/>
                </a:solidFill>
                <a:effectLst/>
                <a:latin typeface="Cambria" charset="0"/>
                <a:ea typeface="ÇlÇr ñæí©" charset="0"/>
              </a:rPr>
              <a:t/>
            </a:r>
            <a:br>
              <a:rPr kumimoji="0" lang="fr-FR" sz="1200" b="0" i="0" u="none" strike="noStrike" cap="none" normalizeH="0" baseline="0" dirty="0" smtClean="0">
                <a:ln>
                  <a:noFill/>
                </a:ln>
                <a:solidFill>
                  <a:schemeClr val="tx1"/>
                </a:solidFill>
                <a:effectLst/>
                <a:latin typeface="Cambria" charset="0"/>
                <a:ea typeface="ÇlÇr ñæí©" charset="0"/>
              </a:rPr>
            </a:br>
            <a:endParaRPr kumimoji="0" lang="fr-FR" sz="1200" b="0" i="0" u="none" strike="noStrike" cap="none" normalizeH="0" baseline="0" dirty="0" smtClean="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Arial" charset="0"/>
              <a:ea typeface="ＭＳ Ｐゴシック" charset="0"/>
            </a:endParaRPr>
          </a:p>
        </p:txBody>
      </p:sp>
      <p:sp>
        <p:nvSpPr>
          <p:cNvPr id="5" name="ZoneTexte 4"/>
          <p:cNvSpPr txBox="1"/>
          <p:nvPr/>
        </p:nvSpPr>
        <p:spPr>
          <a:xfrm>
            <a:off x="146452" y="1193821"/>
            <a:ext cx="4392766" cy="646331"/>
          </a:xfrm>
          <a:prstGeom prst="rect">
            <a:avLst/>
          </a:prstGeom>
          <a:noFill/>
        </p:spPr>
        <p:txBody>
          <a:bodyPr wrap="square" rtlCol="0">
            <a:spAutoFit/>
          </a:bodyPr>
          <a:lstStyle/>
          <a:p>
            <a:pPr lvl="0"/>
            <a:r>
              <a:rPr lang="fr-FR" dirty="0">
                <a:solidFill>
                  <a:srgbClr val="000000"/>
                </a:solidFill>
                <a:latin typeface="Calibri" charset="0"/>
                <a:ea typeface="ＭＳ Ｐゴシック" charset="0"/>
              </a:rPr>
              <a:t>Nom scientifique </a:t>
            </a:r>
            <a:r>
              <a:rPr lang="fr-FR" b="1" dirty="0">
                <a:solidFill>
                  <a:srgbClr val="000000"/>
                </a:solidFill>
                <a:latin typeface="Calibri" charset="0"/>
                <a:ea typeface="ＭＳ Ｐゴシック" charset="0"/>
              </a:rPr>
              <a:t>: </a:t>
            </a:r>
            <a:r>
              <a:rPr lang="fr-FR" b="1" i="1" dirty="0" err="1">
                <a:solidFill>
                  <a:srgbClr val="000000"/>
                </a:solidFill>
                <a:latin typeface="Calibri" charset="0"/>
                <a:ea typeface="ＭＳ Ｐゴシック" charset="0"/>
              </a:rPr>
              <a:t>Fregata</a:t>
            </a:r>
            <a:r>
              <a:rPr lang="fr-FR" b="1" i="1" dirty="0">
                <a:solidFill>
                  <a:srgbClr val="000000"/>
                </a:solidFill>
                <a:latin typeface="Calibri" charset="0"/>
                <a:ea typeface="ＭＳ Ｐゴシック" charset="0"/>
              </a:rPr>
              <a:t> </a:t>
            </a:r>
            <a:r>
              <a:rPr lang="fr-FR" b="1" i="1" dirty="0" err="1">
                <a:solidFill>
                  <a:srgbClr val="000000"/>
                </a:solidFill>
                <a:latin typeface="Calibri" charset="0"/>
                <a:ea typeface="ＭＳ Ｐゴシック" charset="0"/>
              </a:rPr>
              <a:t>magnificens</a:t>
            </a:r>
            <a:r>
              <a:rPr lang="fr-FR" b="1" i="1" dirty="0">
                <a:solidFill>
                  <a:srgbClr val="000000"/>
                </a:solidFill>
                <a:latin typeface="Calibri" charset="0"/>
                <a:ea typeface="ＭＳ Ｐゴシック" charset="0"/>
              </a:rPr>
              <a:t> </a:t>
            </a:r>
          </a:p>
          <a:p>
            <a:endParaRPr lang="fr-FR" dirty="0"/>
          </a:p>
        </p:txBody>
      </p:sp>
      <p:sp>
        <p:nvSpPr>
          <p:cNvPr id="7" name="ZoneTexte 6"/>
          <p:cNvSpPr txBox="1"/>
          <p:nvPr/>
        </p:nvSpPr>
        <p:spPr>
          <a:xfrm>
            <a:off x="146451" y="1652923"/>
            <a:ext cx="3797015" cy="369332"/>
          </a:xfrm>
          <a:prstGeom prst="rect">
            <a:avLst/>
          </a:prstGeom>
          <a:noFill/>
        </p:spPr>
        <p:txBody>
          <a:bodyPr wrap="square" rtlCol="0">
            <a:spAutoFit/>
          </a:bodyPr>
          <a:lstStyle/>
          <a:p>
            <a:r>
              <a:rPr lang="fr-FR" dirty="0" smtClean="0"/>
              <a:t>Nom créole: </a:t>
            </a:r>
            <a:r>
              <a:rPr lang="fr-FR" b="1" dirty="0" err="1" smtClean="0"/>
              <a:t>Malfini</a:t>
            </a:r>
            <a:r>
              <a:rPr lang="fr-FR" b="1" dirty="0" smtClean="0"/>
              <a:t> </a:t>
            </a:r>
            <a:r>
              <a:rPr lang="fr-FR" dirty="0" smtClean="0"/>
              <a:t> </a:t>
            </a:r>
            <a:endParaRPr lang="fr-FR" b="1" dirty="0"/>
          </a:p>
        </p:txBody>
      </p:sp>
      <p:sp>
        <p:nvSpPr>
          <p:cNvPr id="13" name="Bouton d'action : Accueil 12">
            <a:hlinkClick r:id="rId4"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hlinkClick r:id="rId5"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Tree>
    <p:extLst>
      <p:ext uri="{BB962C8B-B14F-4D97-AF65-F5344CB8AC3E}">
        <p14:creationId xmlns="" xmlns:p14="http://schemas.microsoft.com/office/powerpoint/2010/main" val="2927837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B9"/>
        </a:solidFill>
        <a:effectLst/>
      </p:bgPr>
    </p:bg>
    <p:spTree>
      <p:nvGrpSpPr>
        <p:cNvPr id="1" name=""/>
        <p:cNvGrpSpPr/>
        <p:nvPr/>
      </p:nvGrpSpPr>
      <p:grpSpPr>
        <a:xfrm>
          <a:off x="0" y="0"/>
          <a:ext cx="0" cy="0"/>
          <a:chOff x="0" y="0"/>
          <a:chExt cx="0" cy="0"/>
        </a:xfrm>
      </p:grpSpPr>
      <p:sp>
        <p:nvSpPr>
          <p:cNvPr id="2" name="ZoneTexte 1"/>
          <p:cNvSpPr txBox="1"/>
          <p:nvPr/>
        </p:nvSpPr>
        <p:spPr>
          <a:xfrm>
            <a:off x="216468" y="173164"/>
            <a:ext cx="2670097" cy="523220"/>
          </a:xfrm>
          <a:prstGeom prst="rect">
            <a:avLst/>
          </a:prstGeom>
          <a:noFill/>
        </p:spPr>
        <p:txBody>
          <a:bodyPr wrap="square" rtlCol="0">
            <a:spAutoFit/>
          </a:bodyPr>
          <a:lstStyle/>
          <a:p>
            <a:r>
              <a:rPr lang="fr-FR" sz="2800" b="1" u="sng" dirty="0" smtClean="0"/>
              <a:t>Nageur :</a:t>
            </a:r>
            <a:endParaRPr lang="fr-FR" sz="2800" b="1" u="sng" dirty="0"/>
          </a:p>
        </p:txBody>
      </p:sp>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a:hlinkClick r:id="rId3"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3" name="Rectangle 2"/>
          <p:cNvSpPr/>
          <p:nvPr/>
        </p:nvSpPr>
        <p:spPr>
          <a:xfrm>
            <a:off x="0" y="2870108"/>
            <a:ext cx="9144000" cy="3385542"/>
          </a:xfrm>
          <a:prstGeom prst="rect">
            <a:avLst/>
          </a:prstGeom>
        </p:spPr>
        <p:txBody>
          <a:bodyPr wrap="square">
            <a:spAutoFit/>
          </a:bodyPr>
          <a:lstStyle/>
          <a:p>
            <a:r>
              <a:rPr lang="fr-FR" sz="1600" b="1" dirty="0" smtClean="0">
                <a:solidFill>
                  <a:srgbClr val="0000FF"/>
                </a:solidFill>
              </a:rPr>
              <a:t>IMPACTS SUR L’ENVIRONNEMENT</a:t>
            </a:r>
            <a:r>
              <a:rPr lang="fr-FR" b="1" dirty="0">
                <a:solidFill>
                  <a:srgbClr val="0000FF"/>
                </a:solidFill>
              </a:rPr>
              <a:t> : </a:t>
            </a:r>
          </a:p>
          <a:p>
            <a:pPr marL="342900" lvl="0" indent="-342900" algn="just">
              <a:buAutoNum type="arabicPeriod"/>
            </a:pPr>
            <a:r>
              <a:rPr lang="fr-FR" dirty="0" smtClean="0"/>
              <a:t>La </a:t>
            </a:r>
            <a:r>
              <a:rPr lang="fr-FR" dirty="0"/>
              <a:t>crème solaire se </a:t>
            </a:r>
            <a:r>
              <a:rPr lang="fr-FR" dirty="0" smtClean="0"/>
              <a:t>dissout </a:t>
            </a:r>
            <a:r>
              <a:rPr lang="fr-FR" dirty="0"/>
              <a:t>dans l'eau et dégrade les récifs coralliens. En effet, les crèmes à filtres chimiques font blanchir le corail en tuant </a:t>
            </a:r>
            <a:r>
              <a:rPr lang="fr-FR" dirty="0" smtClean="0"/>
              <a:t>les                            </a:t>
            </a:r>
            <a:r>
              <a:rPr lang="fr-FR" dirty="0"/>
              <a:t>qui vivent en symbiose avec les </a:t>
            </a:r>
            <a:r>
              <a:rPr lang="fr-FR" dirty="0" smtClean="0"/>
              <a:t>polypes. </a:t>
            </a:r>
            <a:endParaRPr lang="fr-FR" dirty="0"/>
          </a:p>
          <a:p>
            <a:pPr marL="342900" lvl="0" indent="-342900" algn="just">
              <a:buAutoNum type="arabicPeriod"/>
            </a:pPr>
            <a:r>
              <a:rPr lang="fr-FR" dirty="0" smtClean="0"/>
              <a:t>Les </a:t>
            </a:r>
            <a:r>
              <a:rPr lang="fr-FR" dirty="0"/>
              <a:t>coups de palmes abîment les </a:t>
            </a:r>
            <a:r>
              <a:rPr lang="fr-FR" dirty="0" smtClean="0"/>
              <a:t>coraux. </a:t>
            </a:r>
            <a:r>
              <a:rPr lang="fr-FR" dirty="0"/>
              <a:t>T</a:t>
            </a:r>
            <a:r>
              <a:rPr lang="fr-FR" dirty="0" smtClean="0"/>
              <a:t>oucher </a:t>
            </a:r>
            <a:r>
              <a:rPr lang="fr-FR" dirty="0"/>
              <a:t>les coraux participe à leur </a:t>
            </a:r>
            <a:r>
              <a:rPr lang="fr-FR" dirty="0" smtClean="0"/>
              <a:t>fragilisation.</a:t>
            </a:r>
            <a:endParaRPr lang="fr-FR" dirty="0"/>
          </a:p>
          <a:p>
            <a:r>
              <a:rPr lang="fr-FR" dirty="0"/>
              <a:t> </a:t>
            </a:r>
          </a:p>
          <a:p>
            <a:r>
              <a:rPr lang="fr-FR" dirty="0"/>
              <a:t> </a:t>
            </a:r>
          </a:p>
          <a:p>
            <a:r>
              <a:rPr lang="fr-FR" sz="1600" b="1" dirty="0" smtClean="0">
                <a:solidFill>
                  <a:srgbClr val="008000"/>
                </a:solidFill>
              </a:rPr>
              <a:t>SOLUTIONS:</a:t>
            </a:r>
            <a:endParaRPr lang="fr-FR" sz="1600" b="1" dirty="0">
              <a:solidFill>
                <a:srgbClr val="008000"/>
              </a:solidFill>
            </a:endParaRPr>
          </a:p>
          <a:p>
            <a:pPr marL="342900" indent="-342900">
              <a:buAutoNum type="arabicPeriod"/>
            </a:pPr>
            <a:r>
              <a:rPr lang="fr-FR" dirty="0" smtClean="0"/>
              <a:t>Adopter </a:t>
            </a:r>
            <a:r>
              <a:rPr lang="fr-FR" dirty="0"/>
              <a:t>des comportements </a:t>
            </a:r>
            <a:r>
              <a:rPr lang="fr-FR" dirty="0" smtClean="0"/>
              <a:t>responsables</a:t>
            </a:r>
            <a:r>
              <a:rPr lang="fr-FR" dirty="0"/>
              <a:t> </a:t>
            </a:r>
            <a:r>
              <a:rPr lang="fr-FR" dirty="0" smtClean="0"/>
              <a:t>comme ne </a:t>
            </a:r>
            <a:r>
              <a:rPr lang="fr-FR" dirty="0"/>
              <a:t>pas toucher les animaux et végétaux du milieu </a:t>
            </a:r>
            <a:r>
              <a:rPr lang="fr-FR" dirty="0" smtClean="0"/>
              <a:t>marin.</a:t>
            </a:r>
          </a:p>
          <a:p>
            <a:pPr marL="342900" indent="-342900">
              <a:buAutoNum type="arabicPeriod"/>
            </a:pPr>
            <a:r>
              <a:rPr lang="fr-FR" dirty="0" smtClean="0"/>
              <a:t>Utiliser </a:t>
            </a:r>
            <a:r>
              <a:rPr lang="fr-FR" dirty="0"/>
              <a:t>des crèmes solaires « minérales » qui </a:t>
            </a:r>
            <a:r>
              <a:rPr lang="fr-FR" dirty="0" smtClean="0"/>
              <a:t>n'abîment </a:t>
            </a:r>
            <a:r>
              <a:rPr lang="fr-FR" dirty="0"/>
              <a:t>pas les coraux</a:t>
            </a:r>
            <a:r>
              <a:rPr lang="fr-FR" dirty="0" smtClean="0"/>
              <a:t>.</a:t>
            </a:r>
          </a:p>
          <a:p>
            <a:pPr marL="342900" indent="-342900">
              <a:buAutoNum type="arabicPeriod"/>
            </a:pPr>
            <a:r>
              <a:rPr lang="fr-FR" dirty="0" smtClean="0"/>
              <a:t>…..tu as peut être une solution intéressante !!</a:t>
            </a:r>
            <a:endParaRPr lang="fr-FR" dirty="0"/>
          </a:p>
        </p:txBody>
      </p:sp>
      <p:sp>
        <p:nvSpPr>
          <p:cNvPr id="6" name="ZoneTexte 5">
            <a:hlinkClick r:id="rId4" action="ppaction://hlinksldjump"/>
          </p:cNvPr>
          <p:cNvSpPr txBox="1"/>
          <p:nvPr/>
        </p:nvSpPr>
        <p:spPr>
          <a:xfrm>
            <a:off x="5173626" y="3418905"/>
            <a:ext cx="1865643" cy="369332"/>
          </a:xfrm>
          <a:prstGeom prst="rect">
            <a:avLst/>
          </a:prstGeom>
          <a:noFill/>
        </p:spPr>
        <p:txBody>
          <a:bodyPr wrap="square" rtlCol="0">
            <a:spAutoFit/>
          </a:bodyPr>
          <a:lstStyle/>
          <a:p>
            <a:r>
              <a:rPr lang="fr-FR" dirty="0"/>
              <a:t> </a:t>
            </a:r>
            <a:r>
              <a:rPr lang="fr-FR" b="1" dirty="0" smtClean="0"/>
              <a:t>zooxanthelles*</a:t>
            </a:r>
            <a:endParaRPr lang="fr-FR" dirty="0"/>
          </a:p>
        </p:txBody>
      </p:sp>
      <p:pic>
        <p:nvPicPr>
          <p:cNvPr id="7" name="Image 6" descr="Reef_snorkeler.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886565" y="173164"/>
            <a:ext cx="3254919" cy="2441189"/>
          </a:xfrm>
          <a:prstGeom prst="rect">
            <a:avLst/>
          </a:prstGeom>
        </p:spPr>
      </p:pic>
      <p:sp>
        <p:nvSpPr>
          <p:cNvPr id="8" name="ZoneTexte 7"/>
          <p:cNvSpPr txBox="1"/>
          <p:nvPr/>
        </p:nvSpPr>
        <p:spPr>
          <a:xfrm>
            <a:off x="2886565" y="2532136"/>
            <a:ext cx="4374070" cy="307777"/>
          </a:xfrm>
          <a:prstGeom prst="rect">
            <a:avLst/>
          </a:prstGeom>
          <a:noFill/>
        </p:spPr>
        <p:txBody>
          <a:bodyPr wrap="square" rtlCol="0">
            <a:spAutoFit/>
          </a:bodyPr>
          <a:lstStyle/>
          <a:p>
            <a:r>
              <a:rPr lang="fr-FR" sz="1400" dirty="0" smtClean="0"/>
              <a:t>Nage autour d’une construction corallienne</a:t>
            </a:r>
            <a:endParaRPr lang="fr-FR" sz="1400" dirty="0"/>
          </a:p>
        </p:txBody>
      </p:sp>
    </p:spTree>
    <p:extLst>
      <p:ext uri="{BB962C8B-B14F-4D97-AF65-F5344CB8AC3E}">
        <p14:creationId xmlns="" xmlns:p14="http://schemas.microsoft.com/office/powerpoint/2010/main" val="3445939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CC">
            <a:alpha val="43000"/>
          </a:srgbClr>
        </a:solidFill>
        <a:effectLst/>
      </p:bgPr>
    </p:bg>
    <p:spTree>
      <p:nvGrpSpPr>
        <p:cNvPr id="1" name=""/>
        <p:cNvGrpSpPr/>
        <p:nvPr/>
      </p:nvGrpSpPr>
      <p:grpSpPr>
        <a:xfrm>
          <a:off x="0" y="0"/>
          <a:ext cx="0" cy="0"/>
          <a:chOff x="0" y="0"/>
          <a:chExt cx="0" cy="0"/>
        </a:xfrm>
      </p:grpSpPr>
      <p:sp>
        <p:nvSpPr>
          <p:cNvPr id="2" name="ZoneTexte 1"/>
          <p:cNvSpPr txBox="1"/>
          <p:nvPr/>
        </p:nvSpPr>
        <p:spPr>
          <a:xfrm>
            <a:off x="153837" y="126947"/>
            <a:ext cx="2194873" cy="523220"/>
          </a:xfrm>
          <a:prstGeom prst="rect">
            <a:avLst/>
          </a:prstGeom>
          <a:noFill/>
        </p:spPr>
        <p:txBody>
          <a:bodyPr wrap="square" rtlCol="0">
            <a:spAutoFit/>
          </a:bodyPr>
          <a:lstStyle/>
          <a:p>
            <a:r>
              <a:rPr lang="fr-FR" sz="2800" b="1" u="sng" dirty="0" smtClean="0"/>
              <a:t>Plancton</a:t>
            </a:r>
            <a:r>
              <a:rPr lang="fr-FR" sz="2800" u="sng" dirty="0" smtClean="0"/>
              <a:t>:</a:t>
            </a:r>
            <a:endParaRPr lang="fr-FR" sz="2800" u="sng" dirty="0"/>
          </a:p>
        </p:txBody>
      </p:sp>
      <p:sp>
        <p:nvSpPr>
          <p:cNvPr id="4" name="Rectangle 3">
            <a:hlinkClick r:id="rId2"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5" name="Bouton d'action : Accueil 4">
            <a:hlinkClick r:id="rId3"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Picture 6" descr="Phytozoo"/>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00563" y="188913"/>
            <a:ext cx="2519362" cy="18669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9" descr="pyramide"/>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554663" y="2134213"/>
            <a:ext cx="3446462" cy="439261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1" descr="protozol"/>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092950" y="404813"/>
            <a:ext cx="1908175" cy="130333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53837" y="2057861"/>
            <a:ext cx="5400826" cy="2585323"/>
          </a:xfrm>
          <a:prstGeom prst="rect">
            <a:avLst/>
          </a:prstGeom>
        </p:spPr>
        <p:txBody>
          <a:bodyPr wrap="square">
            <a:spAutoFit/>
          </a:bodyPr>
          <a:lstStyle/>
          <a:p>
            <a:pPr algn="just"/>
            <a:r>
              <a:rPr lang="fr-FR" dirty="0" smtClean="0">
                <a:latin typeface="Calibri" charset="0"/>
              </a:rPr>
              <a:t>Il correspond à l’ensemble </a:t>
            </a:r>
            <a:r>
              <a:rPr lang="fr-FR" dirty="0">
                <a:latin typeface="Calibri" charset="0"/>
              </a:rPr>
              <a:t>des végétaux et animaux aquatiques microscopiques ou de petite taille, invisibles à </a:t>
            </a:r>
            <a:r>
              <a:rPr lang="fr-FR" dirty="0" smtClean="0">
                <a:latin typeface="Calibri" charset="0"/>
              </a:rPr>
              <a:t>l</a:t>
            </a:r>
            <a:r>
              <a:rPr lang="fr-FR" dirty="0" smtClean="0">
                <a:latin typeface="Arial"/>
              </a:rPr>
              <a:t>’</a:t>
            </a:r>
            <a:r>
              <a:rPr lang="fr-FR" dirty="0" smtClean="0">
                <a:latin typeface="Calibri" charset="0"/>
              </a:rPr>
              <a:t>œil </a:t>
            </a:r>
            <a:r>
              <a:rPr lang="fr-FR" dirty="0">
                <a:latin typeface="Calibri" charset="0"/>
              </a:rPr>
              <a:t>nu,</a:t>
            </a:r>
            <a:r>
              <a:rPr lang="fr-FR" dirty="0"/>
              <a:t> </a:t>
            </a:r>
            <a:r>
              <a:rPr lang="fr-FR" dirty="0">
                <a:latin typeface="Calibri" charset="0"/>
              </a:rPr>
              <a:t>qui dérivent au gré des courants. </a:t>
            </a:r>
          </a:p>
          <a:p>
            <a:pPr algn="just"/>
            <a:r>
              <a:rPr lang="fr-FR" dirty="0">
                <a:latin typeface="Calibri" charset="0"/>
              </a:rPr>
              <a:t>Il comprend le plancton végétal, </a:t>
            </a:r>
            <a:r>
              <a:rPr lang="fr-FR" b="1" dirty="0">
                <a:latin typeface="Calibri" charset="0"/>
              </a:rPr>
              <a:t>phytoplancton</a:t>
            </a:r>
            <a:r>
              <a:rPr lang="fr-FR" dirty="0">
                <a:latin typeface="Calibri" charset="0"/>
              </a:rPr>
              <a:t>, constitué </a:t>
            </a:r>
            <a:r>
              <a:rPr lang="fr-FR" dirty="0" smtClean="0">
                <a:latin typeface="Calibri" charset="0"/>
              </a:rPr>
              <a:t>d</a:t>
            </a:r>
            <a:r>
              <a:rPr lang="fr-FR" dirty="0" smtClean="0">
                <a:latin typeface="Arial"/>
              </a:rPr>
              <a:t>’</a:t>
            </a:r>
            <a:r>
              <a:rPr lang="fr-FR" dirty="0" smtClean="0">
                <a:latin typeface="Calibri" charset="0"/>
              </a:rPr>
              <a:t>algues </a:t>
            </a:r>
            <a:r>
              <a:rPr lang="fr-FR" dirty="0">
                <a:latin typeface="Calibri" charset="0"/>
              </a:rPr>
              <a:t>microscopiques et le plancton animal, </a:t>
            </a:r>
            <a:r>
              <a:rPr lang="fr-FR" b="1" dirty="0">
                <a:latin typeface="Calibri" charset="0"/>
              </a:rPr>
              <a:t>zooplancton</a:t>
            </a:r>
            <a:r>
              <a:rPr lang="fr-FR" dirty="0">
                <a:latin typeface="Calibri" charset="0"/>
              </a:rPr>
              <a:t> constitué </a:t>
            </a:r>
            <a:r>
              <a:rPr lang="fr-FR" dirty="0" smtClean="0">
                <a:latin typeface="Calibri" charset="0"/>
              </a:rPr>
              <a:t>d</a:t>
            </a:r>
            <a:r>
              <a:rPr lang="fr-FR" dirty="0" smtClean="0">
                <a:latin typeface="Arial"/>
              </a:rPr>
              <a:t>’</a:t>
            </a:r>
            <a:r>
              <a:rPr lang="fr-FR" dirty="0" smtClean="0">
                <a:latin typeface="Calibri" charset="0"/>
              </a:rPr>
              <a:t>œufs </a:t>
            </a:r>
            <a:r>
              <a:rPr lang="fr-FR" dirty="0">
                <a:latin typeface="Calibri" charset="0"/>
              </a:rPr>
              <a:t>et larves de crustacés, poissons, mollusques….  Le plancton est la base de </a:t>
            </a:r>
            <a:r>
              <a:rPr lang="fr-FR" dirty="0" smtClean="0">
                <a:latin typeface="Calibri" charset="0"/>
              </a:rPr>
              <a:t>l</a:t>
            </a:r>
            <a:r>
              <a:rPr lang="fr-FR" dirty="0" smtClean="0">
                <a:latin typeface="Arial"/>
              </a:rPr>
              <a:t>’</a:t>
            </a:r>
            <a:r>
              <a:rPr lang="fr-FR" dirty="0" smtClean="0">
                <a:latin typeface="Calibri" charset="0"/>
              </a:rPr>
              <a:t>alimentation </a:t>
            </a:r>
            <a:r>
              <a:rPr lang="fr-FR" dirty="0">
                <a:latin typeface="Calibri" charset="0"/>
              </a:rPr>
              <a:t>de tous les animaux marins : </a:t>
            </a:r>
            <a:r>
              <a:rPr lang="fr-FR" b="1" dirty="0" smtClean="0">
                <a:latin typeface="Calibri" charset="0"/>
              </a:rPr>
              <a:t>c</a:t>
            </a:r>
            <a:r>
              <a:rPr lang="fr-FR" b="1" dirty="0" smtClean="0">
                <a:latin typeface="Arial"/>
              </a:rPr>
              <a:t>’</a:t>
            </a:r>
            <a:r>
              <a:rPr lang="fr-FR" b="1" dirty="0" smtClean="0">
                <a:latin typeface="Calibri" charset="0"/>
              </a:rPr>
              <a:t>est </a:t>
            </a:r>
            <a:r>
              <a:rPr lang="fr-FR" b="1" dirty="0">
                <a:latin typeface="Calibri" charset="0"/>
              </a:rPr>
              <a:t>le 1</a:t>
            </a:r>
            <a:r>
              <a:rPr lang="fr-FR" b="1" baseline="30000" dirty="0">
                <a:latin typeface="Calibri" charset="0"/>
              </a:rPr>
              <a:t>er</a:t>
            </a:r>
            <a:r>
              <a:rPr lang="fr-FR" b="1" dirty="0">
                <a:latin typeface="Calibri" charset="0"/>
              </a:rPr>
              <a:t> maillon des chaines </a:t>
            </a:r>
            <a:r>
              <a:rPr lang="fr-FR" b="1" dirty="0" smtClean="0">
                <a:latin typeface="Calibri" charset="0"/>
              </a:rPr>
              <a:t>alimentaires.</a:t>
            </a:r>
            <a:endParaRPr lang="fr-FR" b="1" dirty="0"/>
          </a:p>
        </p:txBody>
      </p:sp>
      <p:sp>
        <p:nvSpPr>
          <p:cNvPr id="9" name="Rectangle 8"/>
          <p:cNvSpPr/>
          <p:nvPr/>
        </p:nvSpPr>
        <p:spPr>
          <a:xfrm>
            <a:off x="153837" y="4720906"/>
            <a:ext cx="5400826" cy="2031325"/>
          </a:xfrm>
          <a:prstGeom prst="rect">
            <a:avLst/>
          </a:prstGeom>
        </p:spPr>
        <p:txBody>
          <a:bodyPr wrap="square">
            <a:spAutoFit/>
          </a:bodyPr>
          <a:lstStyle/>
          <a:p>
            <a:pPr algn="just"/>
            <a:r>
              <a:rPr lang="fr-FR" b="1" dirty="0">
                <a:solidFill>
                  <a:srgbClr val="660066"/>
                </a:solidFill>
                <a:latin typeface="Calibri" charset="0"/>
              </a:rPr>
              <a:t>INFORMATIONS DIVERSES</a:t>
            </a:r>
            <a:r>
              <a:rPr lang="fr-FR" dirty="0">
                <a:solidFill>
                  <a:srgbClr val="660066"/>
                </a:solidFill>
                <a:latin typeface="Calibri" charset="0"/>
              </a:rPr>
              <a:t> </a:t>
            </a:r>
            <a:r>
              <a:rPr lang="fr-FR" dirty="0">
                <a:latin typeface="Calibri" charset="0"/>
              </a:rPr>
              <a:t>:  </a:t>
            </a:r>
            <a:r>
              <a:rPr lang="fr-FR" dirty="0" smtClean="0">
                <a:latin typeface="Calibri" charset="0"/>
              </a:rPr>
              <a:t>Pour faire 100 grammes de thon il faut une tonne de plancton (voir le document « pyramide alimentaire marine » pour comprendre). </a:t>
            </a:r>
            <a:endParaRPr lang="fr-FR" dirty="0">
              <a:latin typeface="Calibri" charset="0"/>
            </a:endParaRPr>
          </a:p>
          <a:p>
            <a:endParaRPr lang="fr-FR" dirty="0">
              <a:latin typeface="Calibri" charset="0"/>
            </a:endParaRPr>
          </a:p>
          <a:p>
            <a:pPr algn="just"/>
            <a:r>
              <a:rPr lang="fr-FR" b="1" dirty="0">
                <a:solidFill>
                  <a:srgbClr val="800000"/>
                </a:solidFill>
                <a:latin typeface="Calibri" charset="0"/>
              </a:rPr>
              <a:t>PRINCIPALES MENACES</a:t>
            </a:r>
            <a:r>
              <a:rPr lang="fr-FR" dirty="0">
                <a:solidFill>
                  <a:srgbClr val="800000"/>
                </a:solidFill>
                <a:latin typeface="Calibri" charset="0"/>
              </a:rPr>
              <a:t> : </a:t>
            </a:r>
            <a:r>
              <a:rPr lang="fr-FR" dirty="0">
                <a:latin typeface="Calibri" charset="0"/>
              </a:rPr>
              <a:t>la pollution des eaux </a:t>
            </a:r>
            <a:r>
              <a:rPr lang="fr-FR" dirty="0" smtClean="0">
                <a:latin typeface="Calibri" charset="0"/>
              </a:rPr>
              <a:t>marines. Le </a:t>
            </a:r>
            <a:r>
              <a:rPr lang="fr-FR" dirty="0">
                <a:latin typeface="Calibri" charset="0"/>
              </a:rPr>
              <a:t>plancton est la porte d</a:t>
            </a:r>
            <a:r>
              <a:rPr lang="ja-JP" altLang="fr-FR" dirty="0">
                <a:latin typeface="Calibri" charset="0"/>
              </a:rPr>
              <a:t>’</a:t>
            </a:r>
            <a:r>
              <a:rPr lang="fr-FR" dirty="0">
                <a:latin typeface="Calibri" charset="0"/>
              </a:rPr>
              <a:t>entrée des polluants dans les chaines alimentaires marines.</a:t>
            </a:r>
          </a:p>
        </p:txBody>
      </p:sp>
      <p:sp>
        <p:nvSpPr>
          <p:cNvPr id="10" name="ZoneTexte 9"/>
          <p:cNvSpPr txBox="1"/>
          <p:nvPr/>
        </p:nvSpPr>
        <p:spPr>
          <a:xfrm>
            <a:off x="153837" y="1708150"/>
            <a:ext cx="2621110" cy="369332"/>
          </a:xfrm>
          <a:prstGeom prst="rect">
            <a:avLst/>
          </a:prstGeom>
          <a:noFill/>
        </p:spPr>
        <p:txBody>
          <a:bodyPr wrap="square" rtlCol="0">
            <a:spAutoFit/>
          </a:bodyPr>
          <a:lstStyle/>
          <a:p>
            <a:r>
              <a:rPr lang="fr-FR" b="1" dirty="0" smtClean="0">
                <a:solidFill>
                  <a:srgbClr val="0000FF"/>
                </a:solidFill>
              </a:rPr>
              <a:t>QU’EST-CE QUE C’EST ?</a:t>
            </a:r>
            <a:endParaRPr lang="fr-FR" b="1" dirty="0">
              <a:solidFill>
                <a:srgbClr val="0000FF"/>
              </a:solidFill>
            </a:endParaRPr>
          </a:p>
        </p:txBody>
      </p:sp>
      <p:sp>
        <p:nvSpPr>
          <p:cNvPr id="11" name="ZoneTexte 10"/>
          <p:cNvSpPr txBox="1"/>
          <p:nvPr/>
        </p:nvSpPr>
        <p:spPr>
          <a:xfrm>
            <a:off x="4500563" y="1708150"/>
            <a:ext cx="1676438" cy="369332"/>
          </a:xfrm>
          <a:prstGeom prst="rect">
            <a:avLst/>
          </a:prstGeom>
          <a:noFill/>
        </p:spPr>
        <p:txBody>
          <a:bodyPr wrap="square" rtlCol="0">
            <a:spAutoFit/>
          </a:bodyPr>
          <a:lstStyle/>
          <a:p>
            <a:r>
              <a:rPr lang="fr-FR" dirty="0" smtClean="0">
                <a:solidFill>
                  <a:schemeClr val="bg1"/>
                </a:solidFill>
              </a:rPr>
              <a:t>Zooplancton</a:t>
            </a:r>
            <a:endParaRPr lang="fr-FR" dirty="0">
              <a:solidFill>
                <a:schemeClr val="bg1"/>
              </a:solidFill>
            </a:endParaRPr>
          </a:p>
        </p:txBody>
      </p:sp>
      <p:sp>
        <p:nvSpPr>
          <p:cNvPr id="12" name="ZoneTexte 11"/>
          <p:cNvSpPr txBox="1"/>
          <p:nvPr/>
        </p:nvSpPr>
        <p:spPr>
          <a:xfrm>
            <a:off x="7086562" y="1675884"/>
            <a:ext cx="1676438" cy="369332"/>
          </a:xfrm>
          <a:prstGeom prst="rect">
            <a:avLst/>
          </a:prstGeom>
          <a:noFill/>
        </p:spPr>
        <p:txBody>
          <a:bodyPr wrap="square" rtlCol="0">
            <a:spAutoFit/>
          </a:bodyPr>
          <a:lstStyle/>
          <a:p>
            <a:r>
              <a:rPr lang="fr-FR" dirty="0" smtClean="0"/>
              <a:t>Phytoplancton</a:t>
            </a:r>
            <a:endParaRPr lang="fr-FR" dirty="0"/>
          </a:p>
        </p:txBody>
      </p:sp>
    </p:spTree>
    <p:extLst>
      <p:ext uri="{BB962C8B-B14F-4D97-AF65-F5344CB8AC3E}">
        <p14:creationId xmlns="" xmlns:p14="http://schemas.microsoft.com/office/powerpoint/2010/main" val="1705044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Accueil 2">
            <a:hlinkClick r:id="" action="ppaction://hlinkshowjump?jump=firstslide" highlightClick="1"/>
          </p:cNvPr>
          <p:cNvSpPr/>
          <p:nvPr/>
        </p:nvSpPr>
        <p:spPr>
          <a:xfrm>
            <a:off x="8593667" y="5710483"/>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apture d’écran 2014-05-06 à 10.05.41.png">
            <a:hlinkClick r:id="rId2" action="ppaction://hlinksldjump"/>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664825" y="5661727"/>
            <a:ext cx="1383578" cy="811063"/>
          </a:xfrm>
          <a:prstGeom prst="rect">
            <a:avLst/>
          </a:prstGeom>
        </p:spPr>
      </p:pic>
      <p:pic>
        <p:nvPicPr>
          <p:cNvPr id="14" name="Image 13" descr="Capture d’écran 2014-05-06 à 10.05.32.png">
            <a:hlinkClick r:id="rId4" action="ppaction://hlinksldjump"/>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398266" y="6150155"/>
            <a:ext cx="977900" cy="406400"/>
          </a:xfrm>
          <a:prstGeom prst="rect">
            <a:avLst/>
          </a:prstGeom>
        </p:spPr>
      </p:pic>
      <p:pic>
        <p:nvPicPr>
          <p:cNvPr id="5" name="Image 4" descr="Capture d’écran 2014-05-06 à 10.05.13.png">
            <a:hlinkClick r:id="rId6" action="ppaction://hlinksldjump"/>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179808" y="2297046"/>
            <a:ext cx="825500" cy="673100"/>
          </a:xfrm>
          <a:prstGeom prst="rect">
            <a:avLst/>
          </a:prstGeom>
        </p:spPr>
      </p:pic>
      <p:pic>
        <p:nvPicPr>
          <p:cNvPr id="6" name="Image 5" descr="Capture d’écran 2014-05-06 à 10.05.05.png">
            <a:hlinkClick r:id="rId8" action="ppaction://hlinksldjump"/>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6058284" y="4217108"/>
            <a:ext cx="1612900" cy="1028700"/>
          </a:xfrm>
          <a:prstGeom prst="rect">
            <a:avLst/>
          </a:prstGeom>
        </p:spPr>
      </p:pic>
      <p:pic>
        <p:nvPicPr>
          <p:cNvPr id="7" name="Image 6" descr="Capture d’écran 2014-05-06 à 10.06.18.png">
            <a:hlinkClick r:id="rId10" action="ppaction://hlinksldjump"/>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219572" y="4110561"/>
            <a:ext cx="673100" cy="635000"/>
          </a:xfrm>
          <a:prstGeom prst="rect">
            <a:avLst/>
          </a:prstGeom>
        </p:spPr>
      </p:pic>
      <p:pic>
        <p:nvPicPr>
          <p:cNvPr id="9" name="Image 8" descr="Capture d’écran 2014-05-06 à 10.05.21.png">
            <a:hlinkClick r:id="rId12" action="ppaction://hlinksldjump"/>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301632" y="2783279"/>
            <a:ext cx="1143000" cy="520700"/>
          </a:xfrm>
          <a:prstGeom prst="rect">
            <a:avLst/>
          </a:prstGeom>
        </p:spPr>
      </p:pic>
      <p:pic>
        <p:nvPicPr>
          <p:cNvPr id="10" name="Image 9" descr="Capture d’écran 2014-05-06 à 10.05.57.png">
            <a:hlinkClick r:id="rId14" action="ppaction://hlinksldjump"/>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6292801" y="1198537"/>
            <a:ext cx="1244600" cy="927100"/>
          </a:xfrm>
          <a:prstGeom prst="rect">
            <a:avLst/>
          </a:prstGeom>
        </p:spPr>
      </p:pic>
      <p:pic>
        <p:nvPicPr>
          <p:cNvPr id="12" name="Image 11" descr="Capture d’écran 2014-05-06 à 10.04.43.png">
            <a:hlinkClick r:id="rId16" action="ppaction://hlinksldjump"/>
          </p:cNvPr>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2573318" y="1198537"/>
            <a:ext cx="2679700" cy="660400"/>
          </a:xfrm>
          <a:prstGeom prst="rect">
            <a:avLst/>
          </a:prstGeom>
        </p:spPr>
      </p:pic>
      <p:pic>
        <p:nvPicPr>
          <p:cNvPr id="13" name="Image 12" descr="Capture d’écran 2014-05-06 à 10.04.52.png">
            <a:hlinkClick r:id="rId18" action="ppaction://hlinksldjump"/>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4163796" y="2482047"/>
            <a:ext cx="1676400" cy="508000"/>
          </a:xfrm>
          <a:prstGeom prst="rect">
            <a:avLst/>
          </a:prstGeom>
        </p:spPr>
      </p:pic>
      <p:pic>
        <p:nvPicPr>
          <p:cNvPr id="15" name="Image 14" descr="Capture d’écran 2014-05-06 à 10.06.03.png">
            <a:hlinkClick r:id="rId20" action="ppaction://hlinksldjump"/>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2973368" y="3672460"/>
            <a:ext cx="939800" cy="508000"/>
          </a:xfrm>
          <a:prstGeom prst="rect">
            <a:avLst/>
          </a:prstGeom>
        </p:spPr>
      </p:pic>
      <p:pic>
        <p:nvPicPr>
          <p:cNvPr id="16" name="Image 15" descr="Capture d’écran 2014-05-06 à 10.06.13.png">
            <a:hlinkClick r:id="rId22" action="ppaction://hlinksldjump"/>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1801804" y="3534833"/>
            <a:ext cx="457200" cy="342900"/>
          </a:xfrm>
          <a:prstGeom prst="rect">
            <a:avLst/>
          </a:prstGeom>
        </p:spPr>
      </p:pic>
      <p:pic>
        <p:nvPicPr>
          <p:cNvPr id="19" name="Image 18" descr="Capture d’écran 2014-05-06 à 10.06.27.png">
            <a:hlinkClick r:id="rId24" action="ppaction://hlinksldjump"/>
          </p:cNvPr>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3169256" y="5005377"/>
            <a:ext cx="884264" cy="874439"/>
          </a:xfrm>
          <a:prstGeom prst="rect">
            <a:avLst/>
          </a:prstGeom>
        </p:spPr>
      </p:pic>
      <p:pic>
        <p:nvPicPr>
          <p:cNvPr id="20" name="Image 19" descr="Capture d’écran 2014-05-06 à 10.06.58.png">
            <a:hlinkClick r:id="rId26" action="ppaction://hlinksldjump"/>
          </p:cNvPr>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5105784" y="3303979"/>
            <a:ext cx="952500" cy="647700"/>
          </a:xfrm>
          <a:prstGeom prst="rect">
            <a:avLst/>
          </a:prstGeom>
        </p:spPr>
      </p:pic>
      <p:pic>
        <p:nvPicPr>
          <p:cNvPr id="22" name="Image 21" descr="Capture d’écran 2014-05-06 à 10.16.05.png">
            <a:hlinkClick r:id="rId28" action="ppaction://hlinksldjump"/>
          </p:cNvPr>
          <p:cNvPicPr>
            <a:picLocks noChangeAspect="1"/>
          </p:cNvPicPr>
          <p:nvPr/>
        </p:nvPicPr>
        <p:blipFill>
          <a:blip r:embed="rId29">
            <a:extLst>
              <a:ext uri="{28A0092B-C50C-407E-A947-70E740481C1C}">
                <a14:useLocalDpi xmlns="" xmlns:a14="http://schemas.microsoft.com/office/drawing/2010/main" val="0"/>
              </a:ext>
            </a:extLst>
          </a:blip>
          <a:stretch>
            <a:fillRect/>
          </a:stretch>
        </p:blipFill>
        <p:spPr>
          <a:xfrm>
            <a:off x="1902828" y="4693165"/>
            <a:ext cx="678231" cy="897940"/>
          </a:xfrm>
          <a:prstGeom prst="rect">
            <a:avLst/>
          </a:prstGeom>
        </p:spPr>
      </p:pic>
      <p:pic>
        <p:nvPicPr>
          <p:cNvPr id="23" name="Image 22" descr="Capture d’écran 2014-05-06 à 10.18.09.png">
            <a:hlinkClick r:id="rId30" action="ppaction://hlinksldjump"/>
          </p:cNvPr>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4339725" y="5372689"/>
            <a:ext cx="711200" cy="622300"/>
          </a:xfrm>
          <a:prstGeom prst="rect">
            <a:avLst/>
          </a:prstGeom>
        </p:spPr>
      </p:pic>
      <p:sp>
        <p:nvSpPr>
          <p:cNvPr id="46" name="Rectangle 45">
            <a:hlinkClick r:id="" action="ppaction://hlinkshowjump?jump=nextslide"/>
          </p:cNvPr>
          <p:cNvSpPr/>
          <p:nvPr/>
        </p:nvSpPr>
        <p:spPr>
          <a:xfrm>
            <a:off x="7964192" y="6231680"/>
            <a:ext cx="1179808" cy="636213"/>
          </a:xfrm>
          <a:prstGeom prst="rect">
            <a:avLst/>
          </a:prstGeom>
          <a:solidFill>
            <a:schemeClr val="bg1">
              <a:lumMod val="75000"/>
            </a:schemeClr>
          </a:solidFill>
          <a:ln>
            <a:solidFill>
              <a:schemeClr val="tx1"/>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FF0000"/>
                </a:solidFill>
              </a:rPr>
              <a:t>Correction</a:t>
            </a:r>
            <a:r>
              <a:rPr lang="fr-FR" dirty="0" smtClean="0"/>
              <a:t> </a:t>
            </a:r>
            <a:endParaRPr lang="fr-FR" dirty="0"/>
          </a:p>
        </p:txBody>
      </p:sp>
      <p:sp>
        <p:nvSpPr>
          <p:cNvPr id="47" name="ZoneTexte 46"/>
          <p:cNvSpPr txBox="1"/>
          <p:nvPr/>
        </p:nvSpPr>
        <p:spPr>
          <a:xfrm>
            <a:off x="108927" y="369332"/>
            <a:ext cx="8960567" cy="646331"/>
          </a:xfrm>
          <a:prstGeom prst="rect">
            <a:avLst/>
          </a:prstGeom>
          <a:noFill/>
        </p:spPr>
        <p:txBody>
          <a:bodyPr wrap="square" rtlCol="0">
            <a:spAutoFit/>
          </a:bodyPr>
          <a:lstStyle/>
          <a:p>
            <a:r>
              <a:rPr lang="fr-FR" dirty="0" smtClean="0"/>
              <a:t>A l’aide des informations que tu trouveras  en passant la souris sur les images, </a:t>
            </a:r>
            <a:r>
              <a:rPr lang="fr-FR" b="1" dirty="0" smtClean="0"/>
              <a:t>relie les êtres vivants par des flèches signifiant « est mangé par » </a:t>
            </a:r>
            <a:r>
              <a:rPr lang="fr-FR" dirty="0" smtClean="0"/>
              <a:t>et donner </a:t>
            </a:r>
            <a:r>
              <a:rPr lang="fr-FR" b="1" dirty="0" smtClean="0"/>
              <a:t>un titre au schéma</a:t>
            </a:r>
            <a:r>
              <a:rPr lang="fr-FR" dirty="0" smtClean="0"/>
              <a:t>.</a:t>
            </a:r>
            <a:endParaRPr lang="fr-FR" dirty="0"/>
          </a:p>
        </p:txBody>
      </p:sp>
      <p:pic>
        <p:nvPicPr>
          <p:cNvPr id="24" name="Image 23" descr="Capture d’écran 2014-05-08 à 20.10.15.png">
            <a:hlinkClick r:id="rId32" action="ppaction://hlinksldjump"/>
          </p:cNvPr>
          <p:cNvPicPr>
            <a:picLocks noChangeAspect="1"/>
          </p:cNvPicPr>
          <p:nvPr/>
        </p:nvPicPr>
        <p:blipFill>
          <a:blip r:embed="rId33">
            <a:extLst>
              <a:ext uri="{28A0092B-C50C-407E-A947-70E740481C1C}">
                <a14:useLocalDpi xmlns="" xmlns:a14="http://schemas.microsoft.com/office/drawing/2010/main" val="0"/>
              </a:ext>
            </a:extLst>
          </a:blip>
          <a:stretch>
            <a:fillRect/>
          </a:stretch>
        </p:blipFill>
        <p:spPr>
          <a:xfrm>
            <a:off x="1335285" y="5669491"/>
            <a:ext cx="426138" cy="593549"/>
          </a:xfrm>
          <a:prstGeom prst="rect">
            <a:avLst/>
          </a:prstGeom>
        </p:spPr>
      </p:pic>
      <p:sp>
        <p:nvSpPr>
          <p:cNvPr id="25" name="Rectangle 24">
            <a:hlinkClick r:id="rId34" action="ppaction://hlinksldjump"/>
          </p:cNvPr>
          <p:cNvSpPr/>
          <p:nvPr/>
        </p:nvSpPr>
        <p:spPr>
          <a:xfrm>
            <a:off x="1782276" y="1711"/>
            <a:ext cx="5581250" cy="307777"/>
          </a:xfrm>
          <a:prstGeom prst="rect">
            <a:avLst/>
          </a:prstGeom>
          <a:solidFill>
            <a:srgbClr val="BFBFBF"/>
          </a:solidFill>
          <a:scene3d>
            <a:camera prst="orthographicFront"/>
            <a:lightRig rig="threePt" dir="t"/>
          </a:scene3d>
          <a:sp3d>
            <a:bevelT w="114300" prst="artDeco"/>
          </a:sp3d>
        </p:spPr>
        <p:txBody>
          <a:bodyPr wrap="square">
            <a:spAutoFit/>
          </a:bodyPr>
          <a:lstStyle/>
          <a:p>
            <a:pPr algn="ctr"/>
            <a:r>
              <a:rPr lang="fr-FR" sz="1400" dirty="0" smtClean="0">
                <a:latin typeface="Comic Sans MS"/>
                <a:cs typeface="Comic Sans MS"/>
              </a:rPr>
              <a:t>RÉSEAU ALIMENTAIRE DE L’ECOSYSTÈME RÉCIFAL</a:t>
            </a:r>
            <a:endParaRPr lang="fr-FR" sz="1400" dirty="0">
              <a:latin typeface="Comic Sans MS"/>
              <a:cs typeface="Comic Sans MS"/>
            </a:endParaRPr>
          </a:p>
        </p:txBody>
      </p:sp>
    </p:spTree>
    <p:extLst>
      <p:ext uri="{BB962C8B-B14F-4D97-AF65-F5344CB8AC3E}">
        <p14:creationId xmlns="" xmlns:p14="http://schemas.microsoft.com/office/powerpoint/2010/main" val="3855645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91149" y="0"/>
            <a:ext cx="7360869" cy="369332"/>
          </a:xfrm>
          <a:prstGeom prst="rect">
            <a:avLst/>
          </a:prstGeom>
          <a:noFill/>
        </p:spPr>
        <p:txBody>
          <a:bodyPr wrap="square" rtlCol="0">
            <a:spAutoFit/>
          </a:bodyPr>
          <a:lstStyle/>
          <a:p>
            <a:r>
              <a:rPr lang="fr-FR" u="sng" dirty="0" smtClean="0"/>
              <a:t>SCHÉMA DU RÉSEAU ALIMENTAIRE DANS UN ECOSYSTÈME RÉCIFAL</a:t>
            </a:r>
            <a:endParaRPr lang="fr-FR" u="sng" dirty="0"/>
          </a:p>
        </p:txBody>
      </p:sp>
      <p:sp>
        <p:nvSpPr>
          <p:cNvPr id="3" name="Bouton d'action : Accueil 2">
            <a:hlinkClick r:id="" action="ppaction://hlinkshowjump?jump=firstslide"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apture d’écran 2014-05-06 à 10.05.4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664825" y="5564017"/>
            <a:ext cx="1383578" cy="811063"/>
          </a:xfrm>
          <a:prstGeom prst="rect">
            <a:avLst/>
          </a:prstGeom>
        </p:spPr>
      </p:pic>
      <p:pic>
        <p:nvPicPr>
          <p:cNvPr id="14" name="Image 13" descr="Capture d’écran 2014-05-06 à 10.05.32.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398266" y="6052445"/>
            <a:ext cx="977900" cy="406400"/>
          </a:xfrm>
          <a:prstGeom prst="rect">
            <a:avLst/>
          </a:prstGeom>
        </p:spPr>
      </p:pic>
      <p:grpSp>
        <p:nvGrpSpPr>
          <p:cNvPr id="40" name="Grouper 39"/>
          <p:cNvGrpSpPr/>
          <p:nvPr/>
        </p:nvGrpSpPr>
        <p:grpSpPr>
          <a:xfrm>
            <a:off x="1179808" y="873039"/>
            <a:ext cx="6491376" cy="5331196"/>
            <a:chOff x="1581903" y="813377"/>
            <a:chExt cx="6491376" cy="5331196"/>
          </a:xfrm>
        </p:grpSpPr>
        <p:pic>
          <p:nvPicPr>
            <p:cNvPr id="5" name="Image 4" descr="Capture d’écran 2014-05-06 à 10.05.13.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81903" y="1911886"/>
              <a:ext cx="825500" cy="673100"/>
            </a:xfrm>
            <a:prstGeom prst="rect">
              <a:avLst/>
            </a:prstGeom>
          </p:spPr>
        </p:pic>
        <p:pic>
          <p:nvPicPr>
            <p:cNvPr id="6" name="Image 5" descr="Capture d’écran 2014-05-06 à 10.05.05.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60379" y="3831948"/>
              <a:ext cx="1612900" cy="1028700"/>
            </a:xfrm>
            <a:prstGeom prst="rect">
              <a:avLst/>
            </a:prstGeom>
          </p:spPr>
        </p:pic>
        <p:pic>
          <p:nvPicPr>
            <p:cNvPr id="7" name="Image 6" descr="Capture d’écran 2014-05-06 à 10.06.18.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621667" y="3725401"/>
              <a:ext cx="673100" cy="635000"/>
            </a:xfrm>
            <a:prstGeom prst="rect">
              <a:avLst/>
            </a:prstGeom>
          </p:spPr>
        </p:pic>
        <p:pic>
          <p:nvPicPr>
            <p:cNvPr id="9" name="Image 8" descr="Capture d’écran 2014-05-06 à 10.05.21.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703727" y="2398119"/>
              <a:ext cx="1143000" cy="520700"/>
            </a:xfrm>
            <a:prstGeom prst="rect">
              <a:avLst/>
            </a:prstGeom>
          </p:spPr>
        </p:pic>
        <p:pic>
          <p:nvPicPr>
            <p:cNvPr id="10" name="Image 9" descr="Capture d’écran 2014-05-06 à 10.05.57.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694896" y="813377"/>
              <a:ext cx="1244600" cy="927100"/>
            </a:xfrm>
            <a:prstGeom prst="rect">
              <a:avLst/>
            </a:prstGeom>
          </p:spPr>
        </p:pic>
        <p:pic>
          <p:nvPicPr>
            <p:cNvPr id="12" name="Image 11" descr="Capture d’écran 2014-05-06 à 10.04.43.pn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975413" y="813377"/>
              <a:ext cx="2679700" cy="660400"/>
            </a:xfrm>
            <a:prstGeom prst="rect">
              <a:avLst/>
            </a:prstGeom>
          </p:spPr>
        </p:pic>
        <p:pic>
          <p:nvPicPr>
            <p:cNvPr id="13" name="Image 12" descr="Capture d’écran 2014-05-06 à 10.04.52.pn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565891" y="2096887"/>
              <a:ext cx="1676400" cy="508000"/>
            </a:xfrm>
            <a:prstGeom prst="rect">
              <a:avLst/>
            </a:prstGeom>
          </p:spPr>
        </p:pic>
        <p:pic>
          <p:nvPicPr>
            <p:cNvPr id="15" name="Image 14" descr="Capture d’écran 2014-05-06 à 10.06.03.pn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3375463" y="3287300"/>
              <a:ext cx="939800" cy="508000"/>
            </a:xfrm>
            <a:prstGeom prst="rect">
              <a:avLst/>
            </a:prstGeom>
          </p:spPr>
        </p:pic>
        <p:pic>
          <p:nvPicPr>
            <p:cNvPr id="16" name="Image 15" descr="Capture d’écran 2014-05-06 à 10.06.13.pn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2203899" y="3149673"/>
              <a:ext cx="457200" cy="342900"/>
            </a:xfrm>
            <a:prstGeom prst="rect">
              <a:avLst/>
            </a:prstGeom>
          </p:spPr>
        </p:pic>
        <p:pic>
          <p:nvPicPr>
            <p:cNvPr id="19" name="Image 18" descr="Capture d’écran 2014-05-06 à 10.06.27.pn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571351" y="4620217"/>
              <a:ext cx="884264" cy="874439"/>
            </a:xfrm>
            <a:prstGeom prst="rect">
              <a:avLst/>
            </a:prstGeom>
          </p:spPr>
        </p:pic>
        <p:pic>
          <p:nvPicPr>
            <p:cNvPr id="20" name="Image 19" descr="Capture d’écran 2014-05-06 à 10.06.58.pn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5507879" y="2918819"/>
              <a:ext cx="952500" cy="647700"/>
            </a:xfrm>
            <a:prstGeom prst="rect">
              <a:avLst/>
            </a:prstGeom>
          </p:spPr>
        </p:pic>
        <p:pic>
          <p:nvPicPr>
            <p:cNvPr id="22" name="Image 21" descr="Capture d’écran 2014-05-06 à 10.16.05.pn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2304923" y="4308005"/>
              <a:ext cx="678231" cy="897940"/>
            </a:xfrm>
            <a:prstGeom prst="rect">
              <a:avLst/>
            </a:prstGeom>
          </p:spPr>
        </p:pic>
        <p:pic>
          <p:nvPicPr>
            <p:cNvPr id="23" name="Image 22" descr="Capture d’écran 2014-05-06 à 10.18.09.pn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4741820" y="4987529"/>
              <a:ext cx="711200" cy="622300"/>
            </a:xfrm>
            <a:prstGeom prst="rect">
              <a:avLst/>
            </a:prstGeom>
          </p:spPr>
        </p:pic>
        <p:sp>
          <p:nvSpPr>
            <p:cNvPr id="24" name="Forme libre 23"/>
            <p:cNvSpPr/>
            <p:nvPr/>
          </p:nvSpPr>
          <p:spPr>
            <a:xfrm>
              <a:off x="1848288" y="5080290"/>
              <a:ext cx="409296" cy="721276"/>
            </a:xfrm>
            <a:custGeom>
              <a:avLst/>
              <a:gdLst>
                <a:gd name="connsiteX0" fmla="*/ 409296 w 409296"/>
                <a:gd name="connsiteY0" fmla="*/ 0 h 721276"/>
                <a:gd name="connsiteX1" fmla="*/ 95743 w 409296"/>
                <a:gd name="connsiteY1" fmla="*/ 188159 h 721276"/>
                <a:gd name="connsiteX2" fmla="*/ 1677 w 409296"/>
                <a:gd name="connsiteY2" fmla="*/ 517437 h 721276"/>
                <a:gd name="connsiteX3" fmla="*/ 33032 w 409296"/>
                <a:gd name="connsiteY3" fmla="*/ 721276 h 721276"/>
              </a:gdLst>
              <a:ahLst/>
              <a:cxnLst>
                <a:cxn ang="0">
                  <a:pos x="connsiteX0" y="connsiteY0"/>
                </a:cxn>
                <a:cxn ang="0">
                  <a:pos x="connsiteX1" y="connsiteY1"/>
                </a:cxn>
                <a:cxn ang="0">
                  <a:pos x="connsiteX2" y="connsiteY2"/>
                </a:cxn>
                <a:cxn ang="0">
                  <a:pos x="connsiteX3" y="connsiteY3"/>
                </a:cxn>
              </a:cxnLst>
              <a:rect l="l" t="t" r="r" b="b"/>
              <a:pathLst>
                <a:path w="409296" h="721276">
                  <a:moveTo>
                    <a:pt x="409296" y="0"/>
                  </a:moveTo>
                  <a:cubicBezTo>
                    <a:pt x="286487" y="50960"/>
                    <a:pt x="163679" y="101920"/>
                    <a:pt x="95743" y="188159"/>
                  </a:cubicBezTo>
                  <a:cubicBezTo>
                    <a:pt x="27807" y="274398"/>
                    <a:pt x="12129" y="428584"/>
                    <a:pt x="1677" y="517437"/>
                  </a:cubicBezTo>
                  <a:cubicBezTo>
                    <a:pt x="-8775" y="606290"/>
                    <a:pt x="33032" y="721276"/>
                    <a:pt x="33032" y="721276"/>
                  </a:cubicBezTo>
                </a:path>
              </a:pathLst>
            </a:custGeom>
            <a:ln w="38100"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Forme libre 25"/>
            <p:cNvSpPr/>
            <p:nvPr/>
          </p:nvSpPr>
          <p:spPr>
            <a:xfrm>
              <a:off x="2320295" y="3496621"/>
              <a:ext cx="340804" cy="811384"/>
            </a:xfrm>
            <a:custGeom>
              <a:avLst/>
              <a:gdLst>
                <a:gd name="connsiteX0" fmla="*/ 0 w 261659"/>
                <a:gd name="connsiteY0" fmla="*/ 0 h 831035"/>
                <a:gd name="connsiteX1" fmla="*/ 250843 w 261659"/>
                <a:gd name="connsiteY1" fmla="*/ 470397 h 831035"/>
                <a:gd name="connsiteX2" fmla="*/ 219487 w 261659"/>
                <a:gd name="connsiteY2" fmla="*/ 831035 h 831035"/>
              </a:gdLst>
              <a:ahLst/>
              <a:cxnLst>
                <a:cxn ang="0">
                  <a:pos x="connsiteX0" y="connsiteY0"/>
                </a:cxn>
                <a:cxn ang="0">
                  <a:pos x="connsiteX1" y="connsiteY1"/>
                </a:cxn>
                <a:cxn ang="0">
                  <a:pos x="connsiteX2" y="connsiteY2"/>
                </a:cxn>
              </a:cxnLst>
              <a:rect l="l" t="t" r="r" b="b"/>
              <a:pathLst>
                <a:path w="261659" h="831035">
                  <a:moveTo>
                    <a:pt x="0" y="0"/>
                  </a:moveTo>
                  <a:cubicBezTo>
                    <a:pt x="107131" y="165945"/>
                    <a:pt x="214262" y="331891"/>
                    <a:pt x="250843" y="470397"/>
                  </a:cubicBezTo>
                  <a:cubicBezTo>
                    <a:pt x="287424" y="608903"/>
                    <a:pt x="219487" y="831035"/>
                    <a:pt x="219487" y="831035"/>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Forme libre 27"/>
            <p:cNvSpPr/>
            <p:nvPr/>
          </p:nvSpPr>
          <p:spPr>
            <a:xfrm>
              <a:off x="4107549" y="4092456"/>
              <a:ext cx="486008" cy="391998"/>
            </a:xfrm>
            <a:custGeom>
              <a:avLst/>
              <a:gdLst>
                <a:gd name="connsiteX0" fmla="*/ 486008 w 486008"/>
                <a:gd name="connsiteY0" fmla="*/ 0 h 391998"/>
                <a:gd name="connsiteX1" fmla="*/ 125421 w 486008"/>
                <a:gd name="connsiteY1" fmla="*/ 94080 h 391998"/>
                <a:gd name="connsiteX2" fmla="*/ 0 w 486008"/>
                <a:gd name="connsiteY2" fmla="*/ 391998 h 391998"/>
              </a:gdLst>
              <a:ahLst/>
              <a:cxnLst>
                <a:cxn ang="0">
                  <a:pos x="connsiteX0" y="connsiteY0"/>
                </a:cxn>
                <a:cxn ang="0">
                  <a:pos x="connsiteX1" y="connsiteY1"/>
                </a:cxn>
                <a:cxn ang="0">
                  <a:pos x="connsiteX2" y="connsiteY2"/>
                </a:cxn>
              </a:cxnLst>
              <a:rect l="l" t="t" r="r" b="b"/>
              <a:pathLst>
                <a:path w="486008" h="391998">
                  <a:moveTo>
                    <a:pt x="486008" y="0"/>
                  </a:moveTo>
                  <a:cubicBezTo>
                    <a:pt x="346215" y="14373"/>
                    <a:pt x="206422" y="28747"/>
                    <a:pt x="125421" y="94080"/>
                  </a:cubicBezTo>
                  <a:cubicBezTo>
                    <a:pt x="44420" y="159413"/>
                    <a:pt x="0" y="391998"/>
                    <a:pt x="0" y="391998"/>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Forme libre 28"/>
            <p:cNvSpPr/>
            <p:nvPr/>
          </p:nvSpPr>
          <p:spPr>
            <a:xfrm>
              <a:off x="3856702" y="5986429"/>
              <a:ext cx="2038102" cy="158144"/>
            </a:xfrm>
            <a:custGeom>
              <a:avLst/>
              <a:gdLst>
                <a:gd name="connsiteX0" fmla="*/ 1834287 w 1834287"/>
                <a:gd name="connsiteY0" fmla="*/ 95424 h 158144"/>
                <a:gd name="connsiteX1" fmla="*/ 752528 w 1834287"/>
                <a:gd name="connsiteY1" fmla="*/ 1345 h 158144"/>
                <a:gd name="connsiteX2" fmla="*/ 0 w 1834287"/>
                <a:gd name="connsiteY2" fmla="*/ 158144 h 158144"/>
              </a:gdLst>
              <a:ahLst/>
              <a:cxnLst>
                <a:cxn ang="0">
                  <a:pos x="connsiteX0" y="connsiteY0"/>
                </a:cxn>
                <a:cxn ang="0">
                  <a:pos x="connsiteX1" y="connsiteY1"/>
                </a:cxn>
                <a:cxn ang="0">
                  <a:pos x="connsiteX2" y="connsiteY2"/>
                </a:cxn>
              </a:cxnLst>
              <a:rect l="l" t="t" r="r" b="b"/>
              <a:pathLst>
                <a:path w="1834287" h="158144">
                  <a:moveTo>
                    <a:pt x="1834287" y="95424"/>
                  </a:moveTo>
                  <a:cubicBezTo>
                    <a:pt x="1446264" y="43158"/>
                    <a:pt x="1058242" y="-9108"/>
                    <a:pt x="752528" y="1345"/>
                  </a:cubicBezTo>
                  <a:cubicBezTo>
                    <a:pt x="446814" y="11798"/>
                    <a:pt x="0" y="158144"/>
                    <a:pt x="0" y="158144"/>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Forme libre 29"/>
            <p:cNvSpPr/>
            <p:nvPr/>
          </p:nvSpPr>
          <p:spPr>
            <a:xfrm>
              <a:off x="7493925" y="1756150"/>
              <a:ext cx="269039" cy="1991348"/>
            </a:xfrm>
            <a:custGeom>
              <a:avLst/>
              <a:gdLst>
                <a:gd name="connsiteX0" fmla="*/ 0 w 269039"/>
                <a:gd name="connsiteY0" fmla="*/ 0 h 1991348"/>
                <a:gd name="connsiteX1" fmla="*/ 266521 w 269039"/>
                <a:gd name="connsiteY1" fmla="*/ 925114 h 1991348"/>
                <a:gd name="connsiteX2" fmla="*/ 141099 w 269039"/>
                <a:gd name="connsiteY2" fmla="*/ 1991348 h 1991348"/>
              </a:gdLst>
              <a:ahLst/>
              <a:cxnLst>
                <a:cxn ang="0">
                  <a:pos x="connsiteX0" y="connsiteY0"/>
                </a:cxn>
                <a:cxn ang="0">
                  <a:pos x="connsiteX1" y="connsiteY1"/>
                </a:cxn>
                <a:cxn ang="0">
                  <a:pos x="connsiteX2" y="connsiteY2"/>
                </a:cxn>
              </a:cxnLst>
              <a:rect l="l" t="t" r="r" b="b"/>
              <a:pathLst>
                <a:path w="269039" h="1991348">
                  <a:moveTo>
                    <a:pt x="0" y="0"/>
                  </a:moveTo>
                  <a:cubicBezTo>
                    <a:pt x="121502" y="296611"/>
                    <a:pt x="243005" y="593223"/>
                    <a:pt x="266521" y="925114"/>
                  </a:cubicBezTo>
                  <a:cubicBezTo>
                    <a:pt x="290038" y="1257005"/>
                    <a:pt x="141099" y="1991348"/>
                    <a:pt x="141099" y="1991348"/>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2" name="Forme libre 31"/>
            <p:cNvSpPr/>
            <p:nvPr/>
          </p:nvSpPr>
          <p:spPr>
            <a:xfrm>
              <a:off x="4060516" y="2649905"/>
              <a:ext cx="501685" cy="580156"/>
            </a:xfrm>
            <a:custGeom>
              <a:avLst/>
              <a:gdLst>
                <a:gd name="connsiteX0" fmla="*/ 501685 w 501685"/>
                <a:gd name="connsiteY0" fmla="*/ 0 h 580156"/>
                <a:gd name="connsiteX1" fmla="*/ 94066 w 501685"/>
                <a:gd name="connsiteY1" fmla="*/ 329278 h 580156"/>
                <a:gd name="connsiteX2" fmla="*/ 0 w 501685"/>
                <a:gd name="connsiteY2" fmla="*/ 580156 h 580156"/>
              </a:gdLst>
              <a:ahLst/>
              <a:cxnLst>
                <a:cxn ang="0">
                  <a:pos x="connsiteX0" y="connsiteY0"/>
                </a:cxn>
                <a:cxn ang="0">
                  <a:pos x="connsiteX1" y="connsiteY1"/>
                </a:cxn>
                <a:cxn ang="0">
                  <a:pos x="connsiteX2" y="connsiteY2"/>
                </a:cxn>
              </a:cxnLst>
              <a:rect l="l" t="t" r="r" b="b"/>
              <a:pathLst>
                <a:path w="501685" h="580156">
                  <a:moveTo>
                    <a:pt x="501685" y="0"/>
                  </a:moveTo>
                  <a:cubicBezTo>
                    <a:pt x="339682" y="116292"/>
                    <a:pt x="177680" y="232585"/>
                    <a:pt x="94066" y="329278"/>
                  </a:cubicBezTo>
                  <a:cubicBezTo>
                    <a:pt x="10452" y="425971"/>
                    <a:pt x="0" y="580156"/>
                    <a:pt x="0" y="580156"/>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3" name="Forme libre 32"/>
            <p:cNvSpPr/>
            <p:nvPr/>
          </p:nvSpPr>
          <p:spPr>
            <a:xfrm>
              <a:off x="3856701" y="2226547"/>
              <a:ext cx="674145" cy="235199"/>
            </a:xfrm>
            <a:custGeom>
              <a:avLst/>
              <a:gdLst>
                <a:gd name="connsiteX0" fmla="*/ 674145 w 674145"/>
                <a:gd name="connsiteY0" fmla="*/ 0 h 235199"/>
                <a:gd name="connsiteX1" fmla="*/ 109749 w 674145"/>
                <a:gd name="connsiteY1" fmla="*/ 156799 h 235199"/>
                <a:gd name="connsiteX2" fmla="*/ 5 w 674145"/>
                <a:gd name="connsiteY2" fmla="*/ 235199 h 235199"/>
              </a:gdLst>
              <a:ahLst/>
              <a:cxnLst>
                <a:cxn ang="0">
                  <a:pos x="connsiteX0" y="connsiteY0"/>
                </a:cxn>
                <a:cxn ang="0">
                  <a:pos x="connsiteX1" y="connsiteY1"/>
                </a:cxn>
                <a:cxn ang="0">
                  <a:pos x="connsiteX2" y="connsiteY2"/>
                </a:cxn>
              </a:cxnLst>
              <a:rect l="l" t="t" r="r" b="b"/>
              <a:pathLst>
                <a:path w="674145" h="235199">
                  <a:moveTo>
                    <a:pt x="674145" y="0"/>
                  </a:moveTo>
                  <a:cubicBezTo>
                    <a:pt x="448125" y="58799"/>
                    <a:pt x="222106" y="117599"/>
                    <a:pt x="109749" y="156799"/>
                  </a:cubicBezTo>
                  <a:cubicBezTo>
                    <a:pt x="-2608" y="195999"/>
                    <a:pt x="5" y="235199"/>
                    <a:pt x="5" y="235199"/>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p:cNvSpPr/>
            <p:nvPr/>
          </p:nvSpPr>
          <p:spPr>
            <a:xfrm>
              <a:off x="2019456" y="2587185"/>
              <a:ext cx="144062" cy="533117"/>
            </a:xfrm>
            <a:custGeom>
              <a:avLst/>
              <a:gdLst>
                <a:gd name="connsiteX0" fmla="*/ 2963 w 144062"/>
                <a:gd name="connsiteY0" fmla="*/ 0 h 533117"/>
                <a:gd name="connsiteX1" fmla="*/ 18641 w 144062"/>
                <a:gd name="connsiteY1" fmla="*/ 376318 h 533117"/>
                <a:gd name="connsiteX2" fmla="*/ 144062 w 144062"/>
                <a:gd name="connsiteY2" fmla="*/ 533117 h 533117"/>
              </a:gdLst>
              <a:ahLst/>
              <a:cxnLst>
                <a:cxn ang="0">
                  <a:pos x="connsiteX0" y="connsiteY0"/>
                </a:cxn>
                <a:cxn ang="0">
                  <a:pos x="connsiteX1" y="connsiteY1"/>
                </a:cxn>
                <a:cxn ang="0">
                  <a:pos x="connsiteX2" y="connsiteY2"/>
                </a:cxn>
              </a:cxnLst>
              <a:rect l="l" t="t" r="r" b="b"/>
              <a:pathLst>
                <a:path w="144062" h="533117">
                  <a:moveTo>
                    <a:pt x="2963" y="0"/>
                  </a:moveTo>
                  <a:cubicBezTo>
                    <a:pt x="-957" y="143732"/>
                    <a:pt x="-4876" y="287465"/>
                    <a:pt x="18641" y="376318"/>
                  </a:cubicBezTo>
                  <a:cubicBezTo>
                    <a:pt x="42158" y="465171"/>
                    <a:pt x="144062" y="533117"/>
                    <a:pt x="144062" y="533117"/>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Forme libre 34"/>
            <p:cNvSpPr/>
            <p:nvPr/>
          </p:nvSpPr>
          <p:spPr>
            <a:xfrm>
              <a:off x="3307408" y="1489591"/>
              <a:ext cx="126001" cy="862395"/>
            </a:xfrm>
            <a:custGeom>
              <a:avLst/>
              <a:gdLst>
                <a:gd name="connsiteX0" fmla="*/ 126001 w 126001"/>
                <a:gd name="connsiteY0" fmla="*/ 0 h 862395"/>
                <a:gd name="connsiteX1" fmla="*/ 16258 w 126001"/>
                <a:gd name="connsiteY1" fmla="*/ 297919 h 862395"/>
                <a:gd name="connsiteX2" fmla="*/ 580 w 126001"/>
                <a:gd name="connsiteY2" fmla="*/ 862395 h 862395"/>
              </a:gdLst>
              <a:ahLst/>
              <a:cxnLst>
                <a:cxn ang="0">
                  <a:pos x="connsiteX0" y="connsiteY0"/>
                </a:cxn>
                <a:cxn ang="0">
                  <a:pos x="connsiteX1" y="connsiteY1"/>
                </a:cxn>
                <a:cxn ang="0">
                  <a:pos x="connsiteX2" y="connsiteY2"/>
                </a:cxn>
              </a:cxnLst>
              <a:rect l="l" t="t" r="r" b="b"/>
              <a:pathLst>
                <a:path w="126001" h="862395">
                  <a:moveTo>
                    <a:pt x="126001" y="0"/>
                  </a:moveTo>
                  <a:cubicBezTo>
                    <a:pt x="81581" y="77093"/>
                    <a:pt x="37161" y="154187"/>
                    <a:pt x="16258" y="297919"/>
                  </a:cubicBezTo>
                  <a:cubicBezTo>
                    <a:pt x="-4646" y="441652"/>
                    <a:pt x="580" y="862395"/>
                    <a:pt x="580" y="862395"/>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6" name="Forme libre 35"/>
            <p:cNvSpPr/>
            <p:nvPr/>
          </p:nvSpPr>
          <p:spPr>
            <a:xfrm>
              <a:off x="5675316" y="1360632"/>
              <a:ext cx="895670" cy="1681270"/>
            </a:xfrm>
            <a:custGeom>
              <a:avLst/>
              <a:gdLst>
                <a:gd name="connsiteX0" fmla="*/ 0 w 895670"/>
                <a:gd name="connsiteY0" fmla="*/ 3520 h 1681270"/>
                <a:gd name="connsiteX1" fmla="*/ 642784 w 895670"/>
                <a:gd name="connsiteY1" fmla="*/ 223039 h 1681270"/>
                <a:gd name="connsiteX2" fmla="*/ 893627 w 895670"/>
                <a:gd name="connsiteY2" fmla="*/ 1430392 h 1681270"/>
                <a:gd name="connsiteX3" fmla="*/ 768206 w 895670"/>
                <a:gd name="connsiteY3" fmla="*/ 1681270 h 1681270"/>
              </a:gdLst>
              <a:ahLst/>
              <a:cxnLst>
                <a:cxn ang="0">
                  <a:pos x="connsiteX0" y="connsiteY0"/>
                </a:cxn>
                <a:cxn ang="0">
                  <a:pos x="connsiteX1" y="connsiteY1"/>
                </a:cxn>
                <a:cxn ang="0">
                  <a:pos x="connsiteX2" y="connsiteY2"/>
                </a:cxn>
                <a:cxn ang="0">
                  <a:pos x="connsiteX3" y="connsiteY3"/>
                </a:cxn>
              </a:cxnLst>
              <a:rect l="l" t="t" r="r" b="b"/>
              <a:pathLst>
                <a:path w="895670" h="1681270">
                  <a:moveTo>
                    <a:pt x="0" y="3520"/>
                  </a:moveTo>
                  <a:cubicBezTo>
                    <a:pt x="246923" y="-5627"/>
                    <a:pt x="493846" y="-14773"/>
                    <a:pt x="642784" y="223039"/>
                  </a:cubicBezTo>
                  <a:cubicBezTo>
                    <a:pt x="791722" y="460851"/>
                    <a:pt x="872723" y="1187353"/>
                    <a:pt x="893627" y="1430392"/>
                  </a:cubicBezTo>
                  <a:cubicBezTo>
                    <a:pt x="914531" y="1673431"/>
                    <a:pt x="768206" y="1681270"/>
                    <a:pt x="768206" y="1681270"/>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8" name="Forme libre 37"/>
            <p:cNvSpPr/>
            <p:nvPr/>
          </p:nvSpPr>
          <p:spPr>
            <a:xfrm>
              <a:off x="5377440" y="4468774"/>
              <a:ext cx="1081759" cy="407678"/>
            </a:xfrm>
            <a:custGeom>
              <a:avLst/>
              <a:gdLst>
                <a:gd name="connsiteX0" fmla="*/ 1081759 w 1081759"/>
                <a:gd name="connsiteY0" fmla="*/ 0 h 407678"/>
                <a:gd name="connsiteX1" fmla="*/ 423297 w 1081759"/>
                <a:gd name="connsiteY1" fmla="*/ 125439 h 407678"/>
                <a:gd name="connsiteX2" fmla="*/ 0 w 1081759"/>
                <a:gd name="connsiteY2" fmla="*/ 407678 h 407678"/>
              </a:gdLst>
              <a:ahLst/>
              <a:cxnLst>
                <a:cxn ang="0">
                  <a:pos x="connsiteX0" y="connsiteY0"/>
                </a:cxn>
                <a:cxn ang="0">
                  <a:pos x="connsiteX1" y="connsiteY1"/>
                </a:cxn>
                <a:cxn ang="0">
                  <a:pos x="connsiteX2" y="connsiteY2"/>
                </a:cxn>
              </a:cxnLst>
              <a:rect l="l" t="t" r="r" b="b"/>
              <a:pathLst>
                <a:path w="1081759" h="407678">
                  <a:moveTo>
                    <a:pt x="1081759" y="0"/>
                  </a:moveTo>
                  <a:cubicBezTo>
                    <a:pt x="842674" y="28746"/>
                    <a:pt x="603590" y="57493"/>
                    <a:pt x="423297" y="125439"/>
                  </a:cubicBezTo>
                  <a:cubicBezTo>
                    <a:pt x="243004" y="193385"/>
                    <a:pt x="0" y="407678"/>
                    <a:pt x="0" y="407678"/>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Forme libre 38"/>
            <p:cNvSpPr/>
            <p:nvPr/>
          </p:nvSpPr>
          <p:spPr>
            <a:xfrm>
              <a:off x="1958548" y="1081914"/>
              <a:ext cx="988854" cy="752635"/>
            </a:xfrm>
            <a:custGeom>
              <a:avLst/>
              <a:gdLst>
                <a:gd name="connsiteX0" fmla="*/ 988854 w 988854"/>
                <a:gd name="connsiteY0" fmla="*/ 0 h 752635"/>
                <a:gd name="connsiteX1" fmla="*/ 142260 w 988854"/>
                <a:gd name="connsiteY1" fmla="*/ 156799 h 752635"/>
                <a:gd name="connsiteX2" fmla="*/ 1161 w 988854"/>
                <a:gd name="connsiteY2" fmla="*/ 752635 h 752635"/>
                <a:gd name="connsiteX3" fmla="*/ 1161 w 988854"/>
                <a:gd name="connsiteY3" fmla="*/ 752635 h 752635"/>
              </a:gdLst>
              <a:ahLst/>
              <a:cxnLst>
                <a:cxn ang="0">
                  <a:pos x="connsiteX0" y="connsiteY0"/>
                </a:cxn>
                <a:cxn ang="0">
                  <a:pos x="connsiteX1" y="connsiteY1"/>
                </a:cxn>
                <a:cxn ang="0">
                  <a:pos x="connsiteX2" y="connsiteY2"/>
                </a:cxn>
                <a:cxn ang="0">
                  <a:pos x="connsiteX3" y="connsiteY3"/>
                </a:cxn>
              </a:cxnLst>
              <a:rect l="l" t="t" r="r" b="b"/>
              <a:pathLst>
                <a:path w="988854" h="752635">
                  <a:moveTo>
                    <a:pt x="988854" y="0"/>
                  </a:moveTo>
                  <a:cubicBezTo>
                    <a:pt x="647864" y="15680"/>
                    <a:pt x="306875" y="31360"/>
                    <a:pt x="142260" y="156799"/>
                  </a:cubicBezTo>
                  <a:cubicBezTo>
                    <a:pt x="-22355" y="282238"/>
                    <a:pt x="1161" y="752635"/>
                    <a:pt x="1161" y="752635"/>
                  </a:cubicBezTo>
                  <a:lnTo>
                    <a:pt x="1161" y="752635"/>
                  </a:ln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42" name="Forme libre 41"/>
          <p:cNvSpPr/>
          <p:nvPr/>
        </p:nvSpPr>
        <p:spPr>
          <a:xfrm>
            <a:off x="7101984" y="1536631"/>
            <a:ext cx="1218894" cy="4515814"/>
          </a:xfrm>
          <a:custGeom>
            <a:avLst/>
            <a:gdLst>
              <a:gd name="connsiteX0" fmla="*/ 454652 w 1218894"/>
              <a:gd name="connsiteY0" fmla="*/ 0 h 4515814"/>
              <a:gd name="connsiteX1" fmla="*/ 1160147 w 1218894"/>
              <a:gd name="connsiteY1" fmla="*/ 1254393 h 4515814"/>
              <a:gd name="connsiteX2" fmla="*/ 1128792 w 1218894"/>
              <a:gd name="connsiteY2" fmla="*/ 2775344 h 4515814"/>
              <a:gd name="connsiteX3" fmla="*/ 721172 w 1218894"/>
              <a:gd name="connsiteY3" fmla="*/ 4108136 h 4515814"/>
              <a:gd name="connsiteX4" fmla="*/ 0 w 1218894"/>
              <a:gd name="connsiteY4" fmla="*/ 4515814 h 451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4" h="4515814">
                <a:moveTo>
                  <a:pt x="454652" y="0"/>
                </a:moveTo>
                <a:cubicBezTo>
                  <a:pt x="751221" y="395918"/>
                  <a:pt x="1047790" y="791836"/>
                  <a:pt x="1160147" y="1254393"/>
                </a:cubicBezTo>
                <a:cubicBezTo>
                  <a:pt x="1272504" y="1716950"/>
                  <a:pt x="1201955" y="2299720"/>
                  <a:pt x="1128792" y="2775344"/>
                </a:cubicBezTo>
                <a:cubicBezTo>
                  <a:pt x="1055629" y="3250968"/>
                  <a:pt x="909304" y="3818058"/>
                  <a:pt x="721172" y="4108136"/>
                </a:cubicBezTo>
                <a:cubicBezTo>
                  <a:pt x="533040" y="4398214"/>
                  <a:pt x="0" y="4515814"/>
                  <a:pt x="0" y="4515814"/>
                </a:cubicBezTo>
              </a:path>
            </a:pathLst>
          </a:custGeom>
          <a:ln w="38100"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Forme libre 42"/>
          <p:cNvSpPr/>
          <p:nvPr/>
        </p:nvSpPr>
        <p:spPr>
          <a:xfrm>
            <a:off x="1552089" y="5378209"/>
            <a:ext cx="1567767" cy="439037"/>
          </a:xfrm>
          <a:custGeom>
            <a:avLst/>
            <a:gdLst>
              <a:gd name="connsiteX0" fmla="*/ 1567767 w 1567767"/>
              <a:gd name="connsiteY0" fmla="*/ 0 h 439037"/>
              <a:gd name="connsiteX1" fmla="*/ 752528 w 1567767"/>
              <a:gd name="connsiteY1" fmla="*/ 31359 h 439037"/>
              <a:gd name="connsiteX2" fmla="*/ 219488 w 1567767"/>
              <a:gd name="connsiteY2" fmla="*/ 156799 h 439037"/>
              <a:gd name="connsiteX3" fmla="*/ 0 w 1567767"/>
              <a:gd name="connsiteY3" fmla="*/ 439037 h 439037"/>
            </a:gdLst>
            <a:ahLst/>
            <a:cxnLst>
              <a:cxn ang="0">
                <a:pos x="connsiteX0" y="connsiteY0"/>
              </a:cxn>
              <a:cxn ang="0">
                <a:pos x="connsiteX1" y="connsiteY1"/>
              </a:cxn>
              <a:cxn ang="0">
                <a:pos x="connsiteX2" y="connsiteY2"/>
              </a:cxn>
              <a:cxn ang="0">
                <a:pos x="connsiteX3" y="connsiteY3"/>
              </a:cxn>
            </a:cxnLst>
            <a:rect l="l" t="t" r="r" b="b"/>
            <a:pathLst>
              <a:path w="1567767" h="439037">
                <a:moveTo>
                  <a:pt x="1567767" y="0"/>
                </a:moveTo>
                <a:cubicBezTo>
                  <a:pt x="1272504" y="2613"/>
                  <a:pt x="977241" y="5226"/>
                  <a:pt x="752528" y="31359"/>
                </a:cubicBezTo>
                <a:cubicBezTo>
                  <a:pt x="527815" y="57492"/>
                  <a:pt x="344909" y="88853"/>
                  <a:pt x="219488" y="156799"/>
                </a:cubicBezTo>
                <a:cubicBezTo>
                  <a:pt x="94067" y="224745"/>
                  <a:pt x="0" y="439037"/>
                  <a:pt x="0" y="439037"/>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Forme libre 44"/>
          <p:cNvSpPr/>
          <p:nvPr/>
        </p:nvSpPr>
        <p:spPr>
          <a:xfrm>
            <a:off x="1661833" y="5629087"/>
            <a:ext cx="2602493" cy="313598"/>
          </a:xfrm>
          <a:custGeom>
            <a:avLst/>
            <a:gdLst>
              <a:gd name="connsiteX0" fmla="*/ 2602493 w 2602493"/>
              <a:gd name="connsiteY0" fmla="*/ 0 h 313598"/>
              <a:gd name="connsiteX1" fmla="*/ 1583444 w 2602493"/>
              <a:gd name="connsiteY1" fmla="*/ 141119 h 313598"/>
              <a:gd name="connsiteX2" fmla="*/ 0 w 2602493"/>
              <a:gd name="connsiteY2" fmla="*/ 313598 h 313598"/>
            </a:gdLst>
            <a:ahLst/>
            <a:cxnLst>
              <a:cxn ang="0">
                <a:pos x="connsiteX0" y="connsiteY0"/>
              </a:cxn>
              <a:cxn ang="0">
                <a:pos x="connsiteX1" y="connsiteY1"/>
              </a:cxn>
              <a:cxn ang="0">
                <a:pos x="connsiteX2" y="connsiteY2"/>
              </a:cxn>
            </a:cxnLst>
            <a:rect l="l" t="t" r="r" b="b"/>
            <a:pathLst>
              <a:path w="2602493" h="313598">
                <a:moveTo>
                  <a:pt x="2602493" y="0"/>
                </a:moveTo>
                <a:cubicBezTo>
                  <a:pt x="2309843" y="44426"/>
                  <a:pt x="2017193" y="88853"/>
                  <a:pt x="1583444" y="141119"/>
                </a:cubicBezTo>
                <a:cubicBezTo>
                  <a:pt x="1149695" y="193385"/>
                  <a:pt x="0" y="313598"/>
                  <a:pt x="0" y="313598"/>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Forme libre 10"/>
          <p:cNvSpPr/>
          <p:nvPr/>
        </p:nvSpPr>
        <p:spPr>
          <a:xfrm>
            <a:off x="4985498" y="3684779"/>
            <a:ext cx="438975" cy="533495"/>
          </a:xfrm>
          <a:custGeom>
            <a:avLst/>
            <a:gdLst>
              <a:gd name="connsiteX0" fmla="*/ 438975 w 438975"/>
              <a:gd name="connsiteY0" fmla="*/ 0 h 533495"/>
              <a:gd name="connsiteX1" fmla="*/ 344909 w 438975"/>
              <a:gd name="connsiteY1" fmla="*/ 454717 h 533495"/>
              <a:gd name="connsiteX2" fmla="*/ 0 w 438975"/>
              <a:gd name="connsiteY2" fmla="*/ 533116 h 533495"/>
            </a:gdLst>
            <a:ahLst/>
            <a:cxnLst>
              <a:cxn ang="0">
                <a:pos x="connsiteX0" y="connsiteY0"/>
              </a:cxn>
              <a:cxn ang="0">
                <a:pos x="connsiteX1" y="connsiteY1"/>
              </a:cxn>
              <a:cxn ang="0">
                <a:pos x="connsiteX2" y="connsiteY2"/>
              </a:cxn>
            </a:cxnLst>
            <a:rect l="l" t="t" r="r" b="b"/>
            <a:pathLst>
              <a:path w="438975" h="533495">
                <a:moveTo>
                  <a:pt x="438975" y="0"/>
                </a:moveTo>
                <a:cubicBezTo>
                  <a:pt x="428523" y="182932"/>
                  <a:pt x="418071" y="365865"/>
                  <a:pt x="344909" y="454717"/>
                </a:cubicBezTo>
                <a:cubicBezTo>
                  <a:pt x="271747" y="543569"/>
                  <a:pt x="0" y="533116"/>
                  <a:pt x="0" y="533116"/>
                </a:cubicBezTo>
              </a:path>
            </a:pathLst>
          </a:custGeom>
          <a:ln w="38100" cmpd="sng">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17" name="Connecteur droit avec flèche 16"/>
          <p:cNvCxnSpPr/>
          <p:nvPr/>
        </p:nvCxnSpPr>
        <p:spPr>
          <a:xfrm>
            <a:off x="313553" y="548426"/>
            <a:ext cx="866255" cy="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0" y="578613"/>
            <a:ext cx="1661833" cy="369332"/>
          </a:xfrm>
          <a:prstGeom prst="rect">
            <a:avLst/>
          </a:prstGeom>
          <a:noFill/>
        </p:spPr>
        <p:txBody>
          <a:bodyPr wrap="square" rtlCol="0">
            <a:spAutoFit/>
          </a:bodyPr>
          <a:lstStyle/>
          <a:p>
            <a:r>
              <a:rPr lang="fr-FR" dirty="0" smtClean="0"/>
              <a:t>Est mangé par</a:t>
            </a:r>
            <a:endParaRPr lang="fr-FR" dirty="0"/>
          </a:p>
        </p:txBody>
      </p:sp>
      <p:sp>
        <p:nvSpPr>
          <p:cNvPr id="8" name="Forme libre 7"/>
          <p:cNvSpPr/>
          <p:nvPr/>
        </p:nvSpPr>
        <p:spPr>
          <a:xfrm>
            <a:off x="2288940" y="3386860"/>
            <a:ext cx="674139" cy="188159"/>
          </a:xfrm>
          <a:custGeom>
            <a:avLst/>
            <a:gdLst>
              <a:gd name="connsiteX0" fmla="*/ 0 w 674139"/>
              <a:gd name="connsiteY0" fmla="*/ 0 h 188159"/>
              <a:gd name="connsiteX1" fmla="*/ 423297 w 674139"/>
              <a:gd name="connsiteY1" fmla="*/ 156799 h 188159"/>
              <a:gd name="connsiteX2" fmla="*/ 674139 w 674139"/>
              <a:gd name="connsiteY2" fmla="*/ 188159 h 188159"/>
            </a:gdLst>
            <a:ahLst/>
            <a:cxnLst>
              <a:cxn ang="0">
                <a:pos x="connsiteX0" y="connsiteY0"/>
              </a:cxn>
              <a:cxn ang="0">
                <a:pos x="connsiteX1" y="connsiteY1"/>
              </a:cxn>
              <a:cxn ang="0">
                <a:pos x="connsiteX2" y="connsiteY2"/>
              </a:cxn>
            </a:cxnLst>
            <a:rect l="l" t="t" r="r" b="b"/>
            <a:pathLst>
              <a:path w="674139" h="188159">
                <a:moveTo>
                  <a:pt x="0" y="0"/>
                </a:moveTo>
                <a:cubicBezTo>
                  <a:pt x="155470" y="62719"/>
                  <a:pt x="310941" y="125439"/>
                  <a:pt x="423297" y="156799"/>
                </a:cubicBezTo>
                <a:cubicBezTo>
                  <a:pt x="535654" y="188159"/>
                  <a:pt x="674139" y="188159"/>
                  <a:pt x="674139" y="188159"/>
                </a:cubicBezTo>
              </a:path>
            </a:pathLst>
          </a:cu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1" name="Forme libre 40"/>
          <p:cNvSpPr/>
          <p:nvPr/>
        </p:nvSpPr>
        <p:spPr>
          <a:xfrm>
            <a:off x="2722688" y="2979183"/>
            <a:ext cx="381490" cy="1709110"/>
          </a:xfrm>
          <a:custGeom>
            <a:avLst/>
            <a:gdLst>
              <a:gd name="connsiteX0" fmla="*/ 5226 w 381490"/>
              <a:gd name="connsiteY0" fmla="*/ 0 h 1709110"/>
              <a:gd name="connsiteX1" fmla="*/ 52259 w 381490"/>
              <a:gd name="connsiteY1" fmla="*/ 1050553 h 1709110"/>
              <a:gd name="connsiteX2" fmla="*/ 381490 w 381490"/>
              <a:gd name="connsiteY2" fmla="*/ 1709110 h 1709110"/>
            </a:gdLst>
            <a:ahLst/>
            <a:cxnLst>
              <a:cxn ang="0">
                <a:pos x="connsiteX0" y="connsiteY0"/>
              </a:cxn>
              <a:cxn ang="0">
                <a:pos x="connsiteX1" y="connsiteY1"/>
              </a:cxn>
              <a:cxn ang="0">
                <a:pos x="connsiteX2" y="connsiteY2"/>
              </a:cxn>
            </a:cxnLst>
            <a:rect l="l" t="t" r="r" b="b"/>
            <a:pathLst>
              <a:path w="381490" h="1709110">
                <a:moveTo>
                  <a:pt x="5226" y="0"/>
                </a:moveTo>
                <a:cubicBezTo>
                  <a:pt x="-2613" y="382850"/>
                  <a:pt x="-10452" y="765701"/>
                  <a:pt x="52259" y="1050553"/>
                </a:cubicBezTo>
                <a:cubicBezTo>
                  <a:pt x="114970" y="1335405"/>
                  <a:pt x="381490" y="1709110"/>
                  <a:pt x="381490" y="1709110"/>
                </a:cubicBezTo>
              </a:path>
            </a:pathLst>
          </a:custGeom>
          <a:ln w="381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3198244" y="1536631"/>
            <a:ext cx="3010113" cy="893755"/>
          </a:xfrm>
          <a:custGeom>
            <a:avLst/>
            <a:gdLst>
              <a:gd name="connsiteX0" fmla="*/ 0 w 3010113"/>
              <a:gd name="connsiteY0" fmla="*/ 893755 h 893755"/>
              <a:gd name="connsiteX1" fmla="*/ 1285569 w 3010113"/>
              <a:gd name="connsiteY1" fmla="*/ 266558 h 893755"/>
              <a:gd name="connsiteX2" fmla="*/ 3010113 w 3010113"/>
              <a:gd name="connsiteY2" fmla="*/ 0 h 893755"/>
            </a:gdLst>
            <a:ahLst/>
            <a:cxnLst>
              <a:cxn ang="0">
                <a:pos x="connsiteX0" y="connsiteY0"/>
              </a:cxn>
              <a:cxn ang="0">
                <a:pos x="connsiteX1" y="connsiteY1"/>
              </a:cxn>
              <a:cxn ang="0">
                <a:pos x="connsiteX2" y="connsiteY2"/>
              </a:cxn>
            </a:cxnLst>
            <a:rect l="l" t="t" r="r" b="b"/>
            <a:pathLst>
              <a:path w="3010113" h="893755">
                <a:moveTo>
                  <a:pt x="0" y="893755"/>
                </a:moveTo>
                <a:cubicBezTo>
                  <a:pt x="391942" y="654636"/>
                  <a:pt x="783884" y="415517"/>
                  <a:pt x="1285569" y="266558"/>
                </a:cubicBezTo>
                <a:cubicBezTo>
                  <a:pt x="1787255" y="117599"/>
                  <a:pt x="3010113" y="0"/>
                  <a:pt x="3010113" y="0"/>
                </a:cubicBezTo>
              </a:path>
            </a:pathLst>
          </a:cu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Forme libre 45"/>
          <p:cNvSpPr/>
          <p:nvPr/>
        </p:nvSpPr>
        <p:spPr>
          <a:xfrm>
            <a:off x="2179196" y="3559339"/>
            <a:ext cx="940660" cy="1348472"/>
          </a:xfrm>
          <a:custGeom>
            <a:avLst/>
            <a:gdLst>
              <a:gd name="connsiteX0" fmla="*/ 940660 w 940660"/>
              <a:gd name="connsiteY0" fmla="*/ 1348472 h 1348472"/>
              <a:gd name="connsiteX1" fmla="*/ 329231 w 940660"/>
              <a:gd name="connsiteY1" fmla="*/ 407678 h 1348472"/>
              <a:gd name="connsiteX2" fmla="*/ 0 w 940660"/>
              <a:gd name="connsiteY2" fmla="*/ 0 h 1348472"/>
            </a:gdLst>
            <a:ahLst/>
            <a:cxnLst>
              <a:cxn ang="0">
                <a:pos x="connsiteX0" y="connsiteY0"/>
              </a:cxn>
              <a:cxn ang="0">
                <a:pos x="connsiteX1" y="connsiteY1"/>
              </a:cxn>
              <a:cxn ang="0">
                <a:pos x="connsiteX2" y="connsiteY2"/>
              </a:cxn>
            </a:cxnLst>
            <a:rect l="l" t="t" r="r" b="b"/>
            <a:pathLst>
              <a:path w="940660" h="1348472">
                <a:moveTo>
                  <a:pt x="940660" y="1348472"/>
                </a:moveTo>
                <a:cubicBezTo>
                  <a:pt x="713334" y="990447"/>
                  <a:pt x="486008" y="632423"/>
                  <a:pt x="329231" y="407678"/>
                </a:cubicBezTo>
                <a:cubicBezTo>
                  <a:pt x="172454" y="182933"/>
                  <a:pt x="0" y="0"/>
                  <a:pt x="0" y="0"/>
                </a:cubicBezTo>
              </a:path>
            </a:pathLst>
          </a:cu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7" name="Image 26" descr="Capture d’écran 2014-05-08 à 20.10.15.pn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1335285" y="5669491"/>
            <a:ext cx="426138" cy="593549"/>
          </a:xfrm>
          <a:prstGeom prst="rect">
            <a:avLst/>
          </a:prstGeom>
        </p:spPr>
      </p:pic>
    </p:spTree>
    <p:extLst>
      <p:ext uri="{BB962C8B-B14F-4D97-AF65-F5344CB8AC3E}">
        <p14:creationId xmlns="" xmlns:p14="http://schemas.microsoft.com/office/powerpoint/2010/main" val="2598277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6469" y="173164"/>
            <a:ext cx="1948218" cy="523220"/>
          </a:xfrm>
          <a:prstGeom prst="rect">
            <a:avLst/>
          </a:prstGeom>
          <a:noFill/>
        </p:spPr>
        <p:txBody>
          <a:bodyPr wrap="square" rtlCol="0">
            <a:spAutoFit/>
          </a:bodyPr>
          <a:lstStyle/>
          <a:p>
            <a:r>
              <a:rPr lang="fr-FR" sz="2800" b="1" u="sng" dirty="0" smtClean="0"/>
              <a:t>Batterie</a:t>
            </a:r>
            <a:endParaRPr lang="fr-FR" sz="2800" b="1" u="sng" dirty="0"/>
          </a:p>
        </p:txBody>
      </p:sp>
      <p:sp>
        <p:nvSpPr>
          <p:cNvPr id="3" name="Bouton d'action : Accueil 2">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4" descr="© sarka – Fotolia.com"/>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92082" y="154025"/>
            <a:ext cx="1724768" cy="1724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16469" y="2380525"/>
            <a:ext cx="81798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600" b="1" dirty="0">
                <a:solidFill>
                  <a:srgbClr val="008000"/>
                </a:solidFill>
              </a:rPr>
              <a:t>COMPOSITION </a:t>
            </a:r>
            <a:r>
              <a:rPr lang="fr-FR" sz="1600" b="1" dirty="0" smtClean="0">
                <a:solidFill>
                  <a:srgbClr val="008000"/>
                </a:solidFill>
              </a:rPr>
              <a:t>:</a:t>
            </a:r>
            <a:r>
              <a:rPr lang="fr-FR" sz="1600" b="1" dirty="0" smtClean="0">
                <a:solidFill>
                  <a:srgbClr val="660066"/>
                </a:solidFill>
                <a:latin typeface="Calibri" charset="0"/>
              </a:rPr>
              <a:t> </a:t>
            </a:r>
          </a:p>
          <a:p>
            <a:pPr>
              <a:spcBef>
                <a:spcPct val="50000"/>
              </a:spcBef>
            </a:pPr>
            <a:r>
              <a:rPr lang="fr-FR" sz="1600" dirty="0" smtClean="0"/>
              <a:t>riche </a:t>
            </a:r>
            <a:r>
              <a:rPr lang="fr-FR" sz="1600" dirty="0"/>
              <a:t>en métaux lourds (comme le plomb), en acide sulfurique contenus dans du plastique.</a:t>
            </a:r>
          </a:p>
        </p:txBody>
      </p:sp>
      <p:sp>
        <p:nvSpPr>
          <p:cNvPr id="6" name="Rectangle 6"/>
          <p:cNvSpPr>
            <a:spLocks noChangeArrowheads="1"/>
          </p:cNvSpPr>
          <p:nvPr/>
        </p:nvSpPr>
        <p:spPr bwMode="auto">
          <a:xfrm>
            <a:off x="216469" y="4946313"/>
            <a:ext cx="8547345"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fr-FR" sz="1600" b="1" dirty="0" smtClean="0">
                <a:solidFill>
                  <a:schemeClr val="accent6">
                    <a:lumMod val="75000"/>
                  </a:schemeClr>
                </a:solidFill>
              </a:rPr>
              <a:t>CONSÉQUENCES </a:t>
            </a:r>
            <a:r>
              <a:rPr lang="fr-FR" sz="1600" b="1" dirty="0">
                <a:solidFill>
                  <a:schemeClr val="accent6">
                    <a:lumMod val="75000"/>
                  </a:schemeClr>
                </a:solidFill>
              </a:rPr>
              <a:t>SUR L’ENVIRONNEMENT</a:t>
            </a:r>
            <a:r>
              <a:rPr lang="fr-FR" sz="1600" b="1" dirty="0" smtClean="0">
                <a:solidFill>
                  <a:schemeClr val="accent6">
                    <a:lumMod val="75000"/>
                  </a:schemeClr>
                </a:solidFill>
              </a:rPr>
              <a:t>:</a:t>
            </a:r>
            <a:endParaRPr lang="fr-FR" sz="1600" b="1" dirty="0">
              <a:solidFill>
                <a:schemeClr val="accent6">
                  <a:lumMod val="75000"/>
                </a:schemeClr>
              </a:solidFill>
            </a:endParaRPr>
          </a:p>
        </p:txBody>
      </p:sp>
      <p:sp>
        <p:nvSpPr>
          <p:cNvPr id="7" name="ZoneTexte 6"/>
          <p:cNvSpPr txBox="1"/>
          <p:nvPr/>
        </p:nvSpPr>
        <p:spPr>
          <a:xfrm>
            <a:off x="216469" y="3214381"/>
            <a:ext cx="1948218" cy="338554"/>
          </a:xfrm>
          <a:prstGeom prst="rect">
            <a:avLst/>
          </a:prstGeom>
          <a:noFill/>
        </p:spPr>
        <p:txBody>
          <a:bodyPr wrap="square" rtlCol="0">
            <a:spAutoFit/>
          </a:bodyPr>
          <a:lstStyle/>
          <a:p>
            <a:r>
              <a:rPr lang="fr-FR" sz="1600" b="1" dirty="0" smtClean="0">
                <a:solidFill>
                  <a:srgbClr val="0000FF"/>
                </a:solidFill>
              </a:rPr>
              <a:t>REMANENCE: </a:t>
            </a:r>
            <a:endParaRPr lang="fr-FR" sz="1600" b="1" dirty="0">
              <a:solidFill>
                <a:srgbClr val="0000FF"/>
              </a:solidFill>
            </a:endParaRPr>
          </a:p>
        </p:txBody>
      </p:sp>
      <p:sp>
        <p:nvSpPr>
          <p:cNvPr id="8" name="Rectangle 7"/>
          <p:cNvSpPr/>
          <p:nvPr/>
        </p:nvSpPr>
        <p:spPr>
          <a:xfrm>
            <a:off x="274280" y="3989983"/>
            <a:ext cx="1222610" cy="338554"/>
          </a:xfrm>
          <a:prstGeom prst="rect">
            <a:avLst/>
          </a:prstGeom>
        </p:spPr>
        <p:txBody>
          <a:bodyPr wrap="none">
            <a:spAutoFit/>
          </a:bodyPr>
          <a:lstStyle/>
          <a:p>
            <a:r>
              <a:rPr lang="fr-FR" sz="1600" b="1" dirty="0">
                <a:solidFill>
                  <a:srgbClr val="660066"/>
                </a:solidFill>
              </a:rPr>
              <a:t>RECYCLAGE:</a:t>
            </a:r>
          </a:p>
        </p:txBody>
      </p:sp>
      <p:sp>
        <p:nvSpPr>
          <p:cNvPr id="9" name="ZoneTexte 8"/>
          <p:cNvSpPr txBox="1"/>
          <p:nvPr/>
        </p:nvSpPr>
        <p:spPr>
          <a:xfrm>
            <a:off x="3182568" y="1922340"/>
            <a:ext cx="2069452" cy="369332"/>
          </a:xfrm>
          <a:prstGeom prst="rect">
            <a:avLst/>
          </a:prstGeom>
          <a:noFill/>
        </p:spPr>
        <p:txBody>
          <a:bodyPr wrap="square" rtlCol="0">
            <a:spAutoFit/>
          </a:bodyPr>
          <a:lstStyle/>
          <a:p>
            <a:r>
              <a:rPr lang="fr-FR" dirty="0" smtClean="0"/>
              <a:t>Batterie de voiture</a:t>
            </a:r>
            <a:endParaRPr lang="fr-FR" dirty="0"/>
          </a:p>
        </p:txBody>
      </p:sp>
      <p:sp>
        <p:nvSpPr>
          <p:cNvPr id="10" name="ZoneTexte 9"/>
          <p:cNvSpPr txBox="1"/>
          <p:nvPr/>
        </p:nvSpPr>
        <p:spPr>
          <a:xfrm>
            <a:off x="274280" y="4287903"/>
            <a:ext cx="8489534" cy="338554"/>
          </a:xfrm>
          <a:prstGeom prst="rect">
            <a:avLst/>
          </a:prstGeom>
          <a:noFill/>
        </p:spPr>
        <p:txBody>
          <a:bodyPr wrap="square" rtlCol="0">
            <a:spAutoFit/>
          </a:bodyPr>
          <a:lstStyle/>
          <a:p>
            <a:r>
              <a:rPr lang="fr-FR" sz="1600" dirty="0" smtClean="0"/>
              <a:t>Il s’effectue en quatre étapes afin de séparer tous les éléments présents dans la batterie.</a:t>
            </a:r>
            <a:endParaRPr lang="fr-FR" sz="1600" dirty="0"/>
          </a:p>
        </p:txBody>
      </p:sp>
      <p:sp>
        <p:nvSpPr>
          <p:cNvPr id="11" name="ZoneTexte 10"/>
          <p:cNvSpPr txBox="1"/>
          <p:nvPr/>
        </p:nvSpPr>
        <p:spPr>
          <a:xfrm>
            <a:off x="195890" y="3474535"/>
            <a:ext cx="8827386" cy="338554"/>
          </a:xfrm>
          <a:prstGeom prst="rect">
            <a:avLst/>
          </a:prstGeom>
          <a:noFill/>
        </p:spPr>
        <p:txBody>
          <a:bodyPr wrap="square" rtlCol="0">
            <a:spAutoFit/>
          </a:bodyPr>
          <a:lstStyle/>
          <a:p>
            <a:r>
              <a:rPr lang="fr-FR" sz="1600" dirty="0" smtClean="0"/>
              <a:t>Les produits contenus peuvent mettre jusqu’à 8000 ans avant d’être entièrement dégradés. </a:t>
            </a:r>
            <a:endParaRPr lang="fr-FR" sz="1600" dirty="0"/>
          </a:p>
        </p:txBody>
      </p:sp>
      <p:sp>
        <p:nvSpPr>
          <p:cNvPr id="12" name="ZoneTexte 11"/>
          <p:cNvSpPr txBox="1"/>
          <p:nvPr/>
        </p:nvSpPr>
        <p:spPr>
          <a:xfrm>
            <a:off x="216469" y="5284867"/>
            <a:ext cx="8927531" cy="830997"/>
          </a:xfrm>
          <a:prstGeom prst="rect">
            <a:avLst/>
          </a:prstGeom>
          <a:noFill/>
        </p:spPr>
        <p:txBody>
          <a:bodyPr wrap="square" rtlCol="0">
            <a:spAutoFit/>
          </a:bodyPr>
          <a:lstStyle/>
          <a:p>
            <a:r>
              <a:rPr lang="fr-FR" sz="1600" dirty="0"/>
              <a:t>S’il est ingéré, le plomb contenu dans les batteries </a:t>
            </a:r>
            <a:r>
              <a:rPr lang="fr-FR" sz="1600" dirty="0" smtClean="0"/>
              <a:t>usagées </a:t>
            </a:r>
            <a:r>
              <a:rPr lang="fr-FR" sz="1600" dirty="0"/>
              <a:t>peut être la cause d’intoxications aigües et même entrainer la mort à fortes doses.</a:t>
            </a:r>
          </a:p>
          <a:p>
            <a:endParaRPr lang="fr-FR" sz="1600" dirty="0"/>
          </a:p>
        </p:txBody>
      </p:sp>
    </p:spTree>
    <p:extLst>
      <p:ext uri="{BB962C8B-B14F-4D97-AF65-F5344CB8AC3E}">
        <p14:creationId xmlns="" xmlns:p14="http://schemas.microsoft.com/office/powerpoint/2010/main" val="1522200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47532" y="206119"/>
            <a:ext cx="2638778" cy="461665"/>
          </a:xfrm>
          <a:prstGeom prst="rect">
            <a:avLst/>
          </a:prstGeom>
          <a:noFill/>
        </p:spPr>
        <p:txBody>
          <a:bodyPr wrap="square" rtlCol="0">
            <a:spAutoFit/>
          </a:bodyPr>
          <a:lstStyle/>
          <a:p>
            <a:r>
              <a:rPr lang="fr-FR" sz="2400" b="1" dirty="0" smtClean="0">
                <a:solidFill>
                  <a:srgbClr val="0000FF"/>
                </a:solidFill>
              </a:rPr>
              <a:t>Lexique: 1/2</a:t>
            </a:r>
            <a:endParaRPr lang="fr-FR" sz="2400" b="1" dirty="0">
              <a:solidFill>
                <a:srgbClr val="0000FF"/>
              </a:solidFill>
            </a:endParaRPr>
          </a:p>
        </p:txBody>
      </p:sp>
      <p:sp>
        <p:nvSpPr>
          <p:cNvPr id="3" name="Bouton d'action : Accueil 2">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112888" y="990075"/>
            <a:ext cx="8988778" cy="5078314"/>
          </a:xfrm>
          <a:prstGeom prst="rect">
            <a:avLst/>
          </a:prstGeom>
        </p:spPr>
        <p:txBody>
          <a:bodyPr wrap="square">
            <a:spAutoFit/>
          </a:bodyPr>
          <a:lstStyle/>
          <a:p>
            <a:r>
              <a:rPr lang="fr-FR" dirty="0"/>
              <a:t> </a:t>
            </a:r>
            <a:r>
              <a:rPr lang="fr-FR" dirty="0" smtClean="0"/>
              <a:t>                 organismes  </a:t>
            </a:r>
            <a:r>
              <a:rPr lang="fr-FR" dirty="0"/>
              <a:t>appartenant à la même espèce vivant rassemblés, selon un mode de vie particulier</a:t>
            </a:r>
            <a:r>
              <a:rPr lang="fr-FR" dirty="0" smtClean="0"/>
              <a:t>.</a:t>
            </a:r>
          </a:p>
          <a:p>
            <a:endParaRPr lang="fr-FR" dirty="0" smtClean="0"/>
          </a:p>
          <a:p>
            <a:r>
              <a:rPr lang="fr-FR" b="1" i="1" dirty="0" smtClean="0"/>
              <a:t>                      : </a:t>
            </a:r>
            <a:r>
              <a:rPr lang="fr-FR" dirty="0"/>
              <a:t>Un corps-mort est une dalle de béton ou un objet pesant en général, posé au fond de l'eau et qui est relié par un filin ou une chaîne à une bouée appelée coffre, afin que les bateaux puissent s'y </a:t>
            </a:r>
            <a:r>
              <a:rPr lang="fr-FR" dirty="0" smtClean="0"/>
              <a:t>amarrer.</a:t>
            </a:r>
            <a:endParaRPr lang="fr-FR" b="1" i="1" dirty="0"/>
          </a:p>
          <a:p>
            <a:endParaRPr lang="fr-FR" b="1" i="1" dirty="0" smtClean="0"/>
          </a:p>
          <a:p>
            <a:r>
              <a:rPr lang="fr-FR" dirty="0" smtClean="0"/>
              <a:t>                                               basée </a:t>
            </a:r>
            <a:r>
              <a:rPr lang="fr-FR" dirty="0"/>
              <a:t>sur l’appartenance au sexe masculin ou  féminin</a:t>
            </a:r>
            <a:r>
              <a:rPr lang="fr-FR" dirty="0" smtClean="0"/>
              <a:t>.</a:t>
            </a:r>
          </a:p>
          <a:p>
            <a:endParaRPr lang="fr-FR" dirty="0"/>
          </a:p>
          <a:p>
            <a:r>
              <a:rPr lang="fr-FR" dirty="0" smtClean="0"/>
              <a:t>                         ensemble </a:t>
            </a:r>
            <a:r>
              <a:rPr lang="fr-FR" dirty="0"/>
              <a:t>formé par </a:t>
            </a:r>
            <a:r>
              <a:rPr lang="fr-FR" dirty="0" smtClean="0"/>
              <a:t>l’interaction permanente entre  le milieu de vie (=biotope) et les êtres vivants qui l’occupent (=biocénose). </a:t>
            </a:r>
          </a:p>
          <a:p>
            <a:endParaRPr lang="fr-FR" dirty="0"/>
          </a:p>
          <a:p>
            <a:r>
              <a:rPr lang="fr-FR" b="1" i="1" dirty="0" smtClean="0"/>
              <a:t>                             : </a:t>
            </a:r>
            <a:r>
              <a:rPr lang="fr-FR" dirty="0" smtClean="0"/>
              <a:t>action </a:t>
            </a:r>
            <a:r>
              <a:rPr lang="fr-FR" dirty="0"/>
              <a:t>de diviser, morceler</a:t>
            </a:r>
            <a:r>
              <a:rPr lang="fr-FR" dirty="0" smtClean="0"/>
              <a:t>.</a:t>
            </a:r>
          </a:p>
          <a:p>
            <a:endParaRPr lang="fr-FR" dirty="0"/>
          </a:p>
          <a:p>
            <a:r>
              <a:rPr lang="fr-FR" dirty="0" smtClean="0"/>
              <a:t>                       </a:t>
            </a:r>
          </a:p>
          <a:p>
            <a:endParaRPr lang="fr-FR" dirty="0" smtClean="0"/>
          </a:p>
          <a:p>
            <a:endParaRPr lang="fr-FR" dirty="0"/>
          </a:p>
          <a:p>
            <a:r>
              <a:rPr lang="fr-FR" b="1" i="1" dirty="0"/>
              <a:t> </a:t>
            </a:r>
            <a:endParaRPr lang="fr-FR" dirty="0"/>
          </a:p>
        </p:txBody>
      </p:sp>
      <p:sp>
        <p:nvSpPr>
          <p:cNvPr id="5" name="ZoneTexte 4"/>
          <p:cNvSpPr txBox="1"/>
          <p:nvPr/>
        </p:nvSpPr>
        <p:spPr>
          <a:xfrm>
            <a:off x="112888" y="6278579"/>
            <a:ext cx="7631880" cy="400110"/>
          </a:xfrm>
          <a:prstGeom prst="rect">
            <a:avLst/>
          </a:prstGeom>
          <a:noFill/>
        </p:spPr>
        <p:txBody>
          <a:bodyPr wrap="square" rtlCol="0">
            <a:spAutoFit/>
          </a:bodyPr>
          <a:lstStyle/>
          <a:p>
            <a:r>
              <a:rPr lang="fr-FR" sz="2000" b="1" i="1" dirty="0" smtClean="0">
                <a:solidFill>
                  <a:srgbClr val="FF6600"/>
                </a:solidFill>
              </a:rPr>
              <a:t>Clique sur le mot que tu recherchais pour revenir à ta page</a:t>
            </a:r>
            <a:endParaRPr lang="fr-FR" sz="2000" b="1" i="1" dirty="0">
              <a:solidFill>
                <a:srgbClr val="FF6600"/>
              </a:solidFill>
            </a:endParaRPr>
          </a:p>
        </p:txBody>
      </p:sp>
      <p:sp>
        <p:nvSpPr>
          <p:cNvPr id="6" name="ZoneTexte 5">
            <a:hlinkClick r:id="rId3" action="ppaction://hlinksldjump"/>
          </p:cNvPr>
          <p:cNvSpPr txBox="1"/>
          <p:nvPr/>
        </p:nvSpPr>
        <p:spPr>
          <a:xfrm>
            <a:off x="97210" y="3449585"/>
            <a:ext cx="1442345" cy="369332"/>
          </a:xfrm>
          <a:prstGeom prst="rect">
            <a:avLst/>
          </a:prstGeom>
          <a:noFill/>
        </p:spPr>
        <p:txBody>
          <a:bodyPr wrap="square" rtlCol="0">
            <a:spAutoFit/>
          </a:bodyPr>
          <a:lstStyle/>
          <a:p>
            <a:r>
              <a:rPr lang="fr-FR" b="1" i="1" dirty="0"/>
              <a:t>Ecosystème :</a:t>
            </a:r>
            <a:r>
              <a:rPr lang="fr-FR" dirty="0"/>
              <a:t> </a:t>
            </a:r>
          </a:p>
        </p:txBody>
      </p:sp>
      <p:sp>
        <p:nvSpPr>
          <p:cNvPr id="7" name="ZoneTexte 6">
            <a:hlinkClick r:id="rId4" action="ppaction://hlinksldjump"/>
          </p:cNvPr>
          <p:cNvSpPr txBox="1"/>
          <p:nvPr/>
        </p:nvSpPr>
        <p:spPr>
          <a:xfrm>
            <a:off x="112888" y="1796737"/>
            <a:ext cx="1661833" cy="369332"/>
          </a:xfrm>
          <a:prstGeom prst="rect">
            <a:avLst/>
          </a:prstGeom>
          <a:noFill/>
        </p:spPr>
        <p:txBody>
          <a:bodyPr wrap="square" rtlCol="0">
            <a:spAutoFit/>
          </a:bodyPr>
          <a:lstStyle/>
          <a:p>
            <a:r>
              <a:rPr lang="fr-FR" b="1" i="1" dirty="0"/>
              <a:t>Corps-mort</a:t>
            </a:r>
            <a:endParaRPr lang="fr-FR" dirty="0"/>
          </a:p>
        </p:txBody>
      </p:sp>
      <p:sp>
        <p:nvSpPr>
          <p:cNvPr id="8" name="ZoneTexte 7">
            <a:hlinkClick r:id="rId5" action="ppaction://hlinksldjump"/>
          </p:cNvPr>
          <p:cNvSpPr txBox="1"/>
          <p:nvPr/>
        </p:nvSpPr>
        <p:spPr>
          <a:xfrm>
            <a:off x="141096" y="993569"/>
            <a:ext cx="1097437" cy="369332"/>
          </a:xfrm>
          <a:prstGeom prst="rect">
            <a:avLst/>
          </a:prstGeom>
          <a:noFill/>
        </p:spPr>
        <p:txBody>
          <a:bodyPr wrap="square" rtlCol="0">
            <a:spAutoFit/>
          </a:bodyPr>
          <a:lstStyle/>
          <a:p>
            <a:r>
              <a:rPr lang="fr-FR" b="1" i="1" dirty="0"/>
              <a:t>Colonie :</a:t>
            </a:r>
            <a:r>
              <a:rPr lang="fr-FR" dirty="0"/>
              <a:t> </a:t>
            </a:r>
          </a:p>
        </p:txBody>
      </p:sp>
      <p:sp>
        <p:nvSpPr>
          <p:cNvPr id="9" name="ZoneTexte 8">
            <a:hlinkClick r:id="rId6" action="ppaction://hlinksldjump"/>
          </p:cNvPr>
          <p:cNvSpPr txBox="1"/>
          <p:nvPr/>
        </p:nvSpPr>
        <p:spPr>
          <a:xfrm>
            <a:off x="128562" y="2894330"/>
            <a:ext cx="2602493" cy="369332"/>
          </a:xfrm>
          <a:prstGeom prst="rect">
            <a:avLst/>
          </a:prstGeom>
          <a:noFill/>
        </p:spPr>
        <p:txBody>
          <a:bodyPr wrap="square" rtlCol="0">
            <a:spAutoFit/>
          </a:bodyPr>
          <a:lstStyle/>
          <a:p>
            <a:r>
              <a:rPr lang="fr-FR" b="1" i="1" dirty="0"/>
              <a:t>Détermination sexuelle :</a:t>
            </a:r>
            <a:r>
              <a:rPr lang="fr-FR" dirty="0"/>
              <a:t> </a:t>
            </a:r>
          </a:p>
        </p:txBody>
      </p:sp>
      <p:sp>
        <p:nvSpPr>
          <p:cNvPr id="10" name="ZoneTexte 9">
            <a:hlinkClick r:id="rId7" action="ppaction://hlinksldjump"/>
          </p:cNvPr>
          <p:cNvSpPr txBox="1"/>
          <p:nvPr/>
        </p:nvSpPr>
        <p:spPr>
          <a:xfrm>
            <a:off x="156774" y="4296294"/>
            <a:ext cx="1944031" cy="369332"/>
          </a:xfrm>
          <a:prstGeom prst="rect">
            <a:avLst/>
          </a:prstGeom>
          <a:noFill/>
        </p:spPr>
        <p:txBody>
          <a:bodyPr wrap="square" rtlCol="0">
            <a:spAutoFit/>
          </a:bodyPr>
          <a:lstStyle/>
          <a:p>
            <a:r>
              <a:rPr lang="fr-FR" b="1" i="1" dirty="0" smtClean="0"/>
              <a:t>Fragmentation</a:t>
            </a:r>
            <a:r>
              <a:rPr lang="fr-FR" b="1" i="1" dirty="0"/>
              <a:t> </a:t>
            </a:r>
            <a:endParaRPr lang="fr-FR" dirty="0"/>
          </a:p>
        </p:txBody>
      </p:sp>
      <p:sp>
        <p:nvSpPr>
          <p:cNvPr id="11" name="ZoneTexte 10">
            <a:hlinkClick r:id="rId8" action="ppaction://hlinksldjump"/>
          </p:cNvPr>
          <p:cNvSpPr txBox="1"/>
          <p:nvPr/>
        </p:nvSpPr>
        <p:spPr>
          <a:xfrm>
            <a:off x="172453" y="5252771"/>
            <a:ext cx="1335746" cy="369332"/>
          </a:xfrm>
          <a:prstGeom prst="rect">
            <a:avLst/>
          </a:prstGeom>
          <a:noFill/>
        </p:spPr>
        <p:txBody>
          <a:bodyPr wrap="square" rtlCol="0">
            <a:spAutoFit/>
          </a:bodyPr>
          <a:lstStyle/>
          <a:p>
            <a:r>
              <a:rPr lang="fr-FR" b="1" i="1" dirty="0"/>
              <a:t>Incubation :</a:t>
            </a:r>
            <a:r>
              <a:rPr lang="fr-FR" dirty="0"/>
              <a:t> </a:t>
            </a:r>
          </a:p>
        </p:txBody>
      </p:sp>
      <p:sp>
        <p:nvSpPr>
          <p:cNvPr id="12" name="ZoneTexte 11"/>
          <p:cNvSpPr txBox="1"/>
          <p:nvPr/>
        </p:nvSpPr>
        <p:spPr>
          <a:xfrm>
            <a:off x="203806" y="5749823"/>
            <a:ext cx="1570915" cy="369332"/>
          </a:xfrm>
          <a:prstGeom prst="rect">
            <a:avLst/>
          </a:prstGeom>
          <a:noFill/>
        </p:spPr>
        <p:txBody>
          <a:bodyPr wrap="square" rtlCol="0">
            <a:spAutoFit/>
          </a:bodyPr>
          <a:lstStyle/>
          <a:p>
            <a:r>
              <a:rPr lang="fr-FR" b="1" i="1" dirty="0" smtClean="0">
                <a:latin typeface="Calibri" charset="0"/>
              </a:rPr>
              <a:t>Inflorescence</a:t>
            </a:r>
            <a:r>
              <a:rPr lang="fr-FR" i="1" dirty="0" smtClean="0">
                <a:latin typeface="Calibri" charset="0"/>
              </a:rPr>
              <a:t>:</a:t>
            </a:r>
            <a:endParaRPr lang="fr-FR" i="1" dirty="0"/>
          </a:p>
        </p:txBody>
      </p:sp>
      <p:sp>
        <p:nvSpPr>
          <p:cNvPr id="13" name="ZoneTexte 12"/>
          <p:cNvSpPr txBox="1"/>
          <p:nvPr/>
        </p:nvSpPr>
        <p:spPr>
          <a:xfrm>
            <a:off x="1614797" y="5749823"/>
            <a:ext cx="7486869" cy="369332"/>
          </a:xfrm>
          <a:prstGeom prst="rect">
            <a:avLst/>
          </a:prstGeom>
          <a:noFill/>
        </p:spPr>
        <p:txBody>
          <a:bodyPr wrap="square" rtlCol="0">
            <a:spAutoFit/>
          </a:bodyPr>
          <a:lstStyle/>
          <a:p>
            <a:r>
              <a:rPr lang="fr-FR" dirty="0"/>
              <a:t>ensemble des fleurs regroupées et disposées d’une façon précise sur une tige.</a:t>
            </a:r>
          </a:p>
        </p:txBody>
      </p:sp>
      <p:sp>
        <p:nvSpPr>
          <p:cNvPr id="14" name="Rectangle 13">
            <a:hlinkClick r:id="rId9" action="ppaction://hlinksldjump"/>
          </p:cNvPr>
          <p:cNvSpPr/>
          <p:nvPr/>
        </p:nvSpPr>
        <p:spPr>
          <a:xfrm>
            <a:off x="203806" y="4792854"/>
            <a:ext cx="1034727" cy="369332"/>
          </a:xfrm>
          <a:prstGeom prst="rect">
            <a:avLst/>
          </a:prstGeom>
        </p:spPr>
        <p:txBody>
          <a:bodyPr wrap="square">
            <a:spAutoFit/>
          </a:bodyPr>
          <a:lstStyle/>
          <a:p>
            <a:r>
              <a:rPr lang="fr-FR" b="1" i="1" dirty="0" smtClean="0"/>
              <a:t>Frayère </a:t>
            </a:r>
            <a:r>
              <a:rPr lang="fr-FR" dirty="0" smtClean="0"/>
              <a:t>:</a:t>
            </a:r>
            <a:endParaRPr lang="fr-FR" dirty="0"/>
          </a:p>
        </p:txBody>
      </p:sp>
      <p:sp>
        <p:nvSpPr>
          <p:cNvPr id="15" name="ZoneTexte 14"/>
          <p:cNvSpPr txBox="1"/>
          <p:nvPr/>
        </p:nvSpPr>
        <p:spPr>
          <a:xfrm>
            <a:off x="1367874" y="5252771"/>
            <a:ext cx="7666380" cy="369332"/>
          </a:xfrm>
          <a:prstGeom prst="rect">
            <a:avLst/>
          </a:prstGeom>
          <a:noFill/>
        </p:spPr>
        <p:txBody>
          <a:bodyPr wrap="square" rtlCol="0">
            <a:spAutoFit/>
          </a:bodyPr>
          <a:lstStyle/>
          <a:p>
            <a:r>
              <a:rPr lang="fr-FR" dirty="0"/>
              <a:t> période de développement comprise entre la ponte et l’éclosion.</a:t>
            </a:r>
          </a:p>
        </p:txBody>
      </p:sp>
      <p:sp>
        <p:nvSpPr>
          <p:cNvPr id="16" name="ZoneTexte 15"/>
          <p:cNvSpPr txBox="1"/>
          <p:nvPr/>
        </p:nvSpPr>
        <p:spPr>
          <a:xfrm>
            <a:off x="1097431" y="4792854"/>
            <a:ext cx="4847777" cy="369332"/>
          </a:xfrm>
          <a:prstGeom prst="rect">
            <a:avLst/>
          </a:prstGeom>
          <a:noFill/>
        </p:spPr>
        <p:txBody>
          <a:bodyPr wrap="square" rtlCol="0">
            <a:spAutoFit/>
          </a:bodyPr>
          <a:lstStyle/>
          <a:p>
            <a:r>
              <a:rPr lang="fr-FR" dirty="0"/>
              <a:t>lieu où se reproduisent les </a:t>
            </a:r>
            <a:r>
              <a:rPr lang="fr-FR" dirty="0" smtClean="0"/>
              <a:t>poissons notamment. </a:t>
            </a:r>
            <a:endParaRPr lang="fr-FR" dirty="0"/>
          </a:p>
        </p:txBody>
      </p:sp>
    </p:spTree>
    <p:extLst>
      <p:ext uri="{BB962C8B-B14F-4D97-AF65-F5344CB8AC3E}">
        <p14:creationId xmlns="" xmlns:p14="http://schemas.microsoft.com/office/powerpoint/2010/main" val="1883060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0947"/>
            <a:ext cx="9144000" cy="3693319"/>
          </a:xfrm>
          <a:prstGeom prst="rect">
            <a:avLst/>
          </a:prstGeom>
        </p:spPr>
        <p:txBody>
          <a:bodyPr wrap="square">
            <a:spAutoFit/>
          </a:bodyPr>
          <a:lstStyle/>
          <a:p>
            <a:endParaRPr lang="fr-FR" dirty="0"/>
          </a:p>
          <a:p>
            <a:r>
              <a:rPr lang="fr-FR" dirty="0" smtClean="0"/>
              <a:t>                             édifice </a:t>
            </a:r>
            <a:r>
              <a:rPr lang="fr-FR" dirty="0"/>
              <a:t>calcaire dû à l’accumulation du squelette des coraux des mers tropicales, chaudes et bien </a:t>
            </a:r>
            <a:r>
              <a:rPr lang="fr-FR" dirty="0" smtClean="0"/>
              <a:t>éclairées</a:t>
            </a:r>
          </a:p>
          <a:p>
            <a:endParaRPr lang="fr-FR" b="1" i="1" dirty="0" smtClean="0"/>
          </a:p>
          <a:p>
            <a:r>
              <a:rPr lang="fr-FR" dirty="0" smtClean="0"/>
              <a:t>                         durée </a:t>
            </a:r>
            <a:r>
              <a:rPr lang="fr-FR" dirty="0"/>
              <a:t>pendant laquelle un produit  exerce son action sur le milieu. </a:t>
            </a:r>
          </a:p>
          <a:p>
            <a:endParaRPr lang="fr-FR" b="1" i="1" dirty="0" smtClean="0"/>
          </a:p>
          <a:p>
            <a:r>
              <a:rPr lang="fr-FR" dirty="0" smtClean="0"/>
              <a:t>                                        ensemble </a:t>
            </a:r>
            <a:r>
              <a:rPr lang="fr-FR" dirty="0"/>
              <a:t>de chaînes alimentaires ayant, entre elles, des maillons communs.</a:t>
            </a:r>
          </a:p>
          <a:p>
            <a:endParaRPr lang="fr-FR" b="1" i="1" dirty="0" smtClean="0"/>
          </a:p>
          <a:p>
            <a:r>
              <a:rPr lang="fr-FR" dirty="0" smtClean="0"/>
              <a:t>                    support </a:t>
            </a:r>
            <a:r>
              <a:rPr lang="fr-FR" dirty="0"/>
              <a:t>sur lequel vivent les organismes</a:t>
            </a:r>
            <a:r>
              <a:rPr lang="fr-FR" dirty="0" smtClean="0"/>
              <a:t>.</a:t>
            </a:r>
          </a:p>
          <a:p>
            <a:endParaRPr lang="fr-FR" dirty="0"/>
          </a:p>
          <a:p>
            <a:r>
              <a:rPr lang="fr-FR" dirty="0"/>
              <a:t> </a:t>
            </a:r>
            <a:r>
              <a:rPr lang="fr-FR" dirty="0" smtClean="0"/>
              <a:t>                    relation </a:t>
            </a:r>
            <a:r>
              <a:rPr lang="fr-FR" dirty="0"/>
              <a:t>permanente entre deux organismes d'espèces différentes, qui se traduit par des effets bénéfiques aussi bien pour l'un que pour l'autre.</a:t>
            </a:r>
          </a:p>
        </p:txBody>
      </p:sp>
      <p:sp>
        <p:nvSpPr>
          <p:cNvPr id="3" name="ZoneTexte 2"/>
          <p:cNvSpPr txBox="1"/>
          <p:nvPr/>
        </p:nvSpPr>
        <p:spPr>
          <a:xfrm>
            <a:off x="3447532" y="206119"/>
            <a:ext cx="2638778" cy="461665"/>
          </a:xfrm>
          <a:prstGeom prst="rect">
            <a:avLst/>
          </a:prstGeom>
          <a:noFill/>
        </p:spPr>
        <p:txBody>
          <a:bodyPr wrap="square" rtlCol="0">
            <a:spAutoFit/>
          </a:bodyPr>
          <a:lstStyle/>
          <a:p>
            <a:r>
              <a:rPr lang="fr-FR" sz="2400" b="1" dirty="0" smtClean="0">
                <a:solidFill>
                  <a:srgbClr val="0000FF"/>
                </a:solidFill>
              </a:rPr>
              <a:t>Lexique: 2/2</a:t>
            </a:r>
            <a:endParaRPr lang="fr-FR" sz="2400" b="1" dirty="0">
              <a:solidFill>
                <a:srgbClr val="0000FF"/>
              </a:solidFill>
            </a:endParaRPr>
          </a:p>
        </p:txBody>
      </p:sp>
      <p:sp>
        <p:nvSpPr>
          <p:cNvPr id="4" name="ZoneTexte 3"/>
          <p:cNvSpPr txBox="1"/>
          <p:nvPr/>
        </p:nvSpPr>
        <p:spPr>
          <a:xfrm>
            <a:off x="112888" y="6121779"/>
            <a:ext cx="7631880" cy="400110"/>
          </a:xfrm>
          <a:prstGeom prst="rect">
            <a:avLst/>
          </a:prstGeom>
          <a:noFill/>
        </p:spPr>
        <p:txBody>
          <a:bodyPr wrap="square" rtlCol="0">
            <a:spAutoFit/>
          </a:bodyPr>
          <a:lstStyle/>
          <a:p>
            <a:r>
              <a:rPr lang="fr-FR" sz="2000" b="1" i="1" dirty="0" smtClean="0">
                <a:solidFill>
                  <a:srgbClr val="FF6600"/>
                </a:solidFill>
              </a:rPr>
              <a:t>Clique sur le mot que tu recherchais pour revenir à ta page</a:t>
            </a:r>
            <a:endParaRPr lang="fr-FR" sz="2000" b="1" i="1" dirty="0">
              <a:solidFill>
                <a:srgbClr val="FF6600"/>
              </a:solidFill>
            </a:endParaRPr>
          </a:p>
        </p:txBody>
      </p:sp>
      <p:sp>
        <p:nvSpPr>
          <p:cNvPr id="5" name="ZoneTexte 4">
            <a:hlinkClick r:id="rId2" action="ppaction://hlinksldjump"/>
          </p:cNvPr>
          <p:cNvSpPr txBox="1"/>
          <p:nvPr/>
        </p:nvSpPr>
        <p:spPr>
          <a:xfrm>
            <a:off x="0" y="2623107"/>
            <a:ext cx="1520734" cy="369332"/>
          </a:xfrm>
          <a:prstGeom prst="rect">
            <a:avLst/>
          </a:prstGeom>
          <a:noFill/>
        </p:spPr>
        <p:txBody>
          <a:bodyPr wrap="square" rtlCol="0">
            <a:spAutoFit/>
          </a:bodyPr>
          <a:lstStyle/>
          <a:p>
            <a:r>
              <a:rPr lang="fr-FR" b="1" i="1" dirty="0"/>
              <a:t>Rémanence : </a:t>
            </a:r>
            <a:endParaRPr lang="fr-FR" dirty="0"/>
          </a:p>
        </p:txBody>
      </p:sp>
      <p:sp>
        <p:nvSpPr>
          <p:cNvPr id="6" name="Bouton d'action : Accueil 5">
            <a:hlinkClick r:id="rId3"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hlinkClick r:id="rId4" action="ppaction://hlinksldjump"/>
          </p:cNvPr>
          <p:cNvSpPr txBox="1"/>
          <p:nvPr/>
        </p:nvSpPr>
        <p:spPr>
          <a:xfrm>
            <a:off x="0" y="4531498"/>
            <a:ext cx="1863969" cy="369332"/>
          </a:xfrm>
          <a:prstGeom prst="rect">
            <a:avLst/>
          </a:prstGeom>
          <a:noFill/>
        </p:spPr>
        <p:txBody>
          <a:bodyPr wrap="square" rtlCol="0">
            <a:spAutoFit/>
          </a:bodyPr>
          <a:lstStyle/>
          <a:p>
            <a:r>
              <a:rPr lang="fr-FR" b="1" i="1" dirty="0" smtClean="0"/>
              <a:t>Symbiose :</a:t>
            </a:r>
            <a:r>
              <a:rPr lang="fr-FR" b="1" i="1" dirty="0"/>
              <a:t> </a:t>
            </a:r>
            <a:endParaRPr lang="fr-FR" dirty="0"/>
          </a:p>
        </p:txBody>
      </p:sp>
      <p:sp>
        <p:nvSpPr>
          <p:cNvPr id="8" name="ZoneTexte 7">
            <a:hlinkClick r:id="rId5" action="ppaction://hlinksldjump"/>
          </p:cNvPr>
          <p:cNvSpPr txBox="1"/>
          <p:nvPr/>
        </p:nvSpPr>
        <p:spPr>
          <a:xfrm>
            <a:off x="0" y="1803194"/>
            <a:ext cx="1975386" cy="369332"/>
          </a:xfrm>
          <a:prstGeom prst="rect">
            <a:avLst/>
          </a:prstGeom>
          <a:noFill/>
        </p:spPr>
        <p:txBody>
          <a:bodyPr wrap="square" rtlCol="0">
            <a:spAutoFit/>
          </a:bodyPr>
          <a:lstStyle/>
          <a:p>
            <a:r>
              <a:rPr lang="fr-FR" b="1" i="1" dirty="0"/>
              <a:t>Récif corallien : </a:t>
            </a:r>
            <a:endParaRPr lang="fr-FR" dirty="0"/>
          </a:p>
        </p:txBody>
      </p:sp>
      <p:sp>
        <p:nvSpPr>
          <p:cNvPr id="9" name="ZoneTexte 8">
            <a:hlinkClick r:id="rId6" action="ppaction://hlinksldjump"/>
          </p:cNvPr>
          <p:cNvSpPr txBox="1"/>
          <p:nvPr/>
        </p:nvSpPr>
        <p:spPr>
          <a:xfrm>
            <a:off x="1" y="3156225"/>
            <a:ext cx="2273262" cy="369332"/>
          </a:xfrm>
          <a:prstGeom prst="rect">
            <a:avLst/>
          </a:prstGeom>
          <a:noFill/>
        </p:spPr>
        <p:txBody>
          <a:bodyPr wrap="square" rtlCol="0">
            <a:spAutoFit/>
          </a:bodyPr>
          <a:lstStyle/>
          <a:p>
            <a:r>
              <a:rPr lang="fr-FR" b="1" i="1" dirty="0"/>
              <a:t>Réseau alimentaire :</a:t>
            </a:r>
            <a:r>
              <a:rPr lang="fr-FR" dirty="0"/>
              <a:t> </a:t>
            </a:r>
          </a:p>
        </p:txBody>
      </p:sp>
      <p:sp>
        <p:nvSpPr>
          <p:cNvPr id="10" name="Rectangle 9">
            <a:hlinkClick r:id="rId7" action="ppaction://hlinksldjump"/>
          </p:cNvPr>
          <p:cNvSpPr/>
          <p:nvPr/>
        </p:nvSpPr>
        <p:spPr>
          <a:xfrm>
            <a:off x="40842" y="5305578"/>
            <a:ext cx="1676741" cy="369332"/>
          </a:xfrm>
          <a:prstGeom prst="rect">
            <a:avLst/>
          </a:prstGeom>
        </p:spPr>
        <p:txBody>
          <a:bodyPr wrap="none">
            <a:spAutoFit/>
          </a:bodyPr>
          <a:lstStyle/>
          <a:p>
            <a:r>
              <a:rPr lang="fr-FR" b="1" i="1" dirty="0" smtClean="0"/>
              <a:t>Zooxanthelles :</a:t>
            </a:r>
            <a:r>
              <a:rPr lang="fr-FR" dirty="0" smtClean="0"/>
              <a:t> </a:t>
            </a:r>
            <a:endParaRPr lang="fr-FR" dirty="0"/>
          </a:p>
        </p:txBody>
      </p:sp>
      <p:sp>
        <p:nvSpPr>
          <p:cNvPr id="11" name="ZoneTexte 10"/>
          <p:cNvSpPr txBox="1"/>
          <p:nvPr/>
        </p:nvSpPr>
        <p:spPr>
          <a:xfrm>
            <a:off x="1520734" y="5295667"/>
            <a:ext cx="8988778" cy="369332"/>
          </a:xfrm>
          <a:prstGeom prst="rect">
            <a:avLst/>
          </a:prstGeom>
          <a:noFill/>
        </p:spPr>
        <p:txBody>
          <a:bodyPr wrap="square" rtlCol="0">
            <a:spAutoFit/>
          </a:bodyPr>
          <a:lstStyle/>
          <a:p>
            <a:r>
              <a:rPr lang="fr-FR" dirty="0" smtClean="0"/>
              <a:t>algues microscopiques vivant en symbiose avec le corail.</a:t>
            </a:r>
            <a:endParaRPr lang="fr-FR" dirty="0"/>
          </a:p>
        </p:txBody>
      </p:sp>
      <p:sp>
        <p:nvSpPr>
          <p:cNvPr id="12" name="ZoneTexte 11">
            <a:hlinkClick r:id="rId8" action="ppaction://hlinksldjump"/>
          </p:cNvPr>
          <p:cNvSpPr txBox="1"/>
          <p:nvPr/>
        </p:nvSpPr>
        <p:spPr>
          <a:xfrm>
            <a:off x="0" y="3998381"/>
            <a:ext cx="1332602" cy="376317"/>
          </a:xfrm>
          <a:prstGeom prst="rect">
            <a:avLst/>
          </a:prstGeom>
          <a:noFill/>
        </p:spPr>
        <p:txBody>
          <a:bodyPr wrap="square" rtlCol="0">
            <a:spAutoFit/>
          </a:bodyPr>
          <a:lstStyle/>
          <a:p>
            <a:r>
              <a:rPr lang="fr-FR" b="1" i="1" dirty="0"/>
              <a:t>Substrat :</a:t>
            </a:r>
            <a:r>
              <a:rPr lang="fr-FR" dirty="0"/>
              <a:t> </a:t>
            </a:r>
          </a:p>
        </p:txBody>
      </p:sp>
      <p:sp>
        <p:nvSpPr>
          <p:cNvPr id="13" name="ZoneTexte 12">
            <a:hlinkClick r:id="rId9" action="ppaction://hlinksldjump"/>
          </p:cNvPr>
          <p:cNvSpPr txBox="1"/>
          <p:nvPr/>
        </p:nvSpPr>
        <p:spPr>
          <a:xfrm>
            <a:off x="29798" y="1310664"/>
            <a:ext cx="1083315" cy="369332"/>
          </a:xfrm>
          <a:prstGeom prst="rect">
            <a:avLst/>
          </a:prstGeom>
          <a:noFill/>
        </p:spPr>
        <p:txBody>
          <a:bodyPr wrap="square" rtlCol="0">
            <a:spAutoFit/>
          </a:bodyPr>
          <a:lstStyle/>
          <a:p>
            <a:r>
              <a:rPr lang="fr-FR" b="1" i="1" dirty="0" smtClean="0"/>
              <a:t>Nurserie:</a:t>
            </a:r>
            <a:endParaRPr lang="fr-FR" b="1" i="1" dirty="0"/>
          </a:p>
        </p:txBody>
      </p:sp>
      <p:sp>
        <p:nvSpPr>
          <p:cNvPr id="15" name="Rectangle 14"/>
          <p:cNvSpPr/>
          <p:nvPr/>
        </p:nvSpPr>
        <p:spPr>
          <a:xfrm>
            <a:off x="40842" y="829628"/>
            <a:ext cx="4164709" cy="369332"/>
          </a:xfrm>
          <a:prstGeom prst="rect">
            <a:avLst/>
          </a:prstGeom>
        </p:spPr>
        <p:txBody>
          <a:bodyPr wrap="none">
            <a:spAutoFit/>
          </a:bodyPr>
          <a:lstStyle/>
          <a:p>
            <a:r>
              <a:rPr lang="fr-FR" b="1" i="1" dirty="0"/>
              <a:t>Interaction :</a:t>
            </a:r>
            <a:r>
              <a:rPr lang="fr-FR" dirty="0"/>
              <a:t> relations entre deux espèces.</a:t>
            </a:r>
          </a:p>
        </p:txBody>
      </p:sp>
      <p:sp>
        <p:nvSpPr>
          <p:cNvPr id="17" name="ZoneTexte 16"/>
          <p:cNvSpPr txBox="1"/>
          <p:nvPr/>
        </p:nvSpPr>
        <p:spPr>
          <a:xfrm>
            <a:off x="987689" y="1310664"/>
            <a:ext cx="5204987" cy="369332"/>
          </a:xfrm>
          <a:prstGeom prst="rect">
            <a:avLst/>
          </a:prstGeom>
          <a:noFill/>
        </p:spPr>
        <p:txBody>
          <a:bodyPr wrap="square" rtlCol="0">
            <a:spAutoFit/>
          </a:bodyPr>
          <a:lstStyle/>
          <a:p>
            <a:r>
              <a:rPr lang="fr-FR" dirty="0" smtClean="0"/>
              <a:t>lieu </a:t>
            </a:r>
            <a:r>
              <a:rPr lang="fr-FR" dirty="0"/>
              <a:t>où </a:t>
            </a:r>
            <a:r>
              <a:rPr lang="fr-FR" dirty="0" smtClean="0"/>
              <a:t>on </a:t>
            </a:r>
            <a:r>
              <a:rPr lang="fr-FR" dirty="0"/>
              <a:t>élève des poissons, des </a:t>
            </a:r>
            <a:r>
              <a:rPr lang="fr-FR" dirty="0" smtClean="0"/>
              <a:t>crustacés, etc…</a:t>
            </a:r>
            <a:endParaRPr lang="fr-FR" dirty="0"/>
          </a:p>
        </p:txBody>
      </p:sp>
    </p:spTree>
    <p:extLst>
      <p:ext uri="{BB962C8B-B14F-4D97-AF65-F5344CB8AC3E}">
        <p14:creationId xmlns="" xmlns:p14="http://schemas.microsoft.com/office/powerpoint/2010/main" val="4193950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9744" y="282238"/>
            <a:ext cx="7666379" cy="6063198"/>
          </a:xfrm>
          <a:prstGeom prst="rect">
            <a:avLst/>
          </a:prstGeom>
          <a:noFill/>
        </p:spPr>
        <p:txBody>
          <a:bodyPr wrap="square" rtlCol="0">
            <a:spAutoFit/>
          </a:bodyPr>
          <a:lstStyle/>
          <a:p>
            <a:r>
              <a:rPr lang="fr-FR" sz="2800" u="sng" dirty="0" smtClean="0"/>
              <a:t>Sources:</a:t>
            </a:r>
          </a:p>
          <a:p>
            <a:endParaRPr lang="fr-FR" dirty="0" smtClean="0"/>
          </a:p>
          <a:p>
            <a:r>
              <a:rPr lang="fr-FR" dirty="0" smtClean="0"/>
              <a:t>FICHES:</a:t>
            </a:r>
          </a:p>
          <a:p>
            <a:r>
              <a:rPr lang="fr-FR" dirty="0" smtClean="0"/>
              <a:t> Wikipédia</a:t>
            </a:r>
            <a:r>
              <a:rPr lang="fr-FR" dirty="0"/>
              <a:t>, drôles de tortues (PNG), DORIS FFESSM, fiches animaux M.H.PELLE</a:t>
            </a:r>
          </a:p>
          <a:p>
            <a:r>
              <a:rPr lang="fr-FR" dirty="0"/>
              <a:t>Invertébrés Coralliens (de Paul Humann, PLB éditions)</a:t>
            </a:r>
          </a:p>
          <a:p>
            <a:r>
              <a:rPr lang="fr-FR" dirty="0"/>
              <a:t>« les gorgones » </a:t>
            </a:r>
            <a:r>
              <a:rPr lang="fr-FR" dirty="0" err="1"/>
              <a:t>Sub</a:t>
            </a:r>
            <a:r>
              <a:rPr lang="fr-FR" dirty="0"/>
              <a:t> Galatée Le Chesnay </a:t>
            </a:r>
          </a:p>
          <a:p>
            <a:r>
              <a:rPr lang="fr-FR" dirty="0"/>
              <a:t>Eden </a:t>
            </a:r>
            <a:r>
              <a:rPr lang="fr-FR" dirty="0" smtClean="0"/>
              <a:t>plongée</a:t>
            </a:r>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r>
              <a:rPr lang="fr-FR" dirty="0" smtClean="0"/>
              <a:t>http</a:t>
            </a:r>
            <a:r>
              <a:rPr lang="fr-FR" dirty="0"/>
              <a:t>://</a:t>
            </a:r>
            <a:r>
              <a:rPr lang="fr-FR" dirty="0" err="1"/>
              <a:t>thumbs.dreamstime.com</a:t>
            </a:r>
            <a:r>
              <a:rPr lang="fr-FR" dirty="0"/>
              <a:t>/x/plastique-de-sac-9659043.jpg</a:t>
            </a:r>
            <a:endParaRPr lang="fr-FR" dirty="0" smtClean="0"/>
          </a:p>
          <a:p>
            <a:endParaRPr lang="fr-FR" dirty="0" smtClean="0"/>
          </a:p>
          <a:p>
            <a:endParaRPr lang="fr-FR" dirty="0"/>
          </a:p>
          <a:p>
            <a:r>
              <a:rPr lang="fr-FR" dirty="0" smtClean="0"/>
              <a:t>LEXIQUE: </a:t>
            </a:r>
          </a:p>
          <a:p>
            <a:r>
              <a:rPr lang="fr-FR" dirty="0" smtClean="0"/>
              <a:t>Wikipédia</a:t>
            </a:r>
            <a:r>
              <a:rPr lang="fr-FR" dirty="0"/>
              <a:t>, dictionnaire Larousse, dictionnaire des SVT ( Nathan – édition 2010), ASP Collège, lexique de SVT Didier Pol, </a:t>
            </a:r>
            <a:r>
              <a:rPr lang="fr-FR" dirty="0" err="1"/>
              <a:t>Futura</a:t>
            </a:r>
            <a:r>
              <a:rPr lang="fr-FR" dirty="0"/>
              <a:t> Sciences.</a:t>
            </a:r>
          </a:p>
          <a:p>
            <a:r>
              <a:rPr lang="en-US" dirty="0" smtClean="0"/>
              <a:t>http</a:t>
            </a:r>
            <a:r>
              <a:rPr lang="en-US" dirty="0"/>
              <a:t>://</a:t>
            </a:r>
            <a:r>
              <a:rPr lang="en-US" dirty="0" err="1"/>
              <a:t>malleau.canalblog.com</a:t>
            </a:r>
            <a:r>
              <a:rPr lang="en-US" dirty="0"/>
              <a:t>/archives/p50-20.</a:t>
            </a:r>
            <a:r>
              <a:rPr lang="en-US" dirty="0" smtClean="0"/>
              <a:t>html</a:t>
            </a:r>
          </a:p>
        </p:txBody>
      </p:sp>
      <p:sp>
        <p:nvSpPr>
          <p:cNvPr id="3" name="Bouton d'action : Accueil 2">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ext Box 9"/>
          <p:cNvSpPr txBox="1">
            <a:spLocks noChangeArrowheads="1"/>
          </p:cNvSpPr>
          <p:nvPr/>
        </p:nvSpPr>
        <p:spPr bwMode="auto">
          <a:xfrm>
            <a:off x="109744" y="2439483"/>
            <a:ext cx="380967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a:solidFill>
                  <a:srgbClr val="000000"/>
                </a:solidFill>
              </a:rPr>
              <a:t>http://</a:t>
            </a:r>
            <a:r>
              <a:rPr lang="fr-FR" dirty="0" err="1">
                <a:solidFill>
                  <a:srgbClr val="000000"/>
                </a:solidFill>
              </a:rPr>
              <a:t>sakaoule.blogspot.fr</a:t>
            </a:r>
            <a:endParaRPr lang="fr-FR" dirty="0">
              <a:solidFill>
                <a:srgbClr val="000000"/>
              </a:solidFill>
            </a:endParaRPr>
          </a:p>
        </p:txBody>
      </p:sp>
      <p:sp>
        <p:nvSpPr>
          <p:cNvPr id="5" name="Text Box 10"/>
          <p:cNvSpPr txBox="1">
            <a:spLocks noChangeArrowheads="1"/>
          </p:cNvSpPr>
          <p:nvPr/>
        </p:nvSpPr>
        <p:spPr bwMode="auto">
          <a:xfrm>
            <a:off x="1536979" y="2070151"/>
            <a:ext cx="435839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err="1"/>
              <a:t>reservenaturelle</a:t>
            </a:r>
            <a:r>
              <a:rPr lang="fr-FR" dirty="0"/>
              <a:t>-saint-</a:t>
            </a:r>
            <a:r>
              <a:rPr lang="fr-FR" dirty="0" err="1"/>
              <a:t>martin.com</a:t>
            </a:r>
            <a:r>
              <a:rPr lang="fr-FR" dirty="0"/>
              <a:t> </a:t>
            </a:r>
          </a:p>
        </p:txBody>
      </p:sp>
      <p:sp>
        <p:nvSpPr>
          <p:cNvPr id="6" name="Text Box 7"/>
          <p:cNvSpPr txBox="1">
            <a:spLocks noChangeArrowheads="1"/>
          </p:cNvSpPr>
          <p:nvPr/>
        </p:nvSpPr>
        <p:spPr bwMode="auto">
          <a:xfrm>
            <a:off x="109744" y="2714762"/>
            <a:ext cx="23673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a:solidFill>
                  <a:srgbClr val="000000"/>
                </a:solidFill>
              </a:rPr>
              <a:t>www.ecogeste.fr</a:t>
            </a:r>
          </a:p>
        </p:txBody>
      </p:sp>
      <p:sp>
        <p:nvSpPr>
          <p:cNvPr id="7" name="Text Box 12"/>
          <p:cNvSpPr txBox="1">
            <a:spLocks noChangeArrowheads="1"/>
          </p:cNvSpPr>
          <p:nvPr/>
        </p:nvSpPr>
        <p:spPr bwMode="auto">
          <a:xfrm>
            <a:off x="109744" y="2985166"/>
            <a:ext cx="212462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err="1">
                <a:solidFill>
                  <a:srgbClr val="000000"/>
                </a:solidFill>
              </a:rPr>
              <a:t>diatomloir.eu</a:t>
            </a:r>
            <a:endParaRPr lang="fr-FR" dirty="0">
              <a:solidFill>
                <a:srgbClr val="000000"/>
              </a:solidFill>
            </a:endParaRPr>
          </a:p>
        </p:txBody>
      </p:sp>
      <p:sp>
        <p:nvSpPr>
          <p:cNvPr id="8" name="Text Box 13"/>
          <p:cNvSpPr txBox="1">
            <a:spLocks noChangeArrowheads="1"/>
          </p:cNvSpPr>
          <p:nvPr/>
        </p:nvSpPr>
        <p:spPr bwMode="auto">
          <a:xfrm>
            <a:off x="130210" y="3213378"/>
            <a:ext cx="22841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err="1">
                <a:solidFill>
                  <a:srgbClr val="000000"/>
                </a:solidFill>
              </a:rPr>
              <a:t>semsci.u-srtasbg.fr</a:t>
            </a:r>
            <a:endParaRPr lang="fr-FR" dirty="0">
              <a:solidFill>
                <a:srgbClr val="000000"/>
              </a:solidFill>
            </a:endParaRPr>
          </a:p>
        </p:txBody>
      </p:sp>
      <p:sp>
        <p:nvSpPr>
          <p:cNvPr id="9" name="Text Box 15"/>
          <p:cNvSpPr txBox="1">
            <a:spLocks noChangeArrowheads="1"/>
          </p:cNvSpPr>
          <p:nvPr/>
        </p:nvSpPr>
        <p:spPr bwMode="auto">
          <a:xfrm>
            <a:off x="130210" y="3457297"/>
            <a:ext cx="333455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err="1">
                <a:solidFill>
                  <a:srgbClr val="000000"/>
                </a:solidFill>
              </a:rPr>
              <a:t>www.plancton</a:t>
            </a:r>
            <a:r>
              <a:rPr lang="fr-FR" dirty="0">
                <a:solidFill>
                  <a:srgbClr val="000000"/>
                </a:solidFill>
              </a:rPr>
              <a:t>-du-</a:t>
            </a:r>
            <a:r>
              <a:rPr lang="fr-FR" dirty="0" err="1">
                <a:solidFill>
                  <a:srgbClr val="000000"/>
                </a:solidFill>
              </a:rPr>
              <a:t>monde.org</a:t>
            </a:r>
            <a:endParaRPr lang="fr-FR" dirty="0">
              <a:solidFill>
                <a:srgbClr val="000000"/>
              </a:solidFill>
            </a:endParaRPr>
          </a:p>
        </p:txBody>
      </p:sp>
      <p:sp>
        <p:nvSpPr>
          <p:cNvPr id="10" name="Text Box 11"/>
          <p:cNvSpPr txBox="1">
            <a:spLocks noChangeArrowheads="1"/>
          </p:cNvSpPr>
          <p:nvPr/>
        </p:nvSpPr>
        <p:spPr bwMode="auto">
          <a:xfrm>
            <a:off x="130210" y="3716698"/>
            <a:ext cx="300532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dirty="0" err="1">
                <a:solidFill>
                  <a:srgbClr val="000000"/>
                </a:solidFill>
              </a:rPr>
              <a:t>recif-tapete.fr</a:t>
            </a:r>
            <a:endParaRPr lang="fr-FR" dirty="0">
              <a:solidFill>
                <a:srgbClr val="000000"/>
              </a:solidFill>
            </a:endParaRPr>
          </a:p>
        </p:txBody>
      </p:sp>
    </p:spTree>
    <p:extLst>
      <p:ext uri="{BB962C8B-B14F-4D97-AF65-F5344CB8AC3E}">
        <p14:creationId xmlns="" xmlns:p14="http://schemas.microsoft.com/office/powerpoint/2010/main" val="596411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6469" y="173164"/>
            <a:ext cx="1948218" cy="523220"/>
          </a:xfrm>
          <a:prstGeom prst="rect">
            <a:avLst/>
          </a:prstGeom>
          <a:noFill/>
        </p:spPr>
        <p:txBody>
          <a:bodyPr wrap="square" rtlCol="0">
            <a:spAutoFit/>
          </a:bodyPr>
          <a:lstStyle/>
          <a:p>
            <a:r>
              <a:rPr lang="fr-FR" sz="2800" b="1" u="sng" dirty="0" smtClean="0"/>
              <a:t>Bouteille</a:t>
            </a:r>
            <a:endParaRPr lang="fr-FR" sz="2800" b="1" u="sng" dirty="0"/>
          </a:p>
        </p:txBody>
      </p:sp>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16469" y="2567555"/>
            <a:ext cx="8546531" cy="3108543"/>
          </a:xfrm>
          <a:prstGeom prst="rect">
            <a:avLst/>
          </a:prstGeom>
        </p:spPr>
        <p:txBody>
          <a:bodyPr wrap="square">
            <a:spAutoFit/>
          </a:bodyPr>
          <a:lstStyle/>
          <a:p>
            <a:r>
              <a:rPr lang="fr-FR" sz="1600" b="1" dirty="0" smtClean="0">
                <a:solidFill>
                  <a:srgbClr val="008000"/>
                </a:solidFill>
              </a:rPr>
              <a:t>COMPOSITION:</a:t>
            </a:r>
          </a:p>
          <a:p>
            <a:r>
              <a:rPr lang="fr-FR" sz="1600" dirty="0" smtClean="0"/>
              <a:t>Le </a:t>
            </a:r>
            <a:r>
              <a:rPr lang="fr-FR" sz="1600" dirty="0"/>
              <a:t>verre est constitué de sable (silice), calcaire, carbonate de soude</a:t>
            </a:r>
            <a:r>
              <a:rPr lang="fr-FR" sz="1600" dirty="0" smtClean="0"/>
              <a:t>.</a:t>
            </a:r>
          </a:p>
          <a:p>
            <a:endParaRPr lang="fr-FR" sz="1600" dirty="0" smtClean="0"/>
          </a:p>
          <a:p>
            <a:endParaRPr lang="fr-FR" dirty="0" smtClean="0"/>
          </a:p>
          <a:p>
            <a:r>
              <a:rPr lang="fr-FR" sz="1600" dirty="0" smtClean="0"/>
              <a:t>Il est </a:t>
            </a:r>
            <a:r>
              <a:rPr lang="fr-FR" sz="1600" dirty="0"/>
              <a:t>très résistant à la </a:t>
            </a:r>
            <a:r>
              <a:rPr lang="fr-FR" sz="1600" dirty="0" smtClean="0"/>
              <a:t>détérioration et peut mettre 4000 ans à disparaître.</a:t>
            </a:r>
            <a:endParaRPr lang="fr-FR" sz="1600" dirty="0"/>
          </a:p>
          <a:p>
            <a:endParaRPr lang="fr-FR" dirty="0" smtClean="0"/>
          </a:p>
          <a:p>
            <a:r>
              <a:rPr lang="fr-FR" sz="1600" b="1" dirty="0" smtClean="0">
                <a:solidFill>
                  <a:srgbClr val="660066"/>
                </a:solidFill>
              </a:rPr>
              <a:t>RECYCLAGE:</a:t>
            </a:r>
            <a:endParaRPr lang="fr-FR" sz="1600" b="1" dirty="0">
              <a:solidFill>
                <a:srgbClr val="660066"/>
              </a:solidFill>
            </a:endParaRPr>
          </a:p>
          <a:p>
            <a:r>
              <a:rPr lang="fr-FR" sz="1600" dirty="0" smtClean="0"/>
              <a:t>Il </a:t>
            </a:r>
            <a:r>
              <a:rPr lang="fr-FR" sz="1600" dirty="0"/>
              <a:t>peut être </a:t>
            </a:r>
            <a:r>
              <a:rPr lang="fr-FR" sz="1600" dirty="0" smtClean="0"/>
              <a:t>recyclé intégralement</a:t>
            </a:r>
            <a:r>
              <a:rPr lang="fr-FR" sz="1600" dirty="0"/>
              <a:t> </a:t>
            </a:r>
            <a:r>
              <a:rPr lang="fr-FR" sz="1600" dirty="0" smtClean="0"/>
              <a:t>et ne </a:t>
            </a:r>
            <a:r>
              <a:rPr lang="fr-FR" sz="1600" dirty="0"/>
              <a:t>contient aucune substance </a:t>
            </a:r>
            <a:r>
              <a:rPr lang="fr-FR" sz="1600" dirty="0" smtClean="0"/>
              <a:t>toxique.</a:t>
            </a:r>
            <a:endParaRPr lang="fr-FR" sz="1600" dirty="0"/>
          </a:p>
          <a:p>
            <a:endParaRPr lang="fr-FR" sz="1600" b="1" dirty="0" smtClean="0">
              <a:solidFill>
                <a:schemeClr val="accent6">
                  <a:lumMod val="75000"/>
                </a:schemeClr>
              </a:solidFill>
            </a:endParaRPr>
          </a:p>
          <a:p>
            <a:r>
              <a:rPr lang="fr-FR" sz="1600" b="1" dirty="0" smtClean="0">
                <a:solidFill>
                  <a:schemeClr val="accent6">
                    <a:lumMod val="75000"/>
                  </a:schemeClr>
                </a:solidFill>
              </a:rPr>
              <a:t>CONSÉQUENCE SUR L’ENVIRONNEMENT:</a:t>
            </a:r>
            <a:endParaRPr lang="fr-FR" sz="1600" b="1" dirty="0">
              <a:solidFill>
                <a:schemeClr val="accent6">
                  <a:lumMod val="75000"/>
                </a:schemeClr>
              </a:solidFill>
            </a:endParaRPr>
          </a:p>
          <a:p>
            <a:r>
              <a:rPr lang="fr-FR" sz="1600" i="1" dirty="0" smtClean="0"/>
              <a:t>Echelle </a:t>
            </a:r>
            <a:r>
              <a:rPr lang="fr-FR" sz="1600" i="1" dirty="0"/>
              <a:t>du littoral :    </a:t>
            </a:r>
            <a:r>
              <a:rPr lang="fr-FR" sz="1600" dirty="0"/>
              <a:t>Certains animaux  peuvent se blesser </a:t>
            </a:r>
          </a:p>
          <a:p>
            <a:r>
              <a:rPr lang="fr-FR" sz="1600" i="1" dirty="0" smtClean="0"/>
              <a:t>Echelle </a:t>
            </a:r>
            <a:r>
              <a:rPr lang="fr-FR" sz="1600" i="1" dirty="0"/>
              <a:t>mondiale :     </a:t>
            </a:r>
            <a:r>
              <a:rPr lang="fr-FR" sz="1600" dirty="0"/>
              <a:t>Pollution visuelle</a:t>
            </a:r>
          </a:p>
        </p:txBody>
      </p:sp>
      <p:pic>
        <p:nvPicPr>
          <p:cNvPr id="3" name="Image 2" descr="BOUTEILLE.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566645" y="173164"/>
            <a:ext cx="1610330" cy="2566464"/>
          </a:xfrm>
          <a:prstGeom prst="rect">
            <a:avLst/>
          </a:prstGeom>
        </p:spPr>
      </p:pic>
      <p:sp>
        <p:nvSpPr>
          <p:cNvPr id="6" name="ZoneTexte 5">
            <a:hlinkClick r:id="rId4" action="ppaction://hlinksldjump"/>
          </p:cNvPr>
          <p:cNvSpPr txBox="1"/>
          <p:nvPr/>
        </p:nvSpPr>
        <p:spPr>
          <a:xfrm>
            <a:off x="216469" y="3402540"/>
            <a:ext cx="1837306" cy="615553"/>
          </a:xfrm>
          <a:prstGeom prst="rect">
            <a:avLst/>
          </a:prstGeom>
          <a:noFill/>
        </p:spPr>
        <p:txBody>
          <a:bodyPr wrap="square" rtlCol="0">
            <a:spAutoFit/>
          </a:bodyPr>
          <a:lstStyle/>
          <a:p>
            <a:r>
              <a:rPr lang="fr-FR" sz="1600" b="1" dirty="0">
                <a:solidFill>
                  <a:srgbClr val="0000FF"/>
                </a:solidFill>
              </a:rPr>
              <a:t>REMANENCE*:</a:t>
            </a:r>
          </a:p>
          <a:p>
            <a:endParaRPr lang="fr-FR" dirty="0"/>
          </a:p>
        </p:txBody>
      </p:sp>
      <p:sp>
        <p:nvSpPr>
          <p:cNvPr id="7" name="Rectangle 6"/>
          <p:cNvSpPr/>
          <p:nvPr/>
        </p:nvSpPr>
        <p:spPr>
          <a:xfrm>
            <a:off x="216469" y="6121779"/>
            <a:ext cx="6865869" cy="338554"/>
          </a:xfrm>
          <a:prstGeom prst="rect">
            <a:avLst/>
          </a:prstGeom>
        </p:spPr>
        <p:txBody>
          <a:bodyPr wrap="none">
            <a:spAutoFit/>
          </a:bodyPr>
          <a:lstStyle/>
          <a:p>
            <a:r>
              <a:rPr lang="fr-FR" sz="1600" b="1" i="1" dirty="0" smtClean="0"/>
              <a:t>* = tu peux accéder au lexique en cliquant sur le mot si tu ne le comprends pas</a:t>
            </a:r>
            <a:endParaRPr lang="fr-FR" sz="1600" i="1" dirty="0"/>
          </a:p>
        </p:txBody>
      </p:sp>
    </p:spTree>
    <p:extLst>
      <p:ext uri="{BB962C8B-B14F-4D97-AF65-F5344CB8AC3E}">
        <p14:creationId xmlns="" xmlns:p14="http://schemas.microsoft.com/office/powerpoint/2010/main" val="1138013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6468" y="173164"/>
            <a:ext cx="2632239" cy="523220"/>
          </a:xfrm>
          <a:prstGeom prst="rect">
            <a:avLst/>
          </a:prstGeom>
          <a:noFill/>
        </p:spPr>
        <p:txBody>
          <a:bodyPr wrap="square" rtlCol="0">
            <a:spAutoFit/>
          </a:bodyPr>
          <a:lstStyle/>
          <a:p>
            <a:r>
              <a:rPr lang="fr-FR" sz="2800" b="1" u="sng" dirty="0" smtClean="0"/>
              <a:t>Sac poubelle</a:t>
            </a:r>
            <a:endParaRPr lang="fr-FR" sz="2800" u="sng" dirty="0"/>
          </a:p>
        </p:txBody>
      </p:sp>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16468" y="1830595"/>
            <a:ext cx="8927531" cy="4770537"/>
          </a:xfrm>
          <a:prstGeom prst="rect">
            <a:avLst/>
          </a:prstGeom>
        </p:spPr>
        <p:txBody>
          <a:bodyPr wrap="square">
            <a:spAutoFit/>
          </a:bodyPr>
          <a:lstStyle/>
          <a:p>
            <a:r>
              <a:rPr lang="fr-FR" sz="1600" b="1" dirty="0" smtClean="0">
                <a:solidFill>
                  <a:srgbClr val="008000"/>
                </a:solidFill>
              </a:rPr>
              <a:t>COMPOSITION:</a:t>
            </a:r>
          </a:p>
          <a:p>
            <a:endParaRPr lang="fr-FR" sz="1600" b="1" dirty="0" smtClean="0">
              <a:solidFill>
                <a:srgbClr val="660066"/>
              </a:solidFill>
            </a:endParaRPr>
          </a:p>
          <a:p>
            <a:endParaRPr lang="fr-FR" sz="1600" b="1" dirty="0">
              <a:solidFill>
                <a:schemeClr val="accent6">
                  <a:lumMod val="75000"/>
                </a:schemeClr>
              </a:solidFill>
            </a:endParaRPr>
          </a:p>
          <a:p>
            <a:endParaRPr lang="fr-FR" sz="1600" b="1" dirty="0" smtClean="0">
              <a:solidFill>
                <a:schemeClr val="accent6">
                  <a:lumMod val="75000"/>
                </a:schemeClr>
              </a:solidFill>
            </a:endParaRPr>
          </a:p>
          <a:p>
            <a:endParaRPr lang="fr-FR" sz="1600" b="1" dirty="0">
              <a:solidFill>
                <a:schemeClr val="accent6">
                  <a:lumMod val="75000"/>
                </a:schemeClr>
              </a:solidFill>
            </a:endParaRPr>
          </a:p>
          <a:p>
            <a:endParaRPr lang="fr-FR" sz="1600" b="1" dirty="0" smtClean="0">
              <a:solidFill>
                <a:schemeClr val="accent6">
                  <a:lumMod val="75000"/>
                </a:schemeClr>
              </a:solidFill>
            </a:endParaRPr>
          </a:p>
          <a:p>
            <a:endParaRPr lang="fr-FR" sz="1600" b="1" dirty="0">
              <a:solidFill>
                <a:schemeClr val="accent6">
                  <a:lumMod val="75000"/>
                </a:schemeClr>
              </a:solidFill>
            </a:endParaRPr>
          </a:p>
          <a:p>
            <a:endParaRPr lang="fr-FR" sz="1600" b="1" dirty="0" smtClean="0">
              <a:solidFill>
                <a:schemeClr val="accent6">
                  <a:lumMod val="75000"/>
                </a:schemeClr>
              </a:solidFill>
            </a:endParaRPr>
          </a:p>
          <a:p>
            <a:r>
              <a:rPr lang="fr-FR" sz="1600" b="1" dirty="0" smtClean="0">
                <a:solidFill>
                  <a:schemeClr val="accent6">
                    <a:lumMod val="75000"/>
                  </a:schemeClr>
                </a:solidFill>
              </a:rPr>
              <a:t>CONSÉQUENCE SUR L’ENVIRONNEMENT:</a:t>
            </a:r>
            <a:endParaRPr lang="fr-FR" sz="1600" b="1" dirty="0">
              <a:solidFill>
                <a:schemeClr val="accent6">
                  <a:lumMod val="75000"/>
                </a:schemeClr>
              </a:solidFill>
            </a:endParaRPr>
          </a:p>
          <a:p>
            <a:r>
              <a:rPr lang="fr-FR" sz="1600" i="1" u="sng" dirty="0" smtClean="0"/>
              <a:t>Echelle </a:t>
            </a:r>
            <a:r>
              <a:rPr lang="fr-FR" sz="1600" i="1" u="sng" dirty="0"/>
              <a:t>du littoral </a:t>
            </a:r>
            <a:r>
              <a:rPr lang="fr-FR" sz="1600" i="1" u="sng" dirty="0" smtClean="0"/>
              <a:t>:</a:t>
            </a:r>
          </a:p>
          <a:p>
            <a:pPr algn="just"/>
            <a:r>
              <a:rPr lang="fr-FR" sz="1600" dirty="0" smtClean="0"/>
              <a:t>En </a:t>
            </a:r>
            <a:r>
              <a:rPr lang="fr-FR" sz="1600" dirty="0"/>
              <a:t>France, chaque année, 15 milliards de sacs de sortie de caisse sont distribués dans les magasins, soit environ 500 sacs par seconde. </a:t>
            </a:r>
            <a:r>
              <a:rPr lang="fr-FR" sz="1600" b="1" dirty="0"/>
              <a:t>150 millions de sacs </a:t>
            </a:r>
            <a:r>
              <a:rPr lang="fr-FR" sz="1600" dirty="0"/>
              <a:t>(soit un sac sur cent) finissent sur le littoral français et sont à l’origine de la mort de nombreux animaux. Oiseaux marins, poissons, mammifères marins et en particulier les tortues marines s’intoxiquent en essayant de les manger:</a:t>
            </a:r>
          </a:p>
          <a:p>
            <a:pPr lvl="0"/>
            <a:r>
              <a:rPr lang="fr-FR" sz="1600" dirty="0" smtClean="0"/>
              <a:t>-                           qui </a:t>
            </a:r>
            <a:r>
              <a:rPr lang="fr-FR" sz="1600" dirty="0"/>
              <a:t>les confondent avec des méduses,</a:t>
            </a:r>
          </a:p>
          <a:p>
            <a:pPr lvl="0" algn="just"/>
            <a:r>
              <a:rPr lang="fr-FR" sz="1600" dirty="0" smtClean="0"/>
              <a:t>- tortues </a:t>
            </a:r>
            <a:r>
              <a:rPr lang="fr-FR" sz="1600" dirty="0"/>
              <a:t>vertes qui consomment des débris de plastiques lorsque ceux-ci se fragmentent et se retrouvent dans les herbiers marins dans lesquels elles s’alimentent.</a:t>
            </a:r>
          </a:p>
          <a:p>
            <a:r>
              <a:rPr lang="fr-FR" sz="1600" i="1" u="sng" dirty="0" smtClean="0"/>
              <a:t>Echelle </a:t>
            </a:r>
            <a:r>
              <a:rPr lang="fr-FR" sz="1600" i="1" u="sng" dirty="0"/>
              <a:t>mondiale :     </a:t>
            </a:r>
            <a:endParaRPr lang="fr-FR" sz="1600" i="1" u="sng" dirty="0" smtClean="0"/>
          </a:p>
          <a:p>
            <a:r>
              <a:rPr lang="fr-FR" sz="1600" dirty="0" smtClean="0"/>
              <a:t>Formation d’un « continent de plastique » plus ou moins visible au niveau de certaines zones océaniques.</a:t>
            </a:r>
            <a:endParaRPr lang="fr-FR" sz="1600" dirty="0"/>
          </a:p>
        </p:txBody>
      </p:sp>
      <p:sp>
        <p:nvSpPr>
          <p:cNvPr id="6" name="ZoneTexte 5"/>
          <p:cNvSpPr txBox="1"/>
          <p:nvPr/>
        </p:nvSpPr>
        <p:spPr>
          <a:xfrm>
            <a:off x="231920" y="2446059"/>
            <a:ext cx="1837306" cy="338554"/>
          </a:xfrm>
          <a:prstGeom prst="rect">
            <a:avLst/>
          </a:prstGeom>
          <a:noFill/>
        </p:spPr>
        <p:txBody>
          <a:bodyPr wrap="square" rtlCol="0">
            <a:spAutoFit/>
          </a:bodyPr>
          <a:lstStyle/>
          <a:p>
            <a:r>
              <a:rPr lang="fr-FR" sz="1600" b="1" dirty="0" smtClean="0">
                <a:solidFill>
                  <a:srgbClr val="0000FF"/>
                </a:solidFill>
              </a:rPr>
              <a:t>REMANENCE:</a:t>
            </a:r>
            <a:endParaRPr lang="fr-FR" sz="1600" b="1" dirty="0">
              <a:solidFill>
                <a:srgbClr val="0000FF"/>
              </a:solidFill>
            </a:endParaRPr>
          </a:p>
        </p:txBody>
      </p:sp>
      <p:pic>
        <p:nvPicPr>
          <p:cNvPr id="3" name="Image 2" descr="plastique-de-sac-9659043.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15607" y="126124"/>
            <a:ext cx="1755899" cy="1755899"/>
          </a:xfrm>
          <a:prstGeom prst="rect">
            <a:avLst/>
          </a:prstGeom>
        </p:spPr>
      </p:pic>
      <p:sp>
        <p:nvSpPr>
          <p:cNvPr id="7" name="Rectangle 6">
            <a:hlinkClick r:id="rId4" action="ppaction://hlinksldjump"/>
          </p:cNvPr>
          <p:cNvSpPr/>
          <p:nvPr/>
        </p:nvSpPr>
        <p:spPr>
          <a:xfrm>
            <a:off x="351012" y="5220005"/>
            <a:ext cx="1332504" cy="338554"/>
          </a:xfrm>
          <a:prstGeom prst="rect">
            <a:avLst/>
          </a:prstGeom>
        </p:spPr>
        <p:txBody>
          <a:bodyPr wrap="none">
            <a:spAutoFit/>
          </a:bodyPr>
          <a:lstStyle/>
          <a:p>
            <a:r>
              <a:rPr lang="fr-FR" sz="1600" b="1" i="1" dirty="0"/>
              <a:t>tortues </a:t>
            </a:r>
            <a:r>
              <a:rPr lang="fr-FR" sz="1600" b="1" i="1" dirty="0" smtClean="0"/>
              <a:t>luth* </a:t>
            </a:r>
            <a:endParaRPr lang="fr-FR" sz="1600" b="1" i="1" dirty="0"/>
          </a:p>
        </p:txBody>
      </p:sp>
      <p:sp>
        <p:nvSpPr>
          <p:cNvPr id="8" name="ZoneTexte 7"/>
          <p:cNvSpPr txBox="1"/>
          <p:nvPr/>
        </p:nvSpPr>
        <p:spPr>
          <a:xfrm>
            <a:off x="304205" y="6522000"/>
            <a:ext cx="7095576" cy="307777"/>
          </a:xfrm>
          <a:prstGeom prst="rect">
            <a:avLst/>
          </a:prstGeom>
          <a:noFill/>
        </p:spPr>
        <p:txBody>
          <a:bodyPr wrap="square" rtlCol="0">
            <a:spAutoFit/>
          </a:bodyPr>
          <a:lstStyle/>
          <a:p>
            <a:r>
              <a:rPr lang="fr-FR" sz="1400" i="1" dirty="0" smtClean="0"/>
              <a:t>*= clique sur « tortues luth » , cela t’amèneras à la fiche correspondant à l’espèce </a:t>
            </a:r>
            <a:endParaRPr lang="fr-FR" sz="1400" i="1" dirty="0"/>
          </a:p>
        </p:txBody>
      </p:sp>
      <p:sp>
        <p:nvSpPr>
          <p:cNvPr id="9" name="Rectangle 8"/>
          <p:cNvSpPr/>
          <p:nvPr/>
        </p:nvSpPr>
        <p:spPr>
          <a:xfrm>
            <a:off x="216469" y="2061646"/>
            <a:ext cx="6274086" cy="338554"/>
          </a:xfrm>
          <a:prstGeom prst="rect">
            <a:avLst/>
          </a:prstGeom>
        </p:spPr>
        <p:txBody>
          <a:bodyPr wrap="square">
            <a:spAutoFit/>
          </a:bodyPr>
          <a:lstStyle/>
          <a:p>
            <a:r>
              <a:rPr lang="fr-FR" sz="1600" dirty="0" smtClean="0"/>
              <a:t>Aujourd’hui il est principalement composé </a:t>
            </a:r>
            <a:r>
              <a:rPr lang="fr-FR" sz="1600" dirty="0"/>
              <a:t>de dérivés de pétrole.</a:t>
            </a:r>
          </a:p>
        </p:txBody>
      </p:sp>
      <p:sp>
        <p:nvSpPr>
          <p:cNvPr id="10" name="Rectangle 9"/>
          <p:cNvSpPr/>
          <p:nvPr/>
        </p:nvSpPr>
        <p:spPr>
          <a:xfrm>
            <a:off x="241493" y="3309635"/>
            <a:ext cx="8885197" cy="584776"/>
          </a:xfrm>
          <a:prstGeom prst="rect">
            <a:avLst/>
          </a:prstGeom>
        </p:spPr>
        <p:txBody>
          <a:bodyPr wrap="square">
            <a:spAutoFit/>
          </a:bodyPr>
          <a:lstStyle/>
          <a:p>
            <a:r>
              <a:rPr lang="fr-FR" sz="1600" dirty="0"/>
              <a:t>Il peut être recyclé </a:t>
            </a:r>
            <a:r>
              <a:rPr lang="fr-FR" sz="1600" dirty="0" smtClean="0"/>
              <a:t>intégralement. En France, seuls 20% des sacs plastiques sont recyclés. Le reste est soit brûlé, soit jeté (voir conséquences sur l’environnement).</a:t>
            </a:r>
            <a:endParaRPr lang="fr-FR" sz="1600" dirty="0"/>
          </a:p>
        </p:txBody>
      </p:sp>
      <p:sp>
        <p:nvSpPr>
          <p:cNvPr id="11" name="Rectangle 10"/>
          <p:cNvSpPr/>
          <p:nvPr/>
        </p:nvSpPr>
        <p:spPr>
          <a:xfrm>
            <a:off x="247825" y="2743102"/>
            <a:ext cx="7183312" cy="338554"/>
          </a:xfrm>
          <a:prstGeom prst="rect">
            <a:avLst/>
          </a:prstGeom>
        </p:spPr>
        <p:txBody>
          <a:bodyPr wrap="square">
            <a:spAutoFit/>
          </a:bodyPr>
          <a:lstStyle/>
          <a:p>
            <a:r>
              <a:rPr lang="fr-FR" sz="1600" dirty="0" smtClean="0"/>
              <a:t>35 </a:t>
            </a:r>
            <a:r>
              <a:rPr lang="fr-FR" sz="1600" dirty="0"/>
              <a:t>à 60 ans en mer et jusqu’à 450 ans sur terre.</a:t>
            </a:r>
          </a:p>
        </p:txBody>
      </p:sp>
      <p:sp>
        <p:nvSpPr>
          <p:cNvPr id="12" name="Rectangle 11"/>
          <p:cNvSpPr/>
          <p:nvPr/>
        </p:nvSpPr>
        <p:spPr>
          <a:xfrm>
            <a:off x="257171" y="3081656"/>
            <a:ext cx="1222610" cy="338554"/>
          </a:xfrm>
          <a:prstGeom prst="rect">
            <a:avLst/>
          </a:prstGeom>
        </p:spPr>
        <p:txBody>
          <a:bodyPr wrap="none">
            <a:spAutoFit/>
          </a:bodyPr>
          <a:lstStyle/>
          <a:p>
            <a:r>
              <a:rPr lang="fr-FR" sz="1600" b="1" dirty="0">
                <a:solidFill>
                  <a:srgbClr val="660066"/>
                </a:solidFill>
              </a:rPr>
              <a:t>RECYCLAGE:</a:t>
            </a:r>
          </a:p>
        </p:txBody>
      </p:sp>
    </p:spTree>
    <p:extLst>
      <p:ext uri="{BB962C8B-B14F-4D97-AF65-F5344CB8AC3E}">
        <p14:creationId xmlns="" xmlns:p14="http://schemas.microsoft.com/office/powerpoint/2010/main" val="1822349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B9"/>
        </a:solidFill>
        <a:effectLst/>
      </p:bgPr>
    </p:bg>
    <p:spTree>
      <p:nvGrpSpPr>
        <p:cNvPr id="1" name=""/>
        <p:cNvGrpSpPr/>
        <p:nvPr/>
      </p:nvGrpSpPr>
      <p:grpSpPr>
        <a:xfrm>
          <a:off x="0" y="0"/>
          <a:ext cx="0" cy="0"/>
          <a:chOff x="0" y="0"/>
          <a:chExt cx="0" cy="0"/>
        </a:xfrm>
      </p:grpSpPr>
      <p:sp>
        <p:nvSpPr>
          <p:cNvPr id="2" name="ZoneTexte 1"/>
          <p:cNvSpPr txBox="1"/>
          <p:nvPr/>
        </p:nvSpPr>
        <p:spPr>
          <a:xfrm>
            <a:off x="216469" y="173164"/>
            <a:ext cx="1948218" cy="523220"/>
          </a:xfrm>
          <a:prstGeom prst="rect">
            <a:avLst/>
          </a:prstGeom>
          <a:noFill/>
        </p:spPr>
        <p:txBody>
          <a:bodyPr wrap="square" rtlCol="0">
            <a:spAutoFit/>
          </a:bodyPr>
          <a:lstStyle/>
          <a:p>
            <a:r>
              <a:rPr lang="fr-FR" sz="2800" u="sng" dirty="0"/>
              <a:t>A</a:t>
            </a:r>
            <a:r>
              <a:rPr lang="fr-FR" sz="2800" u="sng" dirty="0" smtClean="0"/>
              <a:t>ncre</a:t>
            </a:r>
            <a:endParaRPr lang="fr-FR" sz="2800" u="sng" dirty="0"/>
          </a:p>
        </p:txBody>
      </p:sp>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p:cNvSpPr/>
          <p:nvPr/>
        </p:nvSpPr>
        <p:spPr>
          <a:xfrm>
            <a:off x="43198" y="4213908"/>
            <a:ext cx="8719802" cy="1692771"/>
          </a:xfrm>
          <a:prstGeom prst="rect">
            <a:avLst/>
          </a:prstGeom>
        </p:spPr>
        <p:txBody>
          <a:bodyPr wrap="square">
            <a:spAutoFit/>
          </a:bodyPr>
          <a:lstStyle/>
          <a:p>
            <a:r>
              <a:rPr lang="fr-FR" sz="1600" b="1" dirty="0" smtClean="0">
                <a:solidFill>
                  <a:srgbClr val="0000FF"/>
                </a:solidFill>
              </a:rPr>
              <a:t>IMPACT SUR L’ENVIRONNEMENT</a:t>
            </a:r>
            <a:r>
              <a:rPr lang="fr-FR" sz="1600" b="1" dirty="0">
                <a:solidFill>
                  <a:srgbClr val="0000FF"/>
                </a:solidFill>
              </a:rPr>
              <a:t> : </a:t>
            </a:r>
            <a:endParaRPr lang="fr-FR" sz="1600" b="1" dirty="0" smtClean="0">
              <a:solidFill>
                <a:srgbClr val="0000FF"/>
              </a:solidFill>
            </a:endParaRPr>
          </a:p>
          <a:p>
            <a:pPr marL="342900" indent="-342900">
              <a:buAutoNum type="arabicPeriod"/>
            </a:pPr>
            <a:r>
              <a:rPr lang="fr-FR" dirty="0"/>
              <a:t>A</a:t>
            </a:r>
            <a:r>
              <a:rPr lang="fr-FR" dirty="0" smtClean="0"/>
              <a:t>ction </a:t>
            </a:r>
            <a:r>
              <a:rPr lang="fr-FR" dirty="0"/>
              <a:t>d'arrachage des </a:t>
            </a:r>
            <a:r>
              <a:rPr lang="fr-FR" dirty="0" smtClean="0"/>
              <a:t>herbiers.</a:t>
            </a:r>
            <a:endParaRPr lang="fr-FR" dirty="0"/>
          </a:p>
          <a:p>
            <a:pPr marL="342900" indent="-342900">
              <a:buAutoNum type="arabicPeriod"/>
            </a:pPr>
            <a:r>
              <a:rPr lang="fr-FR" dirty="0"/>
              <a:t>D</a:t>
            </a:r>
            <a:r>
              <a:rPr lang="fr-FR" dirty="0" smtClean="0"/>
              <a:t>estruction </a:t>
            </a:r>
            <a:r>
              <a:rPr lang="fr-FR" dirty="0"/>
              <a:t>des coraux.</a:t>
            </a:r>
          </a:p>
          <a:p>
            <a:r>
              <a:rPr lang="fr-FR" dirty="0"/>
              <a:t> </a:t>
            </a:r>
          </a:p>
          <a:p>
            <a:r>
              <a:rPr lang="fr-FR" sz="1600" b="1" dirty="0" smtClean="0">
                <a:solidFill>
                  <a:srgbClr val="008000"/>
                </a:solidFill>
              </a:rPr>
              <a:t>SOLUTION</a:t>
            </a:r>
            <a:r>
              <a:rPr lang="fr-FR" sz="1600" b="1" dirty="0">
                <a:solidFill>
                  <a:srgbClr val="008000"/>
                </a:solidFill>
              </a:rPr>
              <a:t> : </a:t>
            </a:r>
            <a:endParaRPr lang="fr-FR" sz="1600" b="1" dirty="0" smtClean="0">
              <a:solidFill>
                <a:srgbClr val="008000"/>
              </a:solidFill>
            </a:endParaRPr>
          </a:p>
          <a:p>
            <a:r>
              <a:rPr lang="fr-FR" dirty="0"/>
              <a:t>M</a:t>
            </a:r>
            <a:r>
              <a:rPr lang="fr-FR" dirty="0" smtClean="0"/>
              <a:t>ise </a:t>
            </a:r>
            <a:r>
              <a:rPr lang="fr-FR" dirty="0"/>
              <a:t>en place de </a:t>
            </a:r>
            <a:r>
              <a:rPr lang="fr-FR" dirty="0" smtClean="0"/>
              <a:t>                         dans </a:t>
            </a:r>
            <a:r>
              <a:rPr lang="fr-FR" dirty="0"/>
              <a:t>les zones d'accostage et dans les baies.</a:t>
            </a:r>
          </a:p>
        </p:txBody>
      </p:sp>
      <p:pic>
        <p:nvPicPr>
          <p:cNvPr id="5" name="Image 4" descr="ancre.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639945" y="542496"/>
            <a:ext cx="4064000" cy="3048000"/>
          </a:xfrm>
          <a:prstGeom prst="rect">
            <a:avLst/>
          </a:prstGeom>
        </p:spPr>
      </p:pic>
      <p:sp>
        <p:nvSpPr>
          <p:cNvPr id="6" name="ZoneTexte 5"/>
          <p:cNvSpPr txBox="1"/>
          <p:nvPr/>
        </p:nvSpPr>
        <p:spPr>
          <a:xfrm>
            <a:off x="2639945" y="3627953"/>
            <a:ext cx="4064000" cy="369332"/>
          </a:xfrm>
          <a:prstGeom prst="rect">
            <a:avLst/>
          </a:prstGeom>
          <a:noFill/>
        </p:spPr>
        <p:txBody>
          <a:bodyPr wrap="square" rtlCol="0">
            <a:spAutoFit/>
          </a:bodyPr>
          <a:lstStyle/>
          <a:p>
            <a:pPr algn="ctr"/>
            <a:r>
              <a:rPr lang="fr-FR" dirty="0" smtClean="0"/>
              <a:t>Ancre de l’Amoco </a:t>
            </a:r>
            <a:r>
              <a:rPr lang="fr-FR" dirty="0" err="1" smtClean="0"/>
              <a:t>cadiz</a:t>
            </a:r>
            <a:r>
              <a:rPr lang="fr-FR" dirty="0" smtClean="0"/>
              <a:t> </a:t>
            </a:r>
            <a:endParaRPr lang="fr-FR" dirty="0"/>
          </a:p>
        </p:txBody>
      </p:sp>
      <p:sp>
        <p:nvSpPr>
          <p:cNvPr id="7" name="ZoneTexte 6">
            <a:hlinkClick r:id="rId4" action="ppaction://hlinksldjump"/>
          </p:cNvPr>
          <p:cNvSpPr txBox="1"/>
          <p:nvPr/>
        </p:nvSpPr>
        <p:spPr>
          <a:xfrm>
            <a:off x="1677511" y="5520503"/>
            <a:ext cx="1442345" cy="369332"/>
          </a:xfrm>
          <a:prstGeom prst="rect">
            <a:avLst/>
          </a:prstGeom>
          <a:noFill/>
        </p:spPr>
        <p:txBody>
          <a:bodyPr wrap="square" rtlCol="0">
            <a:spAutoFit/>
          </a:bodyPr>
          <a:lstStyle/>
          <a:p>
            <a:r>
              <a:rPr lang="fr-FR" dirty="0"/>
              <a:t>corps-</a:t>
            </a:r>
            <a:r>
              <a:rPr lang="fr-FR" dirty="0" smtClean="0"/>
              <a:t>morts* </a:t>
            </a:r>
            <a:endParaRPr lang="fr-FR" dirty="0"/>
          </a:p>
        </p:txBody>
      </p:sp>
    </p:spTree>
    <p:extLst>
      <p:ext uri="{BB962C8B-B14F-4D97-AF65-F5344CB8AC3E}">
        <p14:creationId xmlns="" xmlns:p14="http://schemas.microsoft.com/office/powerpoint/2010/main" val="1060047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B9"/>
        </a:solidFill>
        <a:effectLst/>
      </p:bgPr>
    </p:bg>
    <p:spTree>
      <p:nvGrpSpPr>
        <p:cNvPr id="1" name=""/>
        <p:cNvGrpSpPr/>
        <p:nvPr/>
      </p:nvGrpSpPr>
      <p:grpSpPr>
        <a:xfrm>
          <a:off x="0" y="0"/>
          <a:ext cx="0" cy="0"/>
          <a:chOff x="0" y="0"/>
          <a:chExt cx="0" cy="0"/>
        </a:xfrm>
      </p:grpSpPr>
      <p:sp>
        <p:nvSpPr>
          <p:cNvPr id="2" name="ZoneTexte 1"/>
          <p:cNvSpPr txBox="1"/>
          <p:nvPr/>
        </p:nvSpPr>
        <p:spPr>
          <a:xfrm>
            <a:off x="216468" y="173164"/>
            <a:ext cx="2670097" cy="523220"/>
          </a:xfrm>
          <a:prstGeom prst="rect">
            <a:avLst/>
          </a:prstGeom>
          <a:noFill/>
        </p:spPr>
        <p:txBody>
          <a:bodyPr wrap="square" rtlCol="0">
            <a:spAutoFit/>
          </a:bodyPr>
          <a:lstStyle/>
          <a:p>
            <a:r>
              <a:rPr lang="fr-FR" sz="2800" b="1" u="sng" dirty="0"/>
              <a:t>P</a:t>
            </a:r>
            <a:r>
              <a:rPr lang="fr-FR" sz="2800" b="1" u="sng" dirty="0" smtClean="0"/>
              <a:t>êche</a:t>
            </a:r>
            <a:endParaRPr lang="fr-FR" sz="2800" b="1" u="sng" dirty="0"/>
          </a:p>
        </p:txBody>
      </p:sp>
      <p:sp>
        <p:nvSpPr>
          <p:cNvPr id="4" name="Bouton d'action : Accueil 3">
            <a:hlinkClick r:id="rId2"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16468" y="2736503"/>
            <a:ext cx="8704125" cy="2862323"/>
          </a:xfrm>
          <a:prstGeom prst="rect">
            <a:avLst/>
          </a:prstGeom>
        </p:spPr>
        <p:txBody>
          <a:bodyPr wrap="square">
            <a:spAutoFit/>
          </a:bodyPr>
          <a:lstStyle/>
          <a:p>
            <a:r>
              <a:rPr lang="fr-FR" sz="1600" b="1" dirty="0" smtClean="0">
                <a:solidFill>
                  <a:srgbClr val="0000FF"/>
                </a:solidFill>
              </a:rPr>
              <a:t>IMPACTS SUR L’ENVIRONNEMENT</a:t>
            </a:r>
            <a:r>
              <a:rPr lang="fr-FR" sz="1600" b="1" dirty="0">
                <a:solidFill>
                  <a:srgbClr val="0000FF"/>
                </a:solidFill>
              </a:rPr>
              <a:t> </a:t>
            </a:r>
            <a:r>
              <a:rPr lang="fr-FR" sz="1600" b="1" dirty="0" smtClean="0">
                <a:solidFill>
                  <a:srgbClr val="0000FF"/>
                </a:solidFill>
              </a:rPr>
              <a:t>:</a:t>
            </a:r>
          </a:p>
          <a:p>
            <a:pPr marL="342900" indent="-342900">
              <a:buAutoNum type="arabicPeriod"/>
            </a:pPr>
            <a:r>
              <a:rPr lang="fr-FR" dirty="0" smtClean="0"/>
              <a:t>Prélèvement </a:t>
            </a:r>
            <a:r>
              <a:rPr lang="fr-FR" dirty="0"/>
              <a:t>de poissons et crustacés. </a:t>
            </a:r>
            <a:endParaRPr lang="fr-FR" dirty="0" smtClean="0"/>
          </a:p>
          <a:p>
            <a:pPr marL="342900" indent="-342900">
              <a:buAutoNum type="arabicPeriod"/>
            </a:pPr>
            <a:r>
              <a:rPr lang="fr-FR" dirty="0" smtClean="0"/>
              <a:t>L'abandon </a:t>
            </a:r>
            <a:r>
              <a:rPr lang="fr-FR" dirty="0"/>
              <a:t>de fils et nasses </a:t>
            </a:r>
            <a:r>
              <a:rPr lang="fr-FR" dirty="0" smtClean="0"/>
              <a:t>abîmant </a:t>
            </a:r>
            <a:r>
              <a:rPr lang="fr-FR" dirty="0"/>
              <a:t>les coraux et </a:t>
            </a:r>
            <a:r>
              <a:rPr lang="fr-FR" dirty="0" smtClean="0"/>
              <a:t>piégeant </a:t>
            </a:r>
            <a:r>
              <a:rPr lang="fr-FR" dirty="0"/>
              <a:t>les poissons et crustacés.</a:t>
            </a:r>
          </a:p>
          <a:p>
            <a:r>
              <a:rPr lang="fr-FR" b="1" dirty="0">
                <a:solidFill>
                  <a:srgbClr val="008000"/>
                </a:solidFill>
              </a:rPr>
              <a:t> </a:t>
            </a:r>
          </a:p>
          <a:p>
            <a:r>
              <a:rPr lang="fr-FR" sz="1600" b="1" dirty="0" smtClean="0">
                <a:solidFill>
                  <a:srgbClr val="008000"/>
                </a:solidFill>
              </a:rPr>
              <a:t>SOLUTIONS</a:t>
            </a:r>
            <a:r>
              <a:rPr lang="fr-FR" sz="1600" b="1" dirty="0">
                <a:solidFill>
                  <a:srgbClr val="008000"/>
                </a:solidFill>
              </a:rPr>
              <a:t> : </a:t>
            </a:r>
            <a:endParaRPr lang="fr-FR" sz="1600" b="1" dirty="0" smtClean="0">
              <a:solidFill>
                <a:srgbClr val="008000"/>
              </a:solidFill>
            </a:endParaRPr>
          </a:p>
          <a:p>
            <a:pPr marL="342900" indent="-342900">
              <a:buAutoNum type="arabicPeriod"/>
            </a:pPr>
            <a:r>
              <a:rPr lang="fr-FR" dirty="0" smtClean="0"/>
              <a:t>Pratiquer </a:t>
            </a:r>
            <a:r>
              <a:rPr lang="fr-FR" dirty="0"/>
              <a:t>une pêche </a:t>
            </a:r>
            <a:r>
              <a:rPr lang="fr-FR" dirty="0" smtClean="0"/>
              <a:t>raisonnée </a:t>
            </a:r>
            <a:r>
              <a:rPr lang="fr-FR" dirty="0"/>
              <a:t>avec du matériel adapté. </a:t>
            </a:r>
            <a:endParaRPr lang="fr-FR" dirty="0" smtClean="0"/>
          </a:p>
          <a:p>
            <a:pPr marL="342900" indent="-342900">
              <a:buAutoNum type="arabicPeriod"/>
            </a:pPr>
            <a:r>
              <a:rPr lang="fr-FR" dirty="0" smtClean="0"/>
              <a:t>Limiter </a:t>
            </a:r>
            <a:r>
              <a:rPr lang="fr-FR" dirty="0"/>
              <a:t>les rejets et l'abandon de matériel de pêche (cordage, lignes, vieux filets, nasses...). </a:t>
            </a:r>
            <a:endParaRPr lang="fr-FR" dirty="0" smtClean="0"/>
          </a:p>
          <a:p>
            <a:pPr marL="342900" indent="-342900">
              <a:buAutoNum type="arabicPeriod"/>
            </a:pPr>
            <a:r>
              <a:rPr lang="fr-FR" dirty="0" smtClean="0"/>
              <a:t>Mise </a:t>
            </a:r>
            <a:r>
              <a:rPr lang="fr-FR" dirty="0"/>
              <a:t>en place de réserves (ex : Petite Terre, réserve Cousteau...). </a:t>
            </a:r>
            <a:endParaRPr lang="fr-FR" dirty="0" smtClean="0"/>
          </a:p>
          <a:p>
            <a:pPr marL="342900" indent="-342900">
              <a:buAutoNum type="arabicPeriod"/>
            </a:pPr>
            <a:r>
              <a:rPr lang="fr-FR" dirty="0" smtClean="0"/>
              <a:t>Ouverture de pisciculture</a:t>
            </a:r>
            <a:r>
              <a:rPr lang="fr-FR" dirty="0"/>
              <a:t>.</a:t>
            </a:r>
          </a:p>
        </p:txBody>
      </p:sp>
      <p:pic>
        <p:nvPicPr>
          <p:cNvPr id="6" name="Image 5" descr="peche.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46993" y="1147649"/>
            <a:ext cx="6459397" cy="796659"/>
          </a:xfrm>
          <a:prstGeom prst="rect">
            <a:avLst/>
          </a:prstGeom>
        </p:spPr>
      </p:pic>
    </p:spTree>
    <p:extLst>
      <p:ext uri="{BB962C8B-B14F-4D97-AF65-F5344CB8AC3E}">
        <p14:creationId xmlns="" xmlns:p14="http://schemas.microsoft.com/office/powerpoint/2010/main" val="39511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6468" y="173164"/>
            <a:ext cx="5002253" cy="523220"/>
          </a:xfrm>
          <a:prstGeom prst="rect">
            <a:avLst/>
          </a:prstGeom>
          <a:noFill/>
        </p:spPr>
        <p:txBody>
          <a:bodyPr wrap="square" rtlCol="0">
            <a:spAutoFit/>
          </a:bodyPr>
          <a:lstStyle/>
          <a:p>
            <a:r>
              <a:rPr lang="fr-FR" sz="2800" u="sng" dirty="0" smtClean="0"/>
              <a:t>Nom commun: </a:t>
            </a:r>
            <a:r>
              <a:rPr lang="fr-FR" sz="2800" b="1" u="sng" dirty="0" smtClean="0"/>
              <a:t>Tortue Imbriquée </a:t>
            </a:r>
            <a:endParaRPr lang="fr-FR" sz="2800" b="1" u="sng" dirty="0"/>
          </a:p>
        </p:txBody>
      </p:sp>
      <p:pic>
        <p:nvPicPr>
          <p:cNvPr id="4" name="Image 3" descr="http://upload.wikimedia.org/wikipedia/commons/thumb/0/0c/Tortue_imbriqueeld4.jpg/220px-Tortue_imbriqueeld4.jpg">
            <a:hlinkClick r:id="rId2"/>
          </p:cNvPr>
          <p:cNvPicPr/>
          <p:nvPr/>
        </p:nvPicPr>
        <p:blipFill>
          <a:blip r:embed="rId3">
            <a:extLst>
              <a:ext uri="{28A0092B-C50C-407E-A947-70E740481C1C}">
                <a14:useLocalDpi xmlns="" xmlns:a14="http://schemas.microsoft.com/office/drawing/2010/main" val="0"/>
              </a:ext>
            </a:extLst>
          </a:blip>
          <a:srcRect/>
          <a:stretch>
            <a:fillRect/>
          </a:stretch>
        </p:blipFill>
        <p:spPr bwMode="auto">
          <a:xfrm>
            <a:off x="5218722" y="72784"/>
            <a:ext cx="3748088" cy="2354228"/>
          </a:xfrm>
          <a:prstGeom prst="rect">
            <a:avLst/>
          </a:prstGeom>
          <a:noFill/>
          <a:ln>
            <a:noFill/>
          </a:ln>
        </p:spPr>
      </p:pic>
      <p:sp>
        <p:nvSpPr>
          <p:cNvPr id="5" name="ZoneTexte 4"/>
          <p:cNvSpPr txBox="1"/>
          <p:nvPr/>
        </p:nvSpPr>
        <p:spPr>
          <a:xfrm>
            <a:off x="216468" y="968460"/>
            <a:ext cx="6047806" cy="369332"/>
          </a:xfrm>
          <a:prstGeom prst="rect">
            <a:avLst/>
          </a:prstGeom>
          <a:noFill/>
        </p:spPr>
        <p:txBody>
          <a:bodyPr wrap="square" rtlCol="0">
            <a:spAutoFit/>
          </a:bodyPr>
          <a:lstStyle/>
          <a:p>
            <a:r>
              <a:rPr lang="fr-FR" dirty="0" smtClean="0"/>
              <a:t>Nom scientifique:</a:t>
            </a:r>
            <a:r>
              <a:rPr lang="fr-FR" i="1" dirty="0" smtClean="0"/>
              <a:t> </a:t>
            </a:r>
            <a:r>
              <a:rPr lang="fr-FR" b="1" i="1" dirty="0" err="1" smtClean="0"/>
              <a:t>Eretmochelys</a:t>
            </a:r>
            <a:r>
              <a:rPr lang="fr-FR" b="1" i="1" dirty="0" smtClean="0"/>
              <a:t> </a:t>
            </a:r>
            <a:r>
              <a:rPr lang="fr-FR" b="1" i="1" dirty="0" err="1"/>
              <a:t>imbricata</a:t>
            </a:r>
            <a:r>
              <a:rPr lang="fr-FR" b="1" dirty="0"/>
              <a:t> </a:t>
            </a:r>
          </a:p>
        </p:txBody>
      </p:sp>
      <p:sp>
        <p:nvSpPr>
          <p:cNvPr id="6" name="ZoneTexte 5"/>
          <p:cNvSpPr txBox="1"/>
          <p:nvPr/>
        </p:nvSpPr>
        <p:spPr>
          <a:xfrm>
            <a:off x="216469" y="1629839"/>
            <a:ext cx="3060164" cy="369332"/>
          </a:xfrm>
          <a:prstGeom prst="rect">
            <a:avLst/>
          </a:prstGeom>
          <a:noFill/>
        </p:spPr>
        <p:txBody>
          <a:bodyPr wrap="square" rtlCol="0">
            <a:spAutoFit/>
          </a:bodyPr>
          <a:lstStyle/>
          <a:p>
            <a:r>
              <a:rPr lang="fr-FR" dirty="0" smtClean="0"/>
              <a:t>Nom créole: </a:t>
            </a:r>
            <a:r>
              <a:rPr lang="fr-FR" b="1" dirty="0" err="1" smtClean="0"/>
              <a:t>karet</a:t>
            </a:r>
            <a:r>
              <a:rPr lang="fr-FR" b="1" dirty="0" smtClean="0"/>
              <a:t> </a:t>
            </a:r>
            <a:endParaRPr lang="fr-FR" b="1" dirty="0"/>
          </a:p>
        </p:txBody>
      </p:sp>
      <p:sp>
        <p:nvSpPr>
          <p:cNvPr id="8" name="Rectangle 7"/>
          <p:cNvSpPr/>
          <p:nvPr/>
        </p:nvSpPr>
        <p:spPr>
          <a:xfrm>
            <a:off x="42334" y="2427012"/>
            <a:ext cx="9101666" cy="4031873"/>
          </a:xfrm>
          <a:prstGeom prst="rect">
            <a:avLst/>
          </a:prstGeom>
        </p:spPr>
        <p:txBody>
          <a:bodyPr wrap="square">
            <a:spAutoFit/>
          </a:bodyPr>
          <a:lstStyle/>
          <a:p>
            <a:r>
              <a:rPr lang="fr-FR" sz="1600" b="1" dirty="0">
                <a:solidFill>
                  <a:srgbClr val="FF6600"/>
                </a:solidFill>
              </a:rPr>
              <a:t>REGIME ALIMENTAIRE</a:t>
            </a:r>
            <a:r>
              <a:rPr lang="fr-FR" sz="1600" dirty="0">
                <a:solidFill>
                  <a:srgbClr val="FF6600"/>
                </a:solidFill>
              </a:rPr>
              <a:t> </a:t>
            </a:r>
            <a:r>
              <a:rPr lang="fr-FR" sz="1600" dirty="0"/>
              <a:t>: se nourrit essentiellement </a:t>
            </a:r>
            <a:r>
              <a:rPr lang="fr-FR" sz="1600" dirty="0" smtClean="0"/>
              <a:t>d’éponges</a:t>
            </a:r>
          </a:p>
          <a:p>
            <a:endParaRPr lang="fr-FR" sz="1600" dirty="0"/>
          </a:p>
          <a:p>
            <a:r>
              <a:rPr lang="fr-FR" sz="1600" b="1" dirty="0">
                <a:solidFill>
                  <a:srgbClr val="008000"/>
                </a:solidFill>
              </a:rPr>
              <a:t>HABITAT </a:t>
            </a:r>
            <a:r>
              <a:rPr lang="fr-FR" sz="1600" dirty="0">
                <a:solidFill>
                  <a:srgbClr val="008000"/>
                </a:solidFill>
              </a:rPr>
              <a:t>: </a:t>
            </a:r>
            <a:r>
              <a:rPr lang="fr-FR" sz="1600" dirty="0"/>
              <a:t>milieu côtier, près des récifs coralliens où elle trouve sa nourriture</a:t>
            </a:r>
            <a:r>
              <a:rPr lang="fr-FR" sz="1600" dirty="0" smtClean="0"/>
              <a:t>.</a:t>
            </a:r>
          </a:p>
          <a:p>
            <a:endParaRPr lang="fr-FR" sz="1600" dirty="0"/>
          </a:p>
          <a:p>
            <a:r>
              <a:rPr lang="fr-FR" sz="1600" b="1" dirty="0">
                <a:solidFill>
                  <a:srgbClr val="0000FF"/>
                </a:solidFill>
              </a:rPr>
              <a:t>REPRODUCTION</a:t>
            </a:r>
            <a:r>
              <a:rPr lang="fr-FR" sz="1600" dirty="0">
                <a:solidFill>
                  <a:srgbClr val="0000FF"/>
                </a:solidFill>
              </a:rPr>
              <a:t> : </a:t>
            </a:r>
            <a:r>
              <a:rPr lang="fr-FR" sz="1600" dirty="0"/>
              <a:t>maturité sexuelle vers 20 ans. Accouplement dans l’eau, </a:t>
            </a:r>
            <a:r>
              <a:rPr lang="fr-FR" sz="1600" dirty="0" smtClean="0"/>
              <a:t>                          dure </a:t>
            </a:r>
            <a:r>
              <a:rPr lang="fr-FR" sz="1600" dirty="0"/>
              <a:t>de 45 à 75 jours. La période de reproduction a lieu entre avril et novembre</a:t>
            </a:r>
            <a:r>
              <a:rPr lang="fr-FR" sz="1600" dirty="0" smtClean="0"/>
              <a:t>.</a:t>
            </a:r>
          </a:p>
          <a:p>
            <a:endParaRPr lang="fr-FR" sz="1600" dirty="0"/>
          </a:p>
          <a:p>
            <a:r>
              <a:rPr lang="fr-FR" sz="1600" b="1" dirty="0">
                <a:solidFill>
                  <a:srgbClr val="660066"/>
                </a:solidFill>
              </a:rPr>
              <a:t>INFORMATIONS DIVERSES</a:t>
            </a:r>
            <a:r>
              <a:rPr lang="fr-FR" sz="1600" dirty="0">
                <a:solidFill>
                  <a:srgbClr val="660066"/>
                </a:solidFill>
              </a:rPr>
              <a:t> </a:t>
            </a:r>
            <a:r>
              <a:rPr lang="fr-FR" sz="1600" dirty="0"/>
              <a:t>: </a:t>
            </a:r>
            <a:r>
              <a:rPr lang="fr-FR" sz="1600" dirty="0" smtClean="0"/>
              <a:t>Elle possède des poumons et doit remonter à la surface pour respirer. </a:t>
            </a:r>
            <a:r>
              <a:rPr lang="fr-FR" sz="1600" dirty="0"/>
              <a:t>C</a:t>
            </a:r>
            <a:r>
              <a:rPr lang="fr-FR" sz="1600" dirty="0" smtClean="0"/>
              <a:t>’est </a:t>
            </a:r>
            <a:r>
              <a:rPr lang="fr-FR" sz="1600" dirty="0"/>
              <a:t>l’une des espèces de tortue marine la plus menacée d’extinction à cause de ses écailles. Elle peut mesurer jusqu’à 1m et peser jusqu’à 75 kg. Espèce protégée depuis 1970.</a:t>
            </a:r>
          </a:p>
          <a:p>
            <a:r>
              <a:rPr lang="fr-FR" sz="1600" dirty="0"/>
              <a:t> </a:t>
            </a:r>
          </a:p>
          <a:p>
            <a:r>
              <a:rPr lang="fr-FR" sz="1600" b="1" dirty="0">
                <a:solidFill>
                  <a:srgbClr val="800000"/>
                </a:solidFill>
              </a:rPr>
              <a:t>PRINCIPALES MENACES</a:t>
            </a:r>
            <a:r>
              <a:rPr lang="fr-FR" sz="1600" dirty="0">
                <a:solidFill>
                  <a:srgbClr val="800000"/>
                </a:solidFill>
              </a:rPr>
              <a:t> : </a:t>
            </a:r>
            <a:r>
              <a:rPr lang="fr-FR" sz="1600" dirty="0"/>
              <a:t>Homme : trafic de carapace pour les écailles,  chasse  pour la consommation,   la confection de parfums et de produits de beauté. </a:t>
            </a:r>
          </a:p>
          <a:p>
            <a:r>
              <a:rPr lang="fr-FR" sz="1600" dirty="0"/>
              <a:t>Ramassage massif des œufs,  pêche (la prise dans les filets) et  dégradation de l'environnement en général (qualité de l'eau et ingestion de sacs plastiques qui provoquent des occlusions intestinales).</a:t>
            </a:r>
          </a:p>
          <a:p>
            <a:r>
              <a:rPr lang="fr-FR" sz="1600" dirty="0"/>
              <a:t> </a:t>
            </a:r>
          </a:p>
        </p:txBody>
      </p:sp>
      <p:sp>
        <p:nvSpPr>
          <p:cNvPr id="9" name="Bouton d'action : Accueil 8">
            <a:hlinkClick r:id="rId4"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hlinkClick r:id="rId5"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3" name="ZoneTexte 2">
            <a:hlinkClick r:id="rId6" action="ppaction://hlinksldjump"/>
          </p:cNvPr>
          <p:cNvSpPr txBox="1"/>
          <p:nvPr/>
        </p:nvSpPr>
        <p:spPr>
          <a:xfrm>
            <a:off x="6201563" y="3402540"/>
            <a:ext cx="1379635" cy="338554"/>
          </a:xfrm>
          <a:prstGeom prst="rect">
            <a:avLst/>
          </a:prstGeom>
          <a:noFill/>
        </p:spPr>
        <p:txBody>
          <a:bodyPr wrap="square" rtlCol="0">
            <a:spAutoFit/>
          </a:bodyPr>
          <a:lstStyle/>
          <a:p>
            <a:r>
              <a:rPr lang="fr-FR" sz="1600" dirty="0"/>
              <a:t> </a:t>
            </a:r>
            <a:r>
              <a:rPr lang="fr-FR" sz="1600" dirty="0" smtClean="0"/>
              <a:t>l’incubation*</a:t>
            </a:r>
            <a:endParaRPr lang="fr-FR" sz="1600" dirty="0"/>
          </a:p>
        </p:txBody>
      </p:sp>
    </p:spTree>
    <p:extLst>
      <p:ext uri="{BB962C8B-B14F-4D97-AF65-F5344CB8AC3E}">
        <p14:creationId xmlns="" xmlns:p14="http://schemas.microsoft.com/office/powerpoint/2010/main" val="2195311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6468" y="173164"/>
            <a:ext cx="4566547" cy="523220"/>
          </a:xfrm>
          <a:prstGeom prst="rect">
            <a:avLst/>
          </a:prstGeom>
          <a:noFill/>
        </p:spPr>
        <p:txBody>
          <a:bodyPr wrap="square" rtlCol="0">
            <a:spAutoFit/>
          </a:bodyPr>
          <a:lstStyle/>
          <a:p>
            <a:r>
              <a:rPr lang="fr-FR" sz="2800" u="sng" dirty="0" smtClean="0"/>
              <a:t>Nom commun:</a:t>
            </a:r>
            <a:r>
              <a:rPr lang="fr-FR" sz="2800" b="1" u="sng" dirty="0" smtClean="0"/>
              <a:t> Tortue </a:t>
            </a:r>
            <a:r>
              <a:rPr lang="fr-FR" sz="2800" b="1" u="sng" dirty="0"/>
              <a:t>V</a:t>
            </a:r>
            <a:r>
              <a:rPr lang="fr-FR" sz="2800" b="1" u="sng" dirty="0" smtClean="0"/>
              <a:t>erte </a:t>
            </a:r>
            <a:endParaRPr lang="fr-FR" sz="2800" b="1" u="sng" dirty="0"/>
          </a:p>
        </p:txBody>
      </p:sp>
      <p:pic>
        <p:nvPicPr>
          <p:cNvPr id="4" name="Image 3" descr="C:\Users\Nathalie\Pictures\tortue verte 1.jpg"/>
          <p:cNvPicPr/>
          <p:nvPr/>
        </p:nvPicPr>
        <p:blipFill rotWithShape="1">
          <a:blip r:embed="rId2">
            <a:extLst>
              <a:ext uri="{28A0092B-C50C-407E-A947-70E740481C1C}">
                <a14:useLocalDpi xmlns="" xmlns:a14="http://schemas.microsoft.com/office/drawing/2010/main" val="0"/>
              </a:ext>
            </a:extLst>
          </a:blip>
          <a:srcRect t="23164" b="13048"/>
          <a:stretch/>
        </p:blipFill>
        <p:spPr bwMode="auto">
          <a:xfrm>
            <a:off x="5633604" y="173164"/>
            <a:ext cx="3129396" cy="1379832"/>
          </a:xfrm>
          <a:prstGeom prst="rect">
            <a:avLst/>
          </a:prstGeom>
          <a:noFill/>
          <a:ln>
            <a:noFill/>
          </a:ln>
        </p:spPr>
      </p:pic>
      <p:sp>
        <p:nvSpPr>
          <p:cNvPr id="5" name="Rectangle 4"/>
          <p:cNvSpPr/>
          <p:nvPr/>
        </p:nvSpPr>
        <p:spPr>
          <a:xfrm>
            <a:off x="216468" y="704275"/>
            <a:ext cx="3501329" cy="369332"/>
          </a:xfrm>
          <a:prstGeom prst="rect">
            <a:avLst/>
          </a:prstGeom>
        </p:spPr>
        <p:txBody>
          <a:bodyPr wrap="none">
            <a:spAutoFit/>
          </a:bodyPr>
          <a:lstStyle/>
          <a:p>
            <a:r>
              <a:rPr lang="fr-FR" dirty="0" smtClean="0"/>
              <a:t>Nom scientifique:  </a:t>
            </a:r>
            <a:r>
              <a:rPr lang="fr-FR" b="1" i="1" dirty="0" err="1"/>
              <a:t>Chelonia</a:t>
            </a:r>
            <a:r>
              <a:rPr lang="fr-FR" b="1" i="1" dirty="0"/>
              <a:t> </a:t>
            </a:r>
            <a:r>
              <a:rPr lang="fr-FR" b="1" i="1" dirty="0" err="1"/>
              <a:t>mydas</a:t>
            </a:r>
            <a:r>
              <a:rPr lang="fr-FR" b="1" i="1" dirty="0"/>
              <a:t> </a:t>
            </a:r>
          </a:p>
        </p:txBody>
      </p:sp>
      <p:sp>
        <p:nvSpPr>
          <p:cNvPr id="6" name="ZoneTexte 5"/>
          <p:cNvSpPr txBox="1"/>
          <p:nvPr/>
        </p:nvSpPr>
        <p:spPr>
          <a:xfrm>
            <a:off x="216469" y="1064228"/>
            <a:ext cx="3060164" cy="369332"/>
          </a:xfrm>
          <a:prstGeom prst="rect">
            <a:avLst/>
          </a:prstGeom>
          <a:noFill/>
        </p:spPr>
        <p:txBody>
          <a:bodyPr wrap="square" rtlCol="0">
            <a:spAutoFit/>
          </a:bodyPr>
          <a:lstStyle/>
          <a:p>
            <a:r>
              <a:rPr lang="fr-FR" dirty="0" smtClean="0"/>
              <a:t>Nom créole: </a:t>
            </a:r>
            <a:r>
              <a:rPr lang="fr-FR" b="1" dirty="0" err="1" smtClean="0"/>
              <a:t>Tôti</a:t>
            </a:r>
            <a:r>
              <a:rPr lang="fr-FR" b="1" dirty="0" smtClean="0"/>
              <a:t> </a:t>
            </a:r>
            <a:r>
              <a:rPr lang="fr-FR" b="1" dirty="0" err="1" smtClean="0"/>
              <a:t>blan</a:t>
            </a:r>
            <a:r>
              <a:rPr lang="fr-FR" b="1" dirty="0" smtClean="0"/>
              <a:t> </a:t>
            </a:r>
            <a:endParaRPr lang="fr-FR" b="1" dirty="0"/>
          </a:p>
        </p:txBody>
      </p:sp>
      <p:sp>
        <p:nvSpPr>
          <p:cNvPr id="7" name="Rectangle 6"/>
          <p:cNvSpPr/>
          <p:nvPr/>
        </p:nvSpPr>
        <p:spPr>
          <a:xfrm>
            <a:off x="0" y="1577754"/>
            <a:ext cx="9144000" cy="5262980"/>
          </a:xfrm>
          <a:prstGeom prst="rect">
            <a:avLst/>
          </a:prstGeom>
        </p:spPr>
        <p:txBody>
          <a:bodyPr wrap="square">
            <a:spAutoFit/>
          </a:bodyPr>
          <a:lstStyle/>
          <a:p>
            <a:pPr algn="just"/>
            <a:r>
              <a:rPr lang="fr-FR" sz="1600" b="1" dirty="0">
                <a:solidFill>
                  <a:srgbClr val="FF6600"/>
                </a:solidFill>
              </a:rPr>
              <a:t>REGIME ALIMENTAIRE</a:t>
            </a:r>
            <a:r>
              <a:rPr lang="fr-FR" sz="1600" dirty="0">
                <a:solidFill>
                  <a:srgbClr val="FF6600"/>
                </a:solidFill>
              </a:rPr>
              <a:t> : </a:t>
            </a:r>
            <a:r>
              <a:rPr lang="fr-FR" sz="1600" dirty="0"/>
              <a:t>il  varie  avec l’âge. D’abord carnivore dans les premières années (petits invertébrés, alevins et œufs de poissons), elle est ensuite herbivore et se nourrit exclusivement en broutant les prairies sous-marines. </a:t>
            </a:r>
          </a:p>
          <a:p>
            <a:pPr algn="just"/>
            <a:endParaRPr lang="fr-FR" sz="1600" dirty="0"/>
          </a:p>
          <a:p>
            <a:pPr algn="just"/>
            <a:r>
              <a:rPr lang="fr-FR" sz="1600" b="1" dirty="0">
                <a:solidFill>
                  <a:srgbClr val="008000"/>
                </a:solidFill>
              </a:rPr>
              <a:t>HABITAT </a:t>
            </a:r>
            <a:r>
              <a:rPr lang="fr-FR" sz="1600" dirty="0">
                <a:solidFill>
                  <a:srgbClr val="008000"/>
                </a:solidFill>
              </a:rPr>
              <a:t>: </a:t>
            </a:r>
            <a:r>
              <a:rPr lang="fr-FR" sz="1600" dirty="0"/>
              <a:t>milieu côtier, à moins de 100 mètres de profondeur</a:t>
            </a:r>
            <a:r>
              <a:rPr lang="fr-FR" sz="1600" dirty="0" smtClean="0"/>
              <a:t>.</a:t>
            </a:r>
          </a:p>
          <a:p>
            <a:pPr algn="just"/>
            <a:endParaRPr lang="fr-FR" sz="1600" dirty="0"/>
          </a:p>
          <a:p>
            <a:pPr algn="just"/>
            <a:r>
              <a:rPr lang="fr-FR" sz="1600" b="1" dirty="0">
                <a:solidFill>
                  <a:srgbClr val="0000FF"/>
                </a:solidFill>
              </a:rPr>
              <a:t>REPRODUCTION</a:t>
            </a:r>
            <a:r>
              <a:rPr lang="fr-FR" sz="1600" dirty="0">
                <a:solidFill>
                  <a:srgbClr val="0000FF"/>
                </a:solidFill>
              </a:rPr>
              <a:t> : </a:t>
            </a:r>
            <a:r>
              <a:rPr lang="fr-FR" sz="1600" dirty="0"/>
              <a:t>e</a:t>
            </a:r>
            <a:r>
              <a:rPr lang="fr-FR" sz="1600" dirty="0" smtClean="0"/>
              <a:t>lle </a:t>
            </a:r>
            <a:r>
              <a:rPr lang="fr-FR" sz="1600" dirty="0"/>
              <a:t>atteint sa maturité sexuelle entre 18 et 30 ans. Il y a accouplement dans la </a:t>
            </a:r>
            <a:r>
              <a:rPr lang="fr-FR" sz="1600" dirty="0" smtClean="0"/>
              <a:t>mer. Puis </a:t>
            </a:r>
            <a:r>
              <a:rPr lang="fr-FR" sz="1600" dirty="0"/>
              <a:t>entre mai et octobre, </a:t>
            </a:r>
            <a:r>
              <a:rPr lang="fr-FR" sz="1600" dirty="0" smtClean="0"/>
              <a:t>la tortue va pondre entre 2 et 5 fois, à </a:t>
            </a:r>
            <a:r>
              <a:rPr lang="fr-FR" sz="1600" dirty="0"/>
              <a:t>raison de 100 œufs </a:t>
            </a:r>
            <a:r>
              <a:rPr lang="fr-FR" sz="1600" dirty="0" smtClean="0"/>
              <a:t>par ponte.                         				dure </a:t>
            </a:r>
            <a:r>
              <a:rPr lang="fr-FR" sz="1600" dirty="0"/>
              <a:t>de 48 à 74 jours en fonction de la température du sol</a:t>
            </a:r>
            <a:r>
              <a:rPr lang="fr-FR" sz="1600" dirty="0" smtClean="0"/>
              <a:t>.</a:t>
            </a:r>
          </a:p>
          <a:p>
            <a:r>
              <a:rPr lang="fr-FR" sz="1600" dirty="0"/>
              <a:t>La                                               se fait en fonction de la température du sol :</a:t>
            </a:r>
          </a:p>
          <a:p>
            <a:r>
              <a:rPr lang="fr-FR" sz="1600" dirty="0"/>
              <a:t>- entre 26 et 30 °C, mélange de mâles et de femelles</a:t>
            </a:r>
          </a:p>
          <a:p>
            <a:r>
              <a:rPr lang="fr-FR" sz="1600" dirty="0" smtClean="0"/>
              <a:t>- plus </a:t>
            </a:r>
            <a:r>
              <a:rPr lang="fr-FR" sz="1600" dirty="0"/>
              <a:t>de 30°c, uniquement des </a:t>
            </a:r>
            <a:r>
              <a:rPr lang="fr-FR" sz="1600" dirty="0" smtClean="0"/>
              <a:t>femelles</a:t>
            </a:r>
          </a:p>
          <a:p>
            <a:pPr marL="285750" indent="-285750">
              <a:buFontTx/>
              <a:buChar char="-"/>
            </a:pPr>
            <a:endParaRPr lang="fr-FR" sz="1600" dirty="0"/>
          </a:p>
          <a:p>
            <a:pPr algn="just"/>
            <a:r>
              <a:rPr lang="fr-FR" sz="1600" b="1" dirty="0">
                <a:solidFill>
                  <a:srgbClr val="660066"/>
                </a:solidFill>
              </a:rPr>
              <a:t>INFORMATIONS DIVERSES</a:t>
            </a:r>
            <a:r>
              <a:rPr lang="fr-FR" sz="1600" dirty="0">
                <a:solidFill>
                  <a:srgbClr val="660066"/>
                </a:solidFill>
              </a:rPr>
              <a:t> </a:t>
            </a:r>
            <a:r>
              <a:rPr lang="fr-FR" sz="1600" dirty="0" smtClean="0"/>
              <a:t>La </a:t>
            </a:r>
            <a:r>
              <a:rPr lang="fr-FR" sz="1600" dirty="0"/>
              <a:t>tortue verte est la plus connue des tortues marines, elle peut </a:t>
            </a:r>
            <a:r>
              <a:rPr lang="fr-FR" sz="1600"/>
              <a:t>atteindre </a:t>
            </a:r>
            <a:r>
              <a:rPr lang="fr-FR" sz="1600" smtClean="0"/>
              <a:t>1.5 mètres </a:t>
            </a:r>
            <a:r>
              <a:rPr lang="fr-FR" sz="1600" dirty="0"/>
              <a:t>et peser jusqu’à 150 kg. Elle doit son nom à la couleur verte  de sa graisse dû à sa consommation d’algues. Elle accomplit de grandes migrations transocéaniques pour rejoindre le site de ponte. </a:t>
            </a:r>
          </a:p>
          <a:p>
            <a:pPr algn="just"/>
            <a:r>
              <a:rPr lang="fr-FR" sz="1600" dirty="0"/>
              <a:t>La tortue verte est une espèce protégée depuis 1991 aux Antilles Françaises.</a:t>
            </a:r>
          </a:p>
          <a:p>
            <a:pPr algn="just"/>
            <a:r>
              <a:rPr lang="fr-FR" sz="1600" dirty="0"/>
              <a:t> </a:t>
            </a:r>
          </a:p>
          <a:p>
            <a:pPr algn="just"/>
            <a:r>
              <a:rPr lang="fr-FR" sz="1600" b="1" dirty="0">
                <a:solidFill>
                  <a:srgbClr val="800000"/>
                </a:solidFill>
              </a:rPr>
              <a:t>PRINCIPALES MENACES</a:t>
            </a:r>
            <a:r>
              <a:rPr lang="fr-FR" sz="1600" dirty="0">
                <a:solidFill>
                  <a:srgbClr val="800000"/>
                </a:solidFill>
              </a:rPr>
              <a:t> : </a:t>
            </a:r>
            <a:r>
              <a:rPr lang="fr-FR" sz="1600" dirty="0"/>
              <a:t>la capture accidentelle </a:t>
            </a:r>
            <a:r>
              <a:rPr lang="fr-FR" sz="1600" dirty="0" smtClean="0"/>
              <a:t>liée </a:t>
            </a:r>
            <a:r>
              <a:rPr lang="fr-FR" sz="1600" dirty="0"/>
              <a:t>à la pêche, le braconnage, la destruction de son habitat, des lieux de ponte, des sites d’alimentations (herbiers détruits par les ancres des bateaux) et </a:t>
            </a:r>
          </a:p>
          <a:p>
            <a:pPr algn="just"/>
            <a:r>
              <a:rPr lang="fr-FR" sz="1600" dirty="0"/>
              <a:t>la pollution.</a:t>
            </a:r>
          </a:p>
        </p:txBody>
      </p:sp>
      <p:sp>
        <p:nvSpPr>
          <p:cNvPr id="8" name="Bouton d'action : Accueil 7">
            <a:hlinkClick r:id="rId3" action="ppaction://hlinksldjump" highlightClick="1"/>
          </p:cNvPr>
          <p:cNvSpPr/>
          <p:nvPr/>
        </p:nvSpPr>
        <p:spPr>
          <a:xfrm>
            <a:off x="8763000" y="6491111"/>
            <a:ext cx="338666" cy="33866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a:hlinkClick r:id="rId4" action="ppaction://hlinksldjump"/>
          </p:cNvPr>
          <p:cNvSpPr/>
          <p:nvPr/>
        </p:nvSpPr>
        <p:spPr>
          <a:xfrm>
            <a:off x="6866819" y="6491111"/>
            <a:ext cx="1661833" cy="3365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Réseau alimentaire</a:t>
            </a:r>
            <a:endParaRPr lang="fr-FR" sz="1400" dirty="0"/>
          </a:p>
        </p:txBody>
      </p:sp>
      <p:sp>
        <p:nvSpPr>
          <p:cNvPr id="9" name="ZoneTexte 8">
            <a:hlinkClick r:id="rId5" action="ppaction://hlinksldjump"/>
          </p:cNvPr>
          <p:cNvSpPr txBox="1"/>
          <p:nvPr/>
        </p:nvSpPr>
        <p:spPr>
          <a:xfrm>
            <a:off x="302673" y="3763176"/>
            <a:ext cx="2320294" cy="338554"/>
          </a:xfrm>
          <a:prstGeom prst="rect">
            <a:avLst/>
          </a:prstGeom>
          <a:noFill/>
        </p:spPr>
        <p:txBody>
          <a:bodyPr wrap="square" rtlCol="0">
            <a:spAutoFit/>
          </a:bodyPr>
          <a:lstStyle/>
          <a:p>
            <a:r>
              <a:rPr lang="fr-FR" sz="1600" dirty="0"/>
              <a:t>détermination </a:t>
            </a:r>
            <a:r>
              <a:rPr lang="fr-FR" sz="1600" dirty="0" smtClean="0"/>
              <a:t>sexuelle* </a:t>
            </a:r>
            <a:endParaRPr lang="fr-FR" sz="1600" dirty="0"/>
          </a:p>
        </p:txBody>
      </p:sp>
      <p:sp>
        <p:nvSpPr>
          <p:cNvPr id="10" name="ZoneTexte 9">
            <a:hlinkClick r:id="rId5" action="ppaction://hlinksldjump"/>
          </p:cNvPr>
          <p:cNvSpPr txBox="1"/>
          <p:nvPr/>
        </p:nvSpPr>
        <p:spPr>
          <a:xfrm>
            <a:off x="216468" y="3491688"/>
            <a:ext cx="1348281" cy="338554"/>
          </a:xfrm>
          <a:prstGeom prst="rect">
            <a:avLst/>
          </a:prstGeom>
          <a:noFill/>
        </p:spPr>
        <p:txBody>
          <a:bodyPr wrap="square" rtlCol="0">
            <a:spAutoFit/>
          </a:bodyPr>
          <a:lstStyle/>
          <a:p>
            <a:r>
              <a:rPr lang="fr-FR" sz="1600" dirty="0"/>
              <a:t>L</a:t>
            </a:r>
            <a:r>
              <a:rPr lang="fr-FR" sz="1600" dirty="0" smtClean="0"/>
              <a:t>’incubation* </a:t>
            </a:r>
            <a:endParaRPr lang="fr-FR" sz="1600" dirty="0"/>
          </a:p>
        </p:txBody>
      </p:sp>
    </p:spTree>
    <p:extLst>
      <p:ext uri="{BB962C8B-B14F-4D97-AF65-F5344CB8AC3E}">
        <p14:creationId xmlns="" xmlns:p14="http://schemas.microsoft.com/office/powerpoint/2010/main" val="735543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2050</TotalTime>
  <Words>1108</Words>
  <Application>Microsoft Office PowerPoint</Application>
  <PresentationFormat>Affichage à l'écran (4:3)</PresentationFormat>
  <Paragraphs>418</Paragraphs>
  <Slides>32</Slides>
  <Notes>1</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cauchi</dc:creator>
  <cp:lastModifiedBy>Marie-Hélène Pellé</cp:lastModifiedBy>
  <cp:revision>129</cp:revision>
  <dcterms:created xsi:type="dcterms:W3CDTF">2014-02-17T13:50:04Z</dcterms:created>
  <dcterms:modified xsi:type="dcterms:W3CDTF">2014-06-15T23:42:38Z</dcterms:modified>
</cp:coreProperties>
</file>