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6"/>
  </p:notesMasterIdLst>
  <p:sldIdLst>
    <p:sldId id="256" r:id="rId2"/>
    <p:sldId id="275" r:id="rId3"/>
    <p:sldId id="276" r:id="rId4"/>
    <p:sldId id="291" r:id="rId5"/>
    <p:sldId id="278" r:id="rId6"/>
    <p:sldId id="257" r:id="rId7"/>
    <p:sldId id="259" r:id="rId8"/>
    <p:sldId id="292" r:id="rId9"/>
    <p:sldId id="260" r:id="rId10"/>
    <p:sldId id="258" r:id="rId11"/>
    <p:sldId id="261" r:id="rId12"/>
    <p:sldId id="262" r:id="rId13"/>
    <p:sldId id="265" r:id="rId14"/>
    <p:sldId id="279" r:id="rId15"/>
    <p:sldId id="294" r:id="rId16"/>
    <p:sldId id="263" r:id="rId17"/>
    <p:sldId id="264" r:id="rId18"/>
    <p:sldId id="269" r:id="rId19"/>
    <p:sldId id="270" r:id="rId20"/>
    <p:sldId id="271" r:id="rId21"/>
    <p:sldId id="297" r:id="rId22"/>
    <p:sldId id="293" r:id="rId23"/>
    <p:sldId id="295" r:id="rId24"/>
    <p:sldId id="281" r:id="rId25"/>
    <p:sldId id="272" r:id="rId26"/>
    <p:sldId id="273" r:id="rId27"/>
    <p:sldId id="298" r:id="rId28"/>
    <p:sldId id="282" r:id="rId29"/>
    <p:sldId id="283" r:id="rId30"/>
    <p:sldId id="285" r:id="rId31"/>
    <p:sldId id="286" r:id="rId32"/>
    <p:sldId id="284" r:id="rId33"/>
    <p:sldId id="267" r:id="rId34"/>
    <p:sldId id="266"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brielle Guillaume-Alexis" initials="GG" lastIdx="5" clrIdx="0">
    <p:extLst>
      <p:ext uri="{19B8F6BF-5375-455C-9EA6-DF929625EA0E}">
        <p15:presenceInfo xmlns:p15="http://schemas.microsoft.com/office/powerpoint/2012/main" userId="S-1-5-21-1792424597-1333184753-2399403746-56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5-27T16:23:50.597" idx="1">
    <p:pos x="2378" y="691"/>
    <p:text>Pour avoir une vison globale et pour ne pas négliqer alors comme tu le développes le préambule et la présentaion du programme pour ne pas se jeter d'emblée sur les contenus et leur mise en oeuvre</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5-27T16:45:55.058" idx="2">
    <p:pos x="10" y="10"/>
    <p:text/>
    <p:extLst>
      <p:ext uri="{C676402C-5697-4E1C-873F-D02D1690AC5C}">
        <p15:threadingInfo xmlns:p15="http://schemas.microsoft.com/office/powerpoint/2012/main" timeZoneBias="240"/>
      </p:ext>
    </p:extLst>
  </p:cm>
  <p:cm authorId="1" dt="2019-05-27T16:45:55.450" idx="3">
    <p:pos x="146" y="146"/>
    <p:text>Une diapo de synthèse de tes diapos précédentes qui me semble importante afin de mettre en évidence les  élément forts de cet enseignement. L'enseignement de la science pour mieux agir en responsabilité, avoir un esprit critique, apprendre  son rapport au monde qui évolue rapidement</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5-27T18:05:34.265" idx="5">
    <p:pos x="10" y="10"/>
    <p:text>En préambule il est important de souligner la nécessité du travail en équipe pour traiter un thème de façon à proposer une démarche cohérente. Le tableau représenté tel quel n'est pas recommandé au national. L'idéal visé est tout d'abord ce travail en équipe sur la construction des séquences et une possibilité de dédier l'enseignement d'un sous-thème par un seul professeur n 'étant pas spécialiste de la discipline concernée... C'est ta diapo 31 mais pour être en cohérence avec les4 diapos sur les themes important de l'indiquer à l'oral</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7EEDF-8575-4E98-81FD-EF9B4B04E2BB}" type="datetimeFigureOut">
              <a:rPr lang="fr-FR" smtClean="0"/>
              <a:t>28/05/2019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208BC-A1B7-45EA-BD0B-34B60FA31F2E}" type="slidenum">
              <a:rPr lang="fr-FR" smtClean="0"/>
              <a:t>‹N°›</a:t>
            </a:fld>
            <a:endParaRPr lang="fr-FR"/>
          </a:p>
        </p:txBody>
      </p:sp>
    </p:spTree>
    <p:extLst>
      <p:ext uri="{BB962C8B-B14F-4D97-AF65-F5344CB8AC3E}">
        <p14:creationId xmlns:p14="http://schemas.microsoft.com/office/powerpoint/2010/main" val="3070952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r-FR" smtClean="0"/>
              <a:t>Modifiez le style du titre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r-FR" smtClean="0"/>
              <a:t>Modifiez le style du titre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r-FR" smtClean="0"/>
              <a:t>Modifiez le style du titre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smtClean="0"/>
              <a:t>Modifiez le style du titre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Content Placeholder 3"/>
          <p:cNvSpPr>
            <a:spLocks noGrp="1"/>
          </p:cNvSpPr>
          <p:nvPr>
            <p:ph sz="quarter" idx="13"/>
          </p:nvPr>
        </p:nvSpPr>
        <p:spPr>
          <a:xfrm>
            <a:off x="913774" y="3051012"/>
            <a:ext cx="5106027" cy="274018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3" name="Content Placeholder 5"/>
          <p:cNvSpPr>
            <a:spLocks noGrp="1"/>
          </p:cNvSpPr>
          <p:nvPr>
            <p:ph sz="quarter" idx="14"/>
          </p:nvPr>
        </p:nvSpPr>
        <p:spPr>
          <a:xfrm>
            <a:off x="6172200" y="3051012"/>
            <a:ext cx="5105401" cy="274018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r-FR" smtClean="0"/>
              <a:t>Modifiez le style du titre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5/28/2019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sujets%20z&#233;ro/Exercice0-ES-2.pdf" TargetMode="External"/><Relationship Id="rId2" Type="http://schemas.openxmlformats.org/officeDocument/2006/relationships/hyperlink" Target="sujets%20z&#233;ro/Exercice0-ES-1.pdf" TargetMode="External"/><Relationship Id="rId1" Type="http://schemas.openxmlformats.org/officeDocument/2006/relationships/slideLayout" Target="../slideLayouts/slideLayout7.xml"/><Relationship Id="rId6" Type="http://schemas.openxmlformats.org/officeDocument/2006/relationships/hyperlink" Target="sujets%20z&#233;ro/Exercice0-ES-5.pdf" TargetMode="External"/><Relationship Id="rId5" Type="http://schemas.openxmlformats.org/officeDocument/2006/relationships/hyperlink" Target="sujets%20z&#233;ro/Exercice0-ES-4.pdf" TargetMode="External"/><Relationship Id="rId4" Type="http://schemas.openxmlformats.org/officeDocument/2006/relationships/hyperlink" Target="sujets%20z&#233;ro/Exercice0-ES-3.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1228298"/>
            <a:ext cx="10604310" cy="1599061"/>
          </a:xfrm>
        </p:spPr>
        <p:txBody>
          <a:bodyPr/>
          <a:lstStyle/>
          <a:p>
            <a:r>
              <a:rPr lang="fr-FR" dirty="0" smtClean="0">
                <a:latin typeface="Arial" panose="020B0604020202020204" pitchFamily="34" charset="0"/>
                <a:cs typeface="Arial" panose="020B0604020202020204" pitchFamily="34" charset="0"/>
              </a:rPr>
              <a:t>Formation</a:t>
            </a:r>
            <a:br>
              <a:rPr lang="fr-FR" dirty="0" smtClean="0">
                <a:latin typeface="Arial" panose="020B0604020202020204" pitchFamily="34" charset="0"/>
                <a:cs typeface="Arial" panose="020B0604020202020204" pitchFamily="34" charset="0"/>
              </a:rPr>
            </a:br>
            <a:r>
              <a:rPr lang="fr-FR" dirty="0" smtClean="0">
                <a:latin typeface="Arial" panose="020B0604020202020204" pitchFamily="34" charset="0"/>
                <a:cs typeface="Arial" panose="020B0604020202020204" pitchFamily="34" charset="0"/>
              </a:rPr>
              <a:t>Enseignement scientifique</a:t>
            </a:r>
            <a:endParaRPr lang="fr-FR" dirty="0">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1764660" y="2815984"/>
            <a:ext cx="8689976" cy="1371599"/>
          </a:xfrm>
        </p:spPr>
        <p:txBody>
          <a:bodyPr/>
          <a:lstStyle/>
          <a:p>
            <a:endParaRPr lang="fr-FR" dirty="0" smtClean="0"/>
          </a:p>
          <a:p>
            <a:r>
              <a:rPr lang="fr-FR" dirty="0" smtClean="0">
                <a:latin typeface="Arial" panose="020B0604020202020204" pitchFamily="34" charset="0"/>
                <a:cs typeface="Arial" panose="020B0604020202020204" pitchFamily="34" charset="0"/>
              </a:rPr>
              <a:t>Classe de première, enseignement commun</a:t>
            </a:r>
            <a:endParaRPr lang="fr-FR" dirty="0">
              <a:latin typeface="Arial" panose="020B0604020202020204" pitchFamily="34" charset="0"/>
              <a:cs typeface="Arial" panose="020B0604020202020204" pitchFamily="34" charset="0"/>
            </a:endParaRPr>
          </a:p>
        </p:txBody>
      </p:sp>
      <p:sp>
        <p:nvSpPr>
          <p:cNvPr id="4" name="ZoneTexte 3"/>
          <p:cNvSpPr txBox="1"/>
          <p:nvPr/>
        </p:nvSpPr>
        <p:spPr>
          <a:xfrm>
            <a:off x="3057097" y="4467356"/>
            <a:ext cx="5786651" cy="707886"/>
          </a:xfrm>
          <a:prstGeom prst="rect">
            <a:avLst/>
          </a:prstGeom>
          <a:noFill/>
        </p:spPr>
        <p:txBody>
          <a:bodyPr wrap="square" rtlCol="0">
            <a:spAutoFit/>
          </a:bodyPr>
          <a:lstStyle/>
          <a:p>
            <a:pPr algn="ctr"/>
            <a:r>
              <a:rPr lang="fr-FR" sz="2000" b="1" dirty="0" smtClean="0">
                <a:latin typeface="Arial" panose="020B0604020202020204" pitchFamily="34" charset="0"/>
                <a:cs typeface="Arial" panose="020B0604020202020204" pitchFamily="34" charset="0"/>
              </a:rPr>
              <a:t>Mardi 28 mai 2019</a:t>
            </a:r>
          </a:p>
          <a:p>
            <a:pPr algn="ctr"/>
            <a:r>
              <a:rPr lang="fr-FR" sz="2000" b="1" dirty="0" smtClean="0">
                <a:latin typeface="Arial" panose="020B0604020202020204" pitchFamily="34" charset="0"/>
                <a:cs typeface="Arial" panose="020B0604020202020204" pitchFamily="34" charset="0"/>
              </a:rPr>
              <a:t>Lycée Droits de l’Homme Petit Bourg</a:t>
            </a:r>
            <a:endParaRPr lang="fr-F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421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7" y="1450412"/>
            <a:ext cx="10317708" cy="4154984"/>
          </a:xfrm>
          <a:prstGeom prst="rect">
            <a:avLst/>
          </a:prstGeom>
        </p:spPr>
        <p:txBody>
          <a:bodyPr wrap="square">
            <a:spAutoFit/>
          </a:bodyPr>
          <a:lstStyle/>
          <a:p>
            <a:pPr marL="457200" indent="-457200">
              <a:buFont typeface="Wingdings" panose="05000000000000000000" pitchFamily="2" charset="2"/>
              <a:buChar char="§"/>
            </a:pPr>
            <a:r>
              <a:rPr lang="fr-FR" sz="2400" b="1" dirty="0">
                <a:latin typeface="Arial" panose="020B0604020202020204" pitchFamily="34" charset="0"/>
                <a:cs typeface="Arial" panose="020B0604020202020204" pitchFamily="34" charset="0"/>
              </a:rPr>
              <a:t>Identifier et mettre en œuvre des pratiques scientifiques </a:t>
            </a:r>
            <a:endParaRPr lang="fr-FR" sz="2400" b="1" dirty="0" smtClean="0">
              <a:latin typeface="Arial" panose="020B0604020202020204" pitchFamily="34" charset="0"/>
              <a:cs typeface="Arial" panose="020B0604020202020204" pitchFamily="34" charset="0"/>
            </a:endParaRPr>
          </a:p>
          <a:p>
            <a:pPr algn="just"/>
            <a:r>
              <a:rPr lang="fr-FR" sz="2400" b="1"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Au cours de son activité de production du savoir, le scientifique met en œuvre un certain nombre de pratiques qui, si elles ne sont pas spécifiques de son travail, en sont néanmoins des aspects incontournables. </a:t>
            </a:r>
            <a:endParaRPr lang="fr-FR" sz="2400" dirty="0" smtClean="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	Quelques mots-clés permettent de les présenter : observer, décrire, mesurer, quantifier, calculer, imaginer, modéliser, simuler, raisonner, prévoir le futur ou remonter dans le passé. </a:t>
            </a:r>
            <a:endParaRPr lang="fr-FR" sz="2400" dirty="0" smtClean="0">
              <a:latin typeface="Arial" panose="020B0604020202020204" pitchFamily="34" charset="0"/>
              <a:cs typeface="Arial" panose="020B0604020202020204" pitchFamily="34" charset="0"/>
            </a:endParaRPr>
          </a:p>
          <a:p>
            <a:pPr algn="just"/>
            <a:endParaRPr lang="fr-FR" sz="2400" dirty="0">
              <a:latin typeface="Arial" panose="020B0604020202020204" pitchFamily="34" charset="0"/>
              <a:cs typeface="Arial" panose="020B0604020202020204" pitchFamily="34" charset="0"/>
            </a:endParaRPr>
          </a:p>
          <a:p>
            <a:pPr algn="just"/>
            <a:r>
              <a:rPr lang="fr-FR" sz="2400" b="1" dirty="0">
                <a:solidFill>
                  <a:srgbClr val="0070C0"/>
                </a:solidFill>
                <a:latin typeface="Arial" panose="020B0604020202020204" pitchFamily="34" charset="0"/>
                <a:cs typeface="Arial" panose="020B0604020202020204" pitchFamily="34" charset="0"/>
              </a:rPr>
              <a:t>Dans le cadre de l’enseignement scientifique, il s’agit, chaque fois que l’on met en œuvre une authentique pratique scientifique, de l’expliciter et de prendre conscience de sa nature.</a:t>
            </a:r>
            <a:r>
              <a:rPr lang="fr-FR" sz="24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39868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3581" y="968991"/>
            <a:ext cx="10590663" cy="4893647"/>
          </a:xfrm>
          <a:prstGeom prst="rect">
            <a:avLst/>
          </a:prstGeom>
          <a:noFill/>
        </p:spPr>
        <p:txBody>
          <a:bodyPr wrap="square" rtlCol="0">
            <a:spAutoFit/>
          </a:bodyPr>
          <a:lstStyle/>
          <a:p>
            <a:pPr marL="285750" indent="-285750">
              <a:buFont typeface="Wingdings" panose="05000000000000000000" pitchFamily="2" charset="2"/>
              <a:buChar char="§"/>
            </a:pPr>
            <a:r>
              <a:rPr lang="fr-FR" sz="2400" b="1" dirty="0">
                <a:latin typeface="Arial" panose="020B0604020202020204" pitchFamily="34" charset="0"/>
                <a:cs typeface="Arial" panose="020B0604020202020204" pitchFamily="34" charset="0"/>
              </a:rPr>
              <a:t>Identifier et comprendre les effets de la science sur les sociétés</a:t>
            </a:r>
          </a:p>
          <a:p>
            <a:pPr algn="just"/>
            <a:r>
              <a:rPr lang="fr-FR" sz="2400" dirty="0">
                <a:latin typeface="Arial" panose="020B0604020202020204" pitchFamily="34" charset="0"/>
                <a:cs typeface="Arial" panose="020B0604020202020204" pitchFamily="34" charset="0"/>
              </a:rPr>
              <a:t>	La science et ses applications technologiques transforment profondément les sociétés modernes. Leurs effets touchent l’alimentation (agriculture et agroalimentaire), la santé (médecine), les communications (transports, échange d’information), l’apprentissage et la réflexion (intelligence artificielle), la maîtrise des risques naturels et technologiques, la protection de l’environnement, etc. </a:t>
            </a:r>
          </a:p>
          <a:p>
            <a:pPr algn="just"/>
            <a:r>
              <a:rPr lang="fr-FR" sz="2400" dirty="0">
                <a:latin typeface="Arial" panose="020B0604020202020204" pitchFamily="34" charset="0"/>
                <a:cs typeface="Arial" panose="020B0604020202020204" pitchFamily="34" charset="0"/>
              </a:rPr>
              <a:t>La compréhension de ces transformations est indispensable à la prise de décision ; elle distingue l’approche purement scientifique d’autres approches (économiques, éthiques, etc.). </a:t>
            </a:r>
          </a:p>
          <a:p>
            <a:pPr algn="just"/>
            <a:r>
              <a:rPr lang="fr-FR" sz="2400" b="1" dirty="0">
                <a:solidFill>
                  <a:srgbClr val="0070C0"/>
                </a:solidFill>
                <a:latin typeface="Arial" panose="020B0604020202020204" pitchFamily="34" charset="0"/>
                <a:cs typeface="Arial" panose="020B0604020202020204" pitchFamily="34" charset="0"/>
              </a:rPr>
              <a:t>Dans le cadre de l’enseignement scientifique, il s’agit de faire comprendre à chacun en quoi la culture scientifique est aujourd’hui indispensable pour saisir l’évolution des sociétés et agir sur elle. </a:t>
            </a:r>
          </a:p>
        </p:txBody>
      </p:sp>
    </p:spTree>
    <p:extLst>
      <p:ext uri="{BB962C8B-B14F-4D97-AF65-F5344CB8AC3E}">
        <p14:creationId xmlns:p14="http://schemas.microsoft.com/office/powerpoint/2010/main" val="3971741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51128" y="1665027"/>
            <a:ext cx="10181230" cy="4893647"/>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Cet enseignement scientifique concerne </a:t>
            </a:r>
            <a:r>
              <a:rPr lang="fr-FR" sz="2400" b="1" dirty="0" smtClean="0">
                <a:latin typeface="Arial" panose="020B0604020202020204" pitchFamily="34" charset="0"/>
                <a:cs typeface="Arial" panose="020B0604020202020204" pitchFamily="34" charset="0"/>
              </a:rPr>
              <a:t>quatre</a:t>
            </a:r>
            <a:r>
              <a:rPr lang="fr-FR" sz="2400" dirty="0" smtClean="0">
                <a:latin typeface="Arial" panose="020B0604020202020204" pitchFamily="34" charset="0"/>
                <a:cs typeface="Arial" panose="020B0604020202020204" pitchFamily="34" charset="0"/>
              </a:rPr>
              <a:t> « sciences » : les Sciences de la Vie et de la Terre, les Sciences Physiques et chimiques, les Mathématiques et le Numérique – Sciences Informatiques.</a:t>
            </a:r>
          </a:p>
          <a:p>
            <a:endParaRPr lang="fr-FR" sz="2400" dirty="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Pour l’instant, trois disciplines de recrutement sont concernées puisque la discipline Numérique – Sciences Informatique n’existe pas. Ces trois disciplines sont la SVT, la PC et les Mathématiques.</a:t>
            </a:r>
          </a:p>
          <a:p>
            <a:endParaRPr lang="fr-FR" sz="2400" dirty="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Dans les LGT ou LPO où l’enseignement de spécialité « sciences de l’ingénieur » est dispensé, les professeurs de </a:t>
            </a:r>
            <a:r>
              <a:rPr lang="fr-FR" sz="2400" smtClean="0">
                <a:latin typeface="Arial" panose="020B0604020202020204" pitchFamily="34" charset="0"/>
                <a:cs typeface="Arial" panose="020B0604020202020204" pitchFamily="34" charset="0"/>
              </a:rPr>
              <a:t>SI peuvent </a:t>
            </a:r>
            <a:r>
              <a:rPr lang="fr-FR" sz="2400" dirty="0" smtClean="0">
                <a:latin typeface="Arial" panose="020B0604020202020204" pitchFamily="34" charset="0"/>
                <a:cs typeface="Arial" panose="020B0604020202020204" pitchFamily="34" charset="0"/>
              </a:rPr>
              <a:t>prendre part à l’enseignement scientifique notamment pour la partie projet expérimental et numérique.</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0433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87605" y="968991"/>
            <a:ext cx="9867332" cy="4278094"/>
          </a:xfrm>
          <a:prstGeom prst="rect">
            <a:avLst/>
          </a:prstGeom>
          <a:noFill/>
        </p:spPr>
        <p:txBody>
          <a:bodyPr wrap="square" rtlCol="0">
            <a:spAutoFit/>
          </a:bodyPr>
          <a:lstStyle/>
          <a:p>
            <a:r>
              <a:rPr lang="fr-FR" sz="2800" b="1" dirty="0">
                <a:latin typeface="Arial" panose="020B0604020202020204" pitchFamily="34" charset="0"/>
                <a:cs typeface="Arial" panose="020B0604020202020204" pitchFamily="34" charset="0"/>
              </a:rPr>
              <a:t>Repères pour </a:t>
            </a:r>
            <a:r>
              <a:rPr lang="fr-FR" sz="2800" b="1" dirty="0" smtClean="0">
                <a:latin typeface="Arial" panose="020B0604020202020204" pitchFamily="34" charset="0"/>
                <a:cs typeface="Arial" panose="020B0604020202020204" pitchFamily="34" charset="0"/>
              </a:rPr>
              <a:t>l’enseignement</a:t>
            </a:r>
          </a:p>
          <a:p>
            <a:endParaRPr lang="fr-FR" sz="2800" b="1" dirty="0" smtClean="0">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r>
              <a:rPr lang="fr-FR" sz="2400" dirty="0">
                <a:latin typeface="Arial" panose="020B0604020202020204" pitchFamily="34" charset="0"/>
                <a:cs typeface="Arial" panose="020B0604020202020204" pitchFamily="34" charset="0"/>
              </a:rPr>
              <a:t>Un enseignement en prise avec le réel complexe </a:t>
            </a:r>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 </a:t>
            </a:r>
          </a:p>
          <a:p>
            <a:pPr marL="457200" indent="-457200">
              <a:buFont typeface="Wingdings" panose="05000000000000000000" pitchFamily="2" charset="2"/>
              <a:buChar char="v"/>
            </a:pPr>
            <a:r>
              <a:rPr lang="fr-FR" sz="2400" dirty="0" smtClean="0">
                <a:latin typeface="Arial" panose="020B0604020202020204" pitchFamily="34" charset="0"/>
                <a:cs typeface="Arial" panose="020B0604020202020204" pitchFamily="34" charset="0"/>
              </a:rPr>
              <a:t>Une place particulière pour les mathématiques</a:t>
            </a:r>
            <a:endParaRPr lang="fr-F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endParaRPr lang="fr-FR" sz="2400" dirty="0">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r>
              <a:rPr lang="fr-FR" sz="2400" dirty="0">
                <a:latin typeface="Arial" panose="020B0604020202020204" pitchFamily="34" charset="0"/>
                <a:cs typeface="Arial" panose="020B0604020202020204" pitchFamily="34" charset="0"/>
              </a:rPr>
              <a:t>Une place réservée à l’observation </a:t>
            </a:r>
            <a:r>
              <a:rPr lang="fr-FR" sz="2400" dirty="0" smtClean="0">
                <a:latin typeface="Arial" panose="020B0604020202020204" pitchFamily="34" charset="0"/>
                <a:cs typeface="Arial" panose="020B0604020202020204" pitchFamily="34" charset="0"/>
              </a:rPr>
              <a:t>et à </a:t>
            </a:r>
            <a:r>
              <a:rPr lang="fr-FR" sz="2400" dirty="0">
                <a:latin typeface="Arial" panose="020B0604020202020204" pitchFamily="34" charset="0"/>
                <a:cs typeface="Arial" panose="020B0604020202020204" pitchFamily="34" charset="0"/>
              </a:rPr>
              <a:t>l’expérience en laboratoire</a:t>
            </a:r>
            <a:endParaRPr lang="fr-FR" sz="2400" dirty="0" smtClean="0">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endParaRPr lang="fr-FR" sz="2400" b="1"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r>
              <a:rPr lang="fr-FR" sz="2400" b="1"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Une place importante pour l’histoire raisonnée des sciences</a:t>
            </a:r>
            <a:endParaRPr lang="fr-FR" sz="2400" dirty="0" smtClean="0">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endParaRPr lang="fr-FR" sz="2400" b="1"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r>
              <a:rPr lang="fr-FR" sz="2400" dirty="0">
                <a:latin typeface="Arial" panose="020B0604020202020204" pitchFamily="34" charset="0"/>
                <a:cs typeface="Arial" panose="020B0604020202020204" pitchFamily="34" charset="0"/>
              </a:rPr>
              <a:t>Un usage explicité des outils numérique</a:t>
            </a:r>
          </a:p>
        </p:txBody>
      </p:sp>
    </p:spTree>
    <p:extLst>
      <p:ext uri="{BB962C8B-B14F-4D97-AF65-F5344CB8AC3E}">
        <p14:creationId xmlns:p14="http://schemas.microsoft.com/office/powerpoint/2010/main" val="20309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PRESENTATION GLOBALE DU PROGRAMME</a:t>
            </a:r>
            <a:endParaRPr lang="fr-FR" dirty="0"/>
          </a:p>
        </p:txBody>
      </p:sp>
    </p:spTree>
    <p:extLst>
      <p:ext uri="{BB962C8B-B14F-4D97-AF65-F5344CB8AC3E}">
        <p14:creationId xmlns:p14="http://schemas.microsoft.com/office/powerpoint/2010/main" val="405766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objectifs thématiques</a:t>
            </a:r>
            <a:endParaRPr lang="fr-FR" dirty="0"/>
          </a:p>
        </p:txBody>
      </p:sp>
      <p:sp>
        <p:nvSpPr>
          <p:cNvPr id="3" name="Espace réservé du contenu 2"/>
          <p:cNvSpPr>
            <a:spLocks noGrp="1"/>
          </p:cNvSpPr>
          <p:nvPr>
            <p:ph sz="quarter" idx="13"/>
          </p:nvPr>
        </p:nvSpPr>
        <p:spPr/>
        <p:txBody>
          <a:bodyPr>
            <a:normAutofit lnSpcReduction="10000"/>
          </a:bodyPr>
          <a:lstStyle/>
          <a:p>
            <a:pPr marL="457200" indent="-457200">
              <a:buFont typeface="+mj-lt"/>
              <a:buAutoNum type="arabicPeriod"/>
            </a:pPr>
            <a:r>
              <a:rPr lang="fr-FR" dirty="0"/>
              <a:t> </a:t>
            </a:r>
            <a:r>
              <a:rPr lang="fr-FR" sz="2400" b="1" dirty="0"/>
              <a:t>Comprendre la nature du savoir scientifique et ses méthodes </a:t>
            </a:r>
            <a:r>
              <a:rPr lang="fr-FR" sz="2400" b="1" dirty="0" smtClean="0"/>
              <a:t>d’élaboration</a:t>
            </a:r>
          </a:p>
          <a:p>
            <a:pPr marL="457200" indent="-457200">
              <a:buFont typeface="+mj-lt"/>
              <a:buAutoNum type="arabicPeriod"/>
            </a:pPr>
            <a:endParaRPr lang="fr-FR" b="1" dirty="0" smtClean="0"/>
          </a:p>
          <a:p>
            <a:pPr marL="457200" indent="-457200">
              <a:buFont typeface="+mj-lt"/>
              <a:buAutoNum type="arabicPeriod"/>
            </a:pPr>
            <a:r>
              <a:rPr lang="fr-FR" sz="2400" b="1" dirty="0" smtClean="0"/>
              <a:t>Identifier </a:t>
            </a:r>
            <a:r>
              <a:rPr lang="fr-FR" sz="2400" b="1" dirty="0"/>
              <a:t>et mettre en œuvre des pratiques </a:t>
            </a:r>
            <a:r>
              <a:rPr lang="fr-FR" sz="2400" b="1" dirty="0" smtClean="0"/>
              <a:t>scientifiques</a:t>
            </a:r>
          </a:p>
          <a:p>
            <a:pPr marL="457200" indent="-457200">
              <a:buFont typeface="+mj-lt"/>
              <a:buAutoNum type="arabicPeriod"/>
            </a:pPr>
            <a:endParaRPr lang="fr-FR" sz="2400" b="1" dirty="0" smtClean="0"/>
          </a:p>
          <a:p>
            <a:pPr marL="457200" indent="-457200">
              <a:buFont typeface="+mj-lt"/>
              <a:buAutoNum type="arabicPeriod"/>
            </a:pPr>
            <a:r>
              <a:rPr lang="fr-FR" sz="2800" b="1" dirty="0" smtClean="0"/>
              <a:t> </a:t>
            </a:r>
            <a:r>
              <a:rPr lang="fr-FR" sz="2400" b="1" dirty="0" smtClean="0"/>
              <a:t>Identifier </a:t>
            </a:r>
            <a:r>
              <a:rPr lang="fr-FR" sz="2400" b="1" dirty="0"/>
              <a:t>et comprendre les effets de la science sur les sociétés et sur l’environnement</a:t>
            </a:r>
          </a:p>
        </p:txBody>
      </p:sp>
    </p:spTree>
    <p:extLst>
      <p:ext uri="{BB962C8B-B14F-4D97-AF65-F5344CB8AC3E}">
        <p14:creationId xmlns:p14="http://schemas.microsoft.com/office/powerpoint/2010/main" val="2137808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19367" y="955343"/>
            <a:ext cx="9608024" cy="3970318"/>
          </a:xfrm>
          <a:prstGeom prst="rect">
            <a:avLst/>
          </a:prstGeom>
          <a:noFill/>
        </p:spPr>
        <p:txBody>
          <a:bodyPr wrap="square" rtlCol="0">
            <a:spAutoFit/>
          </a:bodyPr>
          <a:lstStyle/>
          <a:p>
            <a:r>
              <a:rPr lang="fr-FR" sz="2800" dirty="0" smtClean="0">
                <a:latin typeface="Arial" panose="020B0604020202020204" pitchFamily="34" charset="0"/>
                <a:cs typeface="Arial" panose="020B0604020202020204" pitchFamily="34" charset="0"/>
              </a:rPr>
              <a:t>Le programme est constitué de quatre thèmes : </a:t>
            </a:r>
          </a:p>
          <a:p>
            <a:endParaRPr lang="fr-FR"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fr-FR" sz="2800" dirty="0">
                <a:latin typeface="Arial" panose="020B0604020202020204" pitchFamily="34" charset="0"/>
                <a:cs typeface="Arial" panose="020B0604020202020204" pitchFamily="34" charset="0"/>
              </a:rPr>
              <a:t>Thème 1 : une longue histoire de la </a:t>
            </a:r>
            <a:r>
              <a:rPr lang="fr-FR" sz="2800" dirty="0" smtClean="0">
                <a:latin typeface="Arial" panose="020B0604020202020204" pitchFamily="34" charset="0"/>
                <a:cs typeface="Arial" panose="020B0604020202020204" pitchFamily="34" charset="0"/>
              </a:rPr>
              <a:t>matière</a:t>
            </a:r>
          </a:p>
          <a:p>
            <a:pPr marL="457200" indent="-457200">
              <a:buFont typeface="Arial" panose="020B0604020202020204" pitchFamily="34" charset="0"/>
              <a:buChar char="•"/>
            </a:pPr>
            <a:endParaRPr lang="fr-FR"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fr-FR" sz="2800" dirty="0">
                <a:latin typeface="Arial" panose="020B0604020202020204" pitchFamily="34" charset="0"/>
                <a:cs typeface="Arial" panose="020B0604020202020204" pitchFamily="34" charset="0"/>
              </a:rPr>
              <a:t>Thème 2 : le Soleil, notre source d’énergie </a:t>
            </a:r>
            <a:endParaRPr lang="fr-FR" sz="2800" dirty="0" smtClean="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fr-FR"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fr-FR" sz="2800" dirty="0">
                <a:latin typeface="Arial" panose="020B0604020202020204" pitchFamily="34" charset="0"/>
                <a:cs typeface="Arial" panose="020B0604020202020204" pitchFamily="34" charset="0"/>
              </a:rPr>
              <a:t>Thème 3 : la Terre, un astre </a:t>
            </a:r>
            <a:r>
              <a:rPr lang="fr-FR" sz="2800" dirty="0" smtClean="0">
                <a:latin typeface="Arial" panose="020B0604020202020204" pitchFamily="34" charset="0"/>
                <a:cs typeface="Arial" panose="020B0604020202020204" pitchFamily="34" charset="0"/>
              </a:rPr>
              <a:t>singulier</a:t>
            </a:r>
          </a:p>
          <a:p>
            <a:pPr marL="457200" indent="-457200">
              <a:buFont typeface="Arial" panose="020B0604020202020204" pitchFamily="34" charset="0"/>
              <a:buChar char="•"/>
            </a:pPr>
            <a:endParaRPr lang="fr-FR"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fr-FR" sz="2800" dirty="0">
                <a:latin typeface="Arial" panose="020B0604020202020204" pitchFamily="34" charset="0"/>
                <a:cs typeface="Arial" panose="020B0604020202020204" pitchFamily="34" charset="0"/>
              </a:rPr>
              <a:t> Thème 4 : Son et musique, porteurs d’information</a:t>
            </a:r>
          </a:p>
        </p:txBody>
      </p:sp>
    </p:spTree>
    <p:extLst>
      <p:ext uri="{BB962C8B-B14F-4D97-AF65-F5344CB8AC3E}">
        <p14:creationId xmlns:p14="http://schemas.microsoft.com/office/powerpoint/2010/main" val="953530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951875976"/>
              </p:ext>
            </p:extLst>
          </p:nvPr>
        </p:nvGraphicFramePr>
        <p:xfrm>
          <a:off x="1705970" y="1007930"/>
          <a:ext cx="8625384" cy="4393269"/>
        </p:xfrm>
        <a:graphic>
          <a:graphicData uri="http://schemas.openxmlformats.org/drawingml/2006/table">
            <a:tbl>
              <a:tblPr firstRow="1" firstCol="1" bandRow="1">
                <a:tableStyleId>{5C22544A-7EE6-4342-B048-85BDC9FD1C3A}</a:tableStyleId>
              </a:tblPr>
              <a:tblGrid>
                <a:gridCol w="3601171">
                  <a:extLst>
                    <a:ext uri="{9D8B030D-6E8A-4147-A177-3AD203B41FA5}">
                      <a16:colId xmlns:a16="http://schemas.microsoft.com/office/drawing/2014/main" val="1784649835"/>
                    </a:ext>
                  </a:extLst>
                </a:gridCol>
                <a:gridCol w="981837">
                  <a:extLst>
                    <a:ext uri="{9D8B030D-6E8A-4147-A177-3AD203B41FA5}">
                      <a16:colId xmlns:a16="http://schemas.microsoft.com/office/drawing/2014/main" val="2393180205"/>
                    </a:ext>
                  </a:extLst>
                </a:gridCol>
                <a:gridCol w="1483885">
                  <a:extLst>
                    <a:ext uri="{9D8B030D-6E8A-4147-A177-3AD203B41FA5}">
                      <a16:colId xmlns:a16="http://schemas.microsoft.com/office/drawing/2014/main" val="3393002632"/>
                    </a:ext>
                  </a:extLst>
                </a:gridCol>
                <a:gridCol w="2558491">
                  <a:extLst>
                    <a:ext uri="{9D8B030D-6E8A-4147-A177-3AD203B41FA5}">
                      <a16:colId xmlns:a16="http://schemas.microsoft.com/office/drawing/2014/main" val="1275600224"/>
                    </a:ext>
                  </a:extLst>
                </a:gridCol>
              </a:tblGrid>
              <a:tr h="440913">
                <a:tc gridSpan="4">
                  <a:txBody>
                    <a:bodyPr/>
                    <a:lstStyle/>
                    <a:p>
                      <a:pPr>
                        <a:lnSpc>
                          <a:spcPct val="107000"/>
                        </a:lnSpc>
                        <a:spcAft>
                          <a:spcPts val="0"/>
                        </a:spcAft>
                      </a:pPr>
                      <a:r>
                        <a:rPr lang="fr-FR" sz="2800" dirty="0">
                          <a:effectLst/>
                        </a:rPr>
                        <a:t>Thème 1 : une longue histoire de la matière</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81189788"/>
                  </a:ext>
                </a:extLst>
              </a:tr>
              <a:tr h="882920">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Savoir-faire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Discipline(s</a:t>
                      </a:r>
                      <a:r>
                        <a:rPr lang="fr-FR" sz="1800" dirty="0">
                          <a:effectLst/>
                        </a:rPr>
                        <a:t>) concernées(s)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068909"/>
                  </a:ext>
                </a:extLst>
              </a:tr>
              <a:tr h="3053784">
                <a:tc>
                  <a:txBody>
                    <a:bodyPr/>
                    <a:lstStyle/>
                    <a:p>
                      <a:pPr marL="342900" lvl="0" indent="-342900">
                        <a:lnSpc>
                          <a:spcPct val="107000"/>
                        </a:lnSpc>
                        <a:spcAft>
                          <a:spcPts val="0"/>
                        </a:spcAft>
                        <a:buFont typeface="Symbol" panose="05050102010706020507" pitchFamily="18" charset="2"/>
                        <a:buChar char=""/>
                      </a:pPr>
                      <a:r>
                        <a:rPr lang="fr-FR" sz="2000" dirty="0">
                          <a:effectLst/>
                        </a:rPr>
                        <a:t>Un niveau d’organisation : les éléments chimiques</a:t>
                      </a:r>
                    </a:p>
                    <a:p>
                      <a:pPr marL="194310">
                        <a:lnSpc>
                          <a:spcPct val="107000"/>
                        </a:lnSpc>
                        <a:spcAft>
                          <a:spcPts val="0"/>
                        </a:spcAft>
                      </a:pPr>
                      <a:r>
                        <a:rPr lang="fr-FR" sz="2000" dirty="0">
                          <a:effectLst/>
                        </a:rPr>
                        <a:t> </a:t>
                      </a:r>
                    </a:p>
                    <a:p>
                      <a:pPr marL="342900" lvl="0" indent="-342900">
                        <a:lnSpc>
                          <a:spcPct val="107000"/>
                        </a:lnSpc>
                        <a:spcAft>
                          <a:spcPts val="0"/>
                        </a:spcAft>
                        <a:buFont typeface="Symbol" panose="05050102010706020507" pitchFamily="18" charset="2"/>
                        <a:buChar char=""/>
                      </a:pPr>
                      <a:r>
                        <a:rPr lang="fr-FR" sz="2000" dirty="0">
                          <a:effectLst/>
                        </a:rPr>
                        <a:t>Des édifices ordonnés : les cristaux</a:t>
                      </a:r>
                    </a:p>
                    <a:p>
                      <a:pPr marL="457200">
                        <a:lnSpc>
                          <a:spcPct val="107000"/>
                        </a:lnSpc>
                        <a:spcAft>
                          <a:spcPts val="0"/>
                        </a:spcAft>
                      </a:pPr>
                      <a:r>
                        <a:rPr lang="fr-FR" sz="2000" dirty="0">
                          <a:effectLst/>
                        </a:rPr>
                        <a:t> </a:t>
                      </a:r>
                    </a:p>
                    <a:p>
                      <a:pPr marL="342900" lvl="0" indent="-342900">
                        <a:lnSpc>
                          <a:spcPct val="107000"/>
                        </a:lnSpc>
                        <a:spcAft>
                          <a:spcPts val="0"/>
                        </a:spcAft>
                        <a:buFont typeface="Symbol" panose="05050102010706020507" pitchFamily="18" charset="2"/>
                        <a:buChar char=""/>
                      </a:pPr>
                      <a:r>
                        <a:rPr lang="fr-FR" sz="2000" dirty="0">
                          <a:effectLst/>
                        </a:rPr>
                        <a:t>Une structure complexe : la cellule vivante</a:t>
                      </a:r>
                    </a:p>
                    <a:p>
                      <a:pPr>
                        <a:lnSpc>
                          <a:spcPct val="107000"/>
                        </a:lnSpc>
                        <a:spcAft>
                          <a:spcPts val="0"/>
                        </a:spcAft>
                      </a:pPr>
                      <a:r>
                        <a:rPr lang="fr-FR" sz="2000" dirty="0">
                          <a:effectLst/>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a:effectLst/>
                        </a:rPr>
                        <a:t>6</a:t>
                      </a:r>
                    </a:p>
                    <a:p>
                      <a:pPr>
                        <a:lnSpc>
                          <a:spcPct val="107000"/>
                        </a:lnSpc>
                        <a:spcAft>
                          <a:spcPts val="0"/>
                        </a:spcAft>
                      </a:pPr>
                      <a:r>
                        <a:rPr lang="fr-FR" sz="2000" dirty="0">
                          <a:effectLst/>
                        </a:rPr>
                        <a:t> </a:t>
                      </a:r>
                    </a:p>
                    <a:p>
                      <a:pPr>
                        <a:lnSpc>
                          <a:spcPct val="107000"/>
                        </a:lnSpc>
                        <a:spcAft>
                          <a:spcPts val="0"/>
                        </a:spcAft>
                      </a:pPr>
                      <a:r>
                        <a:rPr lang="fr-FR" sz="2000" dirty="0">
                          <a:effectLst/>
                        </a:rPr>
                        <a:t> </a:t>
                      </a:r>
                    </a:p>
                    <a:p>
                      <a:pPr algn="ctr">
                        <a:lnSpc>
                          <a:spcPct val="107000"/>
                        </a:lnSpc>
                        <a:spcAft>
                          <a:spcPts val="0"/>
                        </a:spcAft>
                      </a:pPr>
                      <a:r>
                        <a:rPr lang="fr-FR" sz="2000" dirty="0">
                          <a:effectLst/>
                        </a:rPr>
                        <a:t>12</a:t>
                      </a:r>
                    </a:p>
                    <a:p>
                      <a:pPr algn="ctr">
                        <a:lnSpc>
                          <a:spcPct val="107000"/>
                        </a:lnSpc>
                        <a:spcAft>
                          <a:spcPts val="0"/>
                        </a:spcAft>
                      </a:pP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r>
                        <a:rPr lang="fr-FR" sz="2000" dirty="0">
                          <a:effectLst/>
                        </a:rPr>
                        <a:t>6</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6</a:t>
                      </a:r>
                      <a:endParaRPr lang="fr-FR" sz="2000" dirty="0">
                        <a:effectLst/>
                      </a:endParaRPr>
                    </a:p>
                    <a:p>
                      <a:pPr>
                        <a:lnSpc>
                          <a:spcPct val="107000"/>
                        </a:lnSpc>
                        <a:spcAft>
                          <a:spcPts val="0"/>
                        </a:spcAft>
                      </a:pPr>
                      <a:r>
                        <a:rPr lang="fr-FR" sz="2000" dirty="0">
                          <a:effectLst/>
                        </a:rPr>
                        <a:t> </a:t>
                      </a:r>
                    </a:p>
                    <a:p>
                      <a:pPr>
                        <a:lnSpc>
                          <a:spcPct val="107000"/>
                        </a:lnSpc>
                        <a:spcAft>
                          <a:spcPts val="0"/>
                        </a:spcAft>
                      </a:pPr>
                      <a:r>
                        <a:rPr lang="fr-FR" sz="2000" dirty="0">
                          <a:effectLst/>
                        </a:rPr>
                        <a:t> </a:t>
                      </a:r>
                    </a:p>
                    <a:p>
                      <a:pPr algn="ctr">
                        <a:lnSpc>
                          <a:spcPct val="107000"/>
                        </a:lnSpc>
                        <a:spcAft>
                          <a:spcPts val="0"/>
                        </a:spcAft>
                      </a:pPr>
                      <a:r>
                        <a:rPr lang="fr-FR" sz="2000" dirty="0">
                          <a:effectLst/>
                        </a:rPr>
                        <a:t>8</a:t>
                      </a:r>
                    </a:p>
                    <a:p>
                      <a:pPr algn="ctr">
                        <a:lnSpc>
                          <a:spcPct val="107000"/>
                        </a:lnSpc>
                        <a:spcAft>
                          <a:spcPts val="0"/>
                        </a:spcAft>
                      </a:pP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r>
                        <a:rPr lang="fr-FR" sz="2000" dirty="0">
                          <a:effectLst/>
                        </a:rPr>
                        <a:t>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b="1" dirty="0">
                          <a:effectLst/>
                        </a:rPr>
                        <a:t>PC</a:t>
                      </a:r>
                    </a:p>
                    <a:p>
                      <a:pPr algn="ctr">
                        <a:lnSpc>
                          <a:spcPct val="107000"/>
                        </a:lnSpc>
                        <a:spcAft>
                          <a:spcPts val="0"/>
                        </a:spcAft>
                      </a:pPr>
                      <a:r>
                        <a:rPr lang="fr-FR" sz="2000" b="1" dirty="0">
                          <a:effectLst/>
                        </a:rPr>
                        <a:t> </a:t>
                      </a:r>
                    </a:p>
                    <a:p>
                      <a:pPr algn="ctr">
                        <a:lnSpc>
                          <a:spcPct val="107000"/>
                        </a:lnSpc>
                        <a:spcAft>
                          <a:spcPts val="0"/>
                        </a:spcAft>
                      </a:pPr>
                      <a:r>
                        <a:rPr lang="fr-FR" sz="2000" b="1" dirty="0">
                          <a:effectLst/>
                        </a:rPr>
                        <a:t> </a:t>
                      </a:r>
                    </a:p>
                    <a:p>
                      <a:pPr algn="ctr">
                        <a:lnSpc>
                          <a:spcPct val="107000"/>
                        </a:lnSpc>
                        <a:spcAft>
                          <a:spcPts val="0"/>
                        </a:spcAft>
                      </a:pPr>
                      <a:r>
                        <a:rPr lang="fr-FR" sz="2000" b="1" dirty="0">
                          <a:effectLst/>
                        </a:rPr>
                        <a:t>PC – Maths - SVT</a:t>
                      </a:r>
                    </a:p>
                    <a:p>
                      <a:pPr algn="ctr">
                        <a:lnSpc>
                          <a:spcPct val="107000"/>
                        </a:lnSpc>
                        <a:spcAft>
                          <a:spcPts val="0"/>
                        </a:spcAft>
                      </a:pPr>
                      <a:r>
                        <a:rPr lang="fr-FR" sz="2000" b="1" dirty="0">
                          <a:effectLst/>
                        </a:rPr>
                        <a:t> </a:t>
                      </a:r>
                    </a:p>
                    <a:p>
                      <a:pPr algn="ctr">
                        <a:lnSpc>
                          <a:spcPct val="107000"/>
                        </a:lnSpc>
                        <a:spcAft>
                          <a:spcPts val="0"/>
                        </a:spcAft>
                      </a:pPr>
                      <a:r>
                        <a:rPr lang="fr-FR" sz="2000" b="1" dirty="0">
                          <a:effectLst/>
                        </a:rPr>
                        <a:t> </a:t>
                      </a:r>
                    </a:p>
                    <a:p>
                      <a:pPr algn="ctr">
                        <a:lnSpc>
                          <a:spcPct val="107000"/>
                        </a:lnSpc>
                        <a:spcAft>
                          <a:spcPts val="0"/>
                        </a:spcAft>
                      </a:pPr>
                      <a:r>
                        <a:rPr lang="fr-FR" sz="2000" b="1" dirty="0">
                          <a:effectLst/>
                        </a:rPr>
                        <a:t>SVT</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386178"/>
                  </a:ext>
                </a:extLst>
              </a:tr>
            </a:tbl>
          </a:graphicData>
        </a:graphic>
      </p:graphicFrame>
    </p:spTree>
    <p:extLst>
      <p:ext uri="{BB962C8B-B14F-4D97-AF65-F5344CB8AC3E}">
        <p14:creationId xmlns:p14="http://schemas.microsoft.com/office/powerpoint/2010/main" val="3650840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451795816"/>
              </p:ext>
            </p:extLst>
          </p:nvPr>
        </p:nvGraphicFramePr>
        <p:xfrm>
          <a:off x="1705970" y="1007930"/>
          <a:ext cx="8625384" cy="5579253"/>
        </p:xfrm>
        <a:graphic>
          <a:graphicData uri="http://schemas.openxmlformats.org/drawingml/2006/table">
            <a:tbl>
              <a:tblPr firstRow="1" firstCol="1" bandRow="1">
                <a:tableStyleId>{5C22544A-7EE6-4342-B048-85BDC9FD1C3A}</a:tableStyleId>
              </a:tblPr>
              <a:tblGrid>
                <a:gridCol w="3601171">
                  <a:extLst>
                    <a:ext uri="{9D8B030D-6E8A-4147-A177-3AD203B41FA5}">
                      <a16:colId xmlns:a16="http://schemas.microsoft.com/office/drawing/2014/main" val="1784649835"/>
                    </a:ext>
                  </a:extLst>
                </a:gridCol>
                <a:gridCol w="981837">
                  <a:extLst>
                    <a:ext uri="{9D8B030D-6E8A-4147-A177-3AD203B41FA5}">
                      <a16:colId xmlns:a16="http://schemas.microsoft.com/office/drawing/2014/main" val="2393180205"/>
                    </a:ext>
                  </a:extLst>
                </a:gridCol>
                <a:gridCol w="1483885">
                  <a:extLst>
                    <a:ext uri="{9D8B030D-6E8A-4147-A177-3AD203B41FA5}">
                      <a16:colId xmlns:a16="http://schemas.microsoft.com/office/drawing/2014/main" val="3393002632"/>
                    </a:ext>
                  </a:extLst>
                </a:gridCol>
                <a:gridCol w="2558491">
                  <a:extLst>
                    <a:ext uri="{9D8B030D-6E8A-4147-A177-3AD203B41FA5}">
                      <a16:colId xmlns:a16="http://schemas.microsoft.com/office/drawing/2014/main" val="1275600224"/>
                    </a:ext>
                  </a:extLst>
                </a:gridCol>
              </a:tblGrid>
              <a:tr h="440913">
                <a:tc gridSpan="4">
                  <a:txBody>
                    <a:bodyPr/>
                    <a:lstStyle/>
                    <a:p>
                      <a:pPr>
                        <a:lnSpc>
                          <a:spcPct val="107000"/>
                        </a:lnSpc>
                        <a:spcAft>
                          <a:spcPts val="0"/>
                        </a:spcAft>
                      </a:pPr>
                      <a:r>
                        <a:rPr lang="fr-FR" sz="2800" dirty="0" smtClean="0">
                          <a:effectLst/>
                        </a:rPr>
                        <a:t>Thème 2 : le Soleil, notre source d’énergie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81189788"/>
                  </a:ext>
                </a:extLst>
              </a:tr>
              <a:tr h="882920">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Savoir-faire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Discipline(s</a:t>
                      </a:r>
                      <a:r>
                        <a:rPr lang="fr-FR" sz="1800" dirty="0">
                          <a:effectLst/>
                        </a:rPr>
                        <a:t>) concernées(s)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068909"/>
                  </a:ext>
                </a:extLst>
              </a:tr>
              <a:tr h="3053784">
                <a:tc>
                  <a:txBody>
                    <a:bodyPr/>
                    <a:lstStyle/>
                    <a:p>
                      <a:pPr marL="342900" lvl="0" indent="-342900">
                        <a:lnSpc>
                          <a:spcPct val="107000"/>
                        </a:lnSpc>
                        <a:spcAft>
                          <a:spcPts val="0"/>
                        </a:spcAft>
                        <a:buFont typeface="Symbol" panose="05050102010706020507" pitchFamily="18" charset="2"/>
                        <a:buChar char=""/>
                      </a:pPr>
                      <a:endParaRPr lang="fr-FR" sz="2000" dirty="0" smtClean="0">
                        <a:effectLst/>
                      </a:endParaRPr>
                    </a:p>
                    <a:p>
                      <a:pPr marL="342900" lvl="0" indent="-342900">
                        <a:lnSpc>
                          <a:spcPct val="107000"/>
                        </a:lnSpc>
                        <a:spcAft>
                          <a:spcPts val="0"/>
                        </a:spcAft>
                        <a:buFont typeface="Symbol" panose="05050102010706020507" pitchFamily="18" charset="2"/>
                        <a:buChar char=""/>
                      </a:pPr>
                      <a:r>
                        <a:rPr lang="fr-FR" sz="2000" dirty="0" smtClean="0">
                          <a:effectLst/>
                        </a:rPr>
                        <a:t>Le rayonnement solaire</a:t>
                      </a:r>
                    </a:p>
                    <a:p>
                      <a:pPr marL="0" lvl="0" indent="0">
                        <a:lnSpc>
                          <a:spcPct val="107000"/>
                        </a:lnSpc>
                        <a:spcAft>
                          <a:spcPts val="0"/>
                        </a:spcAft>
                        <a:buFont typeface="Symbol" panose="05050102010706020507" pitchFamily="18" charset="2"/>
                        <a:buNone/>
                      </a:pPr>
                      <a:r>
                        <a:rPr lang="fr-FR" sz="2000" dirty="0">
                          <a:effectLst/>
                        </a:rPr>
                        <a:t> </a:t>
                      </a:r>
                    </a:p>
                    <a:p>
                      <a:pPr marL="342900" lvl="0" indent="-342900">
                        <a:lnSpc>
                          <a:spcPct val="107000"/>
                        </a:lnSpc>
                        <a:spcAft>
                          <a:spcPts val="0"/>
                        </a:spcAft>
                        <a:buFont typeface="Symbol" panose="05050102010706020507" pitchFamily="18" charset="2"/>
                        <a:buChar char=""/>
                      </a:pPr>
                      <a:r>
                        <a:rPr lang="fr-FR" sz="2000" dirty="0" smtClean="0">
                          <a:effectLst/>
                        </a:rPr>
                        <a:t>Le bilan radiatif terrestre</a:t>
                      </a:r>
                    </a:p>
                    <a:p>
                      <a:pPr marL="0" lvl="0" indent="0">
                        <a:lnSpc>
                          <a:spcPct val="107000"/>
                        </a:lnSpc>
                        <a:spcAft>
                          <a:spcPts val="0"/>
                        </a:spcAft>
                        <a:buFont typeface="Symbol" panose="05050102010706020507" pitchFamily="18" charset="2"/>
                        <a:buNone/>
                      </a:pPr>
                      <a:r>
                        <a:rPr lang="fr-FR" sz="2000" dirty="0">
                          <a:effectLst/>
                        </a:rPr>
                        <a:t> </a:t>
                      </a:r>
                    </a:p>
                    <a:p>
                      <a:pPr marL="342900" lvl="0" indent="-342900">
                        <a:lnSpc>
                          <a:spcPct val="107000"/>
                        </a:lnSpc>
                        <a:spcAft>
                          <a:spcPts val="0"/>
                        </a:spcAft>
                        <a:buFont typeface="Symbol" panose="05050102010706020507" pitchFamily="18" charset="2"/>
                        <a:buChar char=""/>
                      </a:pPr>
                      <a:r>
                        <a:rPr lang="fr-FR" sz="2000" dirty="0" smtClean="0">
                          <a:effectLst/>
                        </a:rPr>
                        <a:t>Une conversion naturelle de l’énergie solaire : la photosynthèse </a:t>
                      </a:r>
                    </a:p>
                    <a:p>
                      <a:pPr marL="342900" lvl="0" indent="-342900">
                        <a:lnSpc>
                          <a:spcPct val="107000"/>
                        </a:lnSpc>
                        <a:spcAft>
                          <a:spcPts val="0"/>
                        </a:spcAft>
                        <a:buFont typeface="Symbol" panose="05050102010706020507" pitchFamily="18" charset="2"/>
                        <a:buChar char=""/>
                      </a:pPr>
                      <a:endParaRPr lang="fr-FR" sz="2000" dirty="0" smtClean="0">
                        <a:effectLst/>
                      </a:endParaRPr>
                    </a:p>
                    <a:p>
                      <a:pPr marL="342900" lvl="0" indent="-342900">
                        <a:lnSpc>
                          <a:spcPct val="107000"/>
                        </a:lnSpc>
                        <a:spcAft>
                          <a:spcPts val="0"/>
                        </a:spcAft>
                        <a:buFont typeface="Symbol" panose="05050102010706020507" pitchFamily="18" charset="2"/>
                        <a:buChar char=""/>
                      </a:pPr>
                      <a:r>
                        <a:rPr lang="fr-FR" sz="2000" dirty="0" smtClean="0">
                          <a:effectLst/>
                        </a:rPr>
                        <a:t>Le bilan thermique du corps humain</a:t>
                      </a:r>
                    </a:p>
                    <a:p>
                      <a:pPr>
                        <a:lnSpc>
                          <a:spcPct val="107000"/>
                        </a:lnSpc>
                        <a:spcAft>
                          <a:spcPts val="0"/>
                        </a:spcAft>
                      </a:pPr>
                      <a:endParaRPr lang="fr-FR" sz="2000" dirty="0" smtClean="0">
                        <a:effectLst/>
                      </a:endParaRPr>
                    </a:p>
                    <a:p>
                      <a:pPr>
                        <a:lnSpc>
                          <a:spcPct val="107000"/>
                        </a:lnSpc>
                        <a:spcAft>
                          <a:spcPts val="0"/>
                        </a:spcAft>
                      </a:pPr>
                      <a:r>
                        <a:rPr lang="fr-FR" sz="2000" dirty="0">
                          <a:effectLst/>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9</a:t>
                      </a:r>
                      <a:endParaRPr lang="fr-FR" sz="2000" dirty="0">
                        <a:effectLst/>
                      </a:endParaRPr>
                    </a:p>
                    <a:p>
                      <a:pPr>
                        <a:lnSpc>
                          <a:spcPct val="107000"/>
                        </a:lnSpc>
                        <a:spcAft>
                          <a:spcPts val="0"/>
                        </a:spcAft>
                      </a:pPr>
                      <a:r>
                        <a:rPr lang="fr-FR" sz="2000" dirty="0">
                          <a:effectLst/>
                        </a:rPr>
                        <a:t>  </a:t>
                      </a:r>
                    </a:p>
                    <a:p>
                      <a:pPr algn="ctr">
                        <a:lnSpc>
                          <a:spcPct val="107000"/>
                        </a:lnSpc>
                        <a:spcAft>
                          <a:spcPts val="0"/>
                        </a:spcAft>
                      </a:pPr>
                      <a:r>
                        <a:rPr lang="fr-FR" sz="2000" dirty="0" smtClean="0">
                          <a:effectLst/>
                        </a:rPr>
                        <a:t>6</a:t>
                      </a:r>
                      <a:endParaRPr lang="fr-FR" sz="2000" dirty="0">
                        <a:effectLst/>
                      </a:endParaRPr>
                    </a:p>
                    <a:p>
                      <a:pPr algn="ctr">
                        <a:lnSpc>
                          <a:spcPct val="107000"/>
                        </a:lnSpc>
                        <a:spcAft>
                          <a:spcPts val="0"/>
                        </a:spcAft>
                      </a:pP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7</a:t>
                      </a:r>
                    </a:p>
                    <a:p>
                      <a:pPr algn="ctr">
                        <a:lnSpc>
                          <a:spcPct val="107000"/>
                        </a:lnSpc>
                        <a:spcAft>
                          <a:spcPts val="0"/>
                        </a:spcAft>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3</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5</a:t>
                      </a:r>
                      <a:r>
                        <a:rPr lang="fr-FR" sz="2000" dirty="0">
                          <a:effectLst/>
                        </a:rPr>
                        <a:t> </a:t>
                      </a:r>
                    </a:p>
                    <a:p>
                      <a:pPr>
                        <a:lnSpc>
                          <a:spcPct val="107000"/>
                        </a:lnSpc>
                        <a:spcAft>
                          <a:spcPts val="0"/>
                        </a:spcAft>
                      </a:pPr>
                      <a:r>
                        <a:rPr lang="fr-FR" sz="2000" dirty="0">
                          <a:effectLst/>
                        </a:rPr>
                        <a:t> </a:t>
                      </a:r>
                    </a:p>
                    <a:p>
                      <a:pPr algn="ctr">
                        <a:lnSpc>
                          <a:spcPct val="107000"/>
                        </a:lnSpc>
                        <a:spcAft>
                          <a:spcPts val="0"/>
                        </a:spcAft>
                      </a:pPr>
                      <a:r>
                        <a:rPr lang="fr-FR" sz="2000" dirty="0" smtClean="0">
                          <a:effectLst/>
                        </a:rPr>
                        <a:t>5</a:t>
                      </a:r>
                      <a:endParaRPr lang="fr-FR" sz="2000" dirty="0">
                        <a:effectLst/>
                      </a:endParaRPr>
                    </a:p>
                    <a:p>
                      <a:pPr algn="ctr">
                        <a:lnSpc>
                          <a:spcPct val="107000"/>
                        </a:lnSpc>
                        <a:spcAft>
                          <a:spcPts val="0"/>
                        </a:spcAft>
                      </a:pP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4</a:t>
                      </a:r>
                    </a:p>
                    <a:p>
                      <a:pPr algn="ctr">
                        <a:lnSpc>
                          <a:spcPct val="107000"/>
                        </a:lnSpc>
                        <a:spcAft>
                          <a:spcPts val="0"/>
                        </a:spcAft>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2</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b="1" dirty="0">
                          <a:effectLst/>
                        </a:rPr>
                        <a:t>PC</a:t>
                      </a:r>
                    </a:p>
                    <a:p>
                      <a:pPr algn="ctr">
                        <a:lnSpc>
                          <a:spcPct val="107000"/>
                        </a:lnSpc>
                        <a:spcAft>
                          <a:spcPts val="0"/>
                        </a:spcAft>
                      </a:pPr>
                      <a:r>
                        <a:rPr lang="fr-FR" sz="2000" b="1" dirty="0">
                          <a:effectLst/>
                        </a:rPr>
                        <a:t>  </a:t>
                      </a:r>
                    </a:p>
                    <a:p>
                      <a:pPr algn="ctr">
                        <a:lnSpc>
                          <a:spcPct val="107000"/>
                        </a:lnSpc>
                        <a:spcAft>
                          <a:spcPts val="0"/>
                        </a:spcAft>
                      </a:pPr>
                      <a:r>
                        <a:rPr lang="fr-FR" sz="2000" b="1" dirty="0" smtClean="0">
                          <a:effectLst/>
                        </a:rPr>
                        <a:t>SVT - PC </a:t>
                      </a:r>
                      <a:endParaRPr lang="fr-FR" sz="2000" b="1" dirty="0">
                        <a:effectLst/>
                      </a:endParaRPr>
                    </a:p>
                    <a:p>
                      <a:pPr algn="ctr">
                        <a:lnSpc>
                          <a:spcPct val="107000"/>
                        </a:lnSpc>
                        <a:spcAft>
                          <a:spcPts val="0"/>
                        </a:spcAft>
                      </a:pPr>
                      <a:r>
                        <a:rPr lang="fr-FR" sz="2000" b="1" dirty="0">
                          <a:effectLst/>
                        </a:rPr>
                        <a:t> </a:t>
                      </a:r>
                    </a:p>
                    <a:p>
                      <a:pPr algn="ctr">
                        <a:lnSpc>
                          <a:spcPct val="107000"/>
                        </a:lnSpc>
                        <a:spcAft>
                          <a:spcPts val="0"/>
                        </a:spcAft>
                      </a:pPr>
                      <a:r>
                        <a:rPr lang="fr-FR" sz="2000" b="1" dirty="0">
                          <a:effectLst/>
                        </a:rPr>
                        <a:t> </a:t>
                      </a:r>
                    </a:p>
                    <a:p>
                      <a:pPr algn="ctr">
                        <a:lnSpc>
                          <a:spcPct val="107000"/>
                        </a:lnSpc>
                        <a:spcAft>
                          <a:spcPts val="0"/>
                        </a:spcAft>
                      </a:pPr>
                      <a:r>
                        <a:rPr lang="fr-FR" sz="2000" b="1" dirty="0" smtClean="0">
                          <a:effectLst/>
                        </a:rPr>
                        <a:t>SVT</a:t>
                      </a:r>
                    </a:p>
                    <a:p>
                      <a:pPr algn="ctr">
                        <a:lnSpc>
                          <a:spcPct val="107000"/>
                        </a:lnSpc>
                        <a:spcAft>
                          <a:spcPts val="0"/>
                        </a:spcAft>
                      </a:pPr>
                      <a:endParaRPr lang="fr-F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fr-F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2000" b="1" dirty="0" smtClean="0">
                          <a:effectLst/>
                          <a:latin typeface="Calibri" panose="020F0502020204030204" pitchFamily="34" charset="0"/>
                          <a:ea typeface="Calibri" panose="020F0502020204030204" pitchFamily="34" charset="0"/>
                          <a:cs typeface="Times New Roman" panose="02020603050405020304" pitchFamily="18" charset="0"/>
                        </a:rPr>
                        <a:t>SVT</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386178"/>
                  </a:ext>
                </a:extLst>
              </a:tr>
            </a:tbl>
          </a:graphicData>
        </a:graphic>
      </p:graphicFrame>
    </p:spTree>
    <p:extLst>
      <p:ext uri="{BB962C8B-B14F-4D97-AF65-F5344CB8AC3E}">
        <p14:creationId xmlns:p14="http://schemas.microsoft.com/office/powerpoint/2010/main" val="3442720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539725079"/>
              </p:ext>
            </p:extLst>
          </p:nvPr>
        </p:nvGraphicFramePr>
        <p:xfrm>
          <a:off x="1705970" y="1007930"/>
          <a:ext cx="8625384" cy="3852677"/>
        </p:xfrm>
        <a:graphic>
          <a:graphicData uri="http://schemas.openxmlformats.org/drawingml/2006/table">
            <a:tbl>
              <a:tblPr firstRow="1" firstCol="1" bandRow="1">
                <a:tableStyleId>{5C22544A-7EE6-4342-B048-85BDC9FD1C3A}</a:tableStyleId>
              </a:tblPr>
              <a:tblGrid>
                <a:gridCol w="3601171">
                  <a:extLst>
                    <a:ext uri="{9D8B030D-6E8A-4147-A177-3AD203B41FA5}">
                      <a16:colId xmlns:a16="http://schemas.microsoft.com/office/drawing/2014/main" val="1784649835"/>
                    </a:ext>
                  </a:extLst>
                </a:gridCol>
                <a:gridCol w="981837">
                  <a:extLst>
                    <a:ext uri="{9D8B030D-6E8A-4147-A177-3AD203B41FA5}">
                      <a16:colId xmlns:a16="http://schemas.microsoft.com/office/drawing/2014/main" val="2393180205"/>
                    </a:ext>
                  </a:extLst>
                </a:gridCol>
                <a:gridCol w="1483885">
                  <a:extLst>
                    <a:ext uri="{9D8B030D-6E8A-4147-A177-3AD203B41FA5}">
                      <a16:colId xmlns:a16="http://schemas.microsoft.com/office/drawing/2014/main" val="3393002632"/>
                    </a:ext>
                  </a:extLst>
                </a:gridCol>
                <a:gridCol w="2558491">
                  <a:extLst>
                    <a:ext uri="{9D8B030D-6E8A-4147-A177-3AD203B41FA5}">
                      <a16:colId xmlns:a16="http://schemas.microsoft.com/office/drawing/2014/main" val="1275600224"/>
                    </a:ext>
                  </a:extLst>
                </a:gridCol>
              </a:tblGrid>
              <a:tr h="440913">
                <a:tc gridSpan="4">
                  <a:txBody>
                    <a:bodyPr/>
                    <a:lstStyle/>
                    <a:p>
                      <a:pPr>
                        <a:lnSpc>
                          <a:spcPct val="107000"/>
                        </a:lnSpc>
                        <a:spcAft>
                          <a:spcPts val="0"/>
                        </a:spcAft>
                      </a:pPr>
                      <a:r>
                        <a:rPr lang="fr-FR" sz="2800" dirty="0" smtClean="0">
                          <a:effectLst/>
                        </a:rPr>
                        <a:t>Thème 3 : la Terre, un astre singulier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81189788"/>
                  </a:ext>
                </a:extLst>
              </a:tr>
              <a:tr h="882920">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Savoir-faire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Discipline(s</a:t>
                      </a:r>
                      <a:r>
                        <a:rPr lang="fr-FR" sz="1800" dirty="0">
                          <a:effectLst/>
                        </a:rPr>
                        <a:t>) concernées(s)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068909"/>
                  </a:ext>
                </a:extLst>
              </a:tr>
              <a:tr h="2513192">
                <a:tc>
                  <a:txBody>
                    <a:bodyPr/>
                    <a:lstStyle/>
                    <a:p>
                      <a:pPr marL="342900" lvl="0" indent="-342900">
                        <a:lnSpc>
                          <a:spcPct val="107000"/>
                        </a:lnSpc>
                        <a:spcAft>
                          <a:spcPts val="0"/>
                        </a:spcAft>
                        <a:buFont typeface="Symbol" panose="05050102010706020507" pitchFamily="18" charset="2"/>
                        <a:buChar char=""/>
                      </a:pPr>
                      <a:endParaRPr lang="fr-FR" sz="2000" dirty="0" smtClean="0">
                        <a:effectLst/>
                      </a:endParaRPr>
                    </a:p>
                    <a:p>
                      <a:pPr marL="342900" lvl="0" indent="-342900">
                        <a:lnSpc>
                          <a:spcPct val="107000"/>
                        </a:lnSpc>
                        <a:spcAft>
                          <a:spcPts val="0"/>
                        </a:spcAft>
                        <a:buFont typeface="Symbol" panose="05050102010706020507" pitchFamily="18" charset="2"/>
                        <a:buChar char=""/>
                      </a:pPr>
                      <a:r>
                        <a:rPr lang="fr-FR" sz="2000" dirty="0" smtClean="0">
                          <a:effectLst/>
                        </a:rPr>
                        <a:t>La forme de la Terre</a:t>
                      </a:r>
                    </a:p>
                    <a:p>
                      <a:pPr marL="0" lvl="0" indent="0">
                        <a:lnSpc>
                          <a:spcPct val="107000"/>
                        </a:lnSpc>
                        <a:spcAft>
                          <a:spcPts val="0"/>
                        </a:spcAft>
                        <a:buFont typeface="Symbol" panose="05050102010706020507" pitchFamily="18" charset="2"/>
                        <a:buNone/>
                      </a:pPr>
                      <a:r>
                        <a:rPr lang="fr-FR" sz="2000" dirty="0">
                          <a:effectLst/>
                        </a:rPr>
                        <a:t> </a:t>
                      </a:r>
                    </a:p>
                    <a:p>
                      <a:pPr marL="342900" lvl="0" indent="-342900">
                        <a:lnSpc>
                          <a:spcPct val="107000"/>
                        </a:lnSpc>
                        <a:spcAft>
                          <a:spcPts val="0"/>
                        </a:spcAft>
                        <a:buFont typeface="Symbol" panose="05050102010706020507" pitchFamily="18" charset="2"/>
                        <a:buChar char=""/>
                      </a:pPr>
                      <a:r>
                        <a:rPr lang="fr-FR" sz="2000" dirty="0" smtClean="0">
                          <a:effectLst/>
                        </a:rPr>
                        <a:t>L’histoire de l’âge de la Terre</a:t>
                      </a:r>
                    </a:p>
                    <a:p>
                      <a:pPr marL="0" lvl="0" indent="0">
                        <a:lnSpc>
                          <a:spcPct val="107000"/>
                        </a:lnSpc>
                        <a:spcAft>
                          <a:spcPts val="0"/>
                        </a:spcAft>
                        <a:buFont typeface="Symbol" panose="05050102010706020507" pitchFamily="18" charset="2"/>
                        <a:buNone/>
                      </a:pPr>
                      <a:r>
                        <a:rPr lang="fr-FR" sz="2000" dirty="0">
                          <a:effectLst/>
                        </a:rPr>
                        <a:t> </a:t>
                      </a:r>
                    </a:p>
                    <a:p>
                      <a:pPr marL="342900" lvl="0" indent="-342900">
                        <a:lnSpc>
                          <a:spcPct val="107000"/>
                        </a:lnSpc>
                        <a:spcAft>
                          <a:spcPts val="0"/>
                        </a:spcAft>
                        <a:buFont typeface="Symbol" panose="05050102010706020507" pitchFamily="18" charset="2"/>
                        <a:buChar char=""/>
                      </a:pPr>
                      <a:r>
                        <a:rPr lang="fr-FR" sz="2000" dirty="0" smtClean="0">
                          <a:effectLst/>
                        </a:rPr>
                        <a:t>La Terre dans l’Univers</a:t>
                      </a:r>
                      <a:r>
                        <a:rPr lang="fr-FR" sz="2000" dirty="0">
                          <a:effectLst/>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5</a:t>
                      </a:r>
                      <a:r>
                        <a:rPr lang="fr-FR" sz="2000" dirty="0">
                          <a:effectLst/>
                        </a:rPr>
                        <a:t> </a:t>
                      </a:r>
                    </a:p>
                    <a:p>
                      <a:pPr>
                        <a:lnSpc>
                          <a:spcPct val="107000"/>
                        </a:lnSpc>
                        <a:spcAft>
                          <a:spcPts val="0"/>
                        </a:spcAft>
                      </a:pPr>
                      <a:r>
                        <a:rPr lang="fr-FR" sz="2000" dirty="0">
                          <a:effectLst/>
                        </a:rPr>
                        <a:t> </a:t>
                      </a:r>
                    </a:p>
                    <a:p>
                      <a:pPr algn="ctr">
                        <a:lnSpc>
                          <a:spcPct val="107000"/>
                        </a:lnSpc>
                        <a:spcAft>
                          <a:spcPts val="0"/>
                        </a:spcAft>
                      </a:pPr>
                      <a:r>
                        <a:rPr lang="fr-FR" sz="2000" dirty="0" smtClean="0">
                          <a:effectLst/>
                        </a:rPr>
                        <a:t>2</a:t>
                      </a: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5</a:t>
                      </a:r>
                      <a:r>
                        <a:rPr lang="fr-FR" sz="2000" dirty="0">
                          <a:effectLst/>
                        </a:rPr>
                        <a:t> </a:t>
                      </a:r>
                    </a:p>
                    <a:p>
                      <a:pPr>
                        <a:lnSpc>
                          <a:spcPct val="107000"/>
                        </a:lnSpc>
                        <a:spcAft>
                          <a:spcPts val="0"/>
                        </a:spcAft>
                      </a:pPr>
                      <a:r>
                        <a:rPr lang="fr-FR" sz="2000" dirty="0">
                          <a:effectLst/>
                        </a:rPr>
                        <a:t> </a:t>
                      </a:r>
                    </a:p>
                    <a:p>
                      <a:pPr algn="ctr">
                        <a:lnSpc>
                          <a:spcPct val="107000"/>
                        </a:lnSpc>
                        <a:spcAft>
                          <a:spcPts val="0"/>
                        </a:spcAft>
                      </a:pPr>
                      <a:r>
                        <a:rPr lang="fr-FR" sz="2000" dirty="0" smtClean="0">
                          <a:effectLst/>
                        </a:rPr>
                        <a:t>2</a:t>
                      </a:r>
                      <a:endParaRPr lang="fr-FR" sz="2000" dirty="0">
                        <a:effectLst/>
                      </a:endParaRPr>
                    </a:p>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2</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b="1" dirty="0" smtClean="0">
                          <a:effectLst/>
                        </a:rPr>
                        <a:t>Maths</a:t>
                      </a:r>
                      <a:r>
                        <a:rPr lang="fr-FR" sz="2000" b="1" dirty="0">
                          <a:effectLst/>
                        </a:rPr>
                        <a:t> </a:t>
                      </a:r>
                      <a:r>
                        <a:rPr lang="fr-FR" sz="2000" b="1" dirty="0" smtClean="0">
                          <a:effectLst/>
                        </a:rPr>
                        <a:t>- PC</a:t>
                      </a:r>
                      <a:endParaRPr lang="fr-FR" sz="2000" b="1" dirty="0">
                        <a:effectLst/>
                      </a:endParaRPr>
                    </a:p>
                    <a:p>
                      <a:pPr algn="ctr">
                        <a:lnSpc>
                          <a:spcPct val="107000"/>
                        </a:lnSpc>
                        <a:spcAft>
                          <a:spcPts val="0"/>
                        </a:spcAft>
                      </a:pPr>
                      <a:r>
                        <a:rPr lang="fr-FR" sz="2000" b="1" dirty="0">
                          <a:effectLst/>
                        </a:rPr>
                        <a:t> </a:t>
                      </a:r>
                    </a:p>
                    <a:p>
                      <a:pPr algn="ctr">
                        <a:lnSpc>
                          <a:spcPct val="107000"/>
                        </a:lnSpc>
                        <a:spcAft>
                          <a:spcPts val="0"/>
                        </a:spcAft>
                      </a:pPr>
                      <a:r>
                        <a:rPr lang="fr-FR" sz="2000" b="1" dirty="0" smtClean="0">
                          <a:effectLst/>
                        </a:rPr>
                        <a:t>SVT - PC</a:t>
                      </a:r>
                      <a:r>
                        <a:rPr lang="fr-FR" sz="2000" b="1" dirty="0">
                          <a:effectLst/>
                        </a:rPr>
                        <a:t> </a:t>
                      </a:r>
                    </a:p>
                    <a:p>
                      <a:pPr algn="ctr">
                        <a:lnSpc>
                          <a:spcPct val="107000"/>
                        </a:lnSpc>
                        <a:spcAft>
                          <a:spcPts val="0"/>
                        </a:spcAft>
                      </a:pPr>
                      <a:r>
                        <a:rPr lang="fr-FR" sz="2000" b="1" dirty="0">
                          <a:effectLst/>
                        </a:rPr>
                        <a:t> </a:t>
                      </a:r>
                    </a:p>
                    <a:p>
                      <a:pPr algn="ctr">
                        <a:lnSpc>
                          <a:spcPct val="107000"/>
                        </a:lnSpc>
                        <a:spcAft>
                          <a:spcPts val="0"/>
                        </a:spcAft>
                      </a:pPr>
                      <a:r>
                        <a:rPr lang="fr-FR" sz="2000" b="1" dirty="0" smtClean="0">
                          <a:effectLst/>
                        </a:rPr>
                        <a:t>PC – SVT - Maths</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386178"/>
                  </a:ext>
                </a:extLst>
              </a:tr>
            </a:tbl>
          </a:graphicData>
        </a:graphic>
      </p:graphicFrame>
    </p:spTree>
    <p:extLst>
      <p:ext uri="{BB962C8B-B14F-4D97-AF65-F5344CB8AC3E}">
        <p14:creationId xmlns:p14="http://schemas.microsoft.com/office/powerpoint/2010/main" val="839889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7423" y="372857"/>
            <a:ext cx="10364451" cy="882737"/>
          </a:xfrm>
        </p:spPr>
        <p:txBody>
          <a:bodyPr/>
          <a:lstStyle/>
          <a:p>
            <a:r>
              <a:rPr lang="fr-FR" dirty="0" smtClean="0"/>
              <a:t>Planning de la formation</a:t>
            </a:r>
            <a:endParaRPr lang="fr-FR" dirty="0"/>
          </a:p>
        </p:txBody>
      </p:sp>
      <p:sp>
        <p:nvSpPr>
          <p:cNvPr id="3" name="ZoneTexte 2"/>
          <p:cNvSpPr txBox="1"/>
          <p:nvPr/>
        </p:nvSpPr>
        <p:spPr>
          <a:xfrm>
            <a:off x="1196454" y="1362728"/>
            <a:ext cx="9826388" cy="4247317"/>
          </a:xfrm>
          <a:prstGeom prst="rect">
            <a:avLst/>
          </a:prstGeom>
          <a:noFill/>
        </p:spPr>
        <p:txBody>
          <a:bodyPr wrap="square" rtlCol="0">
            <a:spAutoFit/>
          </a:bodyPr>
          <a:lstStyle/>
          <a:p>
            <a:pPr marL="285750" indent="-285750">
              <a:buFont typeface="Wingdings" panose="05000000000000000000" pitchFamily="2" charset="2"/>
              <a:buChar char="v"/>
            </a:pPr>
            <a:r>
              <a:rPr lang="fr-FR" sz="2800" dirty="0" smtClean="0"/>
              <a:t>Présentation de l’esprit du programme</a:t>
            </a:r>
          </a:p>
          <a:p>
            <a:pPr marL="285750" indent="-285750">
              <a:buFont typeface="Wingdings" panose="05000000000000000000" pitchFamily="2" charset="2"/>
              <a:buChar char="v"/>
            </a:pPr>
            <a:endParaRPr lang="fr-FR" sz="2800" dirty="0"/>
          </a:p>
          <a:p>
            <a:pPr marL="285750" indent="-285750">
              <a:buFont typeface="Wingdings" panose="05000000000000000000" pitchFamily="2" charset="2"/>
              <a:buChar char="v"/>
            </a:pPr>
            <a:r>
              <a:rPr lang="fr-FR" sz="2800" dirty="0" smtClean="0"/>
              <a:t>Présentation globale du programme</a:t>
            </a:r>
          </a:p>
          <a:p>
            <a:pPr marL="285750" indent="-285750">
              <a:buFont typeface="Wingdings" panose="05000000000000000000" pitchFamily="2" charset="2"/>
              <a:buChar char="v"/>
            </a:pPr>
            <a:endParaRPr lang="fr-FR" sz="2800" dirty="0"/>
          </a:p>
          <a:p>
            <a:pPr marL="285750" indent="-285750">
              <a:buFont typeface="Wingdings" panose="05000000000000000000" pitchFamily="2" charset="2"/>
              <a:buChar char="v"/>
            </a:pPr>
            <a:r>
              <a:rPr lang="fr-FR" sz="2800" dirty="0" smtClean="0"/>
              <a:t>Le projet</a:t>
            </a:r>
          </a:p>
          <a:p>
            <a:pPr marL="285750" indent="-285750">
              <a:buFont typeface="Wingdings" panose="05000000000000000000" pitchFamily="2" charset="2"/>
              <a:buChar char="v"/>
            </a:pPr>
            <a:endParaRPr lang="fr-FR" sz="2800" dirty="0"/>
          </a:p>
          <a:p>
            <a:pPr marL="285750" indent="-285750">
              <a:buFont typeface="Wingdings" panose="05000000000000000000" pitchFamily="2" charset="2"/>
              <a:buChar char="v"/>
            </a:pPr>
            <a:r>
              <a:rPr lang="fr-FR" sz="2800" dirty="0" smtClean="0"/>
              <a:t>Présentation de l’évaluation et des sujets zéro</a:t>
            </a:r>
          </a:p>
          <a:p>
            <a:pPr marL="285750" indent="-285750">
              <a:buFont typeface="Wingdings" panose="05000000000000000000" pitchFamily="2" charset="2"/>
              <a:buChar char="v"/>
            </a:pPr>
            <a:endParaRPr lang="fr-FR" sz="2800" dirty="0"/>
          </a:p>
          <a:p>
            <a:pPr marL="285750" indent="-285750">
              <a:buFont typeface="Wingdings" panose="05000000000000000000" pitchFamily="2" charset="2"/>
              <a:buChar char="v"/>
            </a:pPr>
            <a:r>
              <a:rPr lang="fr-FR" sz="2800" dirty="0" smtClean="0"/>
              <a:t>Les organisations pédagogiques possibles de cet enseignement</a:t>
            </a:r>
            <a:endParaRPr lang="fr-FR" dirty="0"/>
          </a:p>
          <a:p>
            <a:pPr marL="285750" indent="-285750">
              <a:buFont typeface="Wingdings" panose="05000000000000000000" pitchFamily="2" charset="2"/>
              <a:buChar char="v"/>
            </a:pPr>
            <a:endParaRPr lang="fr-FR" dirty="0"/>
          </a:p>
        </p:txBody>
      </p:sp>
    </p:spTree>
    <p:extLst>
      <p:ext uri="{BB962C8B-B14F-4D97-AF65-F5344CB8AC3E}">
        <p14:creationId xmlns:p14="http://schemas.microsoft.com/office/powerpoint/2010/main" val="3126241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201234088"/>
              </p:ext>
            </p:extLst>
          </p:nvPr>
        </p:nvGraphicFramePr>
        <p:xfrm>
          <a:off x="1624083" y="475667"/>
          <a:ext cx="8625384" cy="5743729"/>
        </p:xfrm>
        <a:graphic>
          <a:graphicData uri="http://schemas.openxmlformats.org/drawingml/2006/table">
            <a:tbl>
              <a:tblPr firstRow="1" firstCol="1" bandRow="1">
                <a:tableStyleId>{5C22544A-7EE6-4342-B048-85BDC9FD1C3A}</a:tableStyleId>
              </a:tblPr>
              <a:tblGrid>
                <a:gridCol w="3601171">
                  <a:extLst>
                    <a:ext uri="{9D8B030D-6E8A-4147-A177-3AD203B41FA5}">
                      <a16:colId xmlns:a16="http://schemas.microsoft.com/office/drawing/2014/main" val="1784649835"/>
                    </a:ext>
                  </a:extLst>
                </a:gridCol>
                <a:gridCol w="981837">
                  <a:extLst>
                    <a:ext uri="{9D8B030D-6E8A-4147-A177-3AD203B41FA5}">
                      <a16:colId xmlns:a16="http://schemas.microsoft.com/office/drawing/2014/main" val="2393180205"/>
                    </a:ext>
                  </a:extLst>
                </a:gridCol>
                <a:gridCol w="1483885">
                  <a:extLst>
                    <a:ext uri="{9D8B030D-6E8A-4147-A177-3AD203B41FA5}">
                      <a16:colId xmlns:a16="http://schemas.microsoft.com/office/drawing/2014/main" val="3393002632"/>
                    </a:ext>
                  </a:extLst>
                </a:gridCol>
                <a:gridCol w="2558491">
                  <a:extLst>
                    <a:ext uri="{9D8B030D-6E8A-4147-A177-3AD203B41FA5}">
                      <a16:colId xmlns:a16="http://schemas.microsoft.com/office/drawing/2014/main" val="1275600224"/>
                    </a:ext>
                  </a:extLst>
                </a:gridCol>
              </a:tblGrid>
              <a:tr h="500906">
                <a:tc gridSpan="4">
                  <a:txBody>
                    <a:bodyPr/>
                    <a:lstStyle/>
                    <a:p>
                      <a:pPr>
                        <a:lnSpc>
                          <a:spcPct val="107000"/>
                        </a:lnSpc>
                        <a:spcAft>
                          <a:spcPts val="0"/>
                        </a:spcAft>
                      </a:pPr>
                      <a:r>
                        <a:rPr lang="fr-FR" sz="2800" dirty="0" smtClean="0">
                          <a:effectLst/>
                        </a:rPr>
                        <a:t>Thème 4 : Son et musique, porteurs d’information</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581189788"/>
                  </a:ext>
                </a:extLst>
              </a:tr>
              <a:tr h="1003055">
                <a:tc>
                  <a:txBody>
                    <a:bodyPr/>
                    <a:lstStyle/>
                    <a:p>
                      <a:pPr>
                        <a:lnSpc>
                          <a:spcPct val="107000"/>
                        </a:lnSpc>
                        <a:spcAft>
                          <a:spcPts val="0"/>
                        </a:spcAft>
                      </a:pPr>
                      <a:r>
                        <a:rPr lang="fr-FR" sz="11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Savoir-faire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fr-FR" sz="1800" dirty="0" smtClean="0">
                        <a:effectLst/>
                      </a:endParaRPr>
                    </a:p>
                    <a:p>
                      <a:pPr algn="ctr">
                        <a:lnSpc>
                          <a:spcPct val="107000"/>
                        </a:lnSpc>
                        <a:spcAft>
                          <a:spcPts val="0"/>
                        </a:spcAft>
                      </a:pPr>
                      <a:r>
                        <a:rPr lang="fr-FR" sz="1800" dirty="0" smtClean="0">
                          <a:effectLst/>
                        </a:rPr>
                        <a:t>Discipline(s</a:t>
                      </a:r>
                      <a:r>
                        <a:rPr lang="fr-FR" sz="1800" dirty="0">
                          <a:effectLst/>
                        </a:rPr>
                        <a:t>) concernées(s)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068909"/>
                  </a:ext>
                </a:extLst>
              </a:tr>
              <a:tr h="2947213">
                <a:tc>
                  <a:txBody>
                    <a:bodyPr/>
                    <a:lstStyle/>
                    <a:p>
                      <a:pPr marL="342900" lvl="0" indent="-342900">
                        <a:lnSpc>
                          <a:spcPct val="107000"/>
                        </a:lnSpc>
                        <a:spcAft>
                          <a:spcPts val="0"/>
                        </a:spcAft>
                        <a:buFont typeface="Symbol" panose="05050102010706020507" pitchFamily="18" charset="2"/>
                        <a:buChar char=""/>
                      </a:pPr>
                      <a:endParaRPr lang="fr-FR" sz="2000" dirty="0" smtClean="0">
                        <a:effectLst/>
                      </a:endParaRPr>
                    </a:p>
                    <a:p>
                      <a:pPr marL="342900" lvl="0" indent="-342900">
                        <a:lnSpc>
                          <a:spcPct val="107000"/>
                        </a:lnSpc>
                        <a:spcAft>
                          <a:spcPts val="0"/>
                        </a:spcAft>
                        <a:buFont typeface="Symbol" panose="05050102010706020507" pitchFamily="18" charset="2"/>
                        <a:buChar char=""/>
                      </a:pPr>
                      <a:r>
                        <a:rPr lang="fr-FR" sz="2000" dirty="0" smtClean="0">
                          <a:effectLst/>
                        </a:rPr>
                        <a:t>Le son, phénomène vibratoire </a:t>
                      </a:r>
                      <a:r>
                        <a:rPr lang="fr-FR" sz="2000" dirty="0">
                          <a:effectLst/>
                        </a:rPr>
                        <a:t> </a:t>
                      </a:r>
                      <a:endParaRPr lang="fr-FR" sz="2000" dirty="0" smtClean="0">
                        <a:effectLst/>
                      </a:endParaRPr>
                    </a:p>
                    <a:p>
                      <a:pPr marL="0" lvl="0" indent="0">
                        <a:lnSpc>
                          <a:spcPct val="107000"/>
                        </a:lnSpc>
                        <a:spcAft>
                          <a:spcPts val="0"/>
                        </a:spcAft>
                        <a:buFont typeface="Symbol" panose="05050102010706020507" pitchFamily="18" charset="2"/>
                        <a:buNone/>
                      </a:pPr>
                      <a:endParaRPr lang="fr-FR" sz="2000" dirty="0">
                        <a:effectLst/>
                      </a:endParaRPr>
                    </a:p>
                    <a:p>
                      <a:pPr marL="342900" lvl="0" indent="-342900">
                        <a:lnSpc>
                          <a:spcPct val="107000"/>
                        </a:lnSpc>
                        <a:spcAft>
                          <a:spcPts val="0"/>
                        </a:spcAft>
                        <a:buFont typeface="Symbol" panose="05050102010706020507" pitchFamily="18" charset="2"/>
                        <a:buChar char=""/>
                      </a:pPr>
                      <a:r>
                        <a:rPr lang="fr-FR" sz="2000" dirty="0" smtClean="0">
                          <a:effectLst/>
                        </a:rPr>
                        <a:t>La musique ou l’art de faire entendre les nombres </a:t>
                      </a:r>
                      <a:r>
                        <a:rPr lang="fr-FR" sz="2000" dirty="0">
                          <a:effectLst/>
                        </a:rPr>
                        <a:t> </a:t>
                      </a:r>
                      <a:endParaRPr lang="fr-FR" sz="2000" dirty="0" smtClean="0">
                        <a:effectLst/>
                      </a:endParaRPr>
                    </a:p>
                    <a:p>
                      <a:pPr marL="0" lvl="0" indent="0">
                        <a:lnSpc>
                          <a:spcPct val="107000"/>
                        </a:lnSpc>
                        <a:spcAft>
                          <a:spcPts val="0"/>
                        </a:spcAft>
                        <a:buFont typeface="Symbol" panose="05050102010706020507" pitchFamily="18" charset="2"/>
                        <a:buNone/>
                      </a:pPr>
                      <a:endParaRPr lang="fr-FR" sz="2000" dirty="0">
                        <a:effectLst/>
                      </a:endParaRPr>
                    </a:p>
                    <a:p>
                      <a:pPr marL="342900" lvl="0" indent="-342900">
                        <a:lnSpc>
                          <a:spcPct val="107000"/>
                        </a:lnSpc>
                        <a:spcAft>
                          <a:spcPts val="0"/>
                        </a:spcAft>
                        <a:buFont typeface="Symbol" panose="05050102010706020507" pitchFamily="18" charset="2"/>
                        <a:buChar char=""/>
                      </a:pPr>
                      <a:r>
                        <a:rPr lang="fr-FR" sz="2000" dirty="0" smtClean="0">
                          <a:effectLst/>
                        </a:rPr>
                        <a:t>Le son, une information à coder </a:t>
                      </a:r>
                    </a:p>
                    <a:p>
                      <a:pPr marL="342900" lvl="0" indent="-342900">
                        <a:lnSpc>
                          <a:spcPct val="107000"/>
                        </a:lnSpc>
                        <a:spcAft>
                          <a:spcPts val="0"/>
                        </a:spcAft>
                        <a:buFont typeface="Symbol" panose="05050102010706020507" pitchFamily="18" charset="2"/>
                        <a:buChar char=""/>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Entendre la musique </a:t>
                      </a:r>
                    </a:p>
                    <a:p>
                      <a:pPr marL="342900" lvl="0" indent="-342900">
                        <a:lnSpc>
                          <a:spcPct val="107000"/>
                        </a:lnSpc>
                        <a:spcAft>
                          <a:spcPts val="0"/>
                        </a:spcAft>
                        <a:buFont typeface="Symbol" panose="05050102010706020507" pitchFamily="18" charset="2"/>
                        <a:buChar char=""/>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7</a:t>
                      </a:r>
                      <a:endParaRPr lang="fr-FR" sz="2000" dirty="0">
                        <a:effectLst/>
                      </a:endParaRPr>
                    </a:p>
                    <a:p>
                      <a:pPr>
                        <a:lnSpc>
                          <a:spcPct val="107000"/>
                        </a:lnSpc>
                        <a:spcAft>
                          <a:spcPts val="0"/>
                        </a:spcAft>
                      </a:pPr>
                      <a:r>
                        <a:rPr lang="fr-FR" sz="2000" dirty="0">
                          <a:effectLst/>
                        </a:rPr>
                        <a:t> </a:t>
                      </a:r>
                      <a:endParaRPr lang="fr-FR" sz="2000" dirty="0" smtClean="0">
                        <a:effectLst/>
                      </a:endParaRPr>
                    </a:p>
                    <a:p>
                      <a:pPr>
                        <a:lnSpc>
                          <a:spcPct val="107000"/>
                        </a:lnSpc>
                        <a:spcAft>
                          <a:spcPts val="0"/>
                        </a:spcAft>
                      </a:pPr>
                      <a:endParaRPr lang="fr-FR" sz="2000" dirty="0">
                        <a:effectLst/>
                      </a:endParaRPr>
                    </a:p>
                    <a:p>
                      <a:pPr algn="ctr">
                        <a:lnSpc>
                          <a:spcPct val="107000"/>
                        </a:lnSpc>
                        <a:spcAft>
                          <a:spcPts val="0"/>
                        </a:spcAft>
                      </a:pPr>
                      <a:r>
                        <a:rPr lang="fr-FR" sz="2000" dirty="0" smtClean="0">
                          <a:effectLst/>
                        </a:rPr>
                        <a:t>10</a:t>
                      </a: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endParaRPr lang="fr-FR" sz="2000" dirty="0" smtClean="0">
                        <a:effectLst/>
                        <a:latin typeface="+mn-lt"/>
                        <a:ea typeface="+mn-ea"/>
                        <a:cs typeface="+mn-cs"/>
                      </a:endParaRPr>
                    </a:p>
                    <a:p>
                      <a:pPr algn="ctr">
                        <a:lnSpc>
                          <a:spcPct val="107000"/>
                        </a:lnSpc>
                        <a:spcAft>
                          <a:spcPts val="0"/>
                        </a:spcAft>
                      </a:pPr>
                      <a:r>
                        <a:rPr lang="fr-FR" sz="2000" dirty="0" smtClean="0">
                          <a:effectLst/>
                          <a:latin typeface="+mn-lt"/>
                          <a:ea typeface="+mn-ea"/>
                          <a:cs typeface="+mn-cs"/>
                        </a:rPr>
                        <a:t>5</a:t>
                      </a:r>
                    </a:p>
                    <a:p>
                      <a:pPr algn="ctr">
                        <a:lnSpc>
                          <a:spcPct val="107000"/>
                        </a:lnSpc>
                        <a:spcAft>
                          <a:spcPts val="0"/>
                        </a:spcAft>
                      </a:pPr>
                      <a:endParaRPr lang="fr-FR" sz="2000" dirty="0" smtClean="0">
                        <a:effectLst/>
                        <a:latin typeface="+mn-lt"/>
                        <a:ea typeface="+mn-ea"/>
                        <a:cs typeface="+mn-cs"/>
                      </a:endParaRPr>
                    </a:p>
                    <a:p>
                      <a:pPr algn="ctr">
                        <a:lnSpc>
                          <a:spcPct val="107000"/>
                        </a:lnSpc>
                        <a:spcAft>
                          <a:spcPts val="0"/>
                        </a:spcAft>
                      </a:pPr>
                      <a:endParaRPr lang="fr-FR" sz="2000" dirty="0" smtClean="0">
                        <a:effectLst/>
                        <a:latin typeface="+mn-lt"/>
                        <a:ea typeface="+mn-ea"/>
                        <a:cs typeface="+mn-cs"/>
                      </a:endParaRPr>
                    </a:p>
                    <a:p>
                      <a:pPr algn="ctr">
                        <a:lnSpc>
                          <a:spcPct val="107000"/>
                        </a:lnSpc>
                        <a:spcAft>
                          <a:spcPts val="0"/>
                        </a:spcAft>
                      </a:pPr>
                      <a:r>
                        <a:rPr lang="fr-FR" sz="2000" dirty="0" smtClean="0">
                          <a:effectLst/>
                          <a:latin typeface="+mn-lt"/>
                          <a:ea typeface="+mn-ea"/>
                          <a:cs typeface="+mn-cs"/>
                        </a:rPr>
                        <a:t>6</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dirty="0" smtClean="0">
                          <a:effectLst/>
                        </a:rPr>
                        <a:t>4</a:t>
                      </a:r>
                      <a:r>
                        <a:rPr lang="fr-FR" sz="2000" dirty="0">
                          <a:effectLst/>
                        </a:rPr>
                        <a:t> </a:t>
                      </a:r>
                    </a:p>
                    <a:p>
                      <a:pPr>
                        <a:lnSpc>
                          <a:spcPct val="107000"/>
                        </a:lnSpc>
                        <a:spcAft>
                          <a:spcPts val="0"/>
                        </a:spcAft>
                      </a:pPr>
                      <a:r>
                        <a:rPr lang="fr-FR" sz="2000" dirty="0">
                          <a:effectLst/>
                        </a:rPr>
                        <a:t> </a:t>
                      </a:r>
                      <a:endParaRPr lang="fr-FR" sz="2000" dirty="0" smtClean="0">
                        <a:effectLst/>
                      </a:endParaRPr>
                    </a:p>
                    <a:p>
                      <a:pPr algn="ctr">
                        <a:lnSpc>
                          <a:spcPct val="107000"/>
                        </a:lnSpc>
                        <a:spcAft>
                          <a:spcPts val="0"/>
                        </a:spcAft>
                      </a:pPr>
                      <a:endParaRPr lang="fr-FR" sz="2000" dirty="0" smtClean="0">
                        <a:effectLst/>
                      </a:endParaRPr>
                    </a:p>
                    <a:p>
                      <a:pPr algn="ctr">
                        <a:lnSpc>
                          <a:spcPct val="107000"/>
                        </a:lnSpc>
                        <a:spcAft>
                          <a:spcPts val="0"/>
                        </a:spcAft>
                      </a:pPr>
                      <a:r>
                        <a:rPr lang="fr-FR" sz="2000" dirty="0" smtClean="0">
                          <a:effectLst/>
                        </a:rPr>
                        <a:t>2</a:t>
                      </a:r>
                      <a:r>
                        <a:rPr lang="fr-FR" sz="2000" dirty="0">
                          <a:effectLst/>
                        </a:rPr>
                        <a:t> </a:t>
                      </a:r>
                    </a:p>
                    <a:p>
                      <a:pPr algn="ctr">
                        <a:lnSpc>
                          <a:spcPct val="107000"/>
                        </a:lnSpc>
                        <a:spcAft>
                          <a:spcPts val="0"/>
                        </a:spcAft>
                      </a:pPr>
                      <a:r>
                        <a:rPr lang="fr-FR" sz="2000" dirty="0">
                          <a:effectLst/>
                        </a:rPr>
                        <a:t> </a:t>
                      </a:r>
                    </a:p>
                    <a:p>
                      <a:pPr algn="ctr">
                        <a:lnSpc>
                          <a:spcPct val="107000"/>
                        </a:lnSpc>
                        <a:spcAft>
                          <a:spcPts val="0"/>
                        </a:spcAft>
                      </a:pPr>
                      <a:endParaRPr lang="fr-FR" sz="2000" dirty="0" smtClean="0">
                        <a:effectLst/>
                      </a:endParaRPr>
                    </a:p>
                    <a:p>
                      <a:pPr algn="ctr">
                        <a:lnSpc>
                          <a:spcPct val="107000"/>
                        </a:lnSpc>
                        <a:spcAft>
                          <a:spcPts val="0"/>
                        </a:spcAft>
                      </a:pPr>
                      <a:r>
                        <a:rPr lang="fr-FR" sz="2000" dirty="0" smtClean="0">
                          <a:effectLst/>
                          <a:latin typeface="+mn-lt"/>
                          <a:ea typeface="+mn-ea"/>
                          <a:cs typeface="+mn-cs"/>
                        </a:rPr>
                        <a:t>4</a:t>
                      </a:r>
                    </a:p>
                    <a:p>
                      <a:pPr algn="ctr">
                        <a:lnSpc>
                          <a:spcPct val="107000"/>
                        </a:lnSpc>
                        <a:spcAft>
                          <a:spcPts val="0"/>
                        </a:spcAft>
                      </a:pPr>
                      <a:endParaRPr lang="fr-FR" sz="2000" dirty="0" smtClean="0">
                        <a:effectLst/>
                        <a:latin typeface="+mn-lt"/>
                        <a:ea typeface="+mn-ea"/>
                        <a:cs typeface="+mn-cs"/>
                      </a:endParaRPr>
                    </a:p>
                    <a:p>
                      <a:pPr algn="ctr">
                        <a:lnSpc>
                          <a:spcPct val="107000"/>
                        </a:lnSpc>
                        <a:spcAft>
                          <a:spcPts val="0"/>
                        </a:spcAft>
                      </a:pPr>
                      <a:endParaRPr lang="fr-FR" sz="2000" dirty="0" smtClean="0">
                        <a:effectLst/>
                        <a:latin typeface="+mn-lt"/>
                        <a:ea typeface="+mn-ea"/>
                        <a:cs typeface="+mn-cs"/>
                      </a:endParaRPr>
                    </a:p>
                    <a:p>
                      <a:pPr algn="ctr">
                        <a:lnSpc>
                          <a:spcPct val="107000"/>
                        </a:lnSpc>
                        <a:spcAft>
                          <a:spcPts val="0"/>
                        </a:spcAft>
                      </a:pPr>
                      <a:r>
                        <a:rPr lang="fr-FR" sz="2000" dirty="0" smtClean="0">
                          <a:effectLst/>
                          <a:latin typeface="+mn-lt"/>
                          <a:ea typeface="+mn-ea"/>
                          <a:cs typeface="+mn-cs"/>
                        </a:rPr>
                        <a:t>4</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rPr>
                        <a:t> </a:t>
                      </a:r>
                    </a:p>
                    <a:p>
                      <a:pPr algn="ctr">
                        <a:lnSpc>
                          <a:spcPct val="107000"/>
                        </a:lnSpc>
                        <a:spcAft>
                          <a:spcPts val="0"/>
                        </a:spcAft>
                      </a:pPr>
                      <a:r>
                        <a:rPr lang="fr-FR" sz="2000" b="1" dirty="0" smtClean="0">
                          <a:effectLst/>
                        </a:rPr>
                        <a:t>PC </a:t>
                      </a:r>
                      <a:r>
                        <a:rPr lang="fr-FR" sz="2000" b="1" dirty="0">
                          <a:effectLst/>
                        </a:rPr>
                        <a:t> </a:t>
                      </a:r>
                    </a:p>
                    <a:p>
                      <a:pPr algn="ctr">
                        <a:lnSpc>
                          <a:spcPct val="107000"/>
                        </a:lnSpc>
                        <a:spcAft>
                          <a:spcPts val="0"/>
                        </a:spcAft>
                      </a:pPr>
                      <a:r>
                        <a:rPr lang="fr-FR" sz="2000" b="1" dirty="0">
                          <a:effectLst/>
                        </a:rPr>
                        <a:t> </a:t>
                      </a:r>
                    </a:p>
                    <a:p>
                      <a:pPr algn="ctr">
                        <a:lnSpc>
                          <a:spcPct val="107000"/>
                        </a:lnSpc>
                        <a:spcAft>
                          <a:spcPts val="0"/>
                        </a:spcAft>
                      </a:pPr>
                      <a:endParaRPr lang="fr-FR" sz="2000" b="1" dirty="0" smtClean="0">
                        <a:effectLst/>
                      </a:endParaRPr>
                    </a:p>
                    <a:p>
                      <a:pPr algn="ctr">
                        <a:lnSpc>
                          <a:spcPct val="107000"/>
                        </a:lnSpc>
                        <a:spcAft>
                          <a:spcPts val="0"/>
                        </a:spcAft>
                      </a:pPr>
                      <a:r>
                        <a:rPr lang="fr-FR" sz="2000" b="1" dirty="0" smtClean="0">
                          <a:effectLst/>
                        </a:rPr>
                        <a:t>Maths - PC</a:t>
                      </a:r>
                      <a:r>
                        <a:rPr lang="fr-FR" sz="2000" b="1" dirty="0">
                          <a:effectLst/>
                        </a:rPr>
                        <a:t> </a:t>
                      </a:r>
                    </a:p>
                    <a:p>
                      <a:pPr algn="ctr">
                        <a:lnSpc>
                          <a:spcPct val="107000"/>
                        </a:lnSpc>
                        <a:spcAft>
                          <a:spcPts val="0"/>
                        </a:spcAft>
                      </a:pPr>
                      <a:r>
                        <a:rPr lang="fr-FR" sz="2000" b="1" dirty="0">
                          <a:effectLst/>
                        </a:rPr>
                        <a:t> </a:t>
                      </a:r>
                    </a:p>
                    <a:p>
                      <a:pPr algn="ctr">
                        <a:lnSpc>
                          <a:spcPct val="107000"/>
                        </a:lnSpc>
                        <a:spcAft>
                          <a:spcPts val="0"/>
                        </a:spcAft>
                      </a:pPr>
                      <a:endParaRPr lang="fr-FR" sz="2000" b="1" dirty="0" smtClean="0">
                        <a:effectLst/>
                      </a:endParaRPr>
                    </a:p>
                    <a:p>
                      <a:pPr algn="ctr">
                        <a:lnSpc>
                          <a:spcPct val="107000"/>
                        </a:lnSpc>
                        <a:spcAft>
                          <a:spcPts val="0"/>
                        </a:spcAft>
                      </a:pPr>
                      <a:r>
                        <a:rPr lang="fr-FR" sz="2000" b="1" dirty="0" smtClean="0">
                          <a:effectLst/>
                        </a:rPr>
                        <a:t>Maths - PC</a:t>
                      </a:r>
                    </a:p>
                    <a:p>
                      <a:pPr algn="ctr">
                        <a:lnSpc>
                          <a:spcPct val="107000"/>
                        </a:lnSpc>
                        <a:spcAft>
                          <a:spcPts val="0"/>
                        </a:spcAft>
                      </a:pPr>
                      <a:endParaRPr lang="fr-F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fr-F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2000" b="1" dirty="0" smtClean="0">
                          <a:effectLst/>
                          <a:latin typeface="Calibri" panose="020F0502020204030204" pitchFamily="34" charset="0"/>
                          <a:ea typeface="Calibri" panose="020F0502020204030204" pitchFamily="34" charset="0"/>
                          <a:cs typeface="Times New Roman" panose="02020603050405020304" pitchFamily="18" charset="0"/>
                        </a:rPr>
                        <a:t>SVT</a:t>
                      </a:r>
                      <a:endParaRPr lang="fr-F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386178"/>
                  </a:ext>
                </a:extLst>
              </a:tr>
            </a:tbl>
          </a:graphicData>
        </a:graphic>
      </p:graphicFrame>
    </p:spTree>
    <p:extLst>
      <p:ext uri="{BB962C8B-B14F-4D97-AF65-F5344CB8AC3E}">
        <p14:creationId xmlns:p14="http://schemas.microsoft.com/office/powerpoint/2010/main" val="232788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2523" y="133745"/>
            <a:ext cx="10364451" cy="1596177"/>
          </a:xfrm>
        </p:spPr>
        <p:txBody>
          <a:bodyPr/>
          <a:lstStyle/>
          <a:p>
            <a:r>
              <a:rPr lang="fr-FR" dirty="0"/>
              <a:t>Une logique matricielle pour construire L’Enseignement scientifique: </a:t>
            </a:r>
          </a:p>
        </p:txBody>
      </p:sp>
      <p:graphicFrame>
        <p:nvGraphicFramePr>
          <p:cNvPr id="4" name="Espace réservé du contenu 3"/>
          <p:cNvGraphicFramePr>
            <a:graphicFrameLocks noGrp="1"/>
          </p:cNvGraphicFramePr>
          <p:nvPr>
            <p:ph sz="quarter" idx="13"/>
            <p:extLst>
              <p:ext uri="{D42A27DB-BD31-4B8C-83A1-F6EECF244321}">
                <p14:modId xmlns:p14="http://schemas.microsoft.com/office/powerpoint/2010/main" val="3991700237"/>
              </p:ext>
            </p:extLst>
          </p:nvPr>
        </p:nvGraphicFramePr>
        <p:xfrm>
          <a:off x="913774" y="1416605"/>
          <a:ext cx="10363200" cy="3538728"/>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17568415"/>
                    </a:ext>
                  </a:extLst>
                </a:gridCol>
                <a:gridCol w="2590800">
                  <a:extLst>
                    <a:ext uri="{9D8B030D-6E8A-4147-A177-3AD203B41FA5}">
                      <a16:colId xmlns:a16="http://schemas.microsoft.com/office/drawing/2014/main" val="1085071857"/>
                    </a:ext>
                  </a:extLst>
                </a:gridCol>
                <a:gridCol w="2590800">
                  <a:extLst>
                    <a:ext uri="{9D8B030D-6E8A-4147-A177-3AD203B41FA5}">
                      <a16:colId xmlns:a16="http://schemas.microsoft.com/office/drawing/2014/main" val="1558184594"/>
                    </a:ext>
                  </a:extLst>
                </a:gridCol>
                <a:gridCol w="2590800">
                  <a:extLst>
                    <a:ext uri="{9D8B030D-6E8A-4147-A177-3AD203B41FA5}">
                      <a16:colId xmlns:a16="http://schemas.microsoft.com/office/drawing/2014/main" val="3766698121"/>
                    </a:ext>
                  </a:extLst>
                </a:gridCol>
              </a:tblGrid>
              <a:tr h="1069848">
                <a:tc>
                  <a:txBody>
                    <a:bodyPr/>
                    <a:lstStyle/>
                    <a:p>
                      <a:endParaRPr lang="fr-FR" dirty="0"/>
                    </a:p>
                  </a:txBody>
                  <a:tcPr/>
                </a:tc>
                <a:tc>
                  <a:txBody>
                    <a:bodyPr/>
                    <a:lstStyle/>
                    <a:p>
                      <a:r>
                        <a:rPr lang="fr-FR" dirty="0" smtClean="0"/>
                        <a:t>Comprendre la nature du savoir scientifique et ses méthodes d’élaboration</a:t>
                      </a:r>
                      <a:endParaRPr lang="fr-FR" dirty="0"/>
                    </a:p>
                  </a:txBody>
                  <a:tcPr/>
                </a:tc>
                <a:tc>
                  <a:txBody>
                    <a:bodyPr/>
                    <a:lstStyle/>
                    <a:p>
                      <a:r>
                        <a:rPr lang="fr-FR" dirty="0" smtClean="0"/>
                        <a:t>Identifier et mettre en œuvre des pratiques scientifiques</a:t>
                      </a:r>
                      <a:endParaRPr lang="fr-FR" dirty="0"/>
                    </a:p>
                  </a:txBody>
                  <a:tcPr/>
                </a:tc>
                <a:tc>
                  <a:txBody>
                    <a:bodyPr/>
                    <a:lstStyle/>
                    <a:p>
                      <a:r>
                        <a:rPr lang="fr-FR" dirty="0" smtClean="0"/>
                        <a:t>Identifier et comprendre les effets de la science sur les sociétés et sur l’environnement</a:t>
                      </a:r>
                      <a:endParaRPr lang="fr-FR" dirty="0"/>
                    </a:p>
                  </a:txBody>
                  <a:tcPr/>
                </a:tc>
                <a:extLst>
                  <a:ext uri="{0D108BD9-81ED-4DB2-BD59-A6C34878D82A}">
                    <a16:rowId xmlns:a16="http://schemas.microsoft.com/office/drawing/2014/main" val="1724523398"/>
                  </a:ext>
                </a:extLst>
              </a:tr>
              <a:tr h="576072">
                <a:tc>
                  <a:txBody>
                    <a:bodyPr/>
                    <a:lstStyle/>
                    <a:p>
                      <a:r>
                        <a:rPr lang="fr-FR" dirty="0" smtClean="0"/>
                        <a:t>1- Une longue histoire de la matière </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010727275"/>
                  </a:ext>
                </a:extLst>
              </a:tr>
              <a:tr h="576072">
                <a:tc>
                  <a:txBody>
                    <a:bodyPr/>
                    <a:lstStyle/>
                    <a:p>
                      <a:r>
                        <a:rPr lang="fr-FR" dirty="0" smtClean="0"/>
                        <a:t>2- Le Soleil, notre source d’énergie </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189452286"/>
                  </a:ext>
                </a:extLst>
              </a:tr>
              <a:tr h="1069848">
                <a:tc>
                  <a:txBody>
                    <a:bodyPr/>
                    <a:lstStyle/>
                    <a:p>
                      <a:r>
                        <a:rPr lang="fr-FR" dirty="0" smtClean="0"/>
                        <a:t>3- La Terre, un astre singulier</a:t>
                      </a:r>
                      <a:endParaRPr lang="fr-FR" dirty="0"/>
                    </a:p>
                  </a:txBody>
                  <a:tcPr/>
                </a:tc>
                <a:tc>
                  <a:txBody>
                    <a:bodyPr/>
                    <a:lstStyle/>
                    <a:p>
                      <a:endParaRPr lang="fr-FR" dirty="0" smtClean="0"/>
                    </a:p>
                    <a:p>
                      <a:endParaRPr lang="fr-FR" dirty="0" smtClean="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8031595"/>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3197374350"/>
              </p:ext>
            </p:extLst>
          </p:nvPr>
        </p:nvGraphicFramePr>
        <p:xfrm>
          <a:off x="913774" y="4794069"/>
          <a:ext cx="10363200" cy="1231112"/>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694532210"/>
                    </a:ext>
                  </a:extLst>
                </a:gridCol>
                <a:gridCol w="2590800">
                  <a:extLst>
                    <a:ext uri="{9D8B030D-6E8A-4147-A177-3AD203B41FA5}">
                      <a16:colId xmlns:a16="http://schemas.microsoft.com/office/drawing/2014/main" val="3008337361"/>
                    </a:ext>
                  </a:extLst>
                </a:gridCol>
                <a:gridCol w="2590800">
                  <a:extLst>
                    <a:ext uri="{9D8B030D-6E8A-4147-A177-3AD203B41FA5}">
                      <a16:colId xmlns:a16="http://schemas.microsoft.com/office/drawing/2014/main" val="2661833268"/>
                    </a:ext>
                  </a:extLst>
                </a:gridCol>
                <a:gridCol w="2590800">
                  <a:extLst>
                    <a:ext uri="{9D8B030D-6E8A-4147-A177-3AD203B41FA5}">
                      <a16:colId xmlns:a16="http://schemas.microsoft.com/office/drawing/2014/main" val="1946588456"/>
                    </a:ext>
                  </a:extLst>
                </a:gridCol>
              </a:tblGrid>
              <a:tr h="1231112">
                <a:tc>
                  <a:txBody>
                    <a:bodyPr/>
                    <a:lstStyle/>
                    <a:p>
                      <a:r>
                        <a:rPr lang="fr-FR" dirty="0" smtClean="0"/>
                        <a:t>4- Son et musique, porteurs d’information </a:t>
                      </a:r>
                      <a:endParaRPr lang="fr-FR" dirty="0"/>
                    </a:p>
                  </a:txBody>
                  <a:tcPr/>
                </a:tc>
                <a:tc>
                  <a:txBody>
                    <a:bodyPr/>
                    <a:lstStyle/>
                    <a:p>
                      <a:endParaRPr lang="fr-FR" dirty="0" smtClean="0"/>
                    </a:p>
                    <a:p>
                      <a:endParaRPr lang="fr-FR" dirty="0" smtClean="0"/>
                    </a:p>
                    <a:p>
                      <a:endParaRPr lang="fr-FR" dirty="0" smtClean="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2441831589"/>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241345294"/>
              </p:ext>
            </p:extLst>
          </p:nvPr>
        </p:nvGraphicFramePr>
        <p:xfrm>
          <a:off x="913774" y="5924877"/>
          <a:ext cx="10363200" cy="1069848"/>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694532210"/>
                    </a:ext>
                  </a:extLst>
                </a:gridCol>
                <a:gridCol w="2590800">
                  <a:extLst>
                    <a:ext uri="{9D8B030D-6E8A-4147-A177-3AD203B41FA5}">
                      <a16:colId xmlns:a16="http://schemas.microsoft.com/office/drawing/2014/main" val="3008337361"/>
                    </a:ext>
                  </a:extLst>
                </a:gridCol>
                <a:gridCol w="2590800">
                  <a:extLst>
                    <a:ext uri="{9D8B030D-6E8A-4147-A177-3AD203B41FA5}">
                      <a16:colId xmlns:a16="http://schemas.microsoft.com/office/drawing/2014/main" val="2661833268"/>
                    </a:ext>
                  </a:extLst>
                </a:gridCol>
                <a:gridCol w="2590800">
                  <a:extLst>
                    <a:ext uri="{9D8B030D-6E8A-4147-A177-3AD203B41FA5}">
                      <a16:colId xmlns:a16="http://schemas.microsoft.com/office/drawing/2014/main" val="1946588456"/>
                    </a:ext>
                  </a:extLst>
                </a:gridCol>
              </a:tblGrid>
              <a:tr h="1069848">
                <a:tc>
                  <a:txBody>
                    <a:bodyPr/>
                    <a:lstStyle/>
                    <a:p>
                      <a:r>
                        <a:rPr lang="fr-FR" dirty="0" smtClean="0"/>
                        <a:t>5- Projet scientifique (expérimental et numérique)</a:t>
                      </a:r>
                      <a:endParaRPr lang="fr-FR" dirty="0"/>
                    </a:p>
                  </a:txBody>
                  <a:tcPr>
                    <a:solidFill>
                      <a:schemeClr val="accent1">
                        <a:lumMod val="60000"/>
                        <a:lumOff val="40000"/>
                      </a:schemeClr>
                    </a:solidFill>
                  </a:tcPr>
                </a:tc>
                <a:tc>
                  <a:txBody>
                    <a:bodyPr/>
                    <a:lstStyle/>
                    <a:p>
                      <a:endParaRPr lang="fr-FR" dirty="0" smtClean="0"/>
                    </a:p>
                    <a:p>
                      <a:endParaRPr lang="fr-FR" dirty="0" smtClean="0"/>
                    </a:p>
                    <a:p>
                      <a:endParaRPr lang="fr-FR" dirty="0" smtClean="0"/>
                    </a:p>
                  </a:txBody>
                  <a:tcPr>
                    <a:solidFill>
                      <a:schemeClr val="accent1">
                        <a:lumMod val="60000"/>
                        <a:lumOff val="40000"/>
                      </a:schemeClr>
                    </a:solidFill>
                  </a:tcPr>
                </a:tc>
                <a:tc>
                  <a:txBody>
                    <a:bodyPr/>
                    <a:lstStyle/>
                    <a:p>
                      <a:endParaRPr lang="fr-FR" dirty="0"/>
                    </a:p>
                  </a:txBody>
                  <a:tcPr>
                    <a:solidFill>
                      <a:schemeClr val="accent1">
                        <a:lumMod val="60000"/>
                        <a:lumOff val="40000"/>
                      </a:schemeClr>
                    </a:solidFill>
                  </a:tcPr>
                </a:tc>
                <a:tc>
                  <a:txBody>
                    <a:bodyPr/>
                    <a:lstStyle/>
                    <a:p>
                      <a:endParaRPr lang="fr-FR" dirty="0"/>
                    </a:p>
                  </a:txBody>
                  <a:tcPr>
                    <a:solidFill>
                      <a:schemeClr val="accent1">
                        <a:lumMod val="60000"/>
                        <a:lumOff val="40000"/>
                      </a:schemeClr>
                    </a:solidFill>
                  </a:tcPr>
                </a:tc>
                <a:extLst>
                  <a:ext uri="{0D108BD9-81ED-4DB2-BD59-A6C34878D82A}">
                    <a16:rowId xmlns:a16="http://schemas.microsoft.com/office/drawing/2014/main" val="2441831589"/>
                  </a:ext>
                </a:extLst>
              </a:tr>
            </a:tbl>
          </a:graphicData>
        </a:graphic>
      </p:graphicFrame>
    </p:spTree>
    <p:extLst>
      <p:ext uri="{BB962C8B-B14F-4D97-AF65-F5344CB8AC3E}">
        <p14:creationId xmlns:p14="http://schemas.microsoft.com/office/powerpoint/2010/main" val="2717341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En bilan :</a:t>
            </a:r>
            <a:br>
              <a:rPr lang="fr-FR" b="1" dirty="0" smtClean="0"/>
            </a:br>
            <a:r>
              <a:rPr lang="fr-FR" b="1" dirty="0" smtClean="0"/>
              <a:t>DES </a:t>
            </a:r>
            <a:r>
              <a:rPr lang="fr-FR" b="1" dirty="0"/>
              <a:t>INTENTIONS DU PRÉAMBULE À LA DÉCLINAISON THÉMATIQUE </a:t>
            </a:r>
            <a:r>
              <a:rPr lang="fr-FR" b="1" dirty="0" smtClean="0"/>
              <a:t>Pour:</a:t>
            </a:r>
            <a:r>
              <a:rPr lang="fr-FR" b="1" dirty="0"/>
              <a:t/>
            </a:r>
            <a:br>
              <a:rPr lang="fr-FR" b="1" dirty="0"/>
            </a:br>
            <a:endParaRPr lang="fr-FR" b="1" dirty="0"/>
          </a:p>
        </p:txBody>
      </p:sp>
      <p:sp>
        <p:nvSpPr>
          <p:cNvPr id="3" name="Espace réservé du contenu 2"/>
          <p:cNvSpPr>
            <a:spLocks noGrp="1"/>
          </p:cNvSpPr>
          <p:nvPr>
            <p:ph sz="quarter" idx="13"/>
          </p:nvPr>
        </p:nvSpPr>
        <p:spPr/>
        <p:txBody>
          <a:bodyPr/>
          <a:lstStyle/>
          <a:p>
            <a:pPr marL="0" indent="0">
              <a:buNone/>
            </a:pPr>
            <a:r>
              <a:rPr lang="fr-FR" dirty="0" smtClean="0"/>
              <a:t>• </a:t>
            </a:r>
            <a:r>
              <a:rPr lang="fr-FR" sz="2400" b="1" dirty="0">
                <a:solidFill>
                  <a:srgbClr val="FF0000"/>
                </a:solidFill>
              </a:rPr>
              <a:t>Stabiliser des savoirs </a:t>
            </a:r>
            <a:r>
              <a:rPr lang="fr-FR" sz="2400" b="1" dirty="0"/>
              <a:t>plus que </a:t>
            </a:r>
            <a:r>
              <a:rPr lang="fr-FR" sz="2400" b="1" dirty="0">
                <a:solidFill>
                  <a:srgbClr val="FF0000"/>
                </a:solidFill>
              </a:rPr>
              <a:t>construire des savoirs </a:t>
            </a:r>
            <a:r>
              <a:rPr lang="fr-FR" sz="2400" b="1" dirty="0" smtClean="0">
                <a:solidFill>
                  <a:srgbClr val="FF0000"/>
                </a:solidFill>
              </a:rPr>
              <a:t>nouveaux</a:t>
            </a:r>
          </a:p>
          <a:p>
            <a:pPr marL="0" indent="0">
              <a:buNone/>
            </a:pPr>
            <a:r>
              <a:rPr lang="fr-FR" dirty="0" smtClean="0"/>
              <a:t> </a:t>
            </a:r>
            <a:r>
              <a:rPr lang="fr-FR" dirty="0"/>
              <a:t>• </a:t>
            </a:r>
            <a:r>
              <a:rPr lang="fr-FR" sz="2400" b="1" dirty="0"/>
              <a:t>Prendre appui sur cette stabilisation pour atteindre les objectifs généraux</a:t>
            </a:r>
          </a:p>
          <a:p>
            <a:pPr marL="0" indent="0">
              <a:buNone/>
            </a:pPr>
            <a:endParaRPr lang="fr-FR" sz="2400" b="1" dirty="0"/>
          </a:p>
        </p:txBody>
      </p:sp>
    </p:spTree>
    <p:extLst>
      <p:ext uri="{BB962C8B-B14F-4D97-AF65-F5344CB8AC3E}">
        <p14:creationId xmlns:p14="http://schemas.microsoft.com/office/powerpoint/2010/main" val="302235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UNE NAVIGATION ENTRE LES ÉCUEILS</a:t>
            </a:r>
            <a:br>
              <a:rPr lang="fr-FR" b="1" dirty="0"/>
            </a:br>
            <a:endParaRPr lang="fr-FR" b="1" dirty="0"/>
          </a:p>
        </p:txBody>
      </p:sp>
      <p:sp>
        <p:nvSpPr>
          <p:cNvPr id="3" name="Espace réservé du contenu 2"/>
          <p:cNvSpPr>
            <a:spLocks noGrp="1"/>
          </p:cNvSpPr>
          <p:nvPr>
            <p:ph sz="quarter" idx="13"/>
          </p:nvPr>
        </p:nvSpPr>
        <p:spPr>
          <a:xfrm>
            <a:off x="913774" y="2367092"/>
            <a:ext cx="10364452" cy="3424107"/>
          </a:xfrm>
        </p:spPr>
        <p:txBody>
          <a:bodyPr>
            <a:normAutofit/>
          </a:bodyPr>
          <a:lstStyle/>
          <a:p>
            <a:pPr marL="0" indent="0">
              <a:buNone/>
            </a:pPr>
            <a:r>
              <a:rPr lang="fr-FR" sz="2400" dirty="0" smtClean="0"/>
              <a:t>• </a:t>
            </a:r>
            <a:r>
              <a:rPr lang="fr-FR" sz="2400" dirty="0"/>
              <a:t>Ennuyer les spécialistes </a:t>
            </a:r>
            <a:r>
              <a:rPr lang="fr-FR" sz="2400" dirty="0" smtClean="0"/>
              <a:t>…perdre </a:t>
            </a:r>
            <a:r>
              <a:rPr lang="fr-FR" sz="2400" dirty="0"/>
              <a:t>les non spécialistes </a:t>
            </a:r>
            <a:endParaRPr lang="fr-FR" sz="2400" dirty="0" smtClean="0"/>
          </a:p>
          <a:p>
            <a:pPr marL="0" indent="0">
              <a:buNone/>
            </a:pPr>
            <a:r>
              <a:rPr lang="fr-FR" sz="2400" dirty="0" smtClean="0"/>
              <a:t>• </a:t>
            </a:r>
            <a:r>
              <a:rPr lang="fr-FR" sz="2400" dirty="0"/>
              <a:t>Tenir compte des acquis antérieurs </a:t>
            </a:r>
            <a:endParaRPr lang="fr-FR" sz="2400" dirty="0" smtClean="0"/>
          </a:p>
          <a:p>
            <a:pPr marL="0" indent="0">
              <a:buNone/>
            </a:pPr>
            <a:r>
              <a:rPr lang="fr-FR" sz="2400" dirty="0" smtClean="0"/>
              <a:t>• </a:t>
            </a:r>
            <a:r>
              <a:rPr lang="fr-FR" sz="2400" dirty="0"/>
              <a:t>Traiter autre chose qu’en spécialité … </a:t>
            </a:r>
            <a:endParaRPr lang="fr-FR" sz="2400" dirty="0" smtClean="0"/>
          </a:p>
          <a:p>
            <a:pPr marL="0" indent="0">
              <a:buNone/>
            </a:pPr>
            <a:r>
              <a:rPr lang="fr-FR" sz="2400" dirty="0" smtClean="0"/>
              <a:t>• </a:t>
            </a:r>
            <a:r>
              <a:rPr lang="fr-FR" sz="2400" dirty="0"/>
              <a:t>…mais des choses importantes tout de même!</a:t>
            </a:r>
          </a:p>
          <a:p>
            <a:pPr marL="0" indent="0">
              <a:buNone/>
            </a:pPr>
            <a:r>
              <a:rPr lang="fr-FR" sz="2400" dirty="0" smtClean="0"/>
              <a:t>• </a:t>
            </a:r>
            <a:r>
              <a:rPr lang="fr-FR" sz="2400" dirty="0"/>
              <a:t>Donner une place à l’ensemble des champs disciplinaires (SVT, PC, </a:t>
            </a:r>
            <a:r>
              <a:rPr lang="fr-FR" sz="2400" dirty="0" smtClean="0"/>
              <a:t>Maths, </a:t>
            </a:r>
            <a:r>
              <a:rPr lang="fr-FR" sz="2400" dirty="0" err="1" smtClean="0"/>
              <a:t>sI</a:t>
            </a:r>
            <a:r>
              <a:rPr lang="fr-FR" sz="2400" dirty="0"/>
              <a:t>)</a:t>
            </a:r>
          </a:p>
        </p:txBody>
      </p:sp>
    </p:spTree>
    <p:extLst>
      <p:ext uri="{BB962C8B-B14F-4D97-AF65-F5344CB8AC3E}">
        <p14:creationId xmlns:p14="http://schemas.microsoft.com/office/powerpoint/2010/main" val="2652087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0252" y="2256248"/>
            <a:ext cx="10364451" cy="1596177"/>
          </a:xfrm>
        </p:spPr>
        <p:txBody>
          <a:bodyPr>
            <a:normAutofit/>
          </a:bodyPr>
          <a:lstStyle/>
          <a:p>
            <a:r>
              <a:rPr lang="fr-FR" sz="4000" dirty="0" smtClean="0"/>
              <a:t>LE projet expérimental et numérique</a:t>
            </a:r>
            <a:endParaRPr lang="fr-FR" sz="4000" dirty="0"/>
          </a:p>
        </p:txBody>
      </p:sp>
    </p:spTree>
    <p:extLst>
      <p:ext uri="{BB962C8B-B14F-4D97-AF65-F5344CB8AC3E}">
        <p14:creationId xmlns:p14="http://schemas.microsoft.com/office/powerpoint/2010/main" val="968070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215937194"/>
              </p:ext>
            </p:extLst>
          </p:nvPr>
        </p:nvGraphicFramePr>
        <p:xfrm>
          <a:off x="1214651" y="230007"/>
          <a:ext cx="9594376" cy="6323673"/>
        </p:xfrm>
        <a:graphic>
          <a:graphicData uri="http://schemas.openxmlformats.org/drawingml/2006/table">
            <a:tbl>
              <a:tblPr firstRow="1" firstCol="1" bandRow="1">
                <a:tableStyleId>{5C22544A-7EE6-4342-B048-85BDC9FD1C3A}</a:tableStyleId>
              </a:tblPr>
              <a:tblGrid>
                <a:gridCol w="9594376">
                  <a:extLst>
                    <a:ext uri="{9D8B030D-6E8A-4147-A177-3AD203B41FA5}">
                      <a16:colId xmlns:a16="http://schemas.microsoft.com/office/drawing/2014/main" val="1784649835"/>
                    </a:ext>
                  </a:extLst>
                </a:gridCol>
              </a:tblGrid>
              <a:tr h="463446">
                <a:tc>
                  <a:txBody>
                    <a:bodyPr/>
                    <a:lstStyle/>
                    <a:p>
                      <a:pPr>
                        <a:lnSpc>
                          <a:spcPct val="107000"/>
                        </a:lnSpc>
                        <a:spcAft>
                          <a:spcPts val="0"/>
                        </a:spcAft>
                      </a:pPr>
                      <a:r>
                        <a:rPr lang="fr-FR" sz="2800" dirty="0" smtClean="0">
                          <a:effectLst/>
                        </a:rPr>
                        <a:t>Projet expérimental et numérique : PC – Maths - SVT</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1189788"/>
                  </a:ext>
                </a:extLst>
              </a:tr>
              <a:tr h="886932">
                <a:tc>
                  <a:txBody>
                    <a:bodyPr/>
                    <a:lstStyle/>
                    <a:p>
                      <a:pPr>
                        <a:lnSpc>
                          <a:spcPct val="107000"/>
                        </a:lnSpc>
                        <a:spcAft>
                          <a:spcPts val="0"/>
                        </a:spcAft>
                      </a:pPr>
                      <a:r>
                        <a:rPr lang="fr-FR" sz="1100" dirty="0">
                          <a:effectLst/>
                        </a:rPr>
                        <a:t> </a:t>
                      </a:r>
                      <a:endParaRPr lang="fr-FR" sz="1400" dirty="0" smtClean="0">
                        <a:effectLst/>
                        <a:latin typeface="Arial" panose="020B0604020202020204" pitchFamily="34" charset="0"/>
                        <a:cs typeface="Arial" panose="020B0604020202020204" pitchFamily="34" charset="0"/>
                      </a:endParaRPr>
                    </a:p>
                    <a:p>
                      <a:pPr>
                        <a:lnSpc>
                          <a:spcPct val="107000"/>
                        </a:lnSpc>
                        <a:spcAft>
                          <a:spcPts val="0"/>
                        </a:spcAft>
                      </a:pPr>
                      <a:endParaRPr lang="fr-FR" sz="1400" dirty="0" smtClean="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fr-FR" sz="2400" dirty="0" smtClean="0">
                          <a:effectLst/>
                          <a:latin typeface="Arial" panose="020B0604020202020204" pitchFamily="34" charset="0"/>
                          <a:ea typeface="Calibri" panose="020F0502020204030204" pitchFamily="34" charset="0"/>
                          <a:cs typeface="Arial" panose="020B0604020202020204" pitchFamily="34" charset="0"/>
                        </a:rPr>
                        <a:t>Le</a:t>
                      </a:r>
                      <a:r>
                        <a:rPr lang="fr-FR" sz="2400" baseline="0" dirty="0" smtClean="0">
                          <a:effectLst/>
                          <a:latin typeface="Arial" panose="020B0604020202020204" pitchFamily="34" charset="0"/>
                          <a:ea typeface="Calibri" panose="020F0502020204030204" pitchFamily="34" charset="0"/>
                          <a:cs typeface="Arial" panose="020B0604020202020204" pitchFamily="34" charset="0"/>
                        </a:rPr>
                        <a:t> projet expérimental et numérique comporte trois dimensions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4068909"/>
                  </a:ext>
                </a:extLst>
              </a:tr>
              <a:tr h="2213692">
                <a:tc>
                  <a:txBody>
                    <a:bodyPr/>
                    <a:lstStyle/>
                    <a:p>
                      <a:pPr marL="342900" lvl="0" indent="-342900">
                        <a:lnSpc>
                          <a:spcPct val="107000"/>
                        </a:lnSpc>
                        <a:spcAft>
                          <a:spcPts val="0"/>
                        </a:spcAft>
                        <a:buFont typeface="Symbol" panose="05050102010706020507" pitchFamily="18" charset="2"/>
                        <a:buChar char=""/>
                      </a:pPr>
                      <a:endParaRPr lang="fr-FR" sz="2000" dirty="0" smtClean="0">
                        <a:effectLst/>
                      </a:endParaRPr>
                    </a:p>
                    <a:p>
                      <a:pPr marL="342900" lvl="0" indent="-342900">
                        <a:lnSpc>
                          <a:spcPct val="107000"/>
                        </a:lnSpc>
                        <a:spcAft>
                          <a:spcPts val="0"/>
                        </a:spcAft>
                        <a:buFont typeface="Symbol" panose="05050102010706020507" pitchFamily="18" charset="2"/>
                        <a:buChar char=""/>
                      </a:pPr>
                      <a:r>
                        <a:rPr lang="fr-FR" sz="2000" dirty="0" smtClean="0">
                          <a:effectLst/>
                        </a:rPr>
                        <a:t>utilisation d’un capteur éventuellement réalisé en classe ; </a:t>
                      </a:r>
                    </a:p>
                    <a:p>
                      <a:pPr marL="342900" lvl="0" indent="-342900">
                        <a:lnSpc>
                          <a:spcPct val="107000"/>
                        </a:lnSpc>
                        <a:spcAft>
                          <a:spcPts val="0"/>
                        </a:spcAft>
                        <a:buFont typeface="Symbol" panose="05050102010706020507" pitchFamily="18" charset="2"/>
                        <a:buChar char=""/>
                      </a:pPr>
                      <a:endParaRPr lang="fr-FR" sz="2000" dirty="0" smtClean="0">
                        <a:effectLst/>
                      </a:endParaRPr>
                    </a:p>
                    <a:p>
                      <a:pPr marL="342900" lvl="0" indent="-342900">
                        <a:lnSpc>
                          <a:spcPct val="107000"/>
                        </a:lnSpc>
                        <a:spcAft>
                          <a:spcPts val="0"/>
                        </a:spcAft>
                        <a:buFont typeface="Symbol" panose="05050102010706020507" pitchFamily="18" charset="2"/>
                        <a:buChar char=""/>
                      </a:pPr>
                      <a:r>
                        <a:rPr lang="fr-FR" sz="2000" dirty="0" smtClean="0">
                          <a:effectLst/>
                        </a:rPr>
                        <a:t>acquisition numérique de données ; </a:t>
                      </a:r>
                      <a:r>
                        <a:rPr lang="fr-FR" sz="2000" dirty="0">
                          <a:effectLst/>
                        </a:rPr>
                        <a:t> </a:t>
                      </a:r>
                      <a:endParaRPr lang="fr-FR" sz="2000" dirty="0" smtClean="0">
                        <a:effectLst/>
                      </a:endParaRPr>
                    </a:p>
                    <a:p>
                      <a:pPr marL="0" lvl="0" indent="0">
                        <a:lnSpc>
                          <a:spcPct val="107000"/>
                        </a:lnSpc>
                        <a:spcAft>
                          <a:spcPts val="0"/>
                        </a:spcAft>
                        <a:buFont typeface="Symbol" panose="05050102010706020507" pitchFamily="18" charset="2"/>
                        <a:buNone/>
                      </a:pPr>
                      <a:endParaRPr lang="fr-FR" sz="2000" dirty="0">
                        <a:effectLst/>
                      </a:endParaRPr>
                    </a:p>
                    <a:p>
                      <a:pPr marL="342900" lvl="0" indent="-342900">
                        <a:lnSpc>
                          <a:spcPct val="107000"/>
                        </a:lnSpc>
                        <a:spcAft>
                          <a:spcPts val="0"/>
                        </a:spcAft>
                        <a:buFont typeface="Symbol" panose="05050102010706020507" pitchFamily="18" charset="2"/>
                        <a:buChar char=""/>
                      </a:pPr>
                      <a:r>
                        <a:rPr lang="fr-FR" sz="2000" dirty="0" smtClean="0">
                          <a:effectLst/>
                        </a:rPr>
                        <a:t>traitement, représentation et interprétation de ces données.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386178"/>
                  </a:ext>
                </a:extLst>
              </a:tr>
              <a:tr h="919868">
                <a:tc>
                  <a:txBody>
                    <a:bodyPr/>
                    <a:lstStyle/>
                    <a:p>
                      <a:pPr marL="0" lvl="0" indent="0">
                        <a:lnSpc>
                          <a:spcPct val="107000"/>
                        </a:lnSpc>
                        <a:spcAft>
                          <a:spcPts val="0"/>
                        </a:spcAft>
                        <a:buFont typeface="Symbol" panose="05050102010706020507" pitchFamily="18" charset="2"/>
                        <a:buNone/>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0"/>
                        </a:spcAft>
                        <a:buFont typeface="Symbol" panose="05050102010706020507" pitchFamily="18" charset="2"/>
                        <a:buNone/>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Le projet peut être</a:t>
                      </a:r>
                      <a:r>
                        <a:rPr lang="fr-FR" sz="2000" baseline="0" dirty="0" smtClean="0">
                          <a:effectLst/>
                          <a:latin typeface="Calibri" panose="020F0502020204030204" pitchFamily="34" charset="0"/>
                          <a:ea typeface="Calibri" panose="020F0502020204030204" pitchFamily="34" charset="0"/>
                          <a:cs typeface="Times New Roman" panose="02020603050405020304" pitchFamily="18" charset="0"/>
                        </a:rPr>
                        <a:t> choisi librement et s’appuyer ou pas sur le programme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6460335"/>
                  </a:ext>
                </a:extLst>
              </a:tr>
              <a:tr h="919867">
                <a:tc>
                  <a:txBody>
                    <a:bodyPr/>
                    <a:lstStyle/>
                    <a:p>
                      <a:pPr marL="342900" lvl="0" indent="-342900">
                        <a:lnSpc>
                          <a:spcPct val="107000"/>
                        </a:lnSpc>
                        <a:spcAft>
                          <a:spcPts val="0"/>
                        </a:spcAft>
                        <a:buFont typeface="Symbol" panose="05050102010706020507" pitchFamily="18" charset="2"/>
                        <a:buChar char=""/>
                      </a:pPr>
                      <a:endParaRPr lang="fr-F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0"/>
                        </a:spcAft>
                        <a:buFont typeface="Symbol" panose="05050102010706020507" pitchFamily="18" charset="2"/>
                        <a:buNone/>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Durée du projet : environ 12 h</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0629170"/>
                  </a:ext>
                </a:extLst>
              </a:tr>
              <a:tr h="919868">
                <a:tc>
                  <a:txBody>
                    <a:bodyPr/>
                    <a:lstStyle/>
                    <a:p>
                      <a:pPr marL="0" lvl="0" indent="0">
                        <a:lnSpc>
                          <a:spcPct val="107000"/>
                        </a:lnSpc>
                        <a:spcAft>
                          <a:spcPts val="0"/>
                        </a:spcAft>
                        <a:buFont typeface="Symbol" panose="05050102010706020507" pitchFamily="18" charset="2"/>
                        <a:buNone/>
                      </a:pPr>
                      <a:r>
                        <a:rPr lang="fr-FR" sz="2000" dirty="0" smtClean="0">
                          <a:effectLst/>
                          <a:latin typeface="Calibri" panose="020F0502020204030204" pitchFamily="34" charset="0"/>
                          <a:ea typeface="Calibri" panose="020F0502020204030204" pitchFamily="34" charset="0"/>
                          <a:cs typeface="Times New Roman" panose="02020603050405020304" pitchFamily="18" charset="0"/>
                        </a:rPr>
                        <a:t>La dimension numérique repose sur l’utilisation de matériels (capteur éventuellement associé à un microcontrôleur) et de logiciels (tableur, environnement de programmation).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7267015"/>
                  </a:ext>
                </a:extLst>
              </a:tr>
            </a:tbl>
          </a:graphicData>
        </a:graphic>
      </p:graphicFrame>
    </p:spTree>
    <p:extLst>
      <p:ext uri="{BB962C8B-B14F-4D97-AF65-F5344CB8AC3E}">
        <p14:creationId xmlns:p14="http://schemas.microsoft.com/office/powerpoint/2010/main" val="20374584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78423" y="532262"/>
            <a:ext cx="9580729" cy="4462760"/>
          </a:xfrm>
          <a:prstGeom prst="rect">
            <a:avLst/>
          </a:prstGeom>
          <a:noFill/>
        </p:spPr>
        <p:txBody>
          <a:bodyPr wrap="square" rtlCol="0">
            <a:spAutoFit/>
          </a:bodyPr>
          <a:lstStyle/>
          <a:p>
            <a:r>
              <a:rPr lang="fr-FR" sz="2800" dirty="0" smtClean="0">
                <a:latin typeface="Arial" panose="020B0604020202020204" pitchFamily="34" charset="0"/>
                <a:cs typeface="Arial" panose="020B0604020202020204" pitchFamily="34" charset="0"/>
              </a:rPr>
              <a:t>Quelques conseils pour mettre en place le projet expérimental et numérique</a:t>
            </a:r>
          </a:p>
          <a:p>
            <a:endParaRPr lang="fr-FR" sz="28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2400" dirty="0" smtClean="0">
                <a:latin typeface="Arial" panose="020B0604020202020204" pitchFamily="34" charset="0"/>
                <a:cs typeface="Arial" panose="020B0604020202020204" pitchFamily="34" charset="0"/>
              </a:rPr>
              <a:t>Le projet expérimental et numérique peut se faire sur des heures contiguës ou réparties au long de l’année.</a:t>
            </a:r>
          </a:p>
          <a:p>
            <a:pPr marL="342900" indent="-342900">
              <a:buFont typeface="Arial" panose="020B0604020202020204" pitchFamily="34" charset="0"/>
              <a:buChar char="•"/>
            </a:pPr>
            <a:endParaRPr lang="fr-FR"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2400" dirty="0" smtClean="0">
                <a:latin typeface="Arial" panose="020B0604020202020204" pitchFamily="34" charset="0"/>
                <a:cs typeface="Arial" panose="020B0604020202020204" pitchFamily="34" charset="0"/>
              </a:rPr>
              <a:t>Le projet expérimental s’organise dans des conditions matérielles qui permettent un travail pratique effectif. </a:t>
            </a:r>
          </a:p>
          <a:p>
            <a:r>
              <a:rPr lang="fr-FR" sz="2400" dirty="0">
                <a:latin typeface="Arial" panose="020B0604020202020204" pitchFamily="34" charset="0"/>
                <a:cs typeface="Arial" panose="020B0604020202020204" pitchFamily="34" charset="0"/>
              </a:rPr>
              <a:t>	</a:t>
            </a:r>
            <a:endParaRPr lang="fr-FR" sz="2400" dirty="0" smtClean="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a:t>
            </a:r>
            <a:r>
              <a:rPr lang="fr-FR" sz="2800" dirty="0" smtClean="0">
                <a:solidFill>
                  <a:srgbClr val="FF0000"/>
                </a:solidFill>
                <a:latin typeface="Arial" panose="020B0604020202020204" pitchFamily="34" charset="0"/>
                <a:cs typeface="Arial" panose="020B0604020202020204" pitchFamily="34" charset="0"/>
              </a:rPr>
              <a:t>Il y a donc nécessité de groupes à effectifs réduits pour réaliser le projet expérimental et numérique.</a:t>
            </a:r>
            <a:endParaRPr lang="fr-FR" sz="2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4257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5" y="214314"/>
            <a:ext cx="11135351" cy="400050"/>
          </a:xfrm>
        </p:spPr>
        <p:txBody>
          <a:bodyPr>
            <a:normAutofit fontScale="90000"/>
          </a:bodyPr>
          <a:lstStyle/>
          <a:p>
            <a:pPr algn="l"/>
            <a:r>
              <a:rPr lang="fr-FR" b="1" dirty="0" smtClean="0"/>
              <a:t>Un exemple </a:t>
            </a:r>
            <a:r>
              <a:rPr lang="fr-FR" dirty="0" smtClean="0"/>
              <a:t>:</a:t>
            </a:r>
            <a:endParaRPr lang="fr-FR" dirty="0"/>
          </a:p>
        </p:txBody>
      </p:sp>
      <p:pic>
        <p:nvPicPr>
          <p:cNvPr id="4" name="Espace réservé du contenu 3"/>
          <p:cNvPicPr>
            <a:picLocks noGrp="1" noChangeAspect="1"/>
          </p:cNvPicPr>
          <p:nvPr>
            <p:ph sz="quarter" idx="13"/>
          </p:nvPr>
        </p:nvPicPr>
        <p:blipFill rotWithShape="1">
          <a:blip r:embed="rId2"/>
          <a:srcRect l="25666" t="23247" r="27128" b="6555"/>
          <a:stretch/>
        </p:blipFill>
        <p:spPr>
          <a:xfrm>
            <a:off x="3457541" y="-28575"/>
            <a:ext cx="8267305" cy="6912000"/>
          </a:xfrm>
          <a:prstGeom prst="rect">
            <a:avLst/>
          </a:prstGeom>
        </p:spPr>
      </p:pic>
    </p:spTree>
    <p:extLst>
      <p:ext uri="{BB962C8B-B14F-4D97-AF65-F5344CB8AC3E}">
        <p14:creationId xmlns:p14="http://schemas.microsoft.com/office/powerpoint/2010/main" val="1182289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51012" y="1259842"/>
            <a:ext cx="8689976" cy="2509213"/>
          </a:xfrm>
        </p:spPr>
        <p:txBody>
          <a:bodyPr/>
          <a:lstStyle/>
          <a:p>
            <a:r>
              <a:rPr lang="fr-FR" dirty="0" smtClean="0"/>
              <a:t>LES évaluations E3C et les sujets zéro</a:t>
            </a:r>
            <a:endParaRPr lang="fr-FR" dirty="0"/>
          </a:p>
        </p:txBody>
      </p:sp>
    </p:spTree>
    <p:extLst>
      <p:ext uri="{BB962C8B-B14F-4D97-AF65-F5344CB8AC3E}">
        <p14:creationId xmlns:p14="http://schemas.microsoft.com/office/powerpoint/2010/main" val="2171132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50627" y="1501254"/>
            <a:ext cx="10331355" cy="3293209"/>
          </a:xfrm>
          <a:prstGeom prst="rect">
            <a:avLst/>
          </a:prstGeom>
          <a:noFill/>
        </p:spPr>
        <p:txBody>
          <a:bodyPr wrap="square" rtlCol="0">
            <a:spAutoFit/>
          </a:bodyPr>
          <a:lstStyle/>
          <a:p>
            <a:pPr algn="ctr"/>
            <a:r>
              <a:rPr lang="fr-FR" sz="2800" b="1" dirty="0">
                <a:latin typeface="Arial" panose="020B0604020202020204" pitchFamily="34" charset="0"/>
                <a:cs typeface="Arial" panose="020B0604020202020204" pitchFamily="34" charset="0"/>
              </a:rPr>
              <a:t>L’évaluation de l’enseignement scientifique au BAC</a:t>
            </a:r>
          </a:p>
          <a:p>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En classe de première, l’arrêté du 16 juillet 2018 fixe l’évaluation de cet enseignement lors du  contrôle continu avec l’enseignement de spécialité non choisi </a:t>
            </a:r>
            <a:r>
              <a:rPr lang="fr-FR" sz="2400" dirty="0" smtClean="0">
                <a:latin typeface="Arial" panose="020B0604020202020204" pitchFamily="34" charset="0"/>
                <a:cs typeface="Arial" panose="020B0604020202020204" pitchFamily="34" charset="0"/>
              </a:rPr>
              <a:t>pour la terminale par </a:t>
            </a:r>
            <a:r>
              <a:rPr lang="fr-FR" sz="2400" dirty="0">
                <a:latin typeface="Arial" panose="020B0604020202020204" pitchFamily="34" charset="0"/>
                <a:cs typeface="Arial" panose="020B0604020202020204" pitchFamily="34" charset="0"/>
              </a:rPr>
              <a:t>les élèves en fin d’année scolaire</a:t>
            </a:r>
          </a:p>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En classe de terminale, une deuxième épreuve de contrôle continu aura lieu au deuxième trimestre</a:t>
            </a:r>
            <a:r>
              <a:rPr lang="fr-FR"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7502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25087" y="477671"/>
            <a:ext cx="7328848" cy="523220"/>
          </a:xfrm>
          <a:prstGeom prst="rect">
            <a:avLst/>
          </a:prstGeom>
          <a:noFill/>
        </p:spPr>
        <p:txBody>
          <a:bodyPr wrap="square" rtlCol="0">
            <a:spAutoFit/>
          </a:bodyPr>
          <a:lstStyle/>
          <a:p>
            <a:pPr algn="ctr"/>
            <a:r>
              <a:rPr lang="fr-FR" sz="2800" dirty="0" smtClean="0">
                <a:latin typeface="Arial" panose="020B0604020202020204" pitchFamily="34" charset="0"/>
                <a:cs typeface="Arial" panose="020B0604020202020204" pitchFamily="34" charset="0"/>
              </a:rPr>
              <a:t>Le GTP  ENSEIGNEMENT SCIENTIFIQUE</a:t>
            </a:r>
            <a:r>
              <a:rPr lang="fr-FR" dirty="0" smtClean="0"/>
              <a:t>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633792252"/>
              </p:ext>
            </p:extLst>
          </p:nvPr>
        </p:nvGraphicFramePr>
        <p:xfrm>
          <a:off x="1351129" y="1323838"/>
          <a:ext cx="9635320" cy="4899540"/>
        </p:xfrm>
        <a:graphic>
          <a:graphicData uri="http://schemas.openxmlformats.org/drawingml/2006/table">
            <a:tbl>
              <a:tblPr firstRow="1" firstCol="1" bandRow="1">
                <a:tableStyleId>{5C22544A-7EE6-4342-B048-85BDC9FD1C3A}</a:tableStyleId>
              </a:tblPr>
              <a:tblGrid>
                <a:gridCol w="2406610">
                  <a:extLst>
                    <a:ext uri="{9D8B030D-6E8A-4147-A177-3AD203B41FA5}">
                      <a16:colId xmlns:a16="http://schemas.microsoft.com/office/drawing/2014/main" val="3524636515"/>
                    </a:ext>
                  </a:extLst>
                </a:gridCol>
                <a:gridCol w="1419311">
                  <a:extLst>
                    <a:ext uri="{9D8B030D-6E8A-4147-A177-3AD203B41FA5}">
                      <a16:colId xmlns:a16="http://schemas.microsoft.com/office/drawing/2014/main" val="1496430026"/>
                    </a:ext>
                  </a:extLst>
                </a:gridCol>
                <a:gridCol w="4197960">
                  <a:extLst>
                    <a:ext uri="{9D8B030D-6E8A-4147-A177-3AD203B41FA5}">
                      <a16:colId xmlns:a16="http://schemas.microsoft.com/office/drawing/2014/main" val="1383174261"/>
                    </a:ext>
                  </a:extLst>
                </a:gridCol>
                <a:gridCol w="1611439">
                  <a:extLst>
                    <a:ext uri="{9D8B030D-6E8A-4147-A177-3AD203B41FA5}">
                      <a16:colId xmlns:a16="http://schemas.microsoft.com/office/drawing/2014/main" val="3233617136"/>
                    </a:ext>
                  </a:extLst>
                </a:gridCol>
              </a:tblGrid>
              <a:tr h="594280">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Nom</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PRENOM</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LYCEE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Discipline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05038792"/>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MESDOUZE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Krishna</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Félix PROTO  Les Abymes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SVT</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9762187"/>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ETIENNE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Carole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Gerville REACHE Basse Terre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SVT</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59233972"/>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PYOTTE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Béatrice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Massabielle  Point à Pitre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SVT</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67587218"/>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BERNARD</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Frédéric</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BAIMBRIGE Les Abymes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SI</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52554515"/>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SOUPREMANIEN</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Rony</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Yves LEBORGNE Ste ANNE</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SI</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37140294"/>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NOEL</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Patrick</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Cité d’Excellence Sportive Les Abymes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Maths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96234593"/>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GROS-DESORMEAUX</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Claudia</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Charles COEFFIN  Baie Mahault</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Maths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7146565"/>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PROMENEUR</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Gérard</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Raoul Georges NICOLO Basse Terre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a:effectLst/>
                          <a:latin typeface="Arial" panose="020B0604020202020204" pitchFamily="34" charset="0"/>
                          <a:cs typeface="Arial" panose="020B0604020202020204" pitchFamily="34" charset="0"/>
                        </a:rPr>
                        <a:t>PC</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80433514"/>
                  </a:ext>
                </a:extLst>
              </a:tr>
              <a:tr h="430526">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JEANLYS</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Christelle</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Nord Grande Terre  Port Louis</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dirty="0">
                          <a:effectLst/>
                          <a:latin typeface="Arial" panose="020B0604020202020204" pitchFamily="34" charset="0"/>
                          <a:cs typeface="Arial" panose="020B0604020202020204" pitchFamily="34" charset="0"/>
                        </a:rPr>
                        <a:t>PC</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162517"/>
                  </a:ext>
                </a:extLst>
              </a:tr>
              <a:tr h="430526">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QUIDAL </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dirty="0">
                          <a:effectLst/>
                          <a:latin typeface="Arial" panose="020B0604020202020204" pitchFamily="34" charset="0"/>
                          <a:cs typeface="Arial" panose="020B0604020202020204" pitchFamily="34" charset="0"/>
                        </a:rPr>
                        <a:t>Doris</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l">
                        <a:lnSpc>
                          <a:spcPct val="107000"/>
                        </a:lnSpc>
                        <a:spcAft>
                          <a:spcPts val="0"/>
                        </a:spcAft>
                      </a:pPr>
                      <a:r>
                        <a:rPr lang="fr-FR" sz="1600">
                          <a:effectLst/>
                          <a:latin typeface="Arial" panose="020B0604020202020204" pitchFamily="34" charset="0"/>
                          <a:cs typeface="Arial" panose="020B0604020202020204" pitchFamily="34" charset="0"/>
                        </a:rPr>
                        <a:t>Jardin d’Essai Les Abymes</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fr-FR" sz="1600" dirty="0">
                          <a:effectLst/>
                          <a:latin typeface="Arial" panose="020B0604020202020204" pitchFamily="34" charset="0"/>
                          <a:cs typeface="Arial" panose="020B0604020202020204" pitchFamily="34" charset="0"/>
                        </a:rPr>
                        <a:t>PC</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55340821"/>
                  </a:ext>
                </a:extLst>
              </a:tr>
            </a:tbl>
          </a:graphicData>
        </a:graphic>
      </p:graphicFrame>
    </p:spTree>
    <p:extLst>
      <p:ext uri="{BB962C8B-B14F-4D97-AF65-F5344CB8AC3E}">
        <p14:creationId xmlns:p14="http://schemas.microsoft.com/office/powerpoint/2010/main" val="919263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1820" y="612845"/>
            <a:ext cx="10672550" cy="6001643"/>
          </a:xfrm>
          <a:prstGeom prst="rect">
            <a:avLst/>
          </a:prstGeom>
        </p:spPr>
        <p:txBody>
          <a:bodyPr wrap="square">
            <a:spAutoFit/>
          </a:bodyPr>
          <a:lstStyle/>
          <a:p>
            <a:pPr>
              <a:buFont typeface="Arial" panose="020B0604020202020204" pitchFamily="34" charset="0"/>
              <a:buChar char="•"/>
            </a:pPr>
            <a:r>
              <a:rPr lang="fr-FR" sz="2400" dirty="0" smtClean="0">
                <a:solidFill>
                  <a:srgbClr val="2C2B2B"/>
                </a:solidFill>
                <a:latin typeface="arial" panose="020B0604020202020204" pitchFamily="34" charset="0"/>
              </a:rPr>
              <a:t> Une unique </a:t>
            </a:r>
            <a:r>
              <a:rPr lang="fr-FR" sz="2400" dirty="0">
                <a:solidFill>
                  <a:srgbClr val="2C2B2B"/>
                </a:solidFill>
                <a:latin typeface="arial" panose="020B0604020202020204" pitchFamily="34" charset="0"/>
              </a:rPr>
              <a:t>épreuve en </a:t>
            </a:r>
            <a:r>
              <a:rPr lang="fr-FR" sz="2400" dirty="0" smtClean="0">
                <a:solidFill>
                  <a:srgbClr val="2C2B2B"/>
                </a:solidFill>
                <a:latin typeface="arial" panose="020B0604020202020204" pitchFamily="34" charset="0"/>
              </a:rPr>
              <a:t>1</a:t>
            </a:r>
            <a:r>
              <a:rPr lang="fr-FR" sz="2400" baseline="30000" dirty="0" smtClean="0">
                <a:solidFill>
                  <a:srgbClr val="2C2B2B"/>
                </a:solidFill>
                <a:latin typeface="arial" panose="020B0604020202020204" pitchFamily="34" charset="0"/>
              </a:rPr>
              <a:t>ère</a:t>
            </a:r>
            <a:r>
              <a:rPr lang="fr-FR" sz="2400" dirty="0" smtClean="0">
                <a:solidFill>
                  <a:srgbClr val="2C2B2B"/>
                </a:solidFill>
                <a:latin typeface="arial" panose="020B0604020202020204" pitchFamily="34" charset="0"/>
              </a:rPr>
              <a:t> </a:t>
            </a:r>
            <a:r>
              <a:rPr lang="fr-FR" sz="2400" dirty="0">
                <a:solidFill>
                  <a:srgbClr val="2C2B2B"/>
                </a:solidFill>
                <a:latin typeface="arial" panose="020B0604020202020204" pitchFamily="34" charset="0"/>
              </a:rPr>
              <a:t>(au 3</a:t>
            </a:r>
            <a:r>
              <a:rPr lang="fr-FR" sz="2400" baseline="30000" dirty="0">
                <a:solidFill>
                  <a:srgbClr val="2C2B2B"/>
                </a:solidFill>
                <a:latin typeface="arial" panose="020B0604020202020204" pitchFamily="34" charset="0"/>
              </a:rPr>
              <a:t>ème</a:t>
            </a:r>
            <a:r>
              <a:rPr lang="fr-FR" sz="2400" dirty="0">
                <a:solidFill>
                  <a:srgbClr val="2C2B2B"/>
                </a:solidFill>
                <a:latin typeface="arial" panose="020B0604020202020204" pitchFamily="34" charset="0"/>
              </a:rPr>
              <a:t> trimestre) et </a:t>
            </a:r>
            <a:r>
              <a:rPr lang="fr-FR" sz="2400" dirty="0" smtClean="0">
                <a:solidFill>
                  <a:srgbClr val="2C2B2B"/>
                </a:solidFill>
                <a:latin typeface="arial" panose="020B0604020202020204" pitchFamily="34" charset="0"/>
              </a:rPr>
              <a:t>une </a:t>
            </a:r>
            <a:r>
              <a:rPr lang="fr-FR" sz="2400" dirty="0">
                <a:solidFill>
                  <a:srgbClr val="2C2B2B"/>
                </a:solidFill>
                <a:latin typeface="arial" panose="020B0604020202020204" pitchFamily="34" charset="0"/>
              </a:rPr>
              <a:t>épreuve en T</a:t>
            </a:r>
            <a:r>
              <a:rPr lang="fr-FR" sz="2400" baseline="30000" dirty="0">
                <a:solidFill>
                  <a:srgbClr val="2C2B2B"/>
                </a:solidFill>
                <a:latin typeface="arial" panose="020B0604020202020204" pitchFamily="34" charset="0"/>
              </a:rPr>
              <a:t>ale</a:t>
            </a:r>
            <a:r>
              <a:rPr lang="fr-FR" sz="2400" dirty="0">
                <a:solidFill>
                  <a:srgbClr val="2C2B2B"/>
                </a:solidFill>
                <a:latin typeface="arial" panose="020B0604020202020204" pitchFamily="34" charset="0"/>
              </a:rPr>
              <a:t>, d’une durée de 2h et composée de 2 exercices </a:t>
            </a:r>
            <a:r>
              <a:rPr lang="fr-FR" sz="2400" dirty="0" err="1">
                <a:solidFill>
                  <a:srgbClr val="2C2B2B"/>
                </a:solidFill>
                <a:latin typeface="arial" panose="020B0604020202020204" pitchFamily="34" charset="0"/>
              </a:rPr>
              <a:t>inter-disciplinaires</a:t>
            </a:r>
            <a:r>
              <a:rPr lang="fr-FR" sz="2400" dirty="0" smtClean="0">
                <a:solidFill>
                  <a:srgbClr val="2C2B2B"/>
                </a:solidFill>
                <a:latin typeface="arial" panose="020B0604020202020204" pitchFamily="34" charset="0"/>
              </a:rPr>
              <a:t>.</a:t>
            </a:r>
          </a:p>
          <a:p>
            <a:pPr>
              <a:buFont typeface="Arial" panose="020B0604020202020204" pitchFamily="34" charset="0"/>
              <a:buChar char="•"/>
            </a:pPr>
            <a:endParaRPr lang="fr-FR" sz="800" dirty="0">
              <a:solidFill>
                <a:srgbClr val="2C2B2B"/>
              </a:solidFill>
              <a:latin typeface="arial" panose="020B0604020202020204" pitchFamily="34" charset="0"/>
            </a:endParaRPr>
          </a:p>
          <a:p>
            <a:pPr>
              <a:buFont typeface="Arial" panose="020B0604020202020204" pitchFamily="34" charset="0"/>
              <a:buChar char="•"/>
            </a:pPr>
            <a:r>
              <a:rPr lang="fr-FR" sz="2400" dirty="0" smtClean="0">
                <a:solidFill>
                  <a:srgbClr val="2C2B2B"/>
                </a:solidFill>
                <a:latin typeface="arial" panose="020B0604020202020204" pitchFamily="34" charset="0"/>
              </a:rPr>
              <a:t> Chaque exercice (noté sur 10) </a:t>
            </a:r>
            <a:r>
              <a:rPr lang="fr-FR" sz="2400" dirty="0">
                <a:solidFill>
                  <a:srgbClr val="2C2B2B"/>
                </a:solidFill>
                <a:latin typeface="arial" panose="020B0604020202020204" pitchFamily="34" charset="0"/>
              </a:rPr>
              <a:t>présente une cohérence thématique et porte sur un ou deux thèmes du programme. Le sujet évalue les compétences suivantes : </a:t>
            </a:r>
            <a:r>
              <a:rPr lang="fr-FR" sz="2400" dirty="0">
                <a:solidFill>
                  <a:srgbClr val="FF0000"/>
                </a:solidFill>
                <a:latin typeface="arial" panose="020B0604020202020204" pitchFamily="34" charset="0"/>
              </a:rPr>
              <a:t>exploiter des documents ; organiser, effectuer et contrôler des calculs ; rédiger une argumentation scientifique</a:t>
            </a:r>
            <a:r>
              <a:rPr lang="fr-FR" sz="2400" dirty="0">
                <a:solidFill>
                  <a:srgbClr val="2C2B2B"/>
                </a:solidFill>
                <a:latin typeface="arial" panose="020B0604020202020204" pitchFamily="34" charset="0"/>
              </a:rPr>
              <a:t>. Chaque exercice évalue plus particulièrement une ou deux de ces compétences. Toute formulation des questions est envisageable : de la question ouverte jusqu’au questionnaire à choix multiples</a:t>
            </a:r>
            <a:r>
              <a:rPr lang="fr-FR" sz="2400" dirty="0" smtClean="0">
                <a:solidFill>
                  <a:srgbClr val="2C2B2B"/>
                </a:solidFill>
                <a:latin typeface="arial" panose="020B0604020202020204" pitchFamily="34" charset="0"/>
              </a:rPr>
              <a:t>.</a:t>
            </a:r>
          </a:p>
          <a:p>
            <a:pPr>
              <a:buFont typeface="Arial" panose="020B0604020202020204" pitchFamily="34" charset="0"/>
              <a:buChar char="•"/>
            </a:pPr>
            <a:endParaRPr lang="fr-FR" sz="800" dirty="0">
              <a:solidFill>
                <a:srgbClr val="2C2B2B"/>
              </a:solidFill>
              <a:latin typeface="arial" panose="020B0604020202020204" pitchFamily="34" charset="0"/>
            </a:endParaRPr>
          </a:p>
          <a:p>
            <a:pPr>
              <a:buFont typeface="Arial" panose="020B0604020202020204" pitchFamily="34" charset="0"/>
              <a:buChar char="•"/>
            </a:pPr>
            <a:r>
              <a:rPr lang="fr-FR" sz="2400" dirty="0" smtClean="0">
                <a:solidFill>
                  <a:srgbClr val="2C2B2B"/>
                </a:solidFill>
                <a:latin typeface="arial" panose="020B0604020202020204" pitchFamily="34" charset="0"/>
              </a:rPr>
              <a:t> Chaque </a:t>
            </a:r>
            <a:r>
              <a:rPr lang="fr-FR" sz="2400" dirty="0">
                <a:solidFill>
                  <a:srgbClr val="2C2B2B"/>
                </a:solidFill>
                <a:latin typeface="arial" panose="020B0604020202020204" pitchFamily="34" charset="0"/>
              </a:rPr>
              <a:t>sujet précise si l’usage de la calculatrice, dans les conditions précisées par les textes en vigueur, est autorisé</a:t>
            </a:r>
            <a:r>
              <a:rPr lang="fr-FR" sz="2400" dirty="0" smtClean="0">
                <a:solidFill>
                  <a:srgbClr val="2C2B2B"/>
                </a:solidFill>
                <a:latin typeface="arial" panose="020B0604020202020204" pitchFamily="34" charset="0"/>
              </a:rPr>
              <a:t>.</a:t>
            </a:r>
          </a:p>
          <a:p>
            <a:pPr>
              <a:buFont typeface="Arial" panose="020B0604020202020204" pitchFamily="34" charset="0"/>
              <a:buChar char="•"/>
            </a:pPr>
            <a:endParaRPr lang="fr-FR" sz="800" dirty="0">
              <a:solidFill>
                <a:srgbClr val="2C2B2B"/>
              </a:solidFill>
              <a:latin typeface="arial" panose="020B0604020202020204" pitchFamily="34" charset="0"/>
            </a:endParaRPr>
          </a:p>
          <a:p>
            <a:pPr>
              <a:buFont typeface="Arial" panose="020B0604020202020204" pitchFamily="34" charset="0"/>
              <a:buChar char="•"/>
            </a:pPr>
            <a:r>
              <a:rPr lang="fr-FR" sz="2400" dirty="0" smtClean="0">
                <a:solidFill>
                  <a:srgbClr val="2C2B2B"/>
                </a:solidFill>
                <a:latin typeface="arial" panose="020B0604020202020204" pitchFamily="34" charset="0"/>
              </a:rPr>
              <a:t> En </a:t>
            </a:r>
            <a:r>
              <a:rPr lang="fr-FR" sz="2400" dirty="0">
                <a:solidFill>
                  <a:srgbClr val="2C2B2B"/>
                </a:solidFill>
                <a:latin typeface="arial" panose="020B0604020202020204" pitchFamily="34" charset="0"/>
              </a:rPr>
              <a:t>classe de première, l’épreuve porte sur l’ensemble du programme de première, en dehors du projet expérimental et numérique. En classe de terminale, l’épreuve porte sur deux des trois thèmes du programme de terminale travaillés avant l’épreuve.</a:t>
            </a:r>
            <a:endParaRPr lang="fr-FR" sz="2400" b="0" i="0" u="none" strike="noStrike" dirty="0">
              <a:solidFill>
                <a:srgbClr val="2C2B2B"/>
              </a:solidFill>
              <a:effectLst/>
              <a:latin typeface="arial" panose="020B0604020202020204" pitchFamily="34" charset="0"/>
            </a:endParaRPr>
          </a:p>
        </p:txBody>
      </p:sp>
    </p:spTree>
    <p:extLst>
      <p:ext uri="{BB962C8B-B14F-4D97-AF65-F5344CB8AC3E}">
        <p14:creationId xmlns:p14="http://schemas.microsoft.com/office/powerpoint/2010/main" val="35292739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28763" y="1000125"/>
            <a:ext cx="9658350" cy="4832092"/>
          </a:xfrm>
          <a:prstGeom prst="rect">
            <a:avLst/>
          </a:prstGeom>
          <a:noFill/>
        </p:spPr>
        <p:txBody>
          <a:bodyPr wrap="square" rtlCol="0">
            <a:spAutoFit/>
          </a:bodyPr>
          <a:lstStyle/>
          <a:p>
            <a:r>
              <a:rPr lang="fr-FR" sz="2800" dirty="0" smtClean="0"/>
              <a:t>Des sujets « zéro » </a:t>
            </a:r>
            <a:r>
              <a:rPr lang="fr-FR" sz="2800" dirty="0" smtClean="0"/>
              <a:t>existent et seront bientôt disponibles :</a:t>
            </a:r>
          </a:p>
          <a:p>
            <a:endParaRPr lang="fr-FR" sz="2800" dirty="0" smtClean="0"/>
          </a:p>
          <a:p>
            <a:r>
              <a:rPr lang="fr-FR" sz="2800" dirty="0" smtClean="0">
                <a:hlinkClick r:id="rId2" action="ppaction://hlinkfile"/>
              </a:rPr>
              <a:t>Sujet 1</a:t>
            </a:r>
            <a:endParaRPr lang="fr-FR" sz="2800" dirty="0" smtClean="0"/>
          </a:p>
          <a:p>
            <a:endParaRPr lang="fr-FR" sz="2800" dirty="0"/>
          </a:p>
          <a:p>
            <a:r>
              <a:rPr lang="fr-FR" sz="2800" dirty="0" smtClean="0">
                <a:hlinkClick r:id="rId3" action="ppaction://hlinkfile"/>
              </a:rPr>
              <a:t>Sujet 2</a:t>
            </a:r>
            <a:endParaRPr lang="fr-FR" sz="2800" dirty="0" smtClean="0"/>
          </a:p>
          <a:p>
            <a:endParaRPr lang="fr-FR" sz="2800" dirty="0"/>
          </a:p>
          <a:p>
            <a:r>
              <a:rPr lang="fr-FR" sz="2800" dirty="0" smtClean="0">
                <a:hlinkClick r:id="rId4" action="ppaction://hlinkfile"/>
              </a:rPr>
              <a:t>Sujet 3</a:t>
            </a:r>
            <a:endParaRPr lang="fr-FR" sz="2800" dirty="0" smtClean="0"/>
          </a:p>
          <a:p>
            <a:endParaRPr lang="fr-FR" sz="2800" dirty="0"/>
          </a:p>
          <a:p>
            <a:r>
              <a:rPr lang="fr-FR" sz="2800" dirty="0" smtClean="0">
                <a:hlinkClick r:id="rId5" action="ppaction://hlinkfile"/>
              </a:rPr>
              <a:t>Sujet 4</a:t>
            </a:r>
            <a:endParaRPr lang="fr-FR" sz="2800" dirty="0" smtClean="0"/>
          </a:p>
          <a:p>
            <a:endParaRPr lang="fr-FR" sz="2800" dirty="0"/>
          </a:p>
          <a:p>
            <a:r>
              <a:rPr lang="fr-FR" sz="2800" dirty="0" smtClean="0">
                <a:hlinkClick r:id="rId6" action="ppaction://hlinkfile"/>
              </a:rPr>
              <a:t>Sujet 5</a:t>
            </a:r>
            <a:endParaRPr lang="fr-FR" sz="2800" dirty="0"/>
          </a:p>
        </p:txBody>
      </p:sp>
    </p:spTree>
    <p:extLst>
      <p:ext uri="{BB962C8B-B14F-4D97-AF65-F5344CB8AC3E}">
        <p14:creationId xmlns:p14="http://schemas.microsoft.com/office/powerpoint/2010/main" val="39027585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organisations pédagogiques possibles de cet enseignement</a:t>
            </a:r>
            <a:endParaRPr lang="fr-FR" dirty="0"/>
          </a:p>
        </p:txBody>
      </p:sp>
    </p:spTree>
    <p:extLst>
      <p:ext uri="{BB962C8B-B14F-4D97-AF65-F5344CB8AC3E}">
        <p14:creationId xmlns:p14="http://schemas.microsoft.com/office/powerpoint/2010/main" val="15776049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78423" y="532262"/>
            <a:ext cx="9580729" cy="5078313"/>
          </a:xfrm>
          <a:prstGeom prst="rect">
            <a:avLst/>
          </a:prstGeom>
          <a:noFill/>
        </p:spPr>
        <p:txBody>
          <a:bodyPr wrap="square" rtlCol="0">
            <a:spAutoFit/>
          </a:bodyPr>
          <a:lstStyle/>
          <a:p>
            <a:r>
              <a:rPr lang="fr-FR" sz="2800" dirty="0" smtClean="0">
                <a:latin typeface="Arial" panose="020B0604020202020204" pitchFamily="34" charset="0"/>
                <a:cs typeface="Arial" panose="020B0604020202020204" pitchFamily="34" charset="0"/>
              </a:rPr>
              <a:t>Quelques conseils pour mettre en place cet enseignement pluridisciplinaire</a:t>
            </a:r>
          </a:p>
          <a:p>
            <a:endParaRPr lang="fr-FR" sz="2800" dirty="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2400" dirty="0" smtClean="0">
                <a:latin typeface="Arial" panose="020B0604020202020204" pitchFamily="34" charset="0"/>
                <a:cs typeface="Arial" panose="020B0604020202020204" pitchFamily="34" charset="0"/>
              </a:rPr>
              <a:t>L’idéal serait que cet enseignement soit dispensé par des professeurs volontaires, motivés, capables de travailler ensemble.</a:t>
            </a:r>
          </a:p>
          <a:p>
            <a:pPr marL="342900" indent="-342900">
              <a:buFont typeface="Arial" panose="020B0604020202020204" pitchFamily="34" charset="0"/>
              <a:buChar char="•"/>
            </a:pPr>
            <a:endParaRPr lang="fr-FR"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2400" dirty="0" smtClean="0">
                <a:latin typeface="Arial" panose="020B0604020202020204" pitchFamily="34" charset="0"/>
                <a:cs typeface="Arial" panose="020B0604020202020204" pitchFamily="34" charset="0"/>
              </a:rPr>
              <a:t>Un enseignement en barrette est conseillé. La répartition horaire des disciplines peut se faire en fonction des savoirs ou des savoir-faire du programme.</a:t>
            </a:r>
          </a:p>
          <a:p>
            <a:pPr marL="342900" indent="-342900">
              <a:buFont typeface="Arial" panose="020B0604020202020204" pitchFamily="34" charset="0"/>
              <a:buChar char="•"/>
            </a:pPr>
            <a:endParaRPr lang="fr-FR"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2400" dirty="0" smtClean="0">
                <a:latin typeface="Arial" panose="020B0604020202020204" pitchFamily="34" charset="0"/>
                <a:cs typeface="Arial" panose="020B0604020202020204" pitchFamily="34" charset="0"/>
              </a:rPr>
              <a:t>La porte est laissée ouverte aux professeurs qui voudraient faire un enseignement intégré.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84109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65278" y="2593075"/>
            <a:ext cx="8229600"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MERCI POUR VOTRE ATTENTION</a:t>
            </a:r>
            <a:endParaRPr lang="fr-F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1102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sz="4400" dirty="0"/>
              <a:t>L’ÉCRITURE DU PROGRAMME</a:t>
            </a:r>
          </a:p>
        </p:txBody>
      </p:sp>
      <p:sp>
        <p:nvSpPr>
          <p:cNvPr id="3" name="Espace réservé du contenu 2"/>
          <p:cNvSpPr>
            <a:spLocks noGrp="1"/>
          </p:cNvSpPr>
          <p:nvPr>
            <p:ph sz="quarter" idx="13"/>
          </p:nvPr>
        </p:nvSpPr>
        <p:spPr/>
        <p:txBody>
          <a:bodyPr/>
          <a:lstStyle/>
          <a:p>
            <a:r>
              <a:rPr lang="fr-FR" sz="2800" b="1" dirty="0"/>
              <a:t>Préambule</a:t>
            </a:r>
            <a:r>
              <a:rPr lang="fr-FR" dirty="0"/>
              <a:t> : prise en compte essentielle de </a:t>
            </a:r>
            <a:r>
              <a:rPr lang="fr-FR" dirty="0">
                <a:solidFill>
                  <a:srgbClr val="FF0000"/>
                </a:solidFill>
              </a:rPr>
              <a:t>l’état d’esprit </a:t>
            </a:r>
            <a:endParaRPr lang="fr-FR" dirty="0" smtClean="0">
              <a:solidFill>
                <a:srgbClr val="FF0000"/>
              </a:solidFill>
            </a:endParaRPr>
          </a:p>
          <a:p>
            <a:r>
              <a:rPr lang="fr-FR" sz="2400" b="1" dirty="0" smtClean="0"/>
              <a:t>Des </a:t>
            </a:r>
            <a:r>
              <a:rPr lang="fr-FR" sz="2400" b="1" dirty="0"/>
              <a:t>objectifs généraux de formation </a:t>
            </a:r>
            <a:r>
              <a:rPr lang="fr-FR" dirty="0"/>
              <a:t>: réels objectifs d’enseignement </a:t>
            </a:r>
            <a:endParaRPr lang="fr-FR" dirty="0" smtClean="0"/>
          </a:p>
          <a:p>
            <a:r>
              <a:rPr lang="fr-FR" dirty="0" smtClean="0"/>
              <a:t> </a:t>
            </a:r>
            <a:r>
              <a:rPr lang="fr-FR" sz="2400" b="1" dirty="0"/>
              <a:t>Des thématiques </a:t>
            </a:r>
            <a:r>
              <a:rPr lang="fr-FR" dirty="0"/>
              <a:t>: objets d’enseignement et prétextes aux objectifs généraux </a:t>
            </a:r>
            <a:endParaRPr lang="fr-FR" dirty="0" smtClean="0"/>
          </a:p>
          <a:p>
            <a:pPr marL="0" indent="0">
              <a:buNone/>
            </a:pPr>
            <a:r>
              <a:rPr lang="fr-FR" dirty="0" smtClean="0"/>
              <a:t>• </a:t>
            </a:r>
            <a:r>
              <a:rPr lang="fr-FR" sz="2400" b="1" dirty="0"/>
              <a:t>Des rubriques enveloppantes pour aider et donner du sens </a:t>
            </a:r>
            <a:r>
              <a:rPr lang="fr-FR" dirty="0"/>
              <a:t>(Histoire, enjeux et débats ; prérequis et limites) • Des objectifs de formation thématiques spécifiques</a:t>
            </a:r>
          </a:p>
        </p:txBody>
      </p:sp>
    </p:spTree>
    <p:extLst>
      <p:ext uri="{BB962C8B-B14F-4D97-AF65-F5344CB8AC3E}">
        <p14:creationId xmlns:p14="http://schemas.microsoft.com/office/powerpoint/2010/main" val="1492423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4785" y="2292824"/>
            <a:ext cx="8689976" cy="1121389"/>
          </a:xfrm>
        </p:spPr>
        <p:txBody>
          <a:bodyPr/>
          <a:lstStyle/>
          <a:p>
            <a:r>
              <a:rPr lang="fr-FR" dirty="0"/>
              <a:t>L’ESPRIT du programme</a:t>
            </a:r>
          </a:p>
        </p:txBody>
      </p:sp>
    </p:spTree>
    <p:extLst>
      <p:ext uri="{BB962C8B-B14F-4D97-AF65-F5344CB8AC3E}">
        <p14:creationId xmlns:p14="http://schemas.microsoft.com/office/powerpoint/2010/main" val="371173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715698" y="1444688"/>
            <a:ext cx="10639239" cy="4219133"/>
          </a:xfrm>
          <a:prstGeom prst="rect">
            <a:avLst/>
          </a:prstGeom>
        </p:spPr>
      </p:pic>
    </p:spTree>
    <p:extLst>
      <p:ext uri="{BB962C8B-B14F-4D97-AF65-F5344CB8AC3E}">
        <p14:creationId xmlns:p14="http://schemas.microsoft.com/office/powerpoint/2010/main" val="768543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64776" y="573205"/>
            <a:ext cx="9703558" cy="1569660"/>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L’objectif essentiel de l’enseignement scientifique est de dispenser une formation scientifique générale pour tous les élèves, tout en offrant un point d’appui pour ceux qui poursuivent et veulent poursuivre des études scientifiques.</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464024" y="2388358"/>
            <a:ext cx="11259403" cy="3785652"/>
          </a:xfrm>
          <a:prstGeom prst="rect">
            <a:avLst/>
          </a:prstGeom>
          <a:noFill/>
        </p:spPr>
        <p:txBody>
          <a:bodyPr wrap="square" rtlCol="0">
            <a:spAutoFit/>
          </a:bodyPr>
          <a:lstStyle/>
          <a:p>
            <a:pPr algn="just"/>
            <a:r>
              <a:rPr lang="fr-FR" sz="2400" dirty="0" smtClean="0">
                <a:latin typeface="Arial" panose="020B0604020202020204" pitchFamily="34" charset="0"/>
                <a:cs typeface="Arial" panose="020B0604020202020204" pitchFamily="34" charset="0"/>
              </a:rPr>
              <a:t>L’enseignement scientifique </a:t>
            </a:r>
            <a:r>
              <a:rPr lang="fr-FR" sz="2400" b="1" u="sng" dirty="0" smtClean="0">
                <a:latin typeface="Arial" panose="020B0604020202020204" pitchFamily="34" charset="0"/>
                <a:cs typeface="Arial" panose="020B0604020202020204" pitchFamily="34" charset="0"/>
              </a:rPr>
              <a:t>ne vise pas à construire un savoir encyclopédique </a:t>
            </a:r>
            <a:r>
              <a:rPr lang="fr-FR" sz="2400" dirty="0" smtClean="0">
                <a:latin typeface="Arial" panose="020B0604020202020204" pitchFamily="34" charset="0"/>
                <a:cs typeface="Arial" panose="020B0604020202020204" pitchFamily="34" charset="0"/>
              </a:rPr>
              <a:t>mais cherche à atteindre trois buts intimement liés :</a:t>
            </a:r>
          </a:p>
          <a:p>
            <a:pPr marL="342900" indent="-342900" algn="just">
              <a:buFont typeface="Wingdings" panose="05000000000000000000" pitchFamily="2" charset="2"/>
              <a:buChar char="Ø"/>
            </a:pPr>
            <a:r>
              <a:rPr lang="fr-FR" sz="2400" b="1" dirty="0" smtClean="0">
                <a:solidFill>
                  <a:schemeClr val="accent6">
                    <a:lumMod val="75000"/>
                  </a:schemeClr>
                </a:solidFill>
                <a:latin typeface="Arial" panose="020B0604020202020204" pitchFamily="34" charset="0"/>
                <a:cs typeface="Arial" panose="020B0604020202020204" pitchFamily="34" charset="0"/>
              </a:rPr>
              <a:t>1</a:t>
            </a:r>
            <a:r>
              <a:rPr lang="fr-FR" sz="2400" b="1" baseline="30000" dirty="0" smtClean="0">
                <a:solidFill>
                  <a:schemeClr val="accent6">
                    <a:lumMod val="75000"/>
                  </a:schemeClr>
                </a:solidFill>
                <a:latin typeface="Arial" panose="020B0604020202020204" pitchFamily="34" charset="0"/>
                <a:cs typeface="Arial" panose="020B0604020202020204" pitchFamily="34" charset="0"/>
              </a:rPr>
              <a:t>er</a:t>
            </a:r>
            <a:r>
              <a:rPr lang="fr-FR" sz="2400" b="1" dirty="0" smtClean="0">
                <a:solidFill>
                  <a:schemeClr val="accent6">
                    <a:lumMod val="75000"/>
                  </a:schemeClr>
                </a:solidFill>
                <a:latin typeface="Arial" panose="020B0604020202020204" pitchFamily="34" charset="0"/>
                <a:cs typeface="Arial" panose="020B0604020202020204" pitchFamily="34" charset="0"/>
              </a:rPr>
              <a:t> but </a:t>
            </a:r>
            <a:r>
              <a:rPr lang="fr-FR" sz="2400" b="1" dirty="0">
                <a:solidFill>
                  <a:schemeClr val="accent6">
                    <a:lumMod val="75000"/>
                  </a:schemeClr>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contribuer à faire de chaque élève une personne lucide, consciente de ce qu’elle est, de ce qu’est le monde et de ce qu’est sa relation au monde ; </a:t>
            </a:r>
            <a:endParaRPr lang="fr-FR" sz="24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fr-FR" sz="2400" b="1" dirty="0" smtClean="0">
                <a:solidFill>
                  <a:schemeClr val="accent6">
                    <a:lumMod val="75000"/>
                  </a:schemeClr>
                </a:solidFill>
                <a:latin typeface="Arial" panose="020B0604020202020204" pitchFamily="34" charset="0"/>
                <a:cs typeface="Arial" panose="020B0604020202020204" pitchFamily="34" charset="0"/>
              </a:rPr>
              <a:t>2</a:t>
            </a:r>
            <a:r>
              <a:rPr lang="fr-FR" sz="2400" b="1" baseline="30000" dirty="0" smtClean="0">
                <a:solidFill>
                  <a:schemeClr val="accent6">
                    <a:lumMod val="75000"/>
                  </a:schemeClr>
                </a:solidFill>
                <a:latin typeface="Arial" panose="020B0604020202020204" pitchFamily="34" charset="0"/>
                <a:cs typeface="Arial" panose="020B0604020202020204" pitchFamily="34" charset="0"/>
              </a:rPr>
              <a:t>ème</a:t>
            </a:r>
            <a:r>
              <a:rPr lang="fr-FR" sz="2400" b="1" dirty="0">
                <a:solidFill>
                  <a:schemeClr val="accent6">
                    <a:lumMod val="75000"/>
                  </a:schemeClr>
                </a:solidFill>
                <a:latin typeface="Arial" panose="020B0604020202020204" pitchFamily="34" charset="0"/>
                <a:cs typeface="Arial" panose="020B0604020202020204" pitchFamily="34" charset="0"/>
              </a:rPr>
              <a:t> but : </a:t>
            </a:r>
            <a:r>
              <a:rPr lang="fr-FR" sz="2400" dirty="0">
                <a:latin typeface="Arial" panose="020B0604020202020204" pitchFamily="34" charset="0"/>
                <a:cs typeface="Arial" panose="020B0604020202020204" pitchFamily="34" charset="0"/>
              </a:rPr>
              <a:t>contribuer à faire de chaque élève un citoyen ou une citoyenne responsable, qui connaît les conséquences de ses actions sur le monde et dispose des outils nécessaires pour les contrôler ; </a:t>
            </a:r>
            <a:endParaRPr lang="fr-FR" sz="24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fr-FR" sz="2400" b="1" dirty="0" smtClean="0">
                <a:solidFill>
                  <a:schemeClr val="accent6">
                    <a:lumMod val="75000"/>
                  </a:schemeClr>
                </a:solidFill>
                <a:latin typeface="Arial" panose="020B0604020202020204" pitchFamily="34" charset="0"/>
                <a:cs typeface="Arial" panose="020B0604020202020204" pitchFamily="34" charset="0"/>
              </a:rPr>
              <a:t>3</a:t>
            </a:r>
            <a:r>
              <a:rPr lang="fr-FR" sz="2400" b="1" baseline="30000" dirty="0" smtClean="0">
                <a:solidFill>
                  <a:schemeClr val="accent6">
                    <a:lumMod val="75000"/>
                  </a:schemeClr>
                </a:solidFill>
                <a:latin typeface="Arial" panose="020B0604020202020204" pitchFamily="34" charset="0"/>
                <a:cs typeface="Arial" panose="020B0604020202020204" pitchFamily="34" charset="0"/>
              </a:rPr>
              <a:t>ème</a:t>
            </a:r>
            <a:r>
              <a:rPr lang="fr-FR" sz="2400" b="1" dirty="0">
                <a:solidFill>
                  <a:schemeClr val="accent6">
                    <a:lumMod val="75000"/>
                  </a:schemeClr>
                </a:solidFill>
                <a:latin typeface="Arial" panose="020B0604020202020204" pitchFamily="34" charset="0"/>
                <a:cs typeface="Arial" panose="020B0604020202020204" pitchFamily="34" charset="0"/>
              </a:rPr>
              <a:t> but : </a:t>
            </a:r>
            <a:r>
              <a:rPr lang="fr-FR" sz="2400" dirty="0">
                <a:latin typeface="Arial" panose="020B0604020202020204" pitchFamily="34" charset="0"/>
                <a:cs typeface="Arial" panose="020B0604020202020204" pitchFamily="34" charset="0"/>
              </a:rPr>
              <a:t>contribuer au développement en chaque élève d’un esprit rationnel, autonome et éclairé, </a:t>
            </a:r>
            <a:r>
              <a:rPr lang="fr-FR" sz="2400" b="1" dirty="0">
                <a:solidFill>
                  <a:srgbClr val="FF0000"/>
                </a:solidFill>
                <a:latin typeface="Arial" panose="020B0604020202020204" pitchFamily="34" charset="0"/>
                <a:cs typeface="Arial" panose="020B0604020202020204" pitchFamily="34" charset="0"/>
              </a:rPr>
              <a:t>capable d’exercer une analyse critique face aux fausses informations et aux rumeurs</a:t>
            </a:r>
            <a:r>
              <a:rPr lang="fr-FR" sz="2400" dirty="0">
                <a:solidFill>
                  <a:srgbClr val="FF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49277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En résumé</a:t>
            </a:r>
            <a:endParaRPr lang="fr-FR" b="1" dirty="0"/>
          </a:p>
        </p:txBody>
      </p:sp>
      <p:sp>
        <p:nvSpPr>
          <p:cNvPr id="3" name="Espace réservé du contenu 2"/>
          <p:cNvSpPr>
            <a:spLocks noGrp="1"/>
          </p:cNvSpPr>
          <p:nvPr>
            <p:ph sz="quarter" idx="13"/>
          </p:nvPr>
        </p:nvSpPr>
        <p:spPr>
          <a:xfrm>
            <a:off x="913774" y="1814946"/>
            <a:ext cx="10363826" cy="4336472"/>
          </a:xfrm>
        </p:spPr>
        <p:txBody>
          <a:bodyPr/>
          <a:lstStyle/>
          <a:p>
            <a:pPr marL="0" indent="0">
              <a:buNone/>
            </a:pPr>
            <a:r>
              <a:rPr lang="fr-FR" dirty="0" smtClean="0"/>
              <a:t>• </a:t>
            </a:r>
            <a:r>
              <a:rPr lang="fr-FR" dirty="0"/>
              <a:t>3 paragraphes présentant ce qu’est la science dans l’esprit de ce programme </a:t>
            </a:r>
            <a:endParaRPr lang="fr-FR" dirty="0" smtClean="0"/>
          </a:p>
          <a:p>
            <a:pPr marL="0" indent="0">
              <a:buNone/>
            </a:pPr>
            <a:r>
              <a:rPr lang="fr-FR" dirty="0" smtClean="0"/>
              <a:t>• </a:t>
            </a:r>
            <a:r>
              <a:rPr lang="fr-FR" dirty="0"/>
              <a:t>Chaque paragraphe se termine par une synthèse de l’idée. </a:t>
            </a:r>
            <a:r>
              <a:rPr lang="fr-FR" dirty="0" smtClean="0"/>
              <a:t> </a:t>
            </a:r>
          </a:p>
          <a:p>
            <a:pPr marL="457200" lvl="1" indent="0">
              <a:buNone/>
            </a:pPr>
            <a:r>
              <a:rPr lang="fr-FR" sz="2000" dirty="0" smtClean="0"/>
              <a:t>1 </a:t>
            </a:r>
            <a:r>
              <a:rPr lang="fr-FR" sz="2000" dirty="0"/>
              <a:t>= apprendre son rapport au monde </a:t>
            </a:r>
            <a:endParaRPr lang="fr-FR" sz="2000" dirty="0" smtClean="0"/>
          </a:p>
          <a:p>
            <a:pPr marL="457200" lvl="1" indent="0">
              <a:buNone/>
            </a:pPr>
            <a:r>
              <a:rPr lang="fr-FR" sz="2000" dirty="0" smtClean="0"/>
              <a:t>2 </a:t>
            </a:r>
            <a:r>
              <a:rPr lang="fr-FR" sz="2000" dirty="0"/>
              <a:t>= apprendre à agir en responsabilité dans le monde </a:t>
            </a:r>
            <a:endParaRPr lang="fr-FR" sz="2000" dirty="0" smtClean="0"/>
          </a:p>
          <a:p>
            <a:pPr marL="457200" lvl="1" indent="0">
              <a:buNone/>
            </a:pPr>
            <a:r>
              <a:rPr lang="fr-FR" sz="2000" dirty="0" smtClean="0"/>
              <a:t> </a:t>
            </a:r>
            <a:r>
              <a:rPr lang="fr-FR" sz="2000" dirty="0"/>
              <a:t>3 = former un esprit rationnel • </a:t>
            </a:r>
            <a:endParaRPr lang="fr-FR" sz="2000" dirty="0" smtClean="0"/>
          </a:p>
          <a:p>
            <a:pPr marL="0" indent="0">
              <a:buNone/>
            </a:pPr>
            <a:r>
              <a:rPr lang="fr-FR" dirty="0" smtClean="0"/>
              <a:t>En </a:t>
            </a:r>
            <a:r>
              <a:rPr lang="fr-FR" dirty="0"/>
              <a:t>résumé : de la science à l’enseignement de la science en trois idées</a:t>
            </a:r>
          </a:p>
          <a:p>
            <a:r>
              <a:rPr lang="fr-FR" dirty="0"/>
              <a:t>➔ Un programme impossible à traiter sans son préambule</a:t>
            </a:r>
          </a:p>
        </p:txBody>
      </p:sp>
    </p:spTree>
    <p:extLst>
      <p:ext uri="{BB962C8B-B14F-4D97-AF65-F5344CB8AC3E}">
        <p14:creationId xmlns:p14="http://schemas.microsoft.com/office/powerpoint/2010/main" val="329220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50878" y="627798"/>
            <a:ext cx="10358651" cy="6370975"/>
          </a:xfrm>
          <a:prstGeom prst="rect">
            <a:avLst/>
          </a:prstGeom>
          <a:noFill/>
        </p:spPr>
        <p:txBody>
          <a:bodyPr wrap="square" rtlCol="0">
            <a:spAutoFit/>
          </a:bodyPr>
          <a:lstStyle/>
          <a:p>
            <a:r>
              <a:rPr lang="fr-FR" sz="2800" b="1" dirty="0">
                <a:latin typeface="Arial" panose="020B0604020202020204" pitchFamily="34" charset="0"/>
                <a:cs typeface="Arial" panose="020B0604020202020204" pitchFamily="34" charset="0"/>
              </a:rPr>
              <a:t>Objectifs généraux de </a:t>
            </a:r>
            <a:r>
              <a:rPr lang="fr-FR" sz="2800" b="1" dirty="0" smtClean="0">
                <a:latin typeface="Arial" panose="020B0604020202020204" pitchFamily="34" charset="0"/>
                <a:cs typeface="Arial" panose="020B0604020202020204" pitchFamily="34" charset="0"/>
              </a:rPr>
              <a:t>formation</a:t>
            </a:r>
          </a:p>
          <a:p>
            <a:endParaRPr lang="fr-FR" sz="2800" b="1"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fr-FR" sz="2400" b="1" dirty="0">
                <a:latin typeface="Arial" panose="020B0604020202020204" pitchFamily="34" charset="0"/>
                <a:cs typeface="Arial" panose="020B0604020202020204" pitchFamily="34" charset="0"/>
              </a:rPr>
              <a:t>Comprendre la nature du savoir scientifique et ses méthodes d’élaboration </a:t>
            </a:r>
            <a:endParaRPr lang="fr-FR" sz="2400" b="1" dirty="0" smtClean="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	</a:t>
            </a:r>
            <a:r>
              <a:rPr lang="fr-FR" sz="2000" b="1" dirty="0">
                <a:solidFill>
                  <a:srgbClr val="FF0000"/>
                </a:solidFill>
                <a:latin typeface="Arial" panose="020B0604020202020204" pitchFamily="34" charset="0"/>
                <a:cs typeface="Arial" panose="020B0604020202020204" pitchFamily="34" charset="0"/>
              </a:rPr>
              <a:t>Le savoir scientifique résulte d’une construction rationnelle. Il se distingue d’une croyance ou d’une opinion. </a:t>
            </a:r>
            <a:r>
              <a:rPr lang="fr-FR" sz="2000" dirty="0">
                <a:latin typeface="Arial" panose="020B0604020202020204" pitchFamily="34" charset="0"/>
                <a:cs typeface="Arial" panose="020B0604020202020204" pitchFamily="34" charset="0"/>
              </a:rPr>
              <a:t>Il s’appuie sur l’analyse de faits extraits de la réalité complexe ou produits au cours d’expériences. Il cherche à expliquer la réalité par des causes matérielles.  Le savoir scientifique résulte d’une longue construction collective jalonnée d’échanges d’arguments, de controverses parfois vives. C’est lentement qu’une certitude raisonnable s’installe et se précise, au gré de la prise en compte de faits nouveaux, souvent en lien avec les progrès techniques. Ce long travail intellectuel met en jeu l’énoncé d’hypothèses dont on tire des conséquences selon un processus logique. Ces modalités sont  en partie variables selon les disciplines concernées. </a:t>
            </a:r>
          </a:p>
          <a:p>
            <a:r>
              <a:rPr lang="fr-FR" sz="2400" b="1" dirty="0">
                <a:solidFill>
                  <a:srgbClr val="0070C0"/>
                </a:solidFill>
                <a:latin typeface="Arial" panose="020B0604020202020204" pitchFamily="34" charset="0"/>
                <a:cs typeface="Arial" panose="020B0604020202020204" pitchFamily="34" charset="0"/>
              </a:rPr>
              <a:t>Dans le cadre de l’enseignement scientifique, il s’agit donc, en permanence, d’associer l’acquisition de quelques savoirs et savoir-faire exigibles à la compréhension de leur nature et de leur construction. </a:t>
            </a:r>
            <a:endParaRPr lang="fr-FR" sz="2400" b="1" dirty="0" smtClean="0">
              <a:solidFill>
                <a:srgbClr val="0070C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endParaRPr lang="fr-FR"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0442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Ronds dans l’eau">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TM04033925[[fn=Ronds dans l’eau]]</Template>
  <TotalTime>703</TotalTime>
  <Words>1254</Words>
  <Application>Microsoft Office PowerPoint</Application>
  <PresentationFormat>Grand écran</PresentationFormat>
  <Paragraphs>371</Paragraphs>
  <Slides>34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34</vt:i4>
      </vt:variant>
    </vt:vector>
  </HeadingPairs>
  <TitlesOfParts>
    <vt:vector size="42" baseType="lpstr">
      <vt:lpstr>Arial</vt:lpstr>
      <vt:lpstr>Arial</vt:lpstr>
      <vt:lpstr>Calibri</vt:lpstr>
      <vt:lpstr>Symbol</vt:lpstr>
      <vt:lpstr>Times New Roman</vt:lpstr>
      <vt:lpstr>Tw Cen MT</vt:lpstr>
      <vt:lpstr>Wingdings</vt:lpstr>
      <vt:lpstr>Ronds dans l’eau</vt:lpstr>
      <vt:lpstr>Formation Enseignement scientifique</vt:lpstr>
      <vt:lpstr>Planning de la formation</vt:lpstr>
      <vt:lpstr>Présentation PowerPoint</vt:lpstr>
      <vt:lpstr> L’ÉCRITURE DU PROGRAMME</vt:lpstr>
      <vt:lpstr>L’ESPRIT du programme</vt:lpstr>
      <vt:lpstr>Présentation PowerPoint</vt:lpstr>
      <vt:lpstr>Présentation PowerPoint</vt:lpstr>
      <vt:lpstr>En résumé</vt:lpstr>
      <vt:lpstr>Présentation PowerPoint</vt:lpstr>
      <vt:lpstr>Présentation PowerPoint</vt:lpstr>
      <vt:lpstr>Présentation PowerPoint</vt:lpstr>
      <vt:lpstr>Présentation PowerPoint</vt:lpstr>
      <vt:lpstr>Présentation PowerPoint</vt:lpstr>
      <vt:lpstr>PRESENTATION GLOBALE DU PROGRAMME</vt:lpstr>
      <vt:lpstr>Les objectifs thématiques</vt:lpstr>
      <vt:lpstr>Présentation PowerPoint</vt:lpstr>
      <vt:lpstr>Présentation PowerPoint</vt:lpstr>
      <vt:lpstr>Présentation PowerPoint</vt:lpstr>
      <vt:lpstr>Présentation PowerPoint</vt:lpstr>
      <vt:lpstr>Présentation PowerPoint</vt:lpstr>
      <vt:lpstr>Une logique matricielle pour construire L’Enseignement scientifique: </vt:lpstr>
      <vt:lpstr>En bilan : DES INTENTIONS DU PRÉAMBULE À LA DÉCLINAISON THÉMATIQUE Pour: </vt:lpstr>
      <vt:lpstr>UNE NAVIGATION ENTRE LES ÉCUEILS </vt:lpstr>
      <vt:lpstr>LE projet expérimental et numérique</vt:lpstr>
      <vt:lpstr>Présentation PowerPoint</vt:lpstr>
      <vt:lpstr>Présentation PowerPoint</vt:lpstr>
      <vt:lpstr>Un exemple :</vt:lpstr>
      <vt:lpstr>LES évaluations E3C et les sujets zéro</vt:lpstr>
      <vt:lpstr>Présentation PowerPoint</vt:lpstr>
      <vt:lpstr>Présentation PowerPoint</vt:lpstr>
      <vt:lpstr>Présentation PowerPoint</vt:lpstr>
      <vt:lpstr>Les organisations pédagogiques possibles de cet enseignement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 scientifique</dc:title>
  <dc:creator>Thierry Leveque</dc:creator>
  <cp:lastModifiedBy>Thierry Leveque</cp:lastModifiedBy>
  <cp:revision>64</cp:revision>
  <dcterms:created xsi:type="dcterms:W3CDTF">2018-11-11T21:31:40Z</dcterms:created>
  <dcterms:modified xsi:type="dcterms:W3CDTF">2019-05-28T13:00:20Z</dcterms:modified>
</cp:coreProperties>
</file>