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9"/>
  </p:handoutMasterIdLst>
  <p:sldIdLst>
    <p:sldId id="256" r:id="rId2"/>
    <p:sldId id="257" r:id="rId3"/>
    <p:sldId id="260" r:id="rId4"/>
    <p:sldId id="258" r:id="rId5"/>
    <p:sldId id="261" r:id="rId6"/>
    <p:sldId id="262" r:id="rId7"/>
    <p:sldId id="259" r:id="rId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909" autoAdjust="0"/>
  </p:normalViewPr>
  <p:slideViewPr>
    <p:cSldViewPr snapToGrid="0">
      <p:cViewPr varScale="1">
        <p:scale>
          <a:sx n="36" d="100"/>
          <a:sy n="36" d="100"/>
        </p:scale>
        <p:origin x="884" y="48"/>
      </p:cViewPr>
      <p:guideLst/>
    </p:cSldViewPr>
  </p:slideViewPr>
  <p:notesTextViewPr>
    <p:cViewPr>
      <p:scale>
        <a:sx n="3" d="2"/>
        <a:sy n="3" d="2"/>
      </p:scale>
      <p:origin x="0" y="0"/>
    </p:cViewPr>
  </p:notesTextViewPr>
  <p:notesViewPr>
    <p:cSldViewPr snapToGrid="0">
      <p:cViewPr varScale="1">
        <p:scale>
          <a:sx n="28" d="100"/>
          <a:sy n="28" d="100"/>
        </p:scale>
        <p:origin x="1908" y="2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3B096F2-E5B9-4E2C-A763-66740025E965}" type="datetimeFigureOut">
              <a:rPr lang="fr-FR" smtClean="0"/>
              <a:t>26/08/2020</a:t>
            </a:fld>
            <a:endParaRPr lang="fr-FR"/>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E8A6FFF-B14A-42C0-B92A-9489C757F084}" type="slidenum">
              <a:rPr lang="fr-FR" smtClean="0"/>
              <a:t>‹N°›</a:t>
            </a:fld>
            <a:endParaRPr lang="fr-FR"/>
          </a:p>
        </p:txBody>
      </p:sp>
    </p:spTree>
    <p:extLst>
      <p:ext uri="{BB962C8B-B14F-4D97-AF65-F5344CB8AC3E}">
        <p14:creationId xmlns:p14="http://schemas.microsoft.com/office/powerpoint/2010/main" val="168382907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71EDA2EE-2A07-49B9-B2FE-38F90E20C02B}" type="datetimeFigureOut">
              <a:rPr lang="fr-FR" smtClean="0"/>
              <a:t>26/08/2020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72E0B4A-1B87-46D8-80CE-FD8AC213ADBD}" type="slidenum">
              <a:rPr lang="fr-FR" smtClean="0"/>
              <a:t>‹N°›</a:t>
            </a:fld>
            <a:endParaRPr lang="fr-FR"/>
          </a:p>
        </p:txBody>
      </p:sp>
    </p:spTree>
    <p:extLst>
      <p:ext uri="{BB962C8B-B14F-4D97-AF65-F5344CB8AC3E}">
        <p14:creationId xmlns:p14="http://schemas.microsoft.com/office/powerpoint/2010/main" val="2149584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1EDA2EE-2A07-49B9-B2FE-38F90E20C02B}" type="datetimeFigureOut">
              <a:rPr lang="fr-FR" smtClean="0"/>
              <a:t>26/08/2020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72E0B4A-1B87-46D8-80CE-FD8AC213ADBD}" type="slidenum">
              <a:rPr lang="fr-FR" smtClean="0"/>
              <a:t>‹N°›</a:t>
            </a:fld>
            <a:endParaRPr lang="fr-FR"/>
          </a:p>
        </p:txBody>
      </p:sp>
    </p:spTree>
    <p:extLst>
      <p:ext uri="{BB962C8B-B14F-4D97-AF65-F5344CB8AC3E}">
        <p14:creationId xmlns:p14="http://schemas.microsoft.com/office/powerpoint/2010/main" val="3691888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1EDA2EE-2A07-49B9-B2FE-38F90E20C02B}" type="datetimeFigureOut">
              <a:rPr lang="fr-FR" smtClean="0"/>
              <a:t>26/08/2020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72E0B4A-1B87-46D8-80CE-FD8AC213ADBD}" type="slidenum">
              <a:rPr lang="fr-FR" smtClean="0"/>
              <a:t>‹N°›</a:t>
            </a:fld>
            <a:endParaRPr lang="fr-FR"/>
          </a:p>
        </p:txBody>
      </p:sp>
    </p:spTree>
    <p:extLst>
      <p:ext uri="{BB962C8B-B14F-4D97-AF65-F5344CB8AC3E}">
        <p14:creationId xmlns:p14="http://schemas.microsoft.com/office/powerpoint/2010/main" val="4184392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1EDA2EE-2A07-49B9-B2FE-38F90E20C02B}" type="datetimeFigureOut">
              <a:rPr lang="fr-FR" smtClean="0"/>
              <a:t>26/08/2020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72E0B4A-1B87-46D8-80CE-FD8AC213ADBD}" type="slidenum">
              <a:rPr lang="fr-FR" smtClean="0"/>
              <a:t>‹N°›</a:t>
            </a:fld>
            <a:endParaRPr lang="fr-FR"/>
          </a:p>
        </p:txBody>
      </p:sp>
    </p:spTree>
    <p:extLst>
      <p:ext uri="{BB962C8B-B14F-4D97-AF65-F5344CB8AC3E}">
        <p14:creationId xmlns:p14="http://schemas.microsoft.com/office/powerpoint/2010/main" val="35634557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71EDA2EE-2A07-49B9-B2FE-38F90E20C02B}" type="datetimeFigureOut">
              <a:rPr lang="fr-FR" smtClean="0"/>
              <a:t>26/08/2020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72E0B4A-1B87-46D8-80CE-FD8AC213ADBD}" type="slidenum">
              <a:rPr lang="fr-FR" smtClean="0"/>
              <a:t>‹N°›</a:t>
            </a:fld>
            <a:endParaRPr lang="fr-FR"/>
          </a:p>
        </p:txBody>
      </p:sp>
    </p:spTree>
    <p:extLst>
      <p:ext uri="{BB962C8B-B14F-4D97-AF65-F5344CB8AC3E}">
        <p14:creationId xmlns:p14="http://schemas.microsoft.com/office/powerpoint/2010/main" val="3938814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71EDA2EE-2A07-49B9-B2FE-38F90E20C02B}" type="datetimeFigureOut">
              <a:rPr lang="fr-FR" smtClean="0"/>
              <a:t>26/08/2020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72E0B4A-1B87-46D8-80CE-FD8AC213ADBD}" type="slidenum">
              <a:rPr lang="fr-FR" smtClean="0"/>
              <a:t>‹N°›</a:t>
            </a:fld>
            <a:endParaRPr lang="fr-FR"/>
          </a:p>
        </p:txBody>
      </p:sp>
    </p:spTree>
    <p:extLst>
      <p:ext uri="{BB962C8B-B14F-4D97-AF65-F5344CB8AC3E}">
        <p14:creationId xmlns:p14="http://schemas.microsoft.com/office/powerpoint/2010/main" val="4177463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71EDA2EE-2A07-49B9-B2FE-38F90E20C02B}" type="datetimeFigureOut">
              <a:rPr lang="fr-FR" smtClean="0"/>
              <a:t>26/08/2020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72E0B4A-1B87-46D8-80CE-FD8AC213ADBD}" type="slidenum">
              <a:rPr lang="fr-FR" smtClean="0"/>
              <a:t>‹N°›</a:t>
            </a:fld>
            <a:endParaRPr lang="fr-FR"/>
          </a:p>
        </p:txBody>
      </p:sp>
    </p:spTree>
    <p:extLst>
      <p:ext uri="{BB962C8B-B14F-4D97-AF65-F5344CB8AC3E}">
        <p14:creationId xmlns:p14="http://schemas.microsoft.com/office/powerpoint/2010/main" val="1722335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71EDA2EE-2A07-49B9-B2FE-38F90E20C02B}" type="datetimeFigureOut">
              <a:rPr lang="fr-FR" smtClean="0"/>
              <a:t>26/08/2020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72E0B4A-1B87-46D8-80CE-FD8AC213ADBD}" type="slidenum">
              <a:rPr lang="fr-FR" smtClean="0"/>
              <a:t>‹N°›</a:t>
            </a:fld>
            <a:endParaRPr lang="fr-FR"/>
          </a:p>
        </p:txBody>
      </p:sp>
    </p:spTree>
    <p:extLst>
      <p:ext uri="{BB962C8B-B14F-4D97-AF65-F5344CB8AC3E}">
        <p14:creationId xmlns:p14="http://schemas.microsoft.com/office/powerpoint/2010/main" val="3856926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1EDA2EE-2A07-49B9-B2FE-38F90E20C02B}" type="datetimeFigureOut">
              <a:rPr lang="fr-FR" smtClean="0"/>
              <a:t>26/08/2020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72E0B4A-1B87-46D8-80CE-FD8AC213ADBD}" type="slidenum">
              <a:rPr lang="fr-FR" smtClean="0"/>
              <a:t>‹N°›</a:t>
            </a:fld>
            <a:endParaRPr lang="fr-FR"/>
          </a:p>
        </p:txBody>
      </p:sp>
    </p:spTree>
    <p:extLst>
      <p:ext uri="{BB962C8B-B14F-4D97-AF65-F5344CB8AC3E}">
        <p14:creationId xmlns:p14="http://schemas.microsoft.com/office/powerpoint/2010/main" val="1154624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71EDA2EE-2A07-49B9-B2FE-38F90E20C02B}" type="datetimeFigureOut">
              <a:rPr lang="fr-FR" smtClean="0"/>
              <a:t>26/08/2020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72E0B4A-1B87-46D8-80CE-FD8AC213ADBD}" type="slidenum">
              <a:rPr lang="fr-FR" smtClean="0"/>
              <a:t>‹N°›</a:t>
            </a:fld>
            <a:endParaRPr lang="fr-FR"/>
          </a:p>
        </p:txBody>
      </p:sp>
    </p:spTree>
    <p:extLst>
      <p:ext uri="{BB962C8B-B14F-4D97-AF65-F5344CB8AC3E}">
        <p14:creationId xmlns:p14="http://schemas.microsoft.com/office/powerpoint/2010/main" val="842771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71EDA2EE-2A07-49B9-B2FE-38F90E20C02B}" type="datetimeFigureOut">
              <a:rPr lang="fr-FR" smtClean="0"/>
              <a:t>26/08/2020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72E0B4A-1B87-46D8-80CE-FD8AC213ADBD}" type="slidenum">
              <a:rPr lang="fr-FR" smtClean="0"/>
              <a:t>‹N°›</a:t>
            </a:fld>
            <a:endParaRPr lang="fr-FR"/>
          </a:p>
        </p:txBody>
      </p:sp>
    </p:spTree>
    <p:extLst>
      <p:ext uri="{BB962C8B-B14F-4D97-AF65-F5344CB8AC3E}">
        <p14:creationId xmlns:p14="http://schemas.microsoft.com/office/powerpoint/2010/main" val="2290859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EDA2EE-2A07-49B9-B2FE-38F90E20C02B}" type="datetimeFigureOut">
              <a:rPr lang="fr-FR" smtClean="0"/>
              <a:t>26/08/2020</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2E0B4A-1B87-46D8-80CE-FD8AC213ADBD}" type="slidenum">
              <a:rPr lang="fr-FR" smtClean="0"/>
              <a:t>‹N°›</a:t>
            </a:fld>
            <a:endParaRPr lang="fr-FR"/>
          </a:p>
        </p:txBody>
      </p:sp>
    </p:spTree>
    <p:extLst>
      <p:ext uri="{BB962C8B-B14F-4D97-AF65-F5344CB8AC3E}">
        <p14:creationId xmlns:p14="http://schemas.microsoft.com/office/powerpoint/2010/main" val="25935003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ac-guadeloupe.fr/"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4076" y="422063"/>
            <a:ext cx="1704975" cy="1076325"/>
          </a:xfrm>
          <a:prstGeom prst="rect">
            <a:avLst/>
          </a:prstGeom>
        </p:spPr>
      </p:pic>
      <p:pic>
        <p:nvPicPr>
          <p:cNvPr id="5" name="Imag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49503" y="422063"/>
            <a:ext cx="1583363" cy="1326601"/>
          </a:xfrm>
          <a:prstGeom prst="rect">
            <a:avLst/>
          </a:prstGeom>
        </p:spPr>
      </p:pic>
      <p:sp>
        <p:nvSpPr>
          <p:cNvPr id="6" name="ZoneTexte 5"/>
          <p:cNvSpPr txBox="1"/>
          <p:nvPr/>
        </p:nvSpPr>
        <p:spPr>
          <a:xfrm>
            <a:off x="2613688" y="1632066"/>
            <a:ext cx="5647453" cy="538609"/>
          </a:xfrm>
          <a:prstGeom prst="rect">
            <a:avLst/>
          </a:prstGeom>
          <a:noFill/>
        </p:spPr>
        <p:txBody>
          <a:bodyPr wrap="square" rtlCol="0">
            <a:spAutoFit/>
          </a:bodyPr>
          <a:lstStyle/>
          <a:p>
            <a:pPr algn="ctr"/>
            <a:r>
              <a:rPr lang="fr-FR" b="1" dirty="0" smtClean="0"/>
              <a:t>Présentation de la plateforme ADAGE</a:t>
            </a:r>
          </a:p>
          <a:p>
            <a:pPr algn="ctr"/>
            <a:r>
              <a:rPr lang="fr-FR" sz="1100" b="1" dirty="0" smtClean="0"/>
              <a:t>Application Dédiée à la Généralisation de l’Education artistique et culturelle ( 100% EAC)</a:t>
            </a:r>
            <a:endParaRPr lang="fr-FR" sz="1100" i="1" dirty="0"/>
          </a:p>
        </p:txBody>
      </p:sp>
      <p:sp>
        <p:nvSpPr>
          <p:cNvPr id="8" name="Rectangle à coins arrondis 7"/>
          <p:cNvSpPr/>
          <p:nvPr/>
        </p:nvSpPr>
        <p:spPr>
          <a:xfrm>
            <a:off x="2687377" y="1507152"/>
            <a:ext cx="5500076" cy="788439"/>
          </a:xfrm>
          <a:prstGeom prst="roundRect">
            <a:avLst/>
          </a:prstGeom>
          <a:solidFill>
            <a:schemeClr val="accent1">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 name="Image 1"/>
          <p:cNvPicPr>
            <a:picLocks noChangeAspect="1"/>
          </p:cNvPicPr>
          <p:nvPr/>
        </p:nvPicPr>
        <p:blipFill>
          <a:blip r:embed="rId4"/>
          <a:stretch>
            <a:fillRect/>
          </a:stretch>
        </p:blipFill>
        <p:spPr>
          <a:xfrm>
            <a:off x="2687376" y="2356293"/>
            <a:ext cx="5500076" cy="3152093"/>
          </a:xfrm>
          <a:prstGeom prst="rect">
            <a:avLst/>
          </a:prstGeom>
        </p:spPr>
      </p:pic>
      <p:sp>
        <p:nvSpPr>
          <p:cNvPr id="3" name="Rectangle 2"/>
          <p:cNvSpPr/>
          <p:nvPr/>
        </p:nvSpPr>
        <p:spPr>
          <a:xfrm>
            <a:off x="424076" y="5810388"/>
            <a:ext cx="11516139" cy="646331"/>
          </a:xfrm>
          <a:prstGeom prst="rect">
            <a:avLst/>
          </a:prstGeom>
        </p:spPr>
        <p:txBody>
          <a:bodyPr wrap="square">
            <a:spAutoFit/>
          </a:bodyPr>
          <a:lstStyle/>
          <a:p>
            <a:r>
              <a:rPr lang="fr-FR" dirty="0">
                <a:latin typeface="Calibri" panose="020F0502020204030204" pitchFamily="34" charset="0"/>
                <a:ea typeface="Calibri" panose="020F0502020204030204" pitchFamily="34" charset="0"/>
                <a:cs typeface="Times New Roman" panose="02020603050405020304" pitchFamily="18" charset="0"/>
              </a:rPr>
              <a:t>Outil de pilotage de </a:t>
            </a:r>
            <a:r>
              <a:rPr lang="fr-FR" dirty="0" smtClean="0">
                <a:latin typeface="Calibri" panose="020F0502020204030204" pitchFamily="34" charset="0"/>
                <a:ea typeface="Calibri" panose="020F0502020204030204" pitchFamily="34" charset="0"/>
                <a:cs typeface="Times New Roman" panose="02020603050405020304" pitchFamily="18" charset="0"/>
              </a:rPr>
              <a:t>l’EAC </a:t>
            </a:r>
            <a:r>
              <a:rPr lang="fr-FR" dirty="0">
                <a:latin typeface="Calibri" panose="020F0502020204030204" pitchFamily="34" charset="0"/>
                <a:ea typeface="Calibri" panose="020F0502020204030204" pitchFamily="34" charset="0"/>
                <a:cs typeface="Times New Roman" panose="02020603050405020304" pitchFamily="18" charset="0"/>
              </a:rPr>
              <a:t>pour tous les acteurs du système </a:t>
            </a:r>
            <a:r>
              <a:rPr lang="fr-FR" dirty="0" smtClean="0">
                <a:latin typeface="Calibri" panose="020F0502020204030204" pitchFamily="34" charset="0"/>
                <a:ea typeface="Calibri" panose="020F0502020204030204" pitchFamily="34" charset="0"/>
                <a:cs typeface="Times New Roman" panose="02020603050405020304" pitchFamily="18" charset="0"/>
              </a:rPr>
              <a:t>éducatif: enseignants, directeurs, chefs d’établissements, inspecteurs, Rectorat, Ministère…..partenaires culturels locaux (en lecture seule)</a:t>
            </a:r>
            <a:endParaRPr lang="fr-FR" dirty="0"/>
          </a:p>
        </p:txBody>
      </p:sp>
    </p:spTree>
    <p:extLst>
      <p:ext uri="{BB962C8B-B14F-4D97-AF65-F5344CB8AC3E}">
        <p14:creationId xmlns:p14="http://schemas.microsoft.com/office/powerpoint/2010/main" val="14170523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5438" y="1018493"/>
            <a:ext cx="5267739" cy="685059"/>
          </a:xfrm>
          <a:prstGeom prst="rect">
            <a:avLst/>
          </a:prstGeom>
        </p:spPr>
        <p:txBody>
          <a:bodyPr wrap="square">
            <a:spAutoFit/>
          </a:bodyPr>
          <a:lstStyle/>
          <a:p>
            <a:pPr marL="285750" indent="-285750" algn="just">
              <a:lnSpc>
                <a:spcPct val="107000"/>
              </a:lnSpc>
              <a:spcAft>
                <a:spcPts val="0"/>
              </a:spcAft>
              <a:buFont typeface="Arial" panose="020B0604020202020204" pitchFamily="34" charset="0"/>
              <a:buChar char="•"/>
            </a:pPr>
            <a:r>
              <a:rPr lang="fr-FR" dirty="0">
                <a:latin typeface="Calibri" panose="020F0502020204030204" pitchFamily="34" charset="0"/>
                <a:ea typeface="Calibri" panose="020F0502020204030204" pitchFamily="34" charset="0"/>
                <a:cs typeface="Times New Roman" panose="02020603050405020304" pitchFamily="18" charset="0"/>
              </a:rPr>
              <a:t> </a:t>
            </a:r>
            <a:r>
              <a:rPr lang="fr-FR" dirty="0" smtClean="0">
                <a:latin typeface="Calibri" panose="020F0502020204030204" pitchFamily="34" charset="0"/>
                <a:ea typeface="Calibri" panose="020F0502020204030204" pitchFamily="34" charset="0"/>
                <a:cs typeface="Times New Roman" panose="02020603050405020304" pitchFamily="18" charset="0"/>
              </a:rPr>
              <a:t>Site académique  (</a:t>
            </a:r>
            <a:r>
              <a:rPr lang="fr-FR" dirty="0">
                <a:hlinkClick r:id="rId2"/>
              </a:rPr>
              <a:t>http://www.ac-guadeloupe.fr</a:t>
            </a:r>
            <a:r>
              <a:rPr lang="fr-FR" dirty="0" smtClean="0">
                <a:hlinkClick r:id="rId2"/>
              </a:rPr>
              <a:t>/</a:t>
            </a:r>
            <a:r>
              <a:rPr lang="fr-FR" dirty="0"/>
              <a:t>)</a:t>
            </a:r>
            <a:endParaRPr lang="fr-FR" dirty="0">
              <a:latin typeface="Calibri" panose="020F0502020204030204" pitchFamily="34" charset="0"/>
              <a:ea typeface="Calibri" panose="020F0502020204030204" pitchFamily="34" charset="0"/>
              <a:cs typeface="Times New Roman" panose="02020603050405020304" pitchFamily="18" charset="0"/>
            </a:endParaRPr>
          </a:p>
          <a:p>
            <a:pPr marL="285750" lvl="0" indent="-285750" algn="just">
              <a:lnSpc>
                <a:spcPct val="107000"/>
              </a:lnSpc>
              <a:spcAft>
                <a:spcPts val="0"/>
              </a:spcAft>
              <a:buFont typeface="Arial" panose="020B0604020202020204" pitchFamily="34" charset="0"/>
              <a:buChar char="•"/>
            </a:pPr>
            <a:r>
              <a:rPr lang="fr-FR" dirty="0">
                <a:latin typeface="Calibri" panose="020F0502020204030204" pitchFamily="34" charset="0"/>
                <a:ea typeface="Calibri" panose="020F0502020204030204" pitchFamily="34" charset="0"/>
                <a:cs typeface="Times New Roman" panose="02020603050405020304" pitchFamily="18" charset="0"/>
              </a:rPr>
              <a:t>ARENA (identifiant + </a:t>
            </a:r>
            <a:r>
              <a:rPr lang="fr-FR" dirty="0" err="1">
                <a:latin typeface="Calibri" panose="020F0502020204030204" pitchFamily="34" charset="0"/>
                <a:ea typeface="Calibri" panose="020F0502020204030204" pitchFamily="34" charset="0"/>
                <a:cs typeface="Times New Roman" panose="02020603050405020304" pitchFamily="18" charset="0"/>
              </a:rPr>
              <a:t>numen</a:t>
            </a:r>
            <a:r>
              <a:rPr lang="fr-FR" dirty="0">
                <a:latin typeface="Calibri" panose="020F0502020204030204" pitchFamily="34" charset="0"/>
                <a:ea typeface="Calibri" panose="020F0502020204030204" pitchFamily="34" charset="0"/>
                <a:cs typeface="Times New Roman" panose="02020603050405020304" pitchFamily="18" charset="0"/>
              </a:rPr>
              <a:t>)  </a:t>
            </a:r>
            <a:r>
              <a:rPr lang="fr-FR"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r>
              <a:rPr lang="fr-FR" dirty="0">
                <a:latin typeface="Calibri" panose="020F0502020204030204" pitchFamily="34" charset="0"/>
                <a:ea typeface="Calibri" panose="020F0502020204030204" pitchFamily="34" charset="0"/>
                <a:cs typeface="Times New Roman" panose="02020603050405020304" pitchFamily="18" charset="0"/>
              </a:rPr>
              <a:t> avec ou sans </a:t>
            </a:r>
            <a:r>
              <a:rPr lang="fr-FR" dirty="0" smtClean="0">
                <a:latin typeface="Calibri" panose="020F0502020204030204" pitchFamily="34" charset="0"/>
                <a:ea typeface="Calibri" panose="020F0502020204030204" pitchFamily="34" charset="0"/>
                <a:cs typeface="Times New Roman" panose="02020603050405020304" pitchFamily="18" charset="0"/>
              </a:rPr>
              <a:t>OTP</a:t>
            </a:r>
            <a:endParaRPr lang="fr-FR"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ZoneTexte 5"/>
          <p:cNvSpPr txBox="1"/>
          <p:nvPr/>
        </p:nvSpPr>
        <p:spPr>
          <a:xfrm>
            <a:off x="835438" y="2656868"/>
            <a:ext cx="8397462" cy="3785652"/>
          </a:xfrm>
          <a:prstGeom prst="rect">
            <a:avLst/>
          </a:prstGeom>
          <a:noFill/>
        </p:spPr>
        <p:txBody>
          <a:bodyPr wrap="square" rtlCol="0">
            <a:spAutoFit/>
          </a:bodyPr>
          <a:lstStyle/>
          <a:p>
            <a:pPr marL="285750" indent="-285750">
              <a:buFont typeface="Arial" panose="020B0604020202020204" pitchFamily="34" charset="0"/>
              <a:buChar char="•"/>
            </a:pPr>
            <a:r>
              <a:rPr lang="fr-FR" sz="1600" b="1" dirty="0" smtClean="0"/>
              <a:t>Le directeur et le chef d’établissement</a:t>
            </a:r>
          </a:p>
          <a:p>
            <a:pPr lvl="1"/>
            <a:r>
              <a:rPr lang="fr-FR" sz="1600" dirty="0" smtClean="0">
                <a:sym typeface="Wingdings" panose="05000000000000000000" pitchFamily="2" charset="2"/>
              </a:rPr>
              <a:t> - Inscrire le volet EAC de son école ou de son établissement</a:t>
            </a:r>
          </a:p>
          <a:p>
            <a:pPr lvl="1"/>
            <a:r>
              <a:rPr lang="fr-FR" sz="1600" dirty="0" smtClean="0">
                <a:sym typeface="Wingdings" panose="05000000000000000000" pitchFamily="2" charset="2"/>
              </a:rPr>
              <a:t>- Donner des droits aux enseignants pour saisir de nouveaux projets  (appels à projet)</a:t>
            </a:r>
          </a:p>
          <a:p>
            <a:pPr lvl="1"/>
            <a:r>
              <a:rPr lang="fr-FR" sz="1600" dirty="0" smtClean="0">
                <a:sym typeface="Wingdings" panose="05000000000000000000" pitchFamily="2" charset="2"/>
              </a:rPr>
              <a:t>- Consulter tous les projets mis en œuvre dans son école ou établissement (avec historique)</a:t>
            </a:r>
          </a:p>
          <a:p>
            <a:pPr marL="742950" lvl="1" indent="-285750">
              <a:buFont typeface="Wingdings" panose="05000000000000000000" pitchFamily="2" charset="2"/>
              <a:buChar char="à"/>
            </a:pPr>
            <a:endParaRPr lang="fr-FR" sz="1600" dirty="0">
              <a:sym typeface="Wingdings" panose="05000000000000000000" pitchFamily="2" charset="2"/>
            </a:endParaRPr>
          </a:p>
          <a:p>
            <a:pPr marL="285750" lvl="1" indent="-285750">
              <a:buFont typeface="Arial" panose="020B0604020202020204" pitchFamily="34" charset="0"/>
              <a:buChar char="•"/>
            </a:pPr>
            <a:r>
              <a:rPr lang="fr-FR" sz="1600" b="1" dirty="0">
                <a:sym typeface="Wingdings" panose="05000000000000000000" pitchFamily="2" charset="2"/>
              </a:rPr>
              <a:t>L’enseignant</a:t>
            </a:r>
          </a:p>
          <a:p>
            <a:pPr lvl="1"/>
            <a:r>
              <a:rPr lang="fr-FR" sz="1600" dirty="0" smtClean="0">
                <a:sym typeface="Wingdings" panose="05000000000000000000" pitchFamily="2" charset="2"/>
              </a:rPr>
              <a:t>- Saisir son dossier pour répondre aux campagnes d’appel à projet</a:t>
            </a:r>
          </a:p>
          <a:p>
            <a:pPr lvl="1"/>
            <a:endParaRPr lang="fr-FR" sz="1600" dirty="0">
              <a:sym typeface="Wingdings" panose="05000000000000000000" pitchFamily="2" charset="2"/>
            </a:endParaRPr>
          </a:p>
          <a:p>
            <a:pPr marL="285750" lvl="1" indent="-285750">
              <a:buFont typeface="Arial" panose="020B0604020202020204" pitchFamily="34" charset="0"/>
              <a:buChar char="•"/>
            </a:pPr>
            <a:r>
              <a:rPr lang="fr-FR" sz="1600" b="1" dirty="0" smtClean="0">
                <a:sym typeface="Wingdings" panose="05000000000000000000" pitchFamily="2" charset="2"/>
              </a:rPr>
              <a:t>L’Inspecteur (IEN ou IPR) </a:t>
            </a:r>
            <a:endParaRPr lang="fr-FR" sz="1600" b="1" dirty="0">
              <a:sym typeface="Wingdings" panose="05000000000000000000" pitchFamily="2" charset="2"/>
            </a:endParaRPr>
          </a:p>
          <a:p>
            <a:pPr lvl="1"/>
            <a:r>
              <a:rPr lang="fr-FR" sz="1600" dirty="0" smtClean="0">
                <a:sym typeface="Wingdings" panose="05000000000000000000" pitchFamily="2" charset="2"/>
              </a:rPr>
              <a:t>- Consulter les projets de toutes les écoles de sa circonscription ou de sa spécialité</a:t>
            </a:r>
          </a:p>
          <a:p>
            <a:pPr lvl="1"/>
            <a:r>
              <a:rPr lang="fr-FR" sz="1600" dirty="0" smtClean="0">
                <a:sym typeface="Wingdings" panose="05000000000000000000" pitchFamily="2" charset="2"/>
              </a:rPr>
              <a:t>- Valider les projets répondant à la campagne d’appel à projets</a:t>
            </a:r>
          </a:p>
          <a:p>
            <a:pPr marL="742950" lvl="1" indent="-285750">
              <a:buFont typeface="Wingdings" panose="05000000000000000000" pitchFamily="2" charset="2"/>
              <a:buChar char="à"/>
            </a:pPr>
            <a:endParaRPr lang="fr-FR" sz="1600" dirty="0">
              <a:sym typeface="Wingdings" panose="05000000000000000000" pitchFamily="2" charset="2"/>
            </a:endParaRPr>
          </a:p>
          <a:p>
            <a:pPr marL="285750" lvl="1" indent="-285750">
              <a:buFont typeface="Arial" panose="020B0604020202020204" pitchFamily="34" charset="0"/>
              <a:buChar char="•"/>
            </a:pPr>
            <a:r>
              <a:rPr lang="fr-FR" sz="1600" b="1" dirty="0">
                <a:sym typeface="Wingdings" panose="05000000000000000000" pitchFamily="2" charset="2"/>
              </a:rPr>
              <a:t>Les conseillers pédagogiques (CPC, CPD) et conseillers sectoriels</a:t>
            </a:r>
          </a:p>
          <a:p>
            <a:pPr lvl="1"/>
            <a:r>
              <a:rPr lang="fr-FR" sz="1600" dirty="0" smtClean="0">
                <a:sym typeface="Wingdings" panose="05000000000000000000" pitchFamily="2" charset="2"/>
              </a:rPr>
              <a:t>-  Consulter les projets de sa circonscription, du département ou de son domaine artistique pour accompagner les enseignants dans leur élaboration et leur mise en œuvre</a:t>
            </a:r>
            <a:endParaRPr lang="fr-FR" sz="1600" dirty="0"/>
          </a:p>
        </p:txBody>
      </p:sp>
      <p:sp>
        <p:nvSpPr>
          <p:cNvPr id="7" name="Rectangle à coins arrondis 6"/>
          <p:cNvSpPr/>
          <p:nvPr/>
        </p:nvSpPr>
        <p:spPr>
          <a:xfrm>
            <a:off x="3815427" y="319695"/>
            <a:ext cx="4001132" cy="368375"/>
          </a:xfrm>
          <a:prstGeom prst="roundRect">
            <a:avLst/>
          </a:prstGeom>
          <a:solidFill>
            <a:schemeClr val="accent1">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fr-FR" b="1" dirty="0">
                <a:solidFill>
                  <a:schemeClr val="tx1"/>
                </a:solidFill>
                <a:latin typeface="Calibri" panose="020F0502020204030204" pitchFamily="34" charset="0"/>
                <a:ea typeface="Calibri" panose="020F0502020204030204" pitchFamily="34" charset="0"/>
                <a:cs typeface="Times New Roman" panose="02020603050405020304" pitchFamily="18" charset="0"/>
              </a:rPr>
              <a:t>Comment  accéder à la </a:t>
            </a:r>
            <a:r>
              <a:rPr lang="fr-FR"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plateforme ?</a:t>
            </a:r>
            <a:endParaRPr lang="fr-FR" dirty="0">
              <a:solidFill>
                <a:schemeClr val="tx1"/>
              </a:solidFill>
            </a:endParaRPr>
          </a:p>
        </p:txBody>
      </p:sp>
      <p:sp>
        <p:nvSpPr>
          <p:cNvPr id="8" name="Rectangle à coins arrondis 7"/>
          <p:cNvSpPr/>
          <p:nvPr/>
        </p:nvSpPr>
        <p:spPr>
          <a:xfrm>
            <a:off x="3815427" y="2079812"/>
            <a:ext cx="3822502" cy="412376"/>
          </a:xfrm>
          <a:prstGeom prst="roundRect">
            <a:avLst/>
          </a:prstGeom>
          <a:solidFill>
            <a:schemeClr val="accent1">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Qui </a:t>
            </a:r>
            <a:r>
              <a:rPr lang="fr-FR" b="1" dirty="0">
                <a:solidFill>
                  <a:schemeClr val="tx1"/>
                </a:solidFill>
                <a:latin typeface="Calibri" panose="020F0502020204030204" pitchFamily="34" charset="0"/>
                <a:ea typeface="Calibri" panose="020F0502020204030204" pitchFamily="34" charset="0"/>
                <a:cs typeface="Times New Roman" panose="02020603050405020304" pitchFamily="18" charset="0"/>
              </a:rPr>
              <a:t>a</a:t>
            </a:r>
            <a:r>
              <a:rPr lang="fr-FR"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 </a:t>
            </a:r>
            <a:r>
              <a:rPr lang="fr-FR" b="1" dirty="0">
                <a:solidFill>
                  <a:schemeClr val="tx1"/>
                </a:solidFill>
                <a:latin typeface="Calibri" panose="020F0502020204030204" pitchFamily="34" charset="0"/>
                <a:ea typeface="Calibri" panose="020F0502020204030204" pitchFamily="34" charset="0"/>
                <a:cs typeface="Times New Roman" panose="02020603050405020304" pitchFamily="18" charset="0"/>
              </a:rPr>
              <a:t>accès et </a:t>
            </a:r>
            <a:r>
              <a:rPr lang="fr-FR"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dans quel but </a:t>
            </a:r>
            <a:r>
              <a:rPr lang="fr-FR"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a:t>
            </a:r>
            <a:endParaRPr lang="fr-FR" dirty="0">
              <a:solidFill>
                <a:schemeClr val="tx1"/>
              </a:solidFill>
            </a:endParaRPr>
          </a:p>
        </p:txBody>
      </p:sp>
      <p:pic>
        <p:nvPicPr>
          <p:cNvPr id="9" name="Image 8"/>
          <p:cNvPicPr>
            <a:picLocks noChangeAspect="1"/>
          </p:cNvPicPr>
          <p:nvPr/>
        </p:nvPicPr>
        <p:blipFill>
          <a:blip r:embed="rId3"/>
          <a:stretch>
            <a:fillRect/>
          </a:stretch>
        </p:blipFill>
        <p:spPr>
          <a:xfrm>
            <a:off x="7947025" y="1236827"/>
            <a:ext cx="2038350" cy="466725"/>
          </a:xfrm>
          <a:prstGeom prst="rect">
            <a:avLst/>
          </a:prstGeom>
        </p:spPr>
      </p:pic>
    </p:spTree>
    <p:extLst>
      <p:ext uri="{BB962C8B-B14F-4D97-AF65-F5344CB8AC3E}">
        <p14:creationId xmlns:p14="http://schemas.microsoft.com/office/powerpoint/2010/main" val="23252689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à coins arrondis 4"/>
          <p:cNvSpPr/>
          <p:nvPr/>
        </p:nvSpPr>
        <p:spPr>
          <a:xfrm>
            <a:off x="3574126" y="383123"/>
            <a:ext cx="5112673" cy="366178"/>
          </a:xfrm>
          <a:prstGeom prst="roundRect">
            <a:avLst/>
          </a:prstGeom>
          <a:solidFill>
            <a:schemeClr val="accent1">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Bienvenue dans ADAGE  (DAAC)</a:t>
            </a:r>
            <a:endParaRPr lang="fr-FR" dirty="0">
              <a:solidFill>
                <a:schemeClr val="tx1"/>
              </a:solidFill>
            </a:endParaRPr>
          </a:p>
        </p:txBody>
      </p:sp>
      <p:pic>
        <p:nvPicPr>
          <p:cNvPr id="6" name="Image 5"/>
          <p:cNvPicPr>
            <a:picLocks noChangeAspect="1"/>
          </p:cNvPicPr>
          <p:nvPr/>
        </p:nvPicPr>
        <p:blipFill>
          <a:blip r:embed="rId2"/>
          <a:stretch>
            <a:fillRect/>
          </a:stretch>
        </p:blipFill>
        <p:spPr>
          <a:xfrm>
            <a:off x="769330" y="2191133"/>
            <a:ext cx="9610725" cy="4153379"/>
          </a:xfrm>
          <a:prstGeom prst="rect">
            <a:avLst/>
          </a:prstGeom>
        </p:spPr>
      </p:pic>
      <p:sp>
        <p:nvSpPr>
          <p:cNvPr id="7" name="ZoneTexte 6"/>
          <p:cNvSpPr txBox="1"/>
          <p:nvPr/>
        </p:nvSpPr>
        <p:spPr>
          <a:xfrm>
            <a:off x="879475" y="1104900"/>
            <a:ext cx="10601325" cy="923330"/>
          </a:xfrm>
          <a:prstGeom prst="rect">
            <a:avLst/>
          </a:prstGeom>
          <a:noFill/>
        </p:spPr>
        <p:txBody>
          <a:bodyPr wrap="square" rtlCol="0">
            <a:spAutoFit/>
          </a:bodyPr>
          <a:lstStyle/>
          <a:p>
            <a:r>
              <a:rPr lang="fr-FR" dirty="0"/>
              <a:t>A</a:t>
            </a:r>
            <a:r>
              <a:rPr lang="fr-FR" dirty="0" smtClean="0"/>
              <a:t>DAGE </a:t>
            </a:r>
            <a:r>
              <a:rPr lang="fr-FR" dirty="0"/>
              <a:t>est géré administrativement par le DAAC qui a une vision d’ensemble sur tous les </a:t>
            </a:r>
            <a:r>
              <a:rPr lang="fr-FR" dirty="0" smtClean="0"/>
              <a:t>établissements </a:t>
            </a:r>
            <a:r>
              <a:rPr lang="fr-FR" dirty="0"/>
              <a:t>scolaires de l’Académie (dont Saint-Martin et Saint </a:t>
            </a:r>
            <a:r>
              <a:rPr lang="fr-FR" dirty="0" smtClean="0"/>
              <a:t>Barthélémy). Il ouvre les campagnes d’appel à projets, suit leur instruction, les présente en commission départementale et notifie les subventions.</a:t>
            </a:r>
            <a:endParaRPr lang="fr-FR" dirty="0"/>
          </a:p>
        </p:txBody>
      </p:sp>
    </p:spTree>
    <p:extLst>
      <p:ext uri="{BB962C8B-B14F-4D97-AF65-F5344CB8AC3E}">
        <p14:creationId xmlns:p14="http://schemas.microsoft.com/office/powerpoint/2010/main" val="24783870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à coins arrondis 4"/>
          <p:cNvSpPr/>
          <p:nvPr/>
        </p:nvSpPr>
        <p:spPr>
          <a:xfrm>
            <a:off x="2806700" y="383123"/>
            <a:ext cx="5842000" cy="558874"/>
          </a:xfrm>
          <a:prstGeom prst="roundRect">
            <a:avLst/>
          </a:prstGeom>
          <a:solidFill>
            <a:schemeClr val="accent1">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latin typeface="Calibri" panose="020F0502020204030204" pitchFamily="34" charset="0"/>
                <a:cs typeface="Times New Roman" panose="02020603050405020304" pitchFamily="18" charset="0"/>
              </a:rPr>
              <a:t>Saisir le volet EAC du projet d’école ou d’établissement </a:t>
            </a:r>
            <a:endParaRPr lang="fr-FR" dirty="0">
              <a:solidFill>
                <a:schemeClr val="tx1"/>
              </a:solidFill>
            </a:endParaRPr>
          </a:p>
        </p:txBody>
      </p:sp>
      <p:sp>
        <p:nvSpPr>
          <p:cNvPr id="7" name="ZoneTexte 6"/>
          <p:cNvSpPr txBox="1"/>
          <p:nvPr/>
        </p:nvSpPr>
        <p:spPr>
          <a:xfrm>
            <a:off x="769330" y="1197233"/>
            <a:ext cx="10601325" cy="923330"/>
          </a:xfrm>
          <a:prstGeom prst="rect">
            <a:avLst/>
          </a:prstGeom>
          <a:noFill/>
        </p:spPr>
        <p:txBody>
          <a:bodyPr wrap="square" rtlCol="0">
            <a:spAutoFit/>
          </a:bodyPr>
          <a:lstStyle/>
          <a:p>
            <a:r>
              <a:rPr lang="fr-FR" dirty="0" smtClean="0"/>
              <a:t>Après avoir validé ou modifié les informations administratives pré-saisies dans ADAGE, le Directeur d’école ou le Chef d’établissement doit saisir le volet culturel de son école ou établissement puis nommer le ou les rédacteurs de projets (enseignants qui souhaitent monter un projet EAC)</a:t>
            </a:r>
            <a:endParaRPr lang="fr-FR" dirty="0"/>
          </a:p>
        </p:txBody>
      </p:sp>
      <p:pic>
        <p:nvPicPr>
          <p:cNvPr id="8" name="Image 7"/>
          <p:cNvPicPr>
            <a:picLocks noChangeAspect="1"/>
          </p:cNvPicPr>
          <p:nvPr/>
        </p:nvPicPr>
        <p:blipFill>
          <a:blip r:embed="rId2"/>
          <a:stretch>
            <a:fillRect/>
          </a:stretch>
        </p:blipFill>
        <p:spPr>
          <a:xfrm>
            <a:off x="1448593" y="2566299"/>
            <a:ext cx="8558213" cy="3486936"/>
          </a:xfrm>
          <a:prstGeom prst="rect">
            <a:avLst/>
          </a:prstGeom>
        </p:spPr>
      </p:pic>
      <p:cxnSp>
        <p:nvCxnSpPr>
          <p:cNvPr id="10" name="Connecteur droit avec flèche 9"/>
          <p:cNvCxnSpPr/>
          <p:nvPr/>
        </p:nvCxnSpPr>
        <p:spPr>
          <a:xfrm>
            <a:off x="3365500" y="2247900"/>
            <a:ext cx="254000" cy="10033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936865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à coins arrondis 4"/>
          <p:cNvSpPr/>
          <p:nvPr/>
        </p:nvSpPr>
        <p:spPr>
          <a:xfrm>
            <a:off x="3574127" y="383122"/>
            <a:ext cx="4001132" cy="368375"/>
          </a:xfrm>
          <a:prstGeom prst="roundRect">
            <a:avLst/>
          </a:prstGeom>
          <a:solidFill>
            <a:schemeClr val="accent1">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Monter un projet ( enseignants)</a:t>
            </a:r>
            <a:endParaRPr lang="fr-FR" dirty="0">
              <a:solidFill>
                <a:schemeClr val="tx1"/>
              </a:solidFill>
            </a:endParaRPr>
          </a:p>
        </p:txBody>
      </p:sp>
      <p:sp>
        <p:nvSpPr>
          <p:cNvPr id="7" name="ZoneTexte 6"/>
          <p:cNvSpPr txBox="1"/>
          <p:nvPr/>
        </p:nvSpPr>
        <p:spPr>
          <a:xfrm>
            <a:off x="879475" y="1104900"/>
            <a:ext cx="10741025" cy="1200329"/>
          </a:xfrm>
          <a:prstGeom prst="rect">
            <a:avLst/>
          </a:prstGeom>
          <a:noFill/>
        </p:spPr>
        <p:txBody>
          <a:bodyPr wrap="square" rtlCol="0">
            <a:spAutoFit/>
          </a:bodyPr>
          <a:lstStyle/>
          <a:p>
            <a:pPr algn="just"/>
            <a:r>
              <a:rPr lang="fr-FR" dirty="0" smtClean="0"/>
              <a:t>Une fois la campagne d’appel à projets ouverte, les enseignants (rédacteurs) peuvent saisir leur(s) projet(s). Cette opération en 5 ou 6 phases n’est pas compliquée. De nombreux éléments sont pré-saisis, des ressources sont accessibles…Un tutoriel « Monter son projet » leur sera transmis à l’occasion. Durant toute la phase d’ouverture de la campagne, l’enseignant peut modifier son projet. </a:t>
            </a:r>
            <a:endParaRPr lang="fr-FR" dirty="0"/>
          </a:p>
        </p:txBody>
      </p:sp>
      <p:pic>
        <p:nvPicPr>
          <p:cNvPr id="2" name="Image 1"/>
          <p:cNvPicPr>
            <a:picLocks noChangeAspect="1"/>
          </p:cNvPicPr>
          <p:nvPr/>
        </p:nvPicPr>
        <p:blipFill>
          <a:blip r:embed="rId2"/>
          <a:stretch>
            <a:fillRect/>
          </a:stretch>
        </p:blipFill>
        <p:spPr>
          <a:xfrm>
            <a:off x="1371600" y="2381633"/>
            <a:ext cx="9861682" cy="4067529"/>
          </a:xfrm>
          <a:prstGeom prst="rect">
            <a:avLst/>
          </a:prstGeom>
        </p:spPr>
      </p:pic>
      <p:sp>
        <p:nvSpPr>
          <p:cNvPr id="3" name="Rectangle 2"/>
          <p:cNvSpPr/>
          <p:nvPr/>
        </p:nvSpPr>
        <p:spPr>
          <a:xfrm>
            <a:off x="2819400" y="4013200"/>
            <a:ext cx="1536700" cy="190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Rectangle 3"/>
          <p:cNvSpPr/>
          <p:nvPr/>
        </p:nvSpPr>
        <p:spPr>
          <a:xfrm>
            <a:off x="2819400" y="3302000"/>
            <a:ext cx="1739900" cy="177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9" name="Connecteur droit avec flèche 8"/>
          <p:cNvCxnSpPr/>
          <p:nvPr/>
        </p:nvCxnSpPr>
        <p:spPr>
          <a:xfrm flipH="1">
            <a:off x="6031893" y="2214608"/>
            <a:ext cx="407007" cy="2878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Connecteur droit avec flèche 10"/>
          <p:cNvCxnSpPr/>
          <p:nvPr/>
        </p:nvCxnSpPr>
        <p:spPr>
          <a:xfrm>
            <a:off x="8166100" y="4305300"/>
            <a:ext cx="622300" cy="3556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0592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à coins arrondis 4"/>
          <p:cNvSpPr/>
          <p:nvPr/>
        </p:nvSpPr>
        <p:spPr>
          <a:xfrm>
            <a:off x="3574127" y="383123"/>
            <a:ext cx="4210974" cy="368374"/>
          </a:xfrm>
          <a:prstGeom prst="roundRect">
            <a:avLst/>
          </a:prstGeom>
          <a:solidFill>
            <a:schemeClr val="accent1">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Visualiser et valider les projets (IEN, IPR)</a:t>
            </a:r>
            <a:endParaRPr lang="fr-FR" dirty="0">
              <a:solidFill>
                <a:schemeClr val="tx1"/>
              </a:solidFill>
            </a:endParaRPr>
          </a:p>
        </p:txBody>
      </p:sp>
      <p:sp>
        <p:nvSpPr>
          <p:cNvPr id="7" name="ZoneTexte 6"/>
          <p:cNvSpPr txBox="1"/>
          <p:nvPr/>
        </p:nvSpPr>
        <p:spPr>
          <a:xfrm>
            <a:off x="879475" y="1104900"/>
            <a:ext cx="10741025" cy="1477328"/>
          </a:xfrm>
          <a:prstGeom prst="rect">
            <a:avLst/>
          </a:prstGeom>
          <a:noFill/>
        </p:spPr>
        <p:txBody>
          <a:bodyPr wrap="square" rtlCol="0">
            <a:spAutoFit/>
          </a:bodyPr>
          <a:lstStyle/>
          <a:p>
            <a:pPr algn="just"/>
            <a:r>
              <a:rPr lang="fr-FR" dirty="0" smtClean="0"/>
              <a:t>Les corps d’inspection et l’administration ont une lecture de tous les projets sur leur territoire ou discipline (circonscription ou académique). </a:t>
            </a:r>
          </a:p>
          <a:p>
            <a:pPr algn="just"/>
            <a:endParaRPr lang="fr-FR" dirty="0"/>
          </a:p>
          <a:p>
            <a:pPr algn="just"/>
            <a:r>
              <a:rPr lang="fr-FR" dirty="0" smtClean="0"/>
              <a:t>Les IEN et IPR peuvent nommer un CPC ou chargé de mission « relais » pour le suivi des dossiers. </a:t>
            </a:r>
          </a:p>
          <a:p>
            <a:pPr algn="just"/>
            <a:r>
              <a:rPr lang="fr-FR" dirty="0" smtClean="0"/>
              <a:t>Ils  valident les projets qui leur sont soumis avant présentation en commission départementale.</a:t>
            </a:r>
            <a:endParaRPr lang="fr-FR" dirty="0"/>
          </a:p>
        </p:txBody>
      </p:sp>
      <p:cxnSp>
        <p:nvCxnSpPr>
          <p:cNvPr id="11" name="Connecteur droit avec flèche 10"/>
          <p:cNvCxnSpPr/>
          <p:nvPr/>
        </p:nvCxnSpPr>
        <p:spPr>
          <a:xfrm>
            <a:off x="8166100" y="4305300"/>
            <a:ext cx="622300" cy="3556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6" name="Image 5"/>
          <p:cNvPicPr>
            <a:picLocks noChangeAspect="1"/>
          </p:cNvPicPr>
          <p:nvPr/>
        </p:nvPicPr>
        <p:blipFill>
          <a:blip r:embed="rId2"/>
          <a:stretch>
            <a:fillRect/>
          </a:stretch>
        </p:blipFill>
        <p:spPr>
          <a:xfrm>
            <a:off x="1260475" y="2842370"/>
            <a:ext cx="9483725" cy="3939393"/>
          </a:xfrm>
          <a:prstGeom prst="rect">
            <a:avLst/>
          </a:prstGeom>
        </p:spPr>
      </p:pic>
      <p:cxnSp>
        <p:nvCxnSpPr>
          <p:cNvPr id="10" name="Connecteur droit avec flèche 9"/>
          <p:cNvCxnSpPr/>
          <p:nvPr/>
        </p:nvCxnSpPr>
        <p:spPr>
          <a:xfrm>
            <a:off x="3467100" y="2582228"/>
            <a:ext cx="381000" cy="199072"/>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13" name="Connecteur droit avec flèche 12"/>
          <p:cNvCxnSpPr/>
          <p:nvPr/>
        </p:nvCxnSpPr>
        <p:spPr>
          <a:xfrm>
            <a:off x="8788400" y="5765800"/>
            <a:ext cx="736600" cy="43180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15" name="Connecteur droit avec flèche 14"/>
          <p:cNvCxnSpPr/>
          <p:nvPr/>
        </p:nvCxnSpPr>
        <p:spPr>
          <a:xfrm flipH="1">
            <a:off x="5638800" y="2582228"/>
            <a:ext cx="63500" cy="260142"/>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3505019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à coins arrondis 4"/>
          <p:cNvSpPr/>
          <p:nvPr/>
        </p:nvSpPr>
        <p:spPr>
          <a:xfrm>
            <a:off x="3574127" y="383123"/>
            <a:ext cx="4210974" cy="368374"/>
          </a:xfrm>
          <a:prstGeom prst="roundRect">
            <a:avLst/>
          </a:prstGeom>
          <a:solidFill>
            <a:schemeClr val="accent1">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Pour aller plus loin…</a:t>
            </a:r>
            <a:endParaRPr lang="fr-FR" dirty="0">
              <a:solidFill>
                <a:schemeClr val="tx1"/>
              </a:solidFill>
            </a:endParaRPr>
          </a:p>
        </p:txBody>
      </p:sp>
      <p:sp>
        <p:nvSpPr>
          <p:cNvPr id="6" name="ZoneTexte 5"/>
          <p:cNvSpPr txBox="1"/>
          <p:nvPr/>
        </p:nvSpPr>
        <p:spPr>
          <a:xfrm>
            <a:off x="546100" y="1130300"/>
            <a:ext cx="10934700" cy="923330"/>
          </a:xfrm>
          <a:prstGeom prst="rect">
            <a:avLst/>
          </a:prstGeom>
          <a:noFill/>
        </p:spPr>
        <p:txBody>
          <a:bodyPr wrap="square" rtlCol="0">
            <a:spAutoFit/>
          </a:bodyPr>
          <a:lstStyle/>
          <a:p>
            <a:pPr marL="285750" indent="-285750">
              <a:buFont typeface="Arial" panose="020B0604020202020204" pitchFamily="34" charset="0"/>
              <a:buChar char="•"/>
            </a:pPr>
            <a:r>
              <a:rPr lang="fr-FR" dirty="0" smtClean="0"/>
              <a:t>L’équipe de la DAAC reste à votre écoute pour de plus amples renseignements.</a:t>
            </a:r>
          </a:p>
          <a:p>
            <a:pPr marL="285750" indent="-285750">
              <a:buFont typeface="Arial" panose="020B0604020202020204" pitchFamily="34" charset="0"/>
              <a:buChar char="•"/>
            </a:pPr>
            <a:r>
              <a:rPr lang="fr-FR" dirty="0" smtClean="0"/>
              <a:t>Le DAAC ou un CPD peut présenter l’application aux directeurs ou enseignants lors de vos réunions </a:t>
            </a:r>
            <a:endParaRPr lang="fr-FR" dirty="0"/>
          </a:p>
          <a:p>
            <a:pPr marL="285750" indent="-285750">
              <a:buFont typeface="Arial" panose="020B0604020202020204" pitchFamily="34" charset="0"/>
              <a:buChar char="•"/>
            </a:pPr>
            <a:r>
              <a:rPr lang="fr-FR" dirty="0" smtClean="0"/>
              <a:t>Des tutoriels spécifiques vous seront transmis à votre demande</a:t>
            </a:r>
            <a:endParaRPr lang="fr-FR" dirty="0"/>
          </a:p>
        </p:txBody>
      </p:sp>
      <p:pic>
        <p:nvPicPr>
          <p:cNvPr id="8" name="Image 7"/>
          <p:cNvPicPr>
            <a:picLocks noChangeAspect="1"/>
          </p:cNvPicPr>
          <p:nvPr/>
        </p:nvPicPr>
        <p:blipFill>
          <a:blip r:embed="rId2"/>
          <a:stretch>
            <a:fillRect/>
          </a:stretch>
        </p:blipFill>
        <p:spPr>
          <a:xfrm>
            <a:off x="866774" y="2544762"/>
            <a:ext cx="5294823" cy="1506538"/>
          </a:xfrm>
          <a:prstGeom prst="rect">
            <a:avLst/>
          </a:prstGeom>
        </p:spPr>
      </p:pic>
      <p:pic>
        <p:nvPicPr>
          <p:cNvPr id="9" name="Image 8"/>
          <p:cNvPicPr>
            <a:picLocks noChangeAspect="1"/>
          </p:cNvPicPr>
          <p:nvPr/>
        </p:nvPicPr>
        <p:blipFill>
          <a:blip r:embed="rId3"/>
          <a:stretch>
            <a:fillRect/>
          </a:stretch>
        </p:blipFill>
        <p:spPr>
          <a:xfrm>
            <a:off x="7427912" y="2198687"/>
            <a:ext cx="4192588" cy="3131437"/>
          </a:xfrm>
          <a:prstGeom prst="rect">
            <a:avLst/>
          </a:prstGeom>
        </p:spPr>
      </p:pic>
      <p:pic>
        <p:nvPicPr>
          <p:cNvPr id="10" name="Image 9"/>
          <p:cNvPicPr>
            <a:picLocks noChangeAspect="1"/>
          </p:cNvPicPr>
          <p:nvPr/>
        </p:nvPicPr>
        <p:blipFill>
          <a:blip r:embed="rId4"/>
          <a:stretch>
            <a:fillRect/>
          </a:stretch>
        </p:blipFill>
        <p:spPr>
          <a:xfrm>
            <a:off x="866774" y="3983632"/>
            <a:ext cx="6001359" cy="1117600"/>
          </a:xfrm>
          <a:prstGeom prst="rect">
            <a:avLst/>
          </a:prstGeom>
        </p:spPr>
      </p:pic>
      <p:sp>
        <p:nvSpPr>
          <p:cNvPr id="11" name="ZoneTexte 10"/>
          <p:cNvSpPr txBox="1"/>
          <p:nvPr/>
        </p:nvSpPr>
        <p:spPr>
          <a:xfrm>
            <a:off x="403833" y="5821256"/>
            <a:ext cx="11216667" cy="646331"/>
          </a:xfrm>
          <a:prstGeom prst="rect">
            <a:avLst/>
          </a:prstGeom>
          <a:noFill/>
        </p:spPr>
        <p:txBody>
          <a:bodyPr wrap="square" rtlCol="0">
            <a:spAutoFit/>
          </a:bodyPr>
          <a:lstStyle/>
          <a:p>
            <a:r>
              <a:rPr lang="fr-FR" dirty="0" smtClean="0"/>
              <a:t>En comptant sur votre implication pour un bon déploiement et utilisation de cette application dans notre académie.</a:t>
            </a:r>
          </a:p>
          <a:p>
            <a:r>
              <a:rPr lang="fr-FR" dirty="0" smtClean="0"/>
              <a:t>									</a:t>
            </a:r>
            <a:r>
              <a:rPr lang="fr-FR" sz="1200" i="1" dirty="0" smtClean="0"/>
              <a:t>                                    Carlos CRUZ (DAAC)</a:t>
            </a:r>
            <a:endParaRPr lang="fr-FR" sz="1200" i="1" dirty="0"/>
          </a:p>
        </p:txBody>
      </p:sp>
    </p:spTree>
    <p:extLst>
      <p:ext uri="{BB962C8B-B14F-4D97-AF65-F5344CB8AC3E}">
        <p14:creationId xmlns:p14="http://schemas.microsoft.com/office/powerpoint/2010/main" val="3783034184"/>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250</TotalTime>
  <Words>467</Words>
  <Application>Microsoft Office PowerPoint</Application>
  <PresentationFormat>Grand écran</PresentationFormat>
  <Paragraphs>38</Paragraphs>
  <Slides>7</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7</vt:i4>
      </vt:variant>
    </vt:vector>
  </HeadingPairs>
  <TitlesOfParts>
    <vt:vector size="13" baseType="lpstr">
      <vt:lpstr>Arial</vt:lpstr>
      <vt:lpstr>Calibri</vt:lpstr>
      <vt:lpstr>Calibri Light</vt:lpstr>
      <vt:lpstr>Times New Roman</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Carlos CRUZ</dc:creator>
  <cp:lastModifiedBy>Carlos CRUZ</cp:lastModifiedBy>
  <cp:revision>34</cp:revision>
  <dcterms:created xsi:type="dcterms:W3CDTF">2020-06-30T15:35:57Z</dcterms:created>
  <dcterms:modified xsi:type="dcterms:W3CDTF">2020-08-26T21:54:54Z</dcterms:modified>
</cp:coreProperties>
</file>