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0" r:id="rId7"/>
    <p:sldId id="261" r:id="rId8"/>
    <p:sldId id="265" r:id="rId9"/>
    <p:sldId id="267" r:id="rId10"/>
    <p:sldId id="266" r:id="rId11"/>
    <p:sldId id="272" r:id="rId12"/>
    <p:sldId id="268" r:id="rId13"/>
    <p:sldId id="274" r:id="rId14"/>
    <p:sldId id="270" r:id="rId15"/>
    <p:sldId id="271" r:id="rId16"/>
    <p:sldId id="262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11\part_technic\RANCE\MARCHES\Audit%20&#233;nerg&#233;tique%202013\Graph%20Pr&#233;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11\part_technic\RANCE\MARCHES\Audit%20&#233;nerg&#233;tique%202013\Graph%20Pr&#233;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11\part_technic\RANCE\MARCHES\Audit%20&#233;nerg&#233;tique%202013\Graph%20Pr&#233;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Feuil2!$B$1</c:f>
              <c:strCache>
                <c:ptCount val="1"/>
                <c:pt idx="0">
                  <c:v>Répartition de la consommation électrique</c:v>
                </c:pt>
              </c:strCache>
            </c:strRef>
          </c:tx>
          <c:explosion val="25"/>
          <c:dLbls>
            <c:showCatName val="1"/>
            <c:showPercent val="1"/>
          </c:dLbls>
          <c:cat>
            <c:strRef>
              <c:f>Feuil2!$A$2:$A$6</c:f>
              <c:strCache>
                <c:ptCount val="5"/>
                <c:pt idx="0">
                  <c:v>Eclairage public</c:v>
                </c:pt>
                <c:pt idx="1">
                  <c:v>Bâtiments communaux</c:v>
                </c:pt>
                <c:pt idx="2">
                  <c:v>Equipements sportifs</c:v>
                </c:pt>
                <c:pt idx="3">
                  <c:v>STEP</c:v>
                </c:pt>
                <c:pt idx="4">
                  <c:v>Divers</c:v>
                </c:pt>
              </c:strCache>
            </c:strRef>
          </c:cat>
          <c:val>
            <c:numRef>
              <c:f>Feuil2!$B$2:$B$6</c:f>
              <c:numCache>
                <c:formatCode>_-* #,##0.00\ "€"_-;\-* #,##0.00\ "€"_-;_-* "-"??\ "€"_-;_-@_-</c:formatCode>
                <c:ptCount val="5"/>
                <c:pt idx="0">
                  <c:v>546652</c:v>
                </c:pt>
                <c:pt idx="1">
                  <c:v>72765</c:v>
                </c:pt>
                <c:pt idx="2">
                  <c:v>11478</c:v>
                </c:pt>
                <c:pt idx="3">
                  <c:v>10796</c:v>
                </c:pt>
                <c:pt idx="4">
                  <c:v>147844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'[Graph Présentation.xlsx]Feuil3'!$B$1</c:f>
              <c:strCache>
                <c:ptCount val="1"/>
                <c:pt idx="0">
                  <c:v>Répartition de la consommation par usage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346798328951743"/>
                  <c:y val="7.991401882153555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1.6454807807596741E-2"/>
                  <c:y val="-0.17998175530500676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'[Graph Présentation.xlsx]Feuil3'!$A$2:$A$6</c:f>
              <c:strCache>
                <c:ptCount val="5"/>
                <c:pt idx="0">
                  <c:v>Eclairage</c:v>
                </c:pt>
                <c:pt idx="1">
                  <c:v>Froid</c:v>
                </c:pt>
                <c:pt idx="2">
                  <c:v>Bureautique</c:v>
                </c:pt>
                <c:pt idx="3">
                  <c:v>ECS</c:v>
                </c:pt>
                <c:pt idx="4">
                  <c:v>Divers</c:v>
                </c:pt>
              </c:strCache>
            </c:strRef>
          </c:cat>
          <c:val>
            <c:numRef>
              <c:f>'[Graph Présentation.xlsx]Feuil3'!$B$2:$B$6</c:f>
              <c:numCache>
                <c:formatCode>General</c:formatCode>
                <c:ptCount val="5"/>
                <c:pt idx="0">
                  <c:v>35</c:v>
                </c:pt>
                <c:pt idx="1">
                  <c:v>35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title>
      <c:tx>
        <c:rich>
          <a:bodyPr/>
          <a:lstStyle/>
          <a:p>
            <a:pPr>
              <a:defRPr/>
            </a:pPr>
            <a:r>
              <a:rPr lang="fr-FR"/>
              <a:t>Répartition des économies possibles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9728006221444553"/>
          <c:y val="0.17485096541885117"/>
          <c:w val="0.42550160396617087"/>
          <c:h val="0.77369346589885979"/>
        </c:manualLayout>
      </c:layout>
      <c:pie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.10152418190524547"/>
                  <c:y val="5.400479349799471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Feuil5!$A$1:$A$6</c:f>
              <c:strCache>
                <c:ptCount val="6"/>
                <c:pt idx="0">
                  <c:v>Répartition des économies possibles </c:v>
                </c:pt>
                <c:pt idx="1">
                  <c:v>Maintenance de la climatisation</c:v>
                </c:pt>
                <c:pt idx="2">
                  <c:v>Remplacement des lampes incandescentes par des LBC</c:v>
                </c:pt>
                <c:pt idx="3">
                  <c:v>Mise en place d’un chauffe-eau
solaire</c:v>
                </c:pt>
                <c:pt idx="4">
                  <c:v>Mise en place de coupe veilles</c:v>
                </c:pt>
                <c:pt idx="5">
                  <c:v>Sensibilisation du personnel </c:v>
                </c:pt>
              </c:strCache>
            </c:strRef>
          </c:cat>
          <c:val>
            <c:numRef>
              <c:f>Feuil5!$B$1:$B$6</c:f>
              <c:numCache>
                <c:formatCode>_-* #,##0.00\ "€"_-;\-* #,##0.00\ "€"_-;_-* "-"??\ "€"_-;_-@_-</c:formatCode>
                <c:ptCount val="6"/>
                <c:pt idx="1">
                  <c:v>767</c:v>
                </c:pt>
                <c:pt idx="2">
                  <c:v>1700</c:v>
                </c:pt>
                <c:pt idx="3">
                  <c:v>2244</c:v>
                </c:pt>
                <c:pt idx="4">
                  <c:v>193</c:v>
                </c:pt>
                <c:pt idx="5">
                  <c:v>3638.25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969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448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861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968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013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607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930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778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223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754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61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6338-43FF-6640-B8BE-2B6A271B99C9}" type="datetimeFigureOut">
              <a:rPr lang="fr-FR" smtClean="0"/>
              <a:pPr/>
              <a:t>23/01/2014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E0DB-6903-1246-82CC-3B3C5D5ACA5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Def_Logo_final_09011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30397" cy="749685"/>
          </a:xfrm>
          <a:prstGeom prst="rect">
            <a:avLst/>
          </a:prstGeom>
        </p:spPr>
      </p:pic>
      <p:pic>
        <p:nvPicPr>
          <p:cNvPr id="10" name="Image 9" descr="logo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6096" y="5997457"/>
            <a:ext cx="5327904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0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19642"/>
            <a:ext cx="7772400" cy="1470025"/>
          </a:xfrm>
        </p:spPr>
        <p:txBody>
          <a:bodyPr>
            <a:noAutofit/>
          </a:bodyPr>
          <a:lstStyle/>
          <a:p>
            <a:r>
              <a:rPr lang="fr-FR" sz="3200" dirty="0" smtClean="0"/>
              <a:t>Retours d’expériences</a:t>
            </a:r>
            <a:r>
              <a:rPr lang="fr-FR" sz="2800" dirty="0" smtClean="0"/>
              <a:t>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Quelles mesures pratiques en faveur de la maîtrise de l’énergie dans un établissement scolaire?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5078" y="3238944"/>
            <a:ext cx="6400800" cy="2050329"/>
          </a:xfrm>
        </p:spPr>
        <p:txBody>
          <a:bodyPr>
            <a:normAutofit fontScale="70000" lnSpcReduction="20000"/>
          </a:bodyPr>
          <a:lstStyle/>
          <a:p>
            <a:r>
              <a:rPr lang="fr-FR" sz="3400" dirty="0" smtClean="0"/>
              <a:t>Ville du Gosier</a:t>
            </a:r>
          </a:p>
          <a:p>
            <a:r>
              <a:rPr lang="fr-FR" sz="3400" dirty="0" smtClean="0"/>
              <a:t>Solange RANCE, </a:t>
            </a:r>
          </a:p>
          <a:p>
            <a:r>
              <a:rPr lang="fr-FR" dirty="0" smtClean="0"/>
              <a:t>Responsable Constructions Publiques et Gestion Patrimoine</a:t>
            </a:r>
          </a:p>
          <a:p>
            <a:endParaRPr lang="fr-FR" dirty="0" smtClean="0"/>
          </a:p>
          <a:p>
            <a:r>
              <a:rPr lang="fr-FR" dirty="0" smtClean="0"/>
              <a:t>23 janvier 2014 – Duval, Petit-Canal</a:t>
            </a:r>
          </a:p>
          <a:p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416259" y="639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 descr="Sans tit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20496"/>
          </a:xfrm>
          <a:prstGeom prst="rect">
            <a:avLst/>
          </a:prstGeom>
        </p:spPr>
      </p:pic>
      <p:pic>
        <p:nvPicPr>
          <p:cNvPr id="7" name="Image 6" descr="LOGO GOSIER promo sans base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5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réalisations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fr-FR" dirty="0"/>
              <a:t>Parallèlement, des travaux d’amélioration des bâtiments ont été réalisés pour répondre aux demandes des </a:t>
            </a:r>
            <a:r>
              <a:rPr lang="fr-FR" dirty="0" smtClean="0"/>
              <a:t>usagers et aux besoins de maintenance.</a:t>
            </a:r>
          </a:p>
          <a:p>
            <a:r>
              <a:rPr lang="fr-FR" dirty="0" smtClean="0"/>
              <a:t>Les apports solaires provenant essentiellement des toitures et des façades extérieures, la stratégie adoptée consiste à rénover tout en diminuant ces apports.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réalisations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Une toiture qui doit être remplacée, sera équipée d’isolant. Lorsque cela est possible et nécessaire, le débord de toiture sera accentué.</a:t>
            </a:r>
          </a:p>
          <a:p>
            <a:r>
              <a:rPr lang="fr-FR" sz="2800" dirty="0" smtClean="0"/>
              <a:t>Les anciennes menuiseries (persiennes métalliques) qui ne sont étanches ni à l’air, ni à l’eau, seront remplacées par des persiennes vitrées sur châssis en alu, équipées de brise-soleil. La priorité est donnée aux salles climatisées. La ventilation naturelle des autres pièces est favorisée.</a:t>
            </a:r>
            <a:endParaRPr lang="fr-FR" sz="2800" dirty="0"/>
          </a:p>
          <a:p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7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réalisations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00" y="2026228"/>
            <a:ext cx="4114800" cy="3086100"/>
          </a:xfrm>
        </p:spPr>
      </p:pic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691" y="2026227"/>
            <a:ext cx="4114800" cy="30861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33091" y="1213485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Avant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742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réalisations</a:t>
            </a:r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33091" y="1213485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Après</a:t>
            </a:r>
            <a:endParaRPr lang="fr-FR" sz="2800" dirty="0"/>
          </a:p>
        </p:txBody>
      </p:sp>
      <p:pic>
        <p:nvPicPr>
          <p:cNvPr id="8" name="Image 7" descr="IMG-20140123-054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98" y="2026227"/>
            <a:ext cx="4114800" cy="3086100"/>
          </a:xfrm>
          <a:prstGeom prst="rect">
            <a:avLst/>
          </a:prstGeom>
        </p:spPr>
      </p:pic>
      <p:pic>
        <p:nvPicPr>
          <p:cNvPr id="10" name="Image 9" descr="IMG-20140123-054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115" y="2026227"/>
            <a:ext cx="411480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réalisations</a:t>
            </a:r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065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Avant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958" y="1953492"/>
            <a:ext cx="5187113" cy="388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34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Les réalisations</a:t>
            </a:r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0654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fr-FR" dirty="0" smtClean="0"/>
              <a:t>Après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4546" y="2001079"/>
            <a:ext cx="5171417" cy="387856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2509" y="1080807"/>
            <a:ext cx="2729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Coût de la réalisation</a:t>
            </a:r>
          </a:p>
          <a:p>
            <a:r>
              <a:rPr lang="fr-FR" dirty="0" smtClean="0"/>
              <a:t>Remplacement des menuiseries extérieures et mise en place de brise-soleil :  8 846 € TTC (environ 1000 €/m²)</a:t>
            </a:r>
          </a:p>
          <a:p>
            <a:endParaRPr lang="fr-FR" dirty="0"/>
          </a:p>
          <a:p>
            <a:r>
              <a:rPr lang="fr-FR" b="1" i="1" dirty="0" smtClean="0"/>
              <a:t>Améliorations constatées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Luminosité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Baisse de la température intérieure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Atténuation du bruit extérieur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Possibilité de garder les fenêtres ouvertes en cas de pluie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686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 une maintenance durable</a:t>
            </a:r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18530"/>
            <a:ext cx="8229600" cy="435278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Grâce à l’aide de l’</a:t>
            </a:r>
            <a:r>
              <a:rPr lang="fr-FR" dirty="0" err="1" smtClean="0"/>
              <a:t>Ademe</a:t>
            </a:r>
            <a:r>
              <a:rPr lang="fr-FR" dirty="0" smtClean="0"/>
              <a:t> et de la Région, nous sommes en train de mettre en place une vraie stratégie énergétique</a:t>
            </a:r>
          </a:p>
          <a:p>
            <a:r>
              <a:rPr lang="fr-FR" dirty="0" smtClean="0"/>
              <a:t>Actuellement, le bureau d’étude H3C réalise un audit approfondi de toutes les écoles</a:t>
            </a:r>
          </a:p>
          <a:p>
            <a:r>
              <a:rPr lang="fr-FR" dirty="0" smtClean="0"/>
              <a:t>Cet étude permettra, grâce à la modélisation, de déterminer les travaux les plus rentables et d’obtenir une programmation pluriannuelle</a:t>
            </a:r>
          </a:p>
          <a:p>
            <a:r>
              <a:rPr lang="fr-FR" dirty="0" smtClean="0"/>
              <a:t>Une fiche-conseil sera éditée à destination des enseignants pour les sensibiliser aux gestes écoresponsables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2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constructions neuves exemplaires</a:t>
            </a:r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438420"/>
            <a:ext cx="8229600" cy="4525963"/>
          </a:xfrm>
        </p:spPr>
        <p:txBody>
          <a:bodyPr/>
          <a:lstStyle/>
          <a:p>
            <a:r>
              <a:rPr lang="fr-FR" dirty="0" smtClean="0"/>
              <a:t>Enfin, des projets de constructions neuves achevés, en cours et à venir sont exemplaires vis-à-vis de la qualité environnementale, dès les premières esquisses.</a:t>
            </a:r>
          </a:p>
          <a:p>
            <a:r>
              <a:rPr lang="fr-FR" dirty="0" smtClean="0"/>
              <a:t>La reconstruction de l’école Eugène Alexis, qui débutera prochainement, pour une livraison prévue à la rentrée 2015, n’échappe pas à la règle.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730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E. Alexis – Vue aérienne</a:t>
            </a:r>
            <a:endParaRPr lang="fr-FR" dirty="0"/>
          </a:p>
        </p:txBody>
      </p:sp>
      <p:pic>
        <p:nvPicPr>
          <p:cNvPr id="4" name="Espace réservé du contenu 3" descr="Vue Aérienne.jpe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2637"/>
            <a:ext cx="8229600" cy="430108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E.Alexis</a:t>
            </a:r>
            <a:r>
              <a:rPr lang="fr-FR" dirty="0" smtClean="0"/>
              <a:t> – Vue du Parvis</a:t>
            </a:r>
            <a:endParaRPr lang="fr-FR" dirty="0"/>
          </a:p>
        </p:txBody>
      </p:sp>
      <p:pic>
        <p:nvPicPr>
          <p:cNvPr id="4" name="Espace réservé du contenu 3" descr="Vue sur le Parvis Depose Minu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94797"/>
            <a:ext cx="8229600" cy="333676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9745"/>
            <a:ext cx="8229600" cy="4006418"/>
          </a:xfrm>
        </p:spPr>
        <p:txBody>
          <a:bodyPr>
            <a:normAutofit/>
          </a:bodyPr>
          <a:lstStyle/>
          <a:p>
            <a:r>
              <a:rPr lang="fr-FR" sz="3000" dirty="0" smtClean="0"/>
              <a:t>Depuis plusieurs années, la Ville du Gosier, soucieuse de son environnement, s’intéresse à son patrimoine bâti en terme de consommation d’énergie et de confort pour les usagers</a:t>
            </a:r>
          </a:p>
          <a:p>
            <a:r>
              <a:rPr lang="fr-FR" sz="3000" dirty="0" smtClean="0"/>
              <a:t>Un pré-diagnostic a été réalisé gratuitement par le CEP (Conseil en Energie Partagé) en 2012</a:t>
            </a:r>
            <a:endParaRPr lang="fr-FR" sz="3000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E.Alexis</a:t>
            </a:r>
            <a:r>
              <a:rPr lang="fr-FR" dirty="0" smtClean="0"/>
              <a:t> – Vue de la cour</a:t>
            </a:r>
            <a:endParaRPr lang="fr-FR" dirty="0"/>
          </a:p>
        </p:txBody>
      </p:sp>
      <p:pic>
        <p:nvPicPr>
          <p:cNvPr id="4" name="Espace réservé du contenu 3" descr="Vue de la co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1787"/>
            <a:ext cx="8229600" cy="34627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000" dirty="0" smtClean="0"/>
              <a:t>Grâce à cette première étude, nous savons aujourd’hui que les bâtiments représentent </a:t>
            </a:r>
            <a:br>
              <a:rPr lang="fr-FR" sz="3000" dirty="0" smtClean="0"/>
            </a:br>
            <a:r>
              <a:rPr lang="fr-FR" sz="3000" dirty="0" smtClean="0"/>
              <a:t>9 % des dépenses énergétiques de la ville,</a:t>
            </a:r>
            <a:br>
              <a:rPr lang="fr-FR" sz="3000" dirty="0" smtClean="0"/>
            </a:br>
            <a:r>
              <a:rPr lang="fr-FR" sz="3000" dirty="0" smtClean="0"/>
              <a:t>soit 73 000 € en 2011</a:t>
            </a:r>
          </a:p>
          <a:p>
            <a:r>
              <a:rPr lang="fr-FR" sz="3000" dirty="0" smtClean="0"/>
              <a:t>Dans les écoles, les plus gros postes concernent l’éclairage et la climatisation qui, cumulés, représentent en moyenne 70% de la consommation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graphicFrame>
        <p:nvGraphicFramePr>
          <p:cNvPr id="7" name="Graphique 6"/>
          <p:cNvGraphicFramePr/>
          <p:nvPr/>
        </p:nvGraphicFramePr>
        <p:xfrm>
          <a:off x="957262" y="990599"/>
          <a:ext cx="7229475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2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graphicFrame>
        <p:nvGraphicFramePr>
          <p:cNvPr id="6" name="Graphique 5"/>
          <p:cNvGraphicFramePr/>
          <p:nvPr/>
        </p:nvGraphicFramePr>
        <p:xfrm>
          <a:off x="957262" y="990599"/>
          <a:ext cx="7229475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2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premiers constats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patrimoine bâti vieillissant </a:t>
            </a:r>
          </a:p>
          <a:p>
            <a:r>
              <a:rPr lang="fr-FR" dirty="0" smtClean="0"/>
              <a:t>Une gestion de maintenance approximative</a:t>
            </a:r>
          </a:p>
          <a:p>
            <a:r>
              <a:rPr lang="fr-FR" dirty="0" smtClean="0"/>
              <a:t>Des usagers qui se plaignent de la chaleur, de la pluie, du bruit et de l’éclairage</a:t>
            </a:r>
          </a:p>
          <a:p>
            <a:r>
              <a:rPr lang="fr-FR" dirty="0" smtClean="0"/>
              <a:t>Les comportements des occupants sur les usages et la gestion de l’énergie pourraient être améliorés par la sensibilisation</a:t>
            </a:r>
          </a:p>
          <a:p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préconisations du CEP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15641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Amélioration de la maintenance des installations de climatisation</a:t>
            </a:r>
          </a:p>
          <a:p>
            <a:r>
              <a:rPr lang="fr-FR" sz="2800" dirty="0" smtClean="0"/>
              <a:t>Remplacement des lampes incandescentes par des LBC</a:t>
            </a:r>
          </a:p>
          <a:p>
            <a:r>
              <a:rPr lang="fr-FR" sz="2800" dirty="0" smtClean="0"/>
              <a:t>Remplacement des ballons ECS par des chauffe-eau solaires</a:t>
            </a:r>
          </a:p>
          <a:p>
            <a:r>
              <a:rPr lang="fr-FR" sz="2800" dirty="0" smtClean="0"/>
              <a:t>Mise en place de coupe veilles</a:t>
            </a:r>
          </a:p>
          <a:p>
            <a:r>
              <a:rPr lang="fr-FR" sz="2800" dirty="0" smtClean="0"/>
              <a:t>Sensibilisation du personnel</a:t>
            </a:r>
          </a:p>
          <a:p>
            <a:r>
              <a:rPr lang="fr-FR" sz="2800" dirty="0" smtClean="0"/>
              <a:t>Elaboration d’un diagnostic énergétique approfondi</a:t>
            </a:r>
            <a:endParaRPr lang="fr-FR" sz="2800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préconisations du CEP</a:t>
            </a:r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0226329"/>
              </p:ext>
            </p:extLst>
          </p:nvPr>
        </p:nvGraphicFramePr>
        <p:xfrm>
          <a:off x="210826" y="1007316"/>
          <a:ext cx="8686800" cy="486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23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préconisations du CEP</a:t>
            </a:r>
            <a:endParaRPr lang="fr-FR" dirty="0"/>
          </a:p>
        </p:txBody>
      </p:sp>
      <p:pic>
        <p:nvPicPr>
          <p:cNvPr id="5" name="Image 4" descr="LOGO GOSIER promo sans 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" y="5533279"/>
            <a:ext cx="1309502" cy="1140879"/>
          </a:xfrm>
          <a:prstGeom prst="rect">
            <a:avLst/>
          </a:prstGeom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3854"/>
            <a:ext cx="8229600" cy="295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544</Words>
  <Application>Microsoft Office PowerPoint</Application>
  <PresentationFormat>Affichage à l'écran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Retours d’expériences:  Quelles mesures pratiques en faveur de la maîtrise de l’énergie dans un établissement scolaire?</vt:lpstr>
      <vt:lpstr>Le contexte</vt:lpstr>
      <vt:lpstr>Les enjeux</vt:lpstr>
      <vt:lpstr>Les enjeux</vt:lpstr>
      <vt:lpstr>Les enjeux</vt:lpstr>
      <vt:lpstr>Les premiers constats</vt:lpstr>
      <vt:lpstr>Les préconisations du CEP</vt:lpstr>
      <vt:lpstr>Les préconisations du CEP</vt:lpstr>
      <vt:lpstr>Les préconisations du CEP</vt:lpstr>
      <vt:lpstr>Les réalisations</vt:lpstr>
      <vt:lpstr>Les réalisations</vt:lpstr>
      <vt:lpstr>Les réalisations</vt:lpstr>
      <vt:lpstr>Les réalisations</vt:lpstr>
      <vt:lpstr>Les réalisations</vt:lpstr>
      <vt:lpstr>Les réalisations</vt:lpstr>
      <vt:lpstr>Vers une maintenance durable</vt:lpstr>
      <vt:lpstr>Des constructions neuves exemplaires</vt:lpstr>
      <vt:lpstr>E. Alexis – Vue aérienne</vt:lpstr>
      <vt:lpstr>E.Alexis – Vue du Parvis</vt:lpstr>
      <vt:lpstr>E.Alexis – Vue de la cour</vt:lpstr>
    </vt:vector>
  </TitlesOfParts>
  <Company>Caue 971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ct</dc:creator>
  <cp:lastModifiedBy>srance</cp:lastModifiedBy>
  <cp:revision>41</cp:revision>
  <dcterms:created xsi:type="dcterms:W3CDTF">2014-01-15T20:54:09Z</dcterms:created>
  <dcterms:modified xsi:type="dcterms:W3CDTF">2014-01-23T13:04:27Z</dcterms:modified>
</cp:coreProperties>
</file>