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6270" autoAdjust="0"/>
  </p:normalViewPr>
  <p:slideViewPr>
    <p:cSldViewPr>
      <p:cViewPr varScale="1">
        <p:scale>
          <a:sx n="76" d="100"/>
          <a:sy n="76" d="100"/>
        </p:scale>
        <p:origin x="-97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5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C5C5E9-8EA5-4AC7-983E-EAF3F283476E}" type="datetimeFigureOut">
              <a:rPr lang="fr-FR"/>
              <a:pPr>
                <a:defRPr/>
              </a:pPr>
              <a:t>22/01/2014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3ACAB3E-D697-44B5-BEA9-359BA5D75FF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1AE8C19-5B2E-4E3C-B31D-55AC656FD811}" type="datetimeFigureOut">
              <a:rPr lang="fr-FR"/>
              <a:pPr>
                <a:defRPr/>
              </a:pPr>
              <a:t>22/01/2014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0F1E964-9976-4332-9EE0-BBBBAF86775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1024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4ED5372-A86A-4267-9882-7BF32EDEE570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F1E964-9976-4332-9EE0-BBBBAF867755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F1E964-9976-4332-9EE0-BBBBAF867755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15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87D1D1-783B-48B7-987D-1FA4B2606A61}" type="datetime1">
              <a:rPr lang="fr-FR" smtClean="0"/>
              <a:pPr>
                <a:defRPr/>
              </a:pPr>
              <a:t>22/01/2014</a:t>
            </a:fld>
            <a:endParaRPr lang="fr-FR"/>
          </a:p>
        </p:txBody>
      </p:sp>
      <p:sp>
        <p:nvSpPr>
          <p:cNvPr id="16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r-FR" smtClean="0"/>
              <a:t>LGT Faustin FLERET / Jeudi 23 janvier 2014</a:t>
            </a:r>
            <a:endParaRPr lang="fr-FR"/>
          </a:p>
        </p:txBody>
      </p:sp>
      <p:sp>
        <p:nvSpPr>
          <p:cNvPr id="17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C87E16B-70A6-400F-A0EC-C80A1A0C5F6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A3709-E511-4CC7-977A-48A99A3E1001}" type="datetime1">
              <a:rPr lang="fr-FR" smtClean="0"/>
              <a:pPr>
                <a:defRPr/>
              </a:pPr>
              <a:t>22/01/2014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LGT Faustin FLERET / Jeudi 23 janvier 2014</a:t>
            </a: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2FAB7-1A5B-45E0-B774-F16F6B88800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CA5F5-90E9-4624-AD88-B8656F58E57E}" type="datetime1">
              <a:rPr lang="fr-FR" smtClean="0"/>
              <a:pPr>
                <a:defRPr/>
              </a:pPr>
              <a:t>22/01/2014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LGT Faustin FLERET / Jeudi 23 janvier 2014</a:t>
            </a: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79D03-CEC3-4988-B4AD-4D886356671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11C5F-F5EC-4C86-9722-5DBCEDF594CD}" type="datetime1">
              <a:rPr lang="fr-FR" smtClean="0"/>
              <a:pPr>
                <a:defRPr/>
              </a:pPr>
              <a:t>22/01/2014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LGT Faustin FLERET / Jeudi 23 janvier 2014</a:t>
            </a: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E0BE9-9B61-48DB-88D9-B1AF57BF70E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e libre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orme libre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orme libre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Forme libre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Forme libre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Forme libre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Forme libre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7" name="Forme libre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Forme libre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2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C5B2C7D-9643-42D1-B062-BCBE9436F275}" type="datetime1">
              <a:rPr lang="fr-FR" smtClean="0"/>
              <a:pPr>
                <a:defRPr/>
              </a:pPr>
              <a:t>22/01/2014</a:t>
            </a:fld>
            <a:endParaRPr lang="fr-FR"/>
          </a:p>
        </p:txBody>
      </p:sp>
      <p:sp>
        <p:nvSpPr>
          <p:cNvPr id="2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r-FR" smtClean="0"/>
              <a:t>LGT Faustin FLERET / Jeudi 23 janvier 2014</a:t>
            </a:r>
            <a:endParaRPr lang="fr-FR"/>
          </a:p>
        </p:txBody>
      </p:sp>
      <p:sp>
        <p:nvSpPr>
          <p:cNvPr id="2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C23602A-C64C-4C3A-9A0F-4EDF9B8527E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46236B5-70B6-4BC4-8D3B-C373BE104D0B}" type="datetime1">
              <a:rPr lang="fr-FR" smtClean="0"/>
              <a:pPr>
                <a:defRPr/>
              </a:pPr>
              <a:t>22/01/2014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r-FR" smtClean="0"/>
              <a:t>LGT Faustin FLERET / Jeudi 23 janvier 2014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3EA5D4-3017-415E-9F2F-8B8F43EF1A8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3FF8B1A-577E-484F-A68E-F8ADB05EBCB9}" type="datetime1">
              <a:rPr lang="fr-FR" smtClean="0"/>
              <a:pPr>
                <a:defRPr/>
              </a:pPr>
              <a:t>22/01/2014</a:t>
            </a:fld>
            <a:endParaRPr lang="fr-FR"/>
          </a:p>
        </p:txBody>
      </p:sp>
      <p:sp>
        <p:nvSpPr>
          <p:cNvPr id="1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r-FR" smtClean="0"/>
              <a:t>LGT Faustin FLERET / Jeudi 23 janvier 2014</a:t>
            </a:r>
            <a:endParaRPr lang="fr-FR"/>
          </a:p>
        </p:txBody>
      </p:sp>
      <p:sp>
        <p:nvSpPr>
          <p:cNvPr id="1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035140-40AD-4691-A871-9E4B5A43CBD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5D528-9E47-4B20-9CCF-C89E1C28CF17}" type="datetime1">
              <a:rPr lang="fr-FR" smtClean="0"/>
              <a:pPr>
                <a:defRPr/>
              </a:pPr>
              <a:t>22/01/2014</a:t>
            </a:fld>
            <a:endParaRPr lang="fr-FR"/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LGT Faustin FLERET / Jeudi 23 janvier 2014</a:t>
            </a:r>
            <a:endParaRPr lang="fr-FR"/>
          </a:p>
        </p:txBody>
      </p:sp>
      <p:sp>
        <p:nvSpPr>
          <p:cNvPr id="5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F5127-7865-42B3-92FA-8DCFDB648CF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C46F06-258A-4F2C-B878-9E03A30BF3AC}" type="datetime1">
              <a:rPr lang="fr-FR" smtClean="0"/>
              <a:pPr>
                <a:defRPr/>
              </a:pPr>
              <a:t>22/01/2014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r-FR" smtClean="0"/>
              <a:t>LGT Faustin FLERET / Jeudi 23 janvier 2014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A3DBF4-0EFD-4A98-BCB2-9FAF01F954B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1329A-1883-4AC9-A85D-F68A3FDC757D}" type="datetime1">
              <a:rPr lang="fr-FR" smtClean="0"/>
              <a:pPr>
                <a:defRPr/>
              </a:pPr>
              <a:t>22/01/2014</a:t>
            </a:fld>
            <a:endParaRPr lang="fr-FR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LGT Faustin FLERET / Jeudi 23 janvier 2014</a:t>
            </a:r>
            <a:endParaRPr lang="fr-FR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E1775-251D-40AC-B366-E0FAC97CD60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Connecteur droit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e 1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Connecteur droit 7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e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Connecteur droit 11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e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Connecteur droit 15"/>
            <p:cNvCxnSpPr/>
            <p:nvPr/>
          </p:nvCxnSpPr>
          <p:spPr>
            <a:xfrm rot="16200000">
              <a:off x="66635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/>
            <p:cNvCxnSpPr/>
            <p:nvPr/>
          </p:nvCxnSpPr>
          <p:spPr>
            <a:xfrm rot="5400000" flipH="1">
              <a:off x="67445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9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88AC6D-50F8-4E28-83C6-10EF553993DD}" type="datetime1">
              <a:rPr lang="fr-FR" smtClean="0"/>
              <a:pPr>
                <a:defRPr/>
              </a:pPr>
              <a:t>22/01/2014</a:t>
            </a:fld>
            <a:endParaRPr lang="fr-FR"/>
          </a:p>
        </p:txBody>
      </p:sp>
      <p:sp>
        <p:nvSpPr>
          <p:cNvPr id="20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r-FR" smtClean="0"/>
              <a:t>LGT Faustin FLERET / Jeudi 23 janvier 2014</a:t>
            </a:r>
            <a:endParaRPr lang="fr-FR"/>
          </a:p>
        </p:txBody>
      </p:sp>
      <p:sp>
        <p:nvSpPr>
          <p:cNvPr id="21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516D4A-5A2D-4404-B1B3-EBA196D0853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036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08304BC-7C9D-43D3-8974-B98FC27B1059}" type="datetime1">
              <a:rPr lang="fr-FR" smtClean="0"/>
              <a:pPr>
                <a:defRPr/>
              </a:pPr>
              <a:t>22/01/2014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fr-FR" smtClean="0"/>
              <a:t>LGT Faustin FLERET / Jeudi 23 janvier 2014</a:t>
            </a:r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A1CF8D2-249A-4AE5-B96B-AC0276057E2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78" r:id="rId2"/>
    <p:sldLayoutId id="2147483684" r:id="rId3"/>
    <p:sldLayoutId id="2147483685" r:id="rId4"/>
    <p:sldLayoutId id="2147483686" r:id="rId5"/>
    <p:sldLayoutId id="2147483679" r:id="rId6"/>
    <p:sldLayoutId id="2147483687" r:id="rId7"/>
    <p:sldLayoutId id="2147483680" r:id="rId8"/>
    <p:sldLayoutId id="2147483688" r:id="rId9"/>
    <p:sldLayoutId id="2147483681" r:id="rId10"/>
    <p:sldLayoutId id="2147483682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C9BAD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C9BAD9"/>
          </a:solidFill>
          <a:latin typeface="Consolas" pitchFamily="49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C9BAD9"/>
          </a:solidFill>
          <a:latin typeface="Consolas" pitchFamily="49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C9BAD9"/>
          </a:solidFill>
          <a:latin typeface="Consolas" pitchFamily="49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C9BAD9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9BAD9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9BAD9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9BAD9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9BAD9"/>
          </a:solidFill>
          <a:latin typeface="Consolas" pitchFamily="49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6BB1C9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6BB1C9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0"/>
            <a:ext cx="2786209" cy="980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395536" y="6381328"/>
            <a:ext cx="8748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LGT Faustin FLERET/ jeudi 23 janvier 2014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748464" cy="914400"/>
          </a:xfrm>
        </p:spPr>
        <p:txBody>
          <a:bodyPr/>
          <a:lstStyle/>
          <a:p>
            <a:r>
              <a:rPr lang="fr-FR" sz="2800" dirty="0" smtClean="0"/>
              <a:t>Projet: Produire autrement sur le territoire Nord Grande-Terre: la production agricole</a:t>
            </a:r>
            <a:endParaRPr lang="fr-FR" sz="28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539552" y="2058442"/>
            <a:ext cx="8424936" cy="3818830"/>
          </a:xfrm>
        </p:spPr>
        <p:txBody>
          <a:bodyPr/>
          <a:lstStyle/>
          <a:p>
            <a:r>
              <a:rPr lang="fr-FR" dirty="0" smtClean="0"/>
              <a:t>Contexte: </a:t>
            </a:r>
          </a:p>
          <a:p>
            <a:pPr lvl="1"/>
            <a:r>
              <a:rPr lang="fr-FR" sz="2000" dirty="0" smtClean="0"/>
              <a:t>la production agricole en Nord Grande-Terre: canne à sucre, maraichage et...banane!</a:t>
            </a:r>
          </a:p>
          <a:p>
            <a:pPr lvl="1"/>
            <a:r>
              <a:rPr lang="fr-FR" sz="2000" dirty="0" smtClean="0"/>
              <a:t>les  conséquences de la culture de la banane sur la santé et sur l’environnement : exemple de la </a:t>
            </a:r>
            <a:r>
              <a:rPr lang="fr-FR" sz="2000" dirty="0" err="1" smtClean="0"/>
              <a:t>chlordécone</a:t>
            </a:r>
            <a:endParaRPr lang="fr-FR" sz="2000" dirty="0" smtClean="0"/>
          </a:p>
          <a:p>
            <a:r>
              <a:rPr lang="fr-FR" dirty="0" smtClean="0"/>
              <a:t>Problématique: </a:t>
            </a:r>
            <a:r>
              <a:rPr lang="fr-FR" sz="2000" dirty="0" smtClean="0"/>
              <a:t>comment produire en préservant l’environnement et la santé humaine?</a:t>
            </a:r>
          </a:p>
          <a:p>
            <a:r>
              <a:rPr lang="fr-FR" dirty="0" smtClean="0"/>
              <a:t>Démarche : </a:t>
            </a:r>
            <a:r>
              <a:rPr lang="fr-FR" sz="2000" dirty="0" smtClean="0"/>
              <a:t>mieux connaître la culture de la banane et d’autres types d’agriculture en Nord Grand-Terre</a:t>
            </a:r>
          </a:p>
          <a:p>
            <a:pPr lvl="1">
              <a:buNone/>
            </a:pPr>
            <a:endParaRPr lang="fr-FR" dirty="0" smtClean="0"/>
          </a:p>
          <a:p>
            <a:pPr lvl="1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683989"/>
          </a:xfrm>
        </p:spPr>
        <p:txBody>
          <a:bodyPr/>
          <a:lstStyle/>
          <a:p>
            <a:r>
              <a:rPr lang="fr-FR" sz="3200" dirty="0" smtClean="0"/>
              <a:t>Visites d’exploitations agricoles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84" y="980728"/>
            <a:ext cx="7772400" cy="5400600"/>
          </a:xfrm>
        </p:spPr>
        <p:txBody>
          <a:bodyPr/>
          <a:lstStyle/>
          <a:p>
            <a:r>
              <a:rPr lang="fr-FR" sz="2400" dirty="0" smtClean="0"/>
              <a:t>Exploitation de banane ( </a:t>
            </a:r>
            <a:r>
              <a:rPr lang="fr-FR" sz="2400" dirty="0" err="1" smtClean="0"/>
              <a:t>M.Dambas</a:t>
            </a:r>
            <a:r>
              <a:rPr lang="fr-FR" sz="2400" dirty="0" smtClean="0"/>
              <a:t> ANSE-BERTRAND)</a:t>
            </a:r>
          </a:p>
          <a:p>
            <a:pPr lvl="1"/>
            <a:r>
              <a:rPr lang="fr-FR" sz="2000" dirty="0" smtClean="0"/>
              <a:t>Type d’agriculture : industrielle</a:t>
            </a:r>
          </a:p>
          <a:p>
            <a:pPr lvl="2"/>
            <a:r>
              <a:rPr lang="fr-FR" sz="1800" dirty="0" smtClean="0"/>
              <a:t>surface importante ( 100ha)</a:t>
            </a:r>
          </a:p>
          <a:p>
            <a:pPr lvl="2"/>
            <a:r>
              <a:rPr lang="fr-FR" sz="1800" dirty="0" smtClean="0"/>
              <a:t>investissements importants ( matériel agricole, bâtiments, produits phytosanitaires)</a:t>
            </a:r>
          </a:p>
          <a:p>
            <a:pPr lvl="2"/>
            <a:r>
              <a:rPr lang="fr-FR" sz="1800" dirty="0" smtClean="0"/>
              <a:t>main d’œuvre importante ( 100 personnes)</a:t>
            </a:r>
          </a:p>
          <a:p>
            <a:pPr lvl="2"/>
            <a:r>
              <a:rPr lang="fr-FR" sz="1800" dirty="0" smtClean="0"/>
              <a:t>aides importantes ( subventions Europe)</a:t>
            </a:r>
          </a:p>
          <a:p>
            <a:pPr lvl="1"/>
            <a:r>
              <a:rPr lang="fr-FR" sz="2000" dirty="0" smtClean="0"/>
              <a:t>Objectifs : </a:t>
            </a:r>
            <a:r>
              <a:rPr lang="fr-FR" sz="1800" dirty="0" smtClean="0"/>
              <a:t>rendement maximal, vente à l’exportation ( Europe)</a:t>
            </a:r>
          </a:p>
          <a:p>
            <a:pPr lvl="1"/>
            <a:r>
              <a:rPr lang="fr-FR" sz="2000" dirty="0" smtClean="0"/>
              <a:t>Pratiques culturales:</a:t>
            </a:r>
          </a:p>
          <a:p>
            <a:pPr lvl="2"/>
            <a:r>
              <a:rPr lang="fr-FR" sz="1800" dirty="0" smtClean="0"/>
              <a:t>Fertilisation : engrais chimiques</a:t>
            </a:r>
          </a:p>
          <a:p>
            <a:pPr lvl="2"/>
            <a:r>
              <a:rPr lang="fr-FR" sz="1800" dirty="0" smtClean="0"/>
              <a:t>Lutte contre les ravageurs et les maladies: pesticides</a:t>
            </a:r>
          </a:p>
          <a:p>
            <a:pPr lvl="2"/>
            <a:r>
              <a:rPr lang="fr-FR" sz="1800" dirty="0" smtClean="0"/>
              <a:t>Lutte contre les mauvaises herbes: herbicides</a:t>
            </a:r>
          </a:p>
          <a:p>
            <a:pPr lvl="2"/>
            <a:r>
              <a:rPr lang="fr-FR" sz="1800" dirty="0" smtClean="0"/>
              <a:t>Irrigation : automatisée, eau agricole</a:t>
            </a:r>
          </a:p>
          <a:p>
            <a:pPr lvl="2" indent="-909638">
              <a:buNone/>
            </a:pPr>
            <a:r>
              <a:rPr lang="fr-FR" sz="1800" dirty="0" smtClean="0"/>
              <a:t>Bilan : agriculture intensive, soutenue par des subventions, mais dont les pratiques  peuvent avoir un impact sur les ressources ( eau, sol, biodiversité) et la santé humaine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95536" y="6416675"/>
            <a:ext cx="8748464" cy="365125"/>
          </a:xfrm>
        </p:spPr>
        <p:txBody>
          <a:bodyPr/>
          <a:lstStyle/>
          <a:p>
            <a:pPr algn="ctr">
              <a:defRPr/>
            </a:pPr>
            <a:r>
              <a:rPr lang="fr-FR" sz="1800" dirty="0" smtClean="0"/>
              <a:t>LGT Faustin FLERET / Jeudi 23 janvier 2014</a:t>
            </a:r>
            <a:endParaRPr lang="fr-FR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179512" y="188640"/>
            <a:ext cx="4328220" cy="864096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fr-FR" dirty="0" smtClean="0"/>
              <a:t>Exploitation « bio » </a:t>
            </a:r>
          </a:p>
          <a:p>
            <a:r>
              <a:rPr lang="fr-FR" dirty="0" smtClean="0"/>
              <a:t>( Me ATHALYS, Morne –à l’eau)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half" idx="3"/>
          </p:nvPr>
        </p:nvSpPr>
        <p:spPr>
          <a:xfrm>
            <a:off x="4499992" y="188640"/>
            <a:ext cx="4104456" cy="855786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fr-FR" dirty="0" smtClean="0"/>
              <a:t>Jardin créole ( M.                      , Morne à l’eau)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2"/>
          </p:nvPr>
        </p:nvSpPr>
        <p:spPr>
          <a:xfrm>
            <a:off x="179512" y="1052736"/>
            <a:ext cx="4328220" cy="5184576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fr-FR" sz="2000" dirty="0" smtClean="0"/>
              <a:t>Type d’agriculture: biologique</a:t>
            </a:r>
          </a:p>
          <a:p>
            <a:pPr lvl="1"/>
            <a:r>
              <a:rPr lang="fr-FR" sz="1600" dirty="0" smtClean="0"/>
              <a:t>Surface peu importante</a:t>
            </a:r>
          </a:p>
          <a:p>
            <a:pPr lvl="1"/>
            <a:r>
              <a:rPr lang="fr-FR" sz="1600" dirty="0" smtClean="0"/>
              <a:t>Investissement peu important pour la production, plus important pour la transformation ( matériel, local)</a:t>
            </a:r>
          </a:p>
          <a:p>
            <a:pPr lvl="1"/>
            <a:r>
              <a:rPr lang="fr-FR" sz="1600" dirty="0" smtClean="0"/>
              <a:t>Main d’œuvre peu importante</a:t>
            </a:r>
          </a:p>
          <a:p>
            <a:pPr lvl="1"/>
            <a:r>
              <a:rPr lang="fr-FR" sz="1600" dirty="0" smtClean="0"/>
              <a:t>Aides peu importantes ( état)</a:t>
            </a:r>
          </a:p>
          <a:p>
            <a:r>
              <a:rPr lang="fr-FR" sz="2000" dirty="0" smtClean="0"/>
              <a:t>Objectifs : </a:t>
            </a:r>
            <a:r>
              <a:rPr lang="fr-FR" sz="1600" dirty="0" smtClean="0"/>
              <a:t>production de qualité, produits transformés, marché local</a:t>
            </a:r>
          </a:p>
          <a:p>
            <a:r>
              <a:rPr lang="fr-FR" sz="2000" dirty="0" smtClean="0"/>
              <a:t>Pratiques culturales</a:t>
            </a:r>
          </a:p>
          <a:p>
            <a:pPr marL="714375" lvl="2" indent="-271463"/>
            <a:r>
              <a:rPr lang="fr-FR" sz="1600" dirty="0" smtClean="0"/>
              <a:t>Fertilisation : compost</a:t>
            </a:r>
          </a:p>
          <a:p>
            <a:pPr marL="714375" lvl="2" indent="-271463"/>
            <a:r>
              <a:rPr lang="fr-FR" sz="1600" dirty="0" smtClean="0"/>
              <a:t>Lutte contre les ravageurs , les maladies, les mauvaises herbes: cultures associées</a:t>
            </a:r>
          </a:p>
          <a:p>
            <a:pPr marL="714375" lvl="2" indent="-271463"/>
            <a:endParaRPr lang="fr-FR" sz="1600" dirty="0" smtClean="0"/>
          </a:p>
          <a:p>
            <a:pPr marL="0" lvl="1" indent="0">
              <a:buNone/>
            </a:pPr>
            <a:r>
              <a:rPr lang="fr-FR" sz="1600" u="sng" dirty="0" smtClean="0"/>
              <a:t>Bilan</a:t>
            </a:r>
            <a:r>
              <a:rPr lang="fr-FR" sz="1600" dirty="0" smtClean="0"/>
              <a:t> : agriculture n’ayant pas d’impact sur les ressources ( eau, sol, biodiversité) et la santé humaine mais économiquement fragile.</a:t>
            </a:r>
          </a:p>
          <a:p>
            <a:pPr lvl="1">
              <a:buNone/>
            </a:pPr>
            <a:endParaRPr lang="fr-FR" sz="1600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4"/>
          </p:nvPr>
        </p:nvSpPr>
        <p:spPr>
          <a:xfrm>
            <a:off x="4499992" y="1052736"/>
            <a:ext cx="4113783" cy="5184576"/>
          </a:xfrm>
          <a:ln>
            <a:solidFill>
              <a:schemeClr val="accent1"/>
            </a:solidFill>
          </a:ln>
        </p:spPr>
        <p:txBody>
          <a:bodyPr/>
          <a:lstStyle/>
          <a:p>
            <a:pPr lvl="0">
              <a:buClr>
                <a:srgbClr val="C9C2D1"/>
              </a:buClr>
            </a:pPr>
            <a:r>
              <a:rPr lang="fr-FR" sz="2000" dirty="0" smtClean="0">
                <a:solidFill>
                  <a:prstClr val="white"/>
                </a:solidFill>
              </a:rPr>
              <a:t>Type d’agriculture: traditionnelle</a:t>
            </a:r>
          </a:p>
          <a:p>
            <a:pPr lvl="1"/>
            <a:r>
              <a:rPr lang="fr-FR" sz="1600" dirty="0" smtClean="0"/>
              <a:t>Surface peu importante</a:t>
            </a:r>
          </a:p>
          <a:p>
            <a:pPr lvl="1"/>
            <a:r>
              <a:rPr lang="fr-FR" sz="1600" dirty="0" smtClean="0"/>
              <a:t>Investissement: aucun</a:t>
            </a:r>
          </a:p>
          <a:p>
            <a:pPr lvl="1"/>
            <a:r>
              <a:rPr lang="fr-FR" sz="1600" dirty="0" smtClean="0"/>
              <a:t>Main d’œuvre peu importante</a:t>
            </a:r>
          </a:p>
          <a:p>
            <a:pPr lvl="1"/>
            <a:r>
              <a:rPr lang="fr-FR" sz="1600" dirty="0" smtClean="0"/>
              <a:t>Aides: aucune</a:t>
            </a:r>
            <a:endParaRPr lang="fr-FR" sz="1600" dirty="0" smtClean="0">
              <a:solidFill>
                <a:prstClr val="white"/>
              </a:solidFill>
            </a:endParaRPr>
          </a:p>
          <a:p>
            <a:pPr lvl="0">
              <a:buClr>
                <a:srgbClr val="C9C2D1"/>
              </a:buClr>
            </a:pPr>
            <a:r>
              <a:rPr lang="fr-FR" sz="2000" dirty="0" smtClean="0">
                <a:solidFill>
                  <a:prstClr val="white"/>
                </a:solidFill>
              </a:rPr>
              <a:t>Objectifs : </a:t>
            </a:r>
            <a:r>
              <a:rPr lang="fr-FR" sz="1600" dirty="0" smtClean="0"/>
              <a:t>production diversifiée ( plantes à cycle long et à cycle court), marché local</a:t>
            </a:r>
          </a:p>
          <a:p>
            <a:pPr lvl="0">
              <a:buClr>
                <a:srgbClr val="C9C2D1"/>
              </a:buClr>
            </a:pPr>
            <a:r>
              <a:rPr lang="fr-FR" sz="2000" dirty="0" smtClean="0">
                <a:solidFill>
                  <a:prstClr val="white"/>
                </a:solidFill>
              </a:rPr>
              <a:t>Pratiques culturales</a:t>
            </a:r>
          </a:p>
          <a:p>
            <a:pPr marL="714375" lvl="2" indent="-271463"/>
            <a:r>
              <a:rPr lang="fr-FR" sz="1600" dirty="0" smtClean="0"/>
              <a:t>Fertilisation : aucune mais rotations</a:t>
            </a:r>
          </a:p>
          <a:p>
            <a:pPr marL="714375" lvl="2" indent="-271463"/>
            <a:r>
              <a:rPr lang="fr-FR" sz="1600" dirty="0" smtClean="0"/>
              <a:t>Lutte contre les ravageurs , les maladies, les mauvaises herbes: cultures associées</a:t>
            </a:r>
          </a:p>
          <a:p>
            <a:pPr marL="0" lvl="2" indent="0">
              <a:buNone/>
            </a:pPr>
            <a:r>
              <a:rPr lang="fr-FR" sz="1600" dirty="0" smtClean="0"/>
              <a:t>Bilan : agriculture  extensive n’ayant pas d’impact sur les ressources ( eau, sol, biodiversité) et la santé humaine mais économiquement fragile et participant  à la déforestation</a:t>
            </a:r>
            <a:endParaRPr lang="fr-FR" sz="1600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0" y="6416675"/>
            <a:ext cx="9144000" cy="365125"/>
          </a:xfrm>
        </p:spPr>
        <p:txBody>
          <a:bodyPr/>
          <a:lstStyle/>
          <a:p>
            <a:pPr algn="ctr">
              <a:defRPr/>
            </a:pPr>
            <a:r>
              <a:rPr lang="fr-FR" sz="1800" dirty="0" smtClean="0"/>
              <a:t>LGT Faustin FLERET / Jeudi 23 janvier 2014</a:t>
            </a:r>
            <a:endParaRPr lang="fr-FR" sz="1800" dirty="0"/>
          </a:p>
        </p:txBody>
      </p:sp>
      <p:sp>
        <p:nvSpPr>
          <p:cNvPr id="10" name="Rectangle 9"/>
          <p:cNvSpPr/>
          <p:nvPr/>
        </p:nvSpPr>
        <p:spPr>
          <a:xfrm>
            <a:off x="179512" y="6237312"/>
            <a:ext cx="4320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09825" lvl="2" indent="-2324100" defTabSz="185738">
              <a:buNone/>
            </a:pPr>
            <a:endParaRPr lang="fr-FR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4499992" y="6237312"/>
            <a:ext cx="43204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24100" lvl="2" indent="-2324100" defTabSz="185738">
              <a:buNone/>
            </a:pPr>
            <a:r>
              <a:rPr lang="fr-FR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7" grpId="0" build="p" animBg="1"/>
      <p:bldP spid="6" grpId="0" uiExpand="1" build="p" animBg="1"/>
      <p:bldP spid="8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tro">
  <a:themeElements>
    <a:clrScheme name="Personnalisé 1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73C1BF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Mé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968</TotalTime>
  <Words>404</Words>
  <Application>Microsoft Office PowerPoint</Application>
  <PresentationFormat>Affichage à l'écran (4:3)</PresentationFormat>
  <Paragraphs>51</Paragraphs>
  <Slides>3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Métro</vt:lpstr>
      <vt:lpstr>Projet: Produire autrement sur le territoire Nord Grande-Terre: la production agricole</vt:lpstr>
      <vt:lpstr>Visites d’exploitations agricoles</vt:lpstr>
      <vt:lpstr>Diapositive 3</vt:lpstr>
    </vt:vector>
  </TitlesOfParts>
  <Company>mcc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Shrubb</dc:creator>
  <cp:lastModifiedBy>LAFORTUNE</cp:lastModifiedBy>
  <cp:revision>57</cp:revision>
  <dcterms:created xsi:type="dcterms:W3CDTF">2010-02-20T20:47:59Z</dcterms:created>
  <dcterms:modified xsi:type="dcterms:W3CDTF">2014-01-23T01:48:10Z</dcterms:modified>
</cp:coreProperties>
</file>